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0" r:id="rId1"/>
  </p:sldMasterIdLst>
  <p:notesMasterIdLst>
    <p:notesMasterId r:id="rId35"/>
  </p:notesMasterIdLst>
  <p:sldIdLst>
    <p:sldId id="256" r:id="rId2"/>
    <p:sldId id="279" r:id="rId3"/>
    <p:sldId id="280" r:id="rId4"/>
    <p:sldId id="316" r:id="rId5"/>
    <p:sldId id="317" r:id="rId6"/>
    <p:sldId id="318" r:id="rId7"/>
    <p:sldId id="291" r:id="rId8"/>
    <p:sldId id="292" r:id="rId9"/>
    <p:sldId id="320" r:id="rId10"/>
    <p:sldId id="295" r:id="rId11"/>
    <p:sldId id="296" r:id="rId12"/>
    <p:sldId id="297" r:id="rId13"/>
    <p:sldId id="321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19" r:id="rId23"/>
    <p:sldId id="307" r:id="rId24"/>
    <p:sldId id="310" r:id="rId25"/>
    <p:sldId id="322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2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10"/>
    <p:restoredTop sz="94591"/>
  </p:normalViewPr>
  <p:slideViewPr>
    <p:cSldViewPr snapToGrid="0" snapToObjects="1">
      <p:cViewPr varScale="1">
        <p:scale>
          <a:sx n="143" d="100"/>
          <a:sy n="143" d="100"/>
        </p:scale>
        <p:origin x="216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7" d="100"/>
          <a:sy n="137" d="100"/>
        </p:scale>
        <p:origin x="353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9444CC-2D73-944A-9EB3-23994BC90771}" type="datetimeFigureOut">
              <a:rPr lang="en-US" smtClean="0"/>
              <a:t>3/7/19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90A15-C234-C042-AF93-F583781BC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23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FDE39EC-90CC-944E-BB3B-4CEAA37B86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49D46A-CC7F-F641-8B0E-27EFB7800E8F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714AABB2-E24D-754E-8EF5-C278155B96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0C00B115-2614-534D-A379-D2926232A0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7527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BF20772-AA77-0646-9F4E-715E79B7D2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FB79EF-BFAB-5145-AD66-CC00E9376F00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23EB5F7D-2F48-0C43-9D0A-4C7D015C1E0D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52B464B3-DE54-4A40-A8C0-5FD906D539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45199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7D04469-0AD5-E44D-9AD9-CFFFFE47D9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47C614-B094-0246-AA6D-686C910466D2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03426" name="Rectangle 2">
            <a:extLst>
              <a:ext uri="{FF2B5EF4-FFF2-40B4-BE49-F238E27FC236}">
                <a16:creationId xmlns:a16="http://schemas.microsoft.com/office/drawing/2014/main" id="{9FC83904-2022-1C4D-AD36-51773E7DE27E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CA6D9E2F-DA41-0945-BDC6-D63C8A6D92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26305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2F14617-5FE1-1F4D-95A8-5E0277168E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B54283-B15B-B640-B7EF-CBA471F1BCF8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05474" name="Rectangle 2">
            <a:extLst>
              <a:ext uri="{FF2B5EF4-FFF2-40B4-BE49-F238E27FC236}">
                <a16:creationId xmlns:a16="http://schemas.microsoft.com/office/drawing/2014/main" id="{DE96B94D-3656-C442-8E5B-1089B248F9C5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4214ABDB-427B-9144-B17B-D4C735FFB6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31582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1849ACB-292F-004F-B382-861F2B80B1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B06D6A-7C32-5348-9AC0-83E8CF478BA0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95D820EF-EEFE-C742-BA5C-68EB4E19B063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7AADFBEC-4075-5F4C-A5F1-D859BCBD94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21567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D4C5E73-9F8C-A04C-9132-0405FC8D6C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A88EB2-769A-0744-B0FB-55C998ED725D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16696C11-E656-F04A-9E86-5FAE43AAB3B3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2AEB8A3F-3194-794E-962B-751B87DA63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92845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3BD18B5-826D-D94E-B6C0-C9DF2B520F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018233-94CF-9B44-AD03-69997E49B3A2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11618" name="Rectangle 2">
            <a:extLst>
              <a:ext uri="{FF2B5EF4-FFF2-40B4-BE49-F238E27FC236}">
                <a16:creationId xmlns:a16="http://schemas.microsoft.com/office/drawing/2014/main" id="{3CFF6350-82DC-154D-80B6-40D558676AE6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BC7C91EF-80AE-0545-A403-3855AF3897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1305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2CAE0DC-99C4-CF46-9487-FA983A3BB1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91B759-9FBE-174F-8CFD-7C0F0ED0066B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13666" name="Rectangle 2">
            <a:extLst>
              <a:ext uri="{FF2B5EF4-FFF2-40B4-BE49-F238E27FC236}">
                <a16:creationId xmlns:a16="http://schemas.microsoft.com/office/drawing/2014/main" id="{4723D562-7C35-6D43-B09B-756DA335850E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CFCFB5B1-8844-9C4E-9CF5-EB9C6FDAC3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89318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7E68BC2-7FB7-8344-9ECD-7B11BADC39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EC2BB5-7026-664F-BD54-1930FB791030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344533FD-2329-C44B-9692-C395134EE994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27AEA1C6-B08E-4E47-BE30-3B36F9D417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58785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563FFED-9597-6640-8541-BBB05F1CA1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1D588B-E7CD-2D40-B973-0E6CC26C6F98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17762" name="Rectangle 2">
            <a:extLst>
              <a:ext uri="{FF2B5EF4-FFF2-40B4-BE49-F238E27FC236}">
                <a16:creationId xmlns:a16="http://schemas.microsoft.com/office/drawing/2014/main" id="{E408F3A6-01E7-6D4D-9429-840412B6253A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A61B3A5F-E16E-4449-A089-C90B55707C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33941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DF7109D-E3CA-854A-A541-EFF5CDE1A1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A84468-68AD-DF4A-B19A-94DB2ED821FF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19810" name="Rectangle 2">
            <a:extLst>
              <a:ext uri="{FF2B5EF4-FFF2-40B4-BE49-F238E27FC236}">
                <a16:creationId xmlns:a16="http://schemas.microsoft.com/office/drawing/2014/main" id="{5C6F98DD-DFBA-5042-BFB1-2DBC4EFB7857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B70647E8-EB23-9947-8A72-DEA979C1F1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6579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C3B9062-652B-5844-8D7B-0D8837FD1E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29ECA2-EFCC-9E4C-BC39-E5F6126ED3AA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37218" name="Rectangle 2">
            <a:extLst>
              <a:ext uri="{FF2B5EF4-FFF2-40B4-BE49-F238E27FC236}">
                <a16:creationId xmlns:a16="http://schemas.microsoft.com/office/drawing/2014/main" id="{A23D6D28-E3AC-4649-967A-3A25F8052261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F09B0D7E-5856-3141-86D7-0284918E7D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50333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073AAF5-1F0E-9E4A-B4CC-53FDC982F2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9F90AA-0B12-C142-869B-BF684E992499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25954" name="Rectangle 2">
            <a:extLst>
              <a:ext uri="{FF2B5EF4-FFF2-40B4-BE49-F238E27FC236}">
                <a16:creationId xmlns:a16="http://schemas.microsoft.com/office/drawing/2014/main" id="{B334A29E-A04E-AF40-9696-70B9C54CB54D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C5EDE849-2B0D-F44C-9199-59AA22F312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9148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14FD76B-A57A-1349-94D7-25A96E8E85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0C8D05-B1ED-C74A-8F44-D822C619219B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39266" name="Rectangle 2">
            <a:extLst>
              <a:ext uri="{FF2B5EF4-FFF2-40B4-BE49-F238E27FC236}">
                <a16:creationId xmlns:a16="http://schemas.microsoft.com/office/drawing/2014/main" id="{878E20D7-2665-5142-9647-05E3212F22F4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B58E0C16-D327-8E41-A76F-F0E9E50D88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3007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2C2BBC0-CD5E-C844-9A74-64961FA8CE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FE1ED1-1A63-D94A-B965-8E97EFE8C92B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41314" name="Rectangle 2">
            <a:extLst>
              <a:ext uri="{FF2B5EF4-FFF2-40B4-BE49-F238E27FC236}">
                <a16:creationId xmlns:a16="http://schemas.microsoft.com/office/drawing/2014/main" id="{4387B690-DAF2-3F4C-80BD-4D26B051E9B8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D57890FF-38F1-2B4B-9E04-B73B84E3C2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3118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22DF672-6590-A74B-BEE7-AB65ED07EC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3F22E-1178-184A-8612-9343EDDBF19C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C97DD31F-AA9C-E84A-BFFB-824A57EA3431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79F256EB-0D6C-C449-8399-1B168857E2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7310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5615FAE-A1C0-124D-A37F-DE743CB198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5F580E-2D45-6245-B2F7-ADC6C8504F51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04A4E9B2-82B4-1143-9309-99A57F199858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30E88C26-0724-CC44-B543-BAE9A734E1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3275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BED4886-6E4A-0A41-B7AE-FF3243C2D5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739E4C-1591-8440-8D79-475953275317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917E36FE-8AAA-5345-A194-027E6958499F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FF492288-6288-7D4D-B10B-94F75D4570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9081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ADAA49D-2AB2-0E45-947C-04F76FD49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26E883-93F6-4148-9912-005B56E6D043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7F3662F1-F525-CE44-8391-75A020DC9D40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A2E8A2B0-11A1-7A47-A7B0-0BBD4F525D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23810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619A4C4-45FD-EC40-8143-725B511D48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B6E0B4-50C0-2B4D-A4FE-1897843B1CA0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F50B1E7D-0AD1-5547-89A5-3521D1C007A6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E5A4E6DC-216F-394A-9465-5839E23C59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5904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EB98C-2F96-EA4C-AA85-C8626DB77B7E}" type="datetime1">
              <a:rPr lang="en-US" smtClean="0"/>
              <a:t>3/7/19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03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DD6C-7A7F-3342-9683-A1B2757D2A27}" type="datetime1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23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D317-2957-B34C-99B1-262A679C4299}" type="datetime1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34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74499"/>
            <a:ext cx="7729728" cy="1188720"/>
          </a:xfrm>
          <a:solidFill>
            <a:schemeClr val="bg2">
              <a:lumMod val="50000"/>
            </a:schemeClr>
          </a:solidFill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3385" y="1847654"/>
            <a:ext cx="8821789" cy="4015818"/>
          </a:xfrm>
        </p:spPr>
        <p:txBody>
          <a:bodyPr/>
          <a:lstStyle>
            <a:lvl1pPr>
              <a:buClr>
                <a:schemeClr val="bg1"/>
              </a:buClr>
              <a:defRPr sz="2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394371" y="6238816"/>
            <a:ext cx="1180804" cy="323968"/>
          </a:xfrm>
        </p:spPr>
        <p:txBody>
          <a:bodyPr/>
          <a:lstStyle/>
          <a:p>
            <a:fld id="{ECCF81A6-4A53-3E41-85CC-3A6B554D8397}" type="datetime1">
              <a:rPr lang="en-US" smtClean="0"/>
              <a:t>3/7/19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83940" y="6238816"/>
            <a:ext cx="4055406" cy="320040"/>
          </a:xfrm>
        </p:spPr>
        <p:txBody>
          <a:bodyPr/>
          <a:lstStyle/>
          <a:p>
            <a:r>
              <a:rPr lang="en-US" dirty="0"/>
              <a:t>From: Sedgewick &amp; Wilson, Algorithms, 4-th Edition, lecture notes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767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308C-5EC1-5140-8DFE-7EB104A24EE9}" type="datetime1">
              <a:rPr lang="en-US" smtClean="0"/>
              <a:t>3/7/19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12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ED279-4D3B-2748-B8A0-5C31317808B6}" type="datetime1">
              <a:rPr lang="en-US" smtClean="0"/>
              <a:t>3/7/19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61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57F47-4D3B-5943-B955-46712CE31C8F}" type="datetime1">
              <a:rPr lang="en-US" smtClean="0"/>
              <a:t>3/7/19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188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8030" y="399915"/>
            <a:ext cx="7729728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3FE1-B69B-FA45-A5CC-C124466001BD}" type="datetime1">
              <a:rPr lang="en-US" smtClean="0"/>
              <a:t>3/7/19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11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6E8E4-F0C7-2441-93D7-85AF71D6D4EA}" type="datetime1">
              <a:rPr lang="en-US" smtClean="0"/>
              <a:t>3/7/19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75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8BD5-2148-5243-A6D6-909F1A825571}" type="datetime1">
              <a:rPr lang="en-US" smtClean="0"/>
              <a:t>3/7/19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2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065ECFE-EC56-4640-A5B7-A0FD9B0DE9F3}" type="datetime1">
              <a:rPr lang="en-US" smtClean="0"/>
              <a:t>3/7/19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06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F7D8748-446F-6D42-9CB2-D224648CE25E}" type="datetime1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EA2DF-891B-8341-AC22-EF4333AF48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Algorithms</a:t>
            </a:r>
            <a:br>
              <a:rPr lang="en-US" dirty="0"/>
            </a:br>
            <a:r>
              <a:rPr lang="en-US" dirty="0"/>
              <a:t>hashing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C3E170-032A-DD48-8B67-06F86C6CFE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CSE 464/574</a:t>
            </a:r>
          </a:p>
          <a:p>
            <a:r>
              <a:rPr lang="en-US" dirty="0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544875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0E94F9D4-A0E4-0249-891A-C159145790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/>
              <a:t>Collisions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4CDED61D-C264-B34D-96B1-DEBCA06994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en-US" sz="2800" dirty="0"/>
              <a:t>What is “Bad”?</a:t>
            </a:r>
          </a:p>
          <a:p>
            <a:pPr lvl="1"/>
            <a:r>
              <a:rPr kumimoji="1" lang="en-US" altLang="en-US" sz="2800" dirty="0"/>
              <a:t>If x != y, do not want h(x) = h(y)</a:t>
            </a:r>
          </a:p>
          <a:p>
            <a:r>
              <a:rPr kumimoji="1" lang="en-US" altLang="en-US" sz="2800" dirty="0"/>
              <a:t>Collision: When h(x) = h(y) but x != y</a:t>
            </a:r>
          </a:p>
          <a:p>
            <a:r>
              <a:rPr kumimoji="1" lang="en-US" altLang="en-US" sz="2800" dirty="0"/>
              <a:t>So far: Items colliding okay, just add to list - </a:t>
            </a:r>
            <a:r>
              <a:rPr kumimoji="1" lang="en-US" altLang="en-US" sz="2800" b="1" dirty="0"/>
              <a:t>Chaining</a:t>
            </a:r>
            <a:endParaRPr kumimoji="1" lang="en-US" alt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092093-EA97-7D40-9C00-A33E94FDB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8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9CD1C141-3D6B-6841-A6EF-AB29A2EAB0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/>
              <a:t>Chaining: Cost of collisions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98E06646-C301-894C-AF2B-3D9E99B320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95500" y="1981200"/>
            <a:ext cx="8001000" cy="4572000"/>
          </a:xfrm>
        </p:spPr>
        <p:txBody>
          <a:bodyPr>
            <a:normAutofit lnSpcReduction="10000"/>
          </a:bodyPr>
          <a:lstStyle/>
          <a:p>
            <a:r>
              <a:rPr kumimoji="1" lang="en-US" altLang="en-US" dirty="0"/>
              <a:t>Load factor: </a:t>
            </a:r>
            <a:r>
              <a:rPr lang="en-US" altLang="en-US" dirty="0">
                <a:latin typeface="Times" pitchFamily="2" charset="0"/>
                <a:sym typeface="Symbol" pitchFamily="2" charset="2"/>
              </a:rPr>
              <a:t></a:t>
            </a:r>
            <a:r>
              <a:rPr kumimoji="1" lang="en-US" altLang="en-US" dirty="0"/>
              <a:t> = n/m</a:t>
            </a:r>
          </a:p>
          <a:p>
            <a:r>
              <a:rPr kumimoji="1" lang="en-US" altLang="en-US" dirty="0"/>
              <a:t>Average length of a list?</a:t>
            </a:r>
          </a:p>
          <a:p>
            <a:pPr lvl="1"/>
            <a:r>
              <a:rPr kumimoji="1" lang="en-US" altLang="en-US" dirty="0"/>
              <a:t>O(</a:t>
            </a:r>
            <a:r>
              <a:rPr lang="en-US" altLang="en-US" dirty="0">
                <a:latin typeface="Times" pitchFamily="2" charset="0"/>
                <a:sym typeface="Symbol" pitchFamily="2" charset="2"/>
              </a:rPr>
              <a:t></a:t>
            </a:r>
            <a:r>
              <a:rPr kumimoji="1" lang="en-US" altLang="en-US" dirty="0"/>
              <a:t>)</a:t>
            </a:r>
          </a:p>
          <a:p>
            <a:r>
              <a:rPr kumimoji="1" lang="en-US" altLang="en-US" dirty="0"/>
              <a:t>Time for unsuccessful search?</a:t>
            </a:r>
          </a:p>
          <a:p>
            <a:pPr lvl="1"/>
            <a:r>
              <a:rPr kumimoji="1" lang="en-US" altLang="en-US" dirty="0"/>
              <a:t>O(1 + </a:t>
            </a:r>
            <a:r>
              <a:rPr lang="en-US" altLang="en-US" dirty="0">
                <a:latin typeface="Times" pitchFamily="2" charset="0"/>
                <a:sym typeface="Symbol" pitchFamily="2" charset="2"/>
              </a:rPr>
              <a:t></a:t>
            </a:r>
            <a:r>
              <a:rPr kumimoji="1" lang="en-US" altLang="en-US" dirty="0"/>
              <a:t>)</a:t>
            </a:r>
          </a:p>
          <a:p>
            <a:r>
              <a:rPr kumimoji="1" lang="en-US" altLang="en-US" dirty="0"/>
              <a:t>Successful search?</a:t>
            </a:r>
          </a:p>
          <a:p>
            <a:pPr lvl="1"/>
            <a:r>
              <a:rPr kumimoji="1" lang="en-US" altLang="en-US" dirty="0"/>
              <a:t>O(1 + </a:t>
            </a:r>
            <a:r>
              <a:rPr lang="en-US" altLang="en-US" dirty="0">
                <a:latin typeface="Times" pitchFamily="2" charset="0"/>
                <a:sym typeface="Symbol" pitchFamily="2" charset="2"/>
              </a:rPr>
              <a:t></a:t>
            </a:r>
            <a:r>
              <a:rPr kumimoji="1" lang="en-US" altLang="en-US" dirty="0"/>
              <a:t>)</a:t>
            </a:r>
          </a:p>
          <a:p>
            <a:r>
              <a:rPr kumimoji="1" lang="en-US" altLang="en-US" dirty="0"/>
              <a:t>Worst case? (Say load factor 1)</a:t>
            </a:r>
          </a:p>
          <a:p>
            <a:pPr lvl="1"/>
            <a:r>
              <a:rPr kumimoji="1" lang="en-US" altLang="en-US" dirty="0"/>
              <a:t>Could be Ω(n)</a:t>
            </a:r>
          </a:p>
          <a:p>
            <a:pPr lvl="1"/>
            <a:r>
              <a:rPr kumimoji="1" lang="en-US" altLang="en-US" u="sng" dirty="0">
                <a:solidFill>
                  <a:srgbClr val="FFFF00"/>
                </a:solidFill>
              </a:rPr>
              <a:t>Expected</a:t>
            </a:r>
            <a:r>
              <a:rPr kumimoji="1" lang="en-US" altLang="en-US" dirty="0">
                <a:solidFill>
                  <a:srgbClr val="FFFF00"/>
                </a:solidFill>
              </a:rPr>
              <a:t> Ω(</a:t>
            </a:r>
            <a:r>
              <a:rPr kumimoji="1" lang="en-US" altLang="en-US" dirty="0" err="1">
                <a:solidFill>
                  <a:srgbClr val="FFFF00"/>
                </a:solidFill>
              </a:rPr>
              <a:t>lg</a:t>
            </a:r>
            <a:r>
              <a:rPr kumimoji="1" lang="en-US" altLang="en-US" dirty="0">
                <a:solidFill>
                  <a:srgbClr val="FFFF00"/>
                </a:solidFill>
              </a:rPr>
              <a:t> n/</a:t>
            </a:r>
            <a:r>
              <a:rPr kumimoji="1" lang="en-US" altLang="en-US" dirty="0" err="1">
                <a:solidFill>
                  <a:srgbClr val="FFFF00"/>
                </a:solidFill>
              </a:rPr>
              <a:t>lglg</a:t>
            </a:r>
            <a:r>
              <a:rPr kumimoji="1" lang="en-US" altLang="en-US" dirty="0">
                <a:solidFill>
                  <a:srgbClr val="FFFF00"/>
                </a:solidFill>
              </a:rPr>
              <a:t> n)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A2CC29-71F6-7442-A95E-BD49240F3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5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E3A1B31A-DDE4-3149-B8F7-B8F655E545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/>
              <a:t>Cost of chaining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96A9F0CE-134E-664B-8499-0E0C23677C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36813" y="1905000"/>
            <a:ext cx="3746500" cy="4191000"/>
          </a:xfrm>
        </p:spPr>
        <p:txBody>
          <a:bodyPr/>
          <a:lstStyle/>
          <a:p>
            <a:r>
              <a:rPr kumimoji="1" lang="en-US" altLang="en-US"/>
              <a:t>Total storage: m+2n ints</a:t>
            </a:r>
          </a:p>
          <a:p>
            <a:r>
              <a:rPr kumimoji="1" lang="en-US" altLang="en-US"/>
              <a:t>Try storing items directly in array</a:t>
            </a:r>
          </a:p>
        </p:txBody>
      </p:sp>
      <p:grpSp>
        <p:nvGrpSpPr>
          <p:cNvPr id="98308" name="Group 4">
            <a:extLst>
              <a:ext uri="{FF2B5EF4-FFF2-40B4-BE49-F238E27FC236}">
                <a16:creationId xmlns:a16="http://schemas.microsoft.com/office/drawing/2014/main" id="{89EC9C44-722F-B844-A33D-CE82489944F6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1905000"/>
            <a:ext cx="1843088" cy="3810000"/>
            <a:chOff x="2784" y="1008"/>
            <a:chExt cx="1161" cy="2400"/>
          </a:xfrm>
        </p:grpSpPr>
        <p:sp>
          <p:nvSpPr>
            <p:cNvPr id="98309" name="Rectangle 5">
              <a:extLst>
                <a:ext uri="{FF2B5EF4-FFF2-40B4-BE49-F238E27FC236}">
                  <a16:creationId xmlns:a16="http://schemas.microsoft.com/office/drawing/2014/main" id="{2727BF19-3E97-0F46-B926-EA821C9EB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392"/>
              <a:ext cx="336" cy="33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10" name="Rectangle 6">
              <a:extLst>
                <a:ext uri="{FF2B5EF4-FFF2-40B4-BE49-F238E27FC236}">
                  <a16:creationId xmlns:a16="http://schemas.microsoft.com/office/drawing/2014/main" id="{A9982CF8-8C57-4C4F-A4D4-AFBC61134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728"/>
              <a:ext cx="336" cy="33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11" name="Rectangle 7">
              <a:extLst>
                <a:ext uri="{FF2B5EF4-FFF2-40B4-BE49-F238E27FC236}">
                  <a16:creationId xmlns:a16="http://schemas.microsoft.com/office/drawing/2014/main" id="{8249B6A1-4F89-BE46-8C5B-48C95D1CC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064"/>
              <a:ext cx="336" cy="33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12" name="Rectangle 8">
              <a:extLst>
                <a:ext uri="{FF2B5EF4-FFF2-40B4-BE49-F238E27FC236}">
                  <a16:creationId xmlns:a16="http://schemas.microsoft.com/office/drawing/2014/main" id="{713A13BA-9945-9944-9A4F-B367E2467D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400"/>
              <a:ext cx="336" cy="33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13" name="Rectangle 9">
              <a:extLst>
                <a:ext uri="{FF2B5EF4-FFF2-40B4-BE49-F238E27FC236}">
                  <a16:creationId xmlns:a16="http://schemas.microsoft.com/office/drawing/2014/main" id="{CD3F21EE-E473-2A43-BA21-C86865FD9D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736"/>
              <a:ext cx="336" cy="33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14" name="Rectangle 10">
              <a:extLst>
                <a:ext uri="{FF2B5EF4-FFF2-40B4-BE49-F238E27FC236}">
                  <a16:creationId xmlns:a16="http://schemas.microsoft.com/office/drawing/2014/main" id="{A70A8730-508A-074B-B11A-8442F3113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072"/>
              <a:ext cx="336" cy="33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15" name="Text Box 11">
              <a:extLst>
                <a:ext uri="{FF2B5EF4-FFF2-40B4-BE49-F238E27FC236}">
                  <a16:creationId xmlns:a16="http://schemas.microsoft.com/office/drawing/2014/main" id="{23E67662-75F3-7B4B-BFD5-2C39D99CDA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1008"/>
              <a:ext cx="116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dirty="0">
                  <a:solidFill>
                    <a:srgbClr val="FFFF00"/>
                  </a:solidFill>
                </a:rPr>
                <a:t>m </a:t>
              </a:r>
              <a:r>
                <a:rPr lang="en-US" altLang="en-US" sz="2400" dirty="0" err="1">
                  <a:solidFill>
                    <a:srgbClr val="FFFF00"/>
                  </a:solidFill>
                </a:rPr>
                <a:t>ints</a:t>
              </a:r>
              <a:r>
                <a:rPr lang="en-US" altLang="en-US" sz="2400" dirty="0">
                  <a:solidFill>
                    <a:srgbClr val="FFFF00"/>
                  </a:solidFill>
                </a:rPr>
                <a:t> (array)</a:t>
              </a:r>
            </a:p>
          </p:txBody>
        </p:sp>
      </p:grpSp>
      <p:grpSp>
        <p:nvGrpSpPr>
          <p:cNvPr id="98316" name="Group 12">
            <a:extLst>
              <a:ext uri="{FF2B5EF4-FFF2-40B4-BE49-F238E27FC236}">
                <a16:creationId xmlns:a16="http://schemas.microsoft.com/office/drawing/2014/main" id="{CDD0B08E-98C9-8746-B4A9-996BBB640A06}"/>
              </a:ext>
            </a:extLst>
          </p:cNvPr>
          <p:cNvGrpSpPr>
            <a:grpSpLocks/>
          </p:cNvGrpSpPr>
          <p:nvPr/>
        </p:nvGrpSpPr>
        <p:grpSpPr bwMode="auto">
          <a:xfrm>
            <a:off x="8186741" y="1905000"/>
            <a:ext cx="1933575" cy="3657600"/>
            <a:chOff x="4101" y="1344"/>
            <a:chExt cx="1218" cy="2304"/>
          </a:xfrm>
        </p:grpSpPr>
        <p:grpSp>
          <p:nvGrpSpPr>
            <p:cNvPr id="98317" name="Group 13">
              <a:extLst>
                <a:ext uri="{FF2B5EF4-FFF2-40B4-BE49-F238E27FC236}">
                  <a16:creationId xmlns:a16="http://schemas.microsoft.com/office/drawing/2014/main" id="{93D53341-8800-714E-875C-CE74FF9B21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0" y="1968"/>
              <a:ext cx="960" cy="336"/>
              <a:chOff x="3792" y="1392"/>
              <a:chExt cx="960" cy="336"/>
            </a:xfrm>
          </p:grpSpPr>
          <p:sp>
            <p:nvSpPr>
              <p:cNvPr id="98318" name="AutoShape 14">
                <a:extLst>
                  <a:ext uri="{FF2B5EF4-FFF2-40B4-BE49-F238E27FC236}">
                    <a16:creationId xmlns:a16="http://schemas.microsoft.com/office/drawing/2014/main" id="{C8ACE5E1-CD13-0E47-BD0A-4B9F414CCC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1392"/>
                <a:ext cx="720" cy="336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en-US" sz="2400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  <p:cxnSp>
            <p:nvCxnSpPr>
              <p:cNvPr id="98319" name="AutoShape 15">
                <a:extLst>
                  <a:ext uri="{FF2B5EF4-FFF2-40B4-BE49-F238E27FC236}">
                    <a16:creationId xmlns:a16="http://schemas.microsoft.com/office/drawing/2014/main" id="{F1B511B3-3CC1-D24B-B16D-6C56C1E7C9D0}"/>
                  </a:ext>
                </a:extLst>
              </p:cNvPr>
              <p:cNvCxnSpPr>
                <a:cxnSpLocks noChangeShapeType="1"/>
                <a:stCxn id="98318" idx="0"/>
                <a:endCxn id="98318" idx="2"/>
              </p:cNvCxnSpPr>
              <p:nvPr/>
            </p:nvCxnSpPr>
            <p:spPr bwMode="auto">
              <a:xfrm>
                <a:off x="4152" y="1392"/>
                <a:ext cx="0" cy="33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8320" name="Oval 16">
                <a:extLst>
                  <a:ext uri="{FF2B5EF4-FFF2-40B4-BE49-F238E27FC236}">
                    <a16:creationId xmlns:a16="http://schemas.microsoft.com/office/drawing/2014/main" id="{A5A3EECA-4DCD-AC47-ACAC-A603410486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1488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321" name="Line 17">
                <a:extLst>
                  <a:ext uri="{FF2B5EF4-FFF2-40B4-BE49-F238E27FC236}">
                    <a16:creationId xmlns:a16="http://schemas.microsoft.com/office/drawing/2014/main" id="{C0326FF9-6679-D449-A572-8D937990C8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8" y="1536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8322" name="Group 18">
              <a:extLst>
                <a:ext uri="{FF2B5EF4-FFF2-40B4-BE49-F238E27FC236}">
                  <a16:creationId xmlns:a16="http://schemas.microsoft.com/office/drawing/2014/main" id="{07669CCC-7AEB-4046-896F-4F699AB259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0" y="2640"/>
              <a:ext cx="960" cy="336"/>
              <a:chOff x="3792" y="1392"/>
              <a:chExt cx="960" cy="336"/>
            </a:xfrm>
          </p:grpSpPr>
          <p:sp>
            <p:nvSpPr>
              <p:cNvPr id="98323" name="AutoShape 19">
                <a:extLst>
                  <a:ext uri="{FF2B5EF4-FFF2-40B4-BE49-F238E27FC236}">
                    <a16:creationId xmlns:a16="http://schemas.microsoft.com/office/drawing/2014/main" id="{4EAD7FD8-77D7-AF42-8A95-9EA35F6610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1392"/>
                <a:ext cx="720" cy="336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en-US" sz="2400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  <p:cxnSp>
            <p:nvCxnSpPr>
              <p:cNvPr id="98324" name="AutoShape 20">
                <a:extLst>
                  <a:ext uri="{FF2B5EF4-FFF2-40B4-BE49-F238E27FC236}">
                    <a16:creationId xmlns:a16="http://schemas.microsoft.com/office/drawing/2014/main" id="{C0E72E89-CD65-8446-B81E-8C1263F92F2B}"/>
                  </a:ext>
                </a:extLst>
              </p:cNvPr>
              <p:cNvCxnSpPr>
                <a:cxnSpLocks noChangeShapeType="1"/>
                <a:stCxn id="98323" idx="0"/>
                <a:endCxn id="98323" idx="2"/>
              </p:cNvCxnSpPr>
              <p:nvPr/>
            </p:nvCxnSpPr>
            <p:spPr bwMode="auto">
              <a:xfrm>
                <a:off x="4152" y="1392"/>
                <a:ext cx="0" cy="33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8325" name="Oval 21">
                <a:extLst>
                  <a:ext uri="{FF2B5EF4-FFF2-40B4-BE49-F238E27FC236}">
                    <a16:creationId xmlns:a16="http://schemas.microsoft.com/office/drawing/2014/main" id="{14421E44-C745-0841-99C3-9E2FF3057E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1488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326" name="Line 22">
                <a:extLst>
                  <a:ext uri="{FF2B5EF4-FFF2-40B4-BE49-F238E27FC236}">
                    <a16:creationId xmlns:a16="http://schemas.microsoft.com/office/drawing/2014/main" id="{DDD66F96-81DF-DD4B-AE54-DDEB3F0425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8" y="1536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8327" name="Group 23">
              <a:extLst>
                <a:ext uri="{FF2B5EF4-FFF2-40B4-BE49-F238E27FC236}">
                  <a16:creationId xmlns:a16="http://schemas.microsoft.com/office/drawing/2014/main" id="{CC9607D1-6EB4-E041-989B-756541589C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0" y="3312"/>
              <a:ext cx="960" cy="336"/>
              <a:chOff x="3792" y="1392"/>
              <a:chExt cx="960" cy="336"/>
            </a:xfrm>
          </p:grpSpPr>
          <p:sp>
            <p:nvSpPr>
              <p:cNvPr id="98328" name="AutoShape 24">
                <a:extLst>
                  <a:ext uri="{FF2B5EF4-FFF2-40B4-BE49-F238E27FC236}">
                    <a16:creationId xmlns:a16="http://schemas.microsoft.com/office/drawing/2014/main" id="{3FF7383F-BE35-7A40-BFCE-493E4A5EAF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1392"/>
                <a:ext cx="720" cy="336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en-US" sz="2400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  <p:cxnSp>
            <p:nvCxnSpPr>
              <p:cNvPr id="98329" name="AutoShape 25">
                <a:extLst>
                  <a:ext uri="{FF2B5EF4-FFF2-40B4-BE49-F238E27FC236}">
                    <a16:creationId xmlns:a16="http://schemas.microsoft.com/office/drawing/2014/main" id="{4DDA26DF-B178-4445-B308-36554EBCCADB}"/>
                  </a:ext>
                </a:extLst>
              </p:cNvPr>
              <p:cNvCxnSpPr>
                <a:cxnSpLocks noChangeShapeType="1"/>
                <a:stCxn id="98328" idx="0"/>
                <a:endCxn id="98328" idx="2"/>
              </p:cNvCxnSpPr>
              <p:nvPr/>
            </p:nvCxnSpPr>
            <p:spPr bwMode="auto">
              <a:xfrm>
                <a:off x="4152" y="1392"/>
                <a:ext cx="0" cy="33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8330" name="Oval 26">
                <a:extLst>
                  <a:ext uri="{FF2B5EF4-FFF2-40B4-BE49-F238E27FC236}">
                    <a16:creationId xmlns:a16="http://schemas.microsoft.com/office/drawing/2014/main" id="{81AF9023-2E95-A646-838C-BE1626D9D9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1488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331" name="Line 27">
                <a:extLst>
                  <a:ext uri="{FF2B5EF4-FFF2-40B4-BE49-F238E27FC236}">
                    <a16:creationId xmlns:a16="http://schemas.microsoft.com/office/drawing/2014/main" id="{D20B792B-F4F7-3042-8CCC-BEFEEC4CAD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8" y="1536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8332" name="Text Box 28">
              <a:extLst>
                <a:ext uri="{FF2B5EF4-FFF2-40B4-BE49-F238E27FC236}">
                  <a16:creationId xmlns:a16="http://schemas.microsoft.com/office/drawing/2014/main" id="{BC2372A4-5C77-0B46-805D-6952B8ADB3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1" y="1344"/>
              <a:ext cx="1218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dirty="0">
                  <a:solidFill>
                    <a:srgbClr val="FFFF00"/>
                  </a:solidFill>
                </a:rPr>
                <a:t>2n </a:t>
              </a:r>
              <a:r>
                <a:rPr lang="en-US" altLang="en-US" sz="2400" dirty="0" err="1">
                  <a:solidFill>
                    <a:srgbClr val="FFFF00"/>
                  </a:solidFill>
                </a:rPr>
                <a:t>ints</a:t>
              </a:r>
              <a:r>
                <a:rPr lang="en-US" altLang="en-US" sz="2400" dirty="0">
                  <a:solidFill>
                    <a:srgbClr val="FFFF00"/>
                  </a:solidFill>
                </a:rPr>
                <a:t> (linked</a:t>
              </a:r>
            </a:p>
            <a:p>
              <a:pPr algn="ctr"/>
              <a:r>
                <a:rPr lang="en-US" altLang="en-US" sz="2400" dirty="0">
                  <a:solidFill>
                    <a:srgbClr val="FFFF00"/>
                  </a:solidFill>
                </a:rPr>
                <a:t>list nodes)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D62A0C-9AAE-6E41-9ECF-6A3E57290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62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D853D-6875-6649-86EF-3A2BF1D17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58776-9B50-E64A-A1DF-4723935D2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Consequence.  Number of probes for search/insert is proportional to </a:t>
            </a:r>
            <a:r>
              <a:rPr lang="en-US" i="1" dirty="0"/>
              <a:t>N</a:t>
            </a:r>
            <a:r>
              <a:rPr lang="en-US" dirty="0"/>
              <a:t> / </a:t>
            </a:r>
            <a:r>
              <a:rPr lang="en-US" i="1" dirty="0"/>
              <a:t>M</a:t>
            </a:r>
            <a:r>
              <a:rPr lang="en-US" dirty="0"/>
              <a:t>.</a:t>
            </a:r>
          </a:p>
          <a:p>
            <a:pPr lvl="1"/>
            <a:r>
              <a:rPr lang="en-US" i="1" dirty="0"/>
              <a:t>M</a:t>
            </a:r>
            <a:r>
              <a:rPr lang="en-US" dirty="0"/>
              <a:t> too large  ⇒  too many empty chains.</a:t>
            </a:r>
          </a:p>
          <a:p>
            <a:pPr lvl="1"/>
            <a:r>
              <a:rPr lang="en-US" i="1" dirty="0"/>
              <a:t>M</a:t>
            </a:r>
            <a:r>
              <a:rPr lang="en-US" dirty="0"/>
              <a:t> too small  ⇒  chains too long.</a:t>
            </a:r>
          </a:p>
          <a:p>
            <a:pPr lvl="1"/>
            <a:r>
              <a:rPr lang="en-US" dirty="0"/>
              <a:t>Typical choice:  </a:t>
            </a:r>
            <a:r>
              <a:rPr lang="en-US" i="1" dirty="0"/>
              <a:t>M</a:t>
            </a:r>
            <a:r>
              <a:rPr lang="en-US" dirty="0"/>
              <a:t> ~ </a:t>
            </a:r>
            <a:r>
              <a:rPr lang="en-US" i="1" dirty="0"/>
              <a:t>N</a:t>
            </a:r>
            <a:r>
              <a:rPr lang="en-US" dirty="0"/>
              <a:t> / 4  ⇒  constant-time ops.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19E8E8-8B33-4641-8285-527D0B7F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E7DC46-8DD0-6D40-ACF2-388B4744C46D}"/>
              </a:ext>
            </a:extLst>
          </p:cNvPr>
          <p:cNvSpPr txBox="1"/>
          <p:nvPr/>
        </p:nvSpPr>
        <p:spPr>
          <a:xfrm>
            <a:off x="3462759" y="5998905"/>
            <a:ext cx="5266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From: Sedgewick &amp; Wilson, Algorithms, 4-th Edition, lecture notes</a:t>
            </a:r>
          </a:p>
        </p:txBody>
      </p:sp>
    </p:spTree>
    <p:extLst>
      <p:ext uri="{BB962C8B-B14F-4D97-AF65-F5344CB8AC3E}">
        <p14:creationId xmlns:p14="http://schemas.microsoft.com/office/powerpoint/2010/main" val="2174415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D4E2418F-2CE4-0247-83A0-A1BED37536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/>
          <a:lstStyle/>
          <a:p>
            <a:r>
              <a:rPr kumimoji="1" lang="en-US" altLang="en-US" dirty="0">
                <a:solidFill>
                  <a:srgbClr val="FFFF00"/>
                </a:solidFill>
              </a:rPr>
              <a:t>Open addressing</a:t>
            </a:r>
          </a:p>
        </p:txBody>
      </p:sp>
      <p:grpSp>
        <p:nvGrpSpPr>
          <p:cNvPr id="100355" name="Group 3">
            <a:extLst>
              <a:ext uri="{FF2B5EF4-FFF2-40B4-BE49-F238E27FC236}">
                <a16:creationId xmlns:a16="http://schemas.microsoft.com/office/drawing/2014/main" id="{F326189D-892D-1A4A-B38C-E4D1B7F93624}"/>
              </a:ext>
            </a:extLst>
          </p:cNvPr>
          <p:cNvGrpSpPr>
            <a:grpSpLocks/>
          </p:cNvGrpSpPr>
          <p:nvPr/>
        </p:nvGrpSpPr>
        <p:grpSpPr bwMode="auto">
          <a:xfrm>
            <a:off x="2287415" y="1828800"/>
            <a:ext cx="3367088" cy="2590800"/>
            <a:chOff x="432" y="1488"/>
            <a:chExt cx="2121" cy="1632"/>
          </a:xfrm>
        </p:grpSpPr>
        <p:grpSp>
          <p:nvGrpSpPr>
            <p:cNvPr id="100356" name="Group 4">
              <a:extLst>
                <a:ext uri="{FF2B5EF4-FFF2-40B4-BE49-F238E27FC236}">
                  <a16:creationId xmlns:a16="http://schemas.microsoft.com/office/drawing/2014/main" id="{F8493A01-3C00-D641-AFFF-E48566B023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1968"/>
              <a:ext cx="1056" cy="1152"/>
              <a:chOff x="672" y="1728"/>
              <a:chExt cx="1056" cy="1152"/>
            </a:xfrm>
          </p:grpSpPr>
          <p:grpSp>
            <p:nvGrpSpPr>
              <p:cNvPr id="100357" name="Group 5">
                <a:extLst>
                  <a:ext uri="{FF2B5EF4-FFF2-40B4-BE49-F238E27FC236}">
                    <a16:creationId xmlns:a16="http://schemas.microsoft.com/office/drawing/2014/main" id="{B070ACB3-5BE6-CB40-BB68-4E8C25A679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1728"/>
                <a:ext cx="288" cy="1152"/>
                <a:chOff x="3360" y="1680"/>
                <a:chExt cx="288" cy="1152"/>
              </a:xfrm>
            </p:grpSpPr>
            <p:sp>
              <p:nvSpPr>
                <p:cNvPr id="100358" name="Rectangle 6">
                  <a:extLst>
                    <a:ext uri="{FF2B5EF4-FFF2-40B4-BE49-F238E27FC236}">
                      <a16:creationId xmlns:a16="http://schemas.microsoft.com/office/drawing/2014/main" id="{6D46989F-91FA-7B4A-A04D-97FB4152D9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0" y="1680"/>
                  <a:ext cx="288" cy="288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0359" name="Rectangle 7">
                  <a:extLst>
                    <a:ext uri="{FF2B5EF4-FFF2-40B4-BE49-F238E27FC236}">
                      <a16:creationId xmlns:a16="http://schemas.microsoft.com/office/drawing/2014/main" id="{864B7311-781B-894C-B9AE-AF5DBCA971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0" y="1968"/>
                  <a:ext cx="288" cy="288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0360" name="Rectangle 8">
                  <a:extLst>
                    <a:ext uri="{FF2B5EF4-FFF2-40B4-BE49-F238E27FC236}">
                      <a16:creationId xmlns:a16="http://schemas.microsoft.com/office/drawing/2014/main" id="{3E60D5FB-C319-8046-A2CD-121D36A782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0" y="2256"/>
                  <a:ext cx="288" cy="288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0361" name="Rectangle 9">
                  <a:extLst>
                    <a:ext uri="{FF2B5EF4-FFF2-40B4-BE49-F238E27FC236}">
                      <a16:creationId xmlns:a16="http://schemas.microsoft.com/office/drawing/2014/main" id="{8CBB85CC-E742-5E4B-A129-FEAB6A0DC3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0" y="2544"/>
                  <a:ext cx="288" cy="288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00362" name="AutoShape 10">
                <a:extLst>
                  <a:ext uri="{FF2B5EF4-FFF2-40B4-BE49-F238E27FC236}">
                    <a16:creationId xmlns:a16="http://schemas.microsoft.com/office/drawing/2014/main" id="{20A02E5C-4E6F-4A47-81CD-DC4322B44D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304"/>
                <a:ext cx="528" cy="28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en-US" sz="2400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  <p:sp>
            <p:nvSpPr>
              <p:cNvPr id="100363" name="AutoShape 11">
                <a:extLst>
                  <a:ext uri="{FF2B5EF4-FFF2-40B4-BE49-F238E27FC236}">
                    <a16:creationId xmlns:a16="http://schemas.microsoft.com/office/drawing/2014/main" id="{971D2CE0-C9B2-CE4B-9F5F-4D89B0902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1728"/>
                <a:ext cx="528" cy="28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en-US" sz="2400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  <p:cxnSp>
            <p:nvCxnSpPr>
              <p:cNvPr id="100364" name="AutoShape 12">
                <a:extLst>
                  <a:ext uri="{FF2B5EF4-FFF2-40B4-BE49-F238E27FC236}">
                    <a16:creationId xmlns:a16="http://schemas.microsoft.com/office/drawing/2014/main" id="{FBC224AF-1E3C-FE41-A36D-E330F01A704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960" y="1872"/>
                <a:ext cx="240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00365" name="AutoShape 13">
                <a:extLst>
                  <a:ext uri="{FF2B5EF4-FFF2-40B4-BE49-F238E27FC236}">
                    <a16:creationId xmlns:a16="http://schemas.microsoft.com/office/drawing/2014/main" id="{152E244D-42C6-A44B-BCD6-DC8B20BDE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592"/>
                <a:ext cx="528" cy="28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en-US" sz="2400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  <p:cxnSp>
            <p:nvCxnSpPr>
              <p:cNvPr id="100366" name="AutoShape 14">
                <a:extLst>
                  <a:ext uri="{FF2B5EF4-FFF2-40B4-BE49-F238E27FC236}">
                    <a16:creationId xmlns:a16="http://schemas.microsoft.com/office/drawing/2014/main" id="{EB590266-723C-1143-845A-3AC56E19366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960" y="2736"/>
                <a:ext cx="240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0367" name="AutoShape 15">
                <a:extLst>
                  <a:ext uri="{FF2B5EF4-FFF2-40B4-BE49-F238E27FC236}">
                    <a16:creationId xmlns:a16="http://schemas.microsoft.com/office/drawing/2014/main" id="{2E35A044-8973-AD42-A2BD-4E4BFB8B0B9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960" y="2448"/>
                <a:ext cx="240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0368" name="AutoShape 16">
                <a:extLst>
                  <a:ext uri="{FF2B5EF4-FFF2-40B4-BE49-F238E27FC236}">
                    <a16:creationId xmlns:a16="http://schemas.microsoft.com/office/drawing/2014/main" id="{014966B8-2F86-8C4A-B108-8281C0904A15}"/>
                  </a:ext>
                </a:extLst>
              </p:cNvPr>
              <p:cNvCxnSpPr>
                <a:cxnSpLocks noChangeShapeType="1"/>
                <a:stCxn id="100363" idx="0"/>
                <a:endCxn id="100363" idx="2"/>
              </p:cNvCxnSpPr>
              <p:nvPr/>
            </p:nvCxnSpPr>
            <p:spPr bwMode="auto">
              <a:xfrm>
                <a:off x="1464" y="1728"/>
                <a:ext cx="0" cy="28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0369" name="AutoShape 17">
                <a:extLst>
                  <a:ext uri="{FF2B5EF4-FFF2-40B4-BE49-F238E27FC236}">
                    <a16:creationId xmlns:a16="http://schemas.microsoft.com/office/drawing/2014/main" id="{A0E08216-F243-7E4C-8019-B40B5426840A}"/>
                  </a:ext>
                </a:extLst>
              </p:cNvPr>
              <p:cNvCxnSpPr>
                <a:cxnSpLocks noChangeShapeType="1"/>
                <a:stCxn id="100362" idx="0"/>
                <a:endCxn id="100362" idx="2"/>
              </p:cNvCxnSpPr>
              <p:nvPr/>
            </p:nvCxnSpPr>
            <p:spPr bwMode="auto">
              <a:xfrm>
                <a:off x="1464" y="2304"/>
                <a:ext cx="0" cy="28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0370" name="AutoShape 18">
                <a:extLst>
                  <a:ext uri="{FF2B5EF4-FFF2-40B4-BE49-F238E27FC236}">
                    <a16:creationId xmlns:a16="http://schemas.microsoft.com/office/drawing/2014/main" id="{B2E127B9-DE39-8643-BC3B-7C004C64E9D4}"/>
                  </a:ext>
                </a:extLst>
              </p:cNvPr>
              <p:cNvCxnSpPr>
                <a:cxnSpLocks noChangeShapeType="1"/>
                <a:stCxn id="100365" idx="0"/>
                <a:endCxn id="100365" idx="2"/>
              </p:cNvCxnSpPr>
              <p:nvPr/>
            </p:nvCxnSpPr>
            <p:spPr bwMode="auto">
              <a:xfrm>
                <a:off x="1464" y="2592"/>
                <a:ext cx="0" cy="28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00371" name="AutoShape 19">
                <a:extLst>
                  <a:ext uri="{FF2B5EF4-FFF2-40B4-BE49-F238E27FC236}">
                    <a16:creationId xmlns:a16="http://schemas.microsoft.com/office/drawing/2014/main" id="{41C09C6E-B2C5-034D-A6D6-2A5CEBE917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776"/>
                <a:ext cx="192" cy="192"/>
              </a:xfrm>
              <a:custGeom>
                <a:avLst/>
                <a:gdLst>
                  <a:gd name="G0" fmla="+- 2700 0 0"/>
                  <a:gd name="G1" fmla="*/ G0 2 1"/>
                  <a:gd name="G2" fmla="+- 21600 0 G1"/>
                  <a:gd name="G3" fmla="*/ G2 G2 1"/>
                  <a:gd name="G4" fmla="*/ G0 G0 1"/>
                  <a:gd name="G5" fmla="+- G3 0 G4"/>
                  <a:gd name="G6" fmla="*/ G5 1 8"/>
                  <a:gd name="G7" fmla="sqrt G6"/>
                  <a:gd name="G8" fmla="*/ G4 1 8"/>
                  <a:gd name="G9" fmla="sqrt G8"/>
                  <a:gd name="G10" fmla="+- G7 G9 0"/>
                  <a:gd name="G11" fmla="+- G7 0 G9"/>
                  <a:gd name="G12" fmla="+- G10 10800 0"/>
                  <a:gd name="G13" fmla="+- 10800 0 G10"/>
                  <a:gd name="G14" fmla="+- G11 10800 0"/>
                  <a:gd name="G15" fmla="+- 10800 0 G11"/>
                  <a:gd name="G16" fmla="+- 21600 0 G0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17401" y="15493"/>
                    </a:moveTo>
                    <a:cubicBezTo>
                      <a:pt x="18376" y="14122"/>
                      <a:pt x="18900" y="12482"/>
                      <a:pt x="18900" y="10800"/>
                    </a:cubicBezTo>
                    <a:cubicBezTo>
                      <a:pt x="18900" y="6326"/>
                      <a:pt x="15273" y="2700"/>
                      <a:pt x="10800" y="2700"/>
                    </a:cubicBezTo>
                    <a:cubicBezTo>
                      <a:pt x="9117" y="2700"/>
                      <a:pt x="7477" y="3223"/>
                      <a:pt x="6106" y="4198"/>
                    </a:cubicBezTo>
                    <a:close/>
                    <a:moveTo>
                      <a:pt x="4198" y="6106"/>
                    </a:moveTo>
                    <a:cubicBezTo>
                      <a:pt x="3223" y="7477"/>
                      <a:pt x="2700" y="9117"/>
                      <a:pt x="2700" y="10799"/>
                    </a:cubicBezTo>
                    <a:cubicBezTo>
                      <a:pt x="2700" y="15273"/>
                      <a:pt x="6326" y="18900"/>
                      <a:pt x="10800" y="18900"/>
                    </a:cubicBezTo>
                    <a:cubicBezTo>
                      <a:pt x="12482" y="18900"/>
                      <a:pt x="14122" y="18376"/>
                      <a:pt x="15493" y="17401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00372" name="AutoShape 20">
                <a:extLst>
                  <a:ext uri="{FF2B5EF4-FFF2-40B4-BE49-F238E27FC236}">
                    <a16:creationId xmlns:a16="http://schemas.microsoft.com/office/drawing/2014/main" id="{D0875AED-F02F-AB4D-9A30-8BB3543FD2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352"/>
                <a:ext cx="192" cy="192"/>
              </a:xfrm>
              <a:custGeom>
                <a:avLst/>
                <a:gdLst>
                  <a:gd name="G0" fmla="+- 2700 0 0"/>
                  <a:gd name="G1" fmla="*/ G0 2 1"/>
                  <a:gd name="G2" fmla="+- 21600 0 G1"/>
                  <a:gd name="G3" fmla="*/ G2 G2 1"/>
                  <a:gd name="G4" fmla="*/ G0 G0 1"/>
                  <a:gd name="G5" fmla="+- G3 0 G4"/>
                  <a:gd name="G6" fmla="*/ G5 1 8"/>
                  <a:gd name="G7" fmla="sqrt G6"/>
                  <a:gd name="G8" fmla="*/ G4 1 8"/>
                  <a:gd name="G9" fmla="sqrt G8"/>
                  <a:gd name="G10" fmla="+- G7 G9 0"/>
                  <a:gd name="G11" fmla="+- G7 0 G9"/>
                  <a:gd name="G12" fmla="+- G10 10800 0"/>
                  <a:gd name="G13" fmla="+- 10800 0 G10"/>
                  <a:gd name="G14" fmla="+- G11 10800 0"/>
                  <a:gd name="G15" fmla="+- 10800 0 G11"/>
                  <a:gd name="G16" fmla="+- 21600 0 G0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17401" y="15493"/>
                    </a:moveTo>
                    <a:cubicBezTo>
                      <a:pt x="18376" y="14122"/>
                      <a:pt x="18900" y="12482"/>
                      <a:pt x="18900" y="10800"/>
                    </a:cubicBezTo>
                    <a:cubicBezTo>
                      <a:pt x="18900" y="6326"/>
                      <a:pt x="15273" y="2700"/>
                      <a:pt x="10800" y="2700"/>
                    </a:cubicBezTo>
                    <a:cubicBezTo>
                      <a:pt x="9117" y="2700"/>
                      <a:pt x="7477" y="3223"/>
                      <a:pt x="6106" y="4198"/>
                    </a:cubicBezTo>
                    <a:close/>
                    <a:moveTo>
                      <a:pt x="4198" y="6106"/>
                    </a:moveTo>
                    <a:cubicBezTo>
                      <a:pt x="3223" y="7477"/>
                      <a:pt x="2700" y="9117"/>
                      <a:pt x="2700" y="10799"/>
                    </a:cubicBezTo>
                    <a:cubicBezTo>
                      <a:pt x="2700" y="15273"/>
                      <a:pt x="6326" y="18900"/>
                      <a:pt x="10800" y="18900"/>
                    </a:cubicBezTo>
                    <a:cubicBezTo>
                      <a:pt x="12482" y="18900"/>
                      <a:pt x="14122" y="18376"/>
                      <a:pt x="15493" y="17401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00373" name="AutoShape 21">
                <a:extLst>
                  <a:ext uri="{FF2B5EF4-FFF2-40B4-BE49-F238E27FC236}">
                    <a16:creationId xmlns:a16="http://schemas.microsoft.com/office/drawing/2014/main" id="{65B4C889-2C86-ED47-AE90-6FC66F112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640"/>
                <a:ext cx="192" cy="192"/>
              </a:xfrm>
              <a:custGeom>
                <a:avLst/>
                <a:gdLst>
                  <a:gd name="G0" fmla="+- 2700 0 0"/>
                  <a:gd name="G1" fmla="*/ G0 2 1"/>
                  <a:gd name="G2" fmla="+- 21600 0 G1"/>
                  <a:gd name="G3" fmla="*/ G2 G2 1"/>
                  <a:gd name="G4" fmla="*/ G0 G0 1"/>
                  <a:gd name="G5" fmla="+- G3 0 G4"/>
                  <a:gd name="G6" fmla="*/ G5 1 8"/>
                  <a:gd name="G7" fmla="sqrt G6"/>
                  <a:gd name="G8" fmla="*/ G4 1 8"/>
                  <a:gd name="G9" fmla="sqrt G8"/>
                  <a:gd name="G10" fmla="+- G7 G9 0"/>
                  <a:gd name="G11" fmla="+- G7 0 G9"/>
                  <a:gd name="G12" fmla="+- G10 10800 0"/>
                  <a:gd name="G13" fmla="+- 10800 0 G10"/>
                  <a:gd name="G14" fmla="+- G11 10800 0"/>
                  <a:gd name="G15" fmla="+- 10800 0 G11"/>
                  <a:gd name="G16" fmla="+- 21600 0 G0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17401" y="15493"/>
                    </a:moveTo>
                    <a:cubicBezTo>
                      <a:pt x="18376" y="14122"/>
                      <a:pt x="18900" y="12482"/>
                      <a:pt x="18900" y="10800"/>
                    </a:cubicBezTo>
                    <a:cubicBezTo>
                      <a:pt x="18900" y="6326"/>
                      <a:pt x="15273" y="2700"/>
                      <a:pt x="10800" y="2700"/>
                    </a:cubicBezTo>
                    <a:cubicBezTo>
                      <a:pt x="9117" y="2700"/>
                      <a:pt x="7477" y="3223"/>
                      <a:pt x="6106" y="4198"/>
                    </a:cubicBezTo>
                    <a:close/>
                    <a:moveTo>
                      <a:pt x="4198" y="6106"/>
                    </a:moveTo>
                    <a:cubicBezTo>
                      <a:pt x="3223" y="7477"/>
                      <a:pt x="2700" y="9117"/>
                      <a:pt x="2700" y="10799"/>
                    </a:cubicBezTo>
                    <a:cubicBezTo>
                      <a:pt x="2700" y="15273"/>
                      <a:pt x="6326" y="18900"/>
                      <a:pt x="10800" y="18900"/>
                    </a:cubicBezTo>
                    <a:cubicBezTo>
                      <a:pt x="12482" y="18900"/>
                      <a:pt x="14122" y="18376"/>
                      <a:pt x="15493" y="17401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00374" name="AutoShape 22">
                <a:extLst>
                  <a:ext uri="{FF2B5EF4-FFF2-40B4-BE49-F238E27FC236}">
                    <a16:creationId xmlns:a16="http://schemas.microsoft.com/office/drawing/2014/main" id="{934F5383-4075-104E-A3ED-E3313DFF94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2064"/>
                <a:ext cx="192" cy="192"/>
              </a:xfrm>
              <a:custGeom>
                <a:avLst/>
                <a:gdLst>
                  <a:gd name="G0" fmla="+- 2700 0 0"/>
                  <a:gd name="G1" fmla="*/ G0 2 1"/>
                  <a:gd name="G2" fmla="+- 21600 0 G1"/>
                  <a:gd name="G3" fmla="*/ G2 G2 1"/>
                  <a:gd name="G4" fmla="*/ G0 G0 1"/>
                  <a:gd name="G5" fmla="+- G3 0 G4"/>
                  <a:gd name="G6" fmla="*/ G5 1 8"/>
                  <a:gd name="G7" fmla="sqrt G6"/>
                  <a:gd name="G8" fmla="*/ G4 1 8"/>
                  <a:gd name="G9" fmla="sqrt G8"/>
                  <a:gd name="G10" fmla="+- G7 G9 0"/>
                  <a:gd name="G11" fmla="+- G7 0 G9"/>
                  <a:gd name="G12" fmla="+- G10 10800 0"/>
                  <a:gd name="G13" fmla="+- 10800 0 G10"/>
                  <a:gd name="G14" fmla="+- G11 10800 0"/>
                  <a:gd name="G15" fmla="+- 10800 0 G11"/>
                  <a:gd name="G16" fmla="+- 21600 0 G0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17401" y="15493"/>
                    </a:moveTo>
                    <a:cubicBezTo>
                      <a:pt x="18376" y="14122"/>
                      <a:pt x="18900" y="12482"/>
                      <a:pt x="18900" y="10800"/>
                    </a:cubicBezTo>
                    <a:cubicBezTo>
                      <a:pt x="18900" y="6326"/>
                      <a:pt x="15273" y="2700"/>
                      <a:pt x="10800" y="2700"/>
                    </a:cubicBezTo>
                    <a:cubicBezTo>
                      <a:pt x="9117" y="2700"/>
                      <a:pt x="7477" y="3223"/>
                      <a:pt x="6106" y="4198"/>
                    </a:cubicBezTo>
                    <a:close/>
                    <a:moveTo>
                      <a:pt x="4198" y="6106"/>
                    </a:moveTo>
                    <a:cubicBezTo>
                      <a:pt x="3223" y="7477"/>
                      <a:pt x="2700" y="9117"/>
                      <a:pt x="2700" y="10799"/>
                    </a:cubicBezTo>
                    <a:cubicBezTo>
                      <a:pt x="2700" y="15273"/>
                      <a:pt x="6326" y="18900"/>
                      <a:pt x="10800" y="18900"/>
                    </a:cubicBezTo>
                    <a:cubicBezTo>
                      <a:pt x="12482" y="18900"/>
                      <a:pt x="14122" y="18376"/>
                      <a:pt x="15493" y="17401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100375" name="Text Box 23">
              <a:extLst>
                <a:ext uri="{FF2B5EF4-FFF2-40B4-BE49-F238E27FC236}">
                  <a16:creationId xmlns:a16="http://schemas.microsoft.com/office/drawing/2014/main" id="{FD95BB09-B48D-D147-862B-97790224DC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488"/>
              <a:ext cx="212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dirty="0">
                  <a:solidFill>
                    <a:srgbClr val="0070C0"/>
                  </a:solidFill>
                </a:rPr>
                <a:t>n + 2m = 4 + 2*3 = 10 </a:t>
              </a:r>
              <a:r>
                <a:rPr lang="en-US" altLang="en-US" sz="2400" dirty="0" err="1">
                  <a:solidFill>
                    <a:srgbClr val="0070C0"/>
                  </a:solidFill>
                </a:rPr>
                <a:t>ints</a:t>
              </a:r>
              <a:endParaRPr lang="en-US" altLang="en-US" sz="24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00376" name="Group 24">
            <a:extLst>
              <a:ext uri="{FF2B5EF4-FFF2-40B4-BE49-F238E27FC236}">
                <a16:creationId xmlns:a16="http://schemas.microsoft.com/office/drawing/2014/main" id="{96B2AA3E-7AB1-0A4F-854A-DC881397ADE7}"/>
              </a:ext>
            </a:extLst>
          </p:cNvPr>
          <p:cNvGrpSpPr>
            <a:grpSpLocks/>
          </p:cNvGrpSpPr>
          <p:nvPr/>
        </p:nvGrpSpPr>
        <p:grpSpPr bwMode="auto">
          <a:xfrm>
            <a:off x="2749378" y="1905000"/>
            <a:ext cx="5810250" cy="3048000"/>
            <a:chOff x="672" y="1392"/>
            <a:chExt cx="3660" cy="1920"/>
          </a:xfrm>
        </p:grpSpPr>
        <p:grpSp>
          <p:nvGrpSpPr>
            <p:cNvPr id="100377" name="Group 25">
              <a:extLst>
                <a:ext uri="{FF2B5EF4-FFF2-40B4-BE49-F238E27FC236}">
                  <a16:creationId xmlns:a16="http://schemas.microsoft.com/office/drawing/2014/main" id="{E7CE9EAA-A32E-F54D-873D-F3AC73A677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1488"/>
              <a:ext cx="828" cy="1632"/>
              <a:chOff x="3504" y="1488"/>
              <a:chExt cx="828" cy="1632"/>
            </a:xfrm>
          </p:grpSpPr>
          <p:grpSp>
            <p:nvGrpSpPr>
              <p:cNvPr id="100378" name="Group 26">
                <a:extLst>
                  <a:ext uri="{FF2B5EF4-FFF2-40B4-BE49-F238E27FC236}">
                    <a16:creationId xmlns:a16="http://schemas.microsoft.com/office/drawing/2014/main" id="{CA7CA1B1-4AF6-6948-A390-B0055E1333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92" y="1968"/>
                <a:ext cx="288" cy="1152"/>
                <a:chOff x="3408" y="1776"/>
                <a:chExt cx="288" cy="1152"/>
              </a:xfrm>
            </p:grpSpPr>
            <p:sp>
              <p:nvSpPr>
                <p:cNvPr id="100379" name="Rectangle 27">
                  <a:extLst>
                    <a:ext uri="{FF2B5EF4-FFF2-40B4-BE49-F238E27FC236}">
                      <a16:creationId xmlns:a16="http://schemas.microsoft.com/office/drawing/2014/main" id="{79CCB222-8A25-AC45-A6A8-6B8240A1AA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08" y="1776"/>
                  <a:ext cx="288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en-US" sz="2400" dirty="0">
                      <a:solidFill>
                        <a:schemeClr val="bg1"/>
                      </a:solidFill>
                    </a:rPr>
                    <a:t>1</a:t>
                  </a:r>
                </a:p>
              </p:txBody>
            </p:sp>
            <p:sp>
              <p:nvSpPr>
                <p:cNvPr id="100380" name="Rectangle 28">
                  <a:extLst>
                    <a:ext uri="{FF2B5EF4-FFF2-40B4-BE49-F238E27FC236}">
                      <a16:creationId xmlns:a16="http://schemas.microsoft.com/office/drawing/2014/main" id="{F1D5B6CD-61CD-5D41-B421-1C42A2C5B9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08" y="2064"/>
                  <a:ext cx="288" cy="288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0381" name="Rectangle 29">
                  <a:extLst>
                    <a:ext uri="{FF2B5EF4-FFF2-40B4-BE49-F238E27FC236}">
                      <a16:creationId xmlns:a16="http://schemas.microsoft.com/office/drawing/2014/main" id="{95D13DB5-B465-044B-8900-1A19827ADF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08" y="2352"/>
                  <a:ext cx="288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en-US" sz="2400" dirty="0">
                      <a:solidFill>
                        <a:schemeClr val="bg1"/>
                      </a:solidFill>
                    </a:rPr>
                    <a:t>3</a:t>
                  </a:r>
                </a:p>
              </p:txBody>
            </p:sp>
            <p:sp>
              <p:nvSpPr>
                <p:cNvPr id="100382" name="Rectangle 30">
                  <a:extLst>
                    <a:ext uri="{FF2B5EF4-FFF2-40B4-BE49-F238E27FC236}">
                      <a16:creationId xmlns:a16="http://schemas.microsoft.com/office/drawing/2014/main" id="{FEE37DD3-7F5F-AE4E-A1C8-EA8142DB76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08" y="2640"/>
                  <a:ext cx="288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en-US" sz="2400" dirty="0">
                      <a:solidFill>
                        <a:schemeClr val="bg1"/>
                      </a:solidFill>
                    </a:rPr>
                    <a:t>2</a:t>
                  </a:r>
                </a:p>
              </p:txBody>
            </p:sp>
            <p:sp>
              <p:nvSpPr>
                <p:cNvPr id="100383" name="AutoShape 31">
                  <a:extLst>
                    <a:ext uri="{FF2B5EF4-FFF2-40B4-BE49-F238E27FC236}">
                      <a16:creationId xmlns:a16="http://schemas.microsoft.com/office/drawing/2014/main" id="{755531F4-2F9F-024B-9BA2-8574EBC78D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56" y="2112"/>
                  <a:ext cx="192" cy="192"/>
                </a:xfrm>
                <a:custGeom>
                  <a:avLst/>
                  <a:gdLst>
                    <a:gd name="G0" fmla="+- 2700 0 0"/>
                    <a:gd name="G1" fmla="*/ G0 2 1"/>
                    <a:gd name="G2" fmla="+- 21600 0 G1"/>
                    <a:gd name="G3" fmla="*/ G2 G2 1"/>
                    <a:gd name="G4" fmla="*/ G0 G0 1"/>
                    <a:gd name="G5" fmla="+- G3 0 G4"/>
                    <a:gd name="G6" fmla="*/ G5 1 8"/>
                    <a:gd name="G7" fmla="sqrt G6"/>
                    <a:gd name="G8" fmla="*/ G4 1 8"/>
                    <a:gd name="G9" fmla="sqrt G8"/>
                    <a:gd name="G10" fmla="+- G7 G9 0"/>
                    <a:gd name="G11" fmla="+- G7 0 G9"/>
                    <a:gd name="G12" fmla="+- G10 10800 0"/>
                    <a:gd name="G13" fmla="+- 10800 0 G10"/>
                    <a:gd name="G14" fmla="+- G11 10800 0"/>
                    <a:gd name="G15" fmla="+- 10800 0 G11"/>
                    <a:gd name="G16" fmla="+- 21600 0 G0"/>
                    <a:gd name="T0" fmla="*/ 10800 w 21600"/>
                    <a:gd name="T1" fmla="*/ 0 h 21600"/>
                    <a:gd name="T2" fmla="*/ 3163 w 21600"/>
                    <a:gd name="T3" fmla="*/ 3163 h 21600"/>
                    <a:gd name="T4" fmla="*/ 0 w 21600"/>
                    <a:gd name="T5" fmla="*/ 10800 h 21600"/>
                    <a:gd name="T6" fmla="*/ 3163 w 21600"/>
                    <a:gd name="T7" fmla="*/ 18437 h 21600"/>
                    <a:gd name="T8" fmla="*/ 10800 w 21600"/>
                    <a:gd name="T9" fmla="*/ 21600 h 21600"/>
                    <a:gd name="T10" fmla="*/ 18437 w 21600"/>
                    <a:gd name="T11" fmla="*/ 18437 h 21600"/>
                    <a:gd name="T12" fmla="*/ 21600 w 21600"/>
                    <a:gd name="T13" fmla="*/ 10800 h 21600"/>
                    <a:gd name="T14" fmla="*/ 18437 w 21600"/>
                    <a:gd name="T15" fmla="*/ 3163 h 21600"/>
                    <a:gd name="T16" fmla="*/ 3163 w 21600"/>
                    <a:gd name="T17" fmla="*/ 3163 h 21600"/>
                    <a:gd name="T18" fmla="*/ 18437 w 21600"/>
                    <a:gd name="T19" fmla="*/ 1843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T16" t="T17" r="T18" b="T19"/>
                  <a:pathLst>
                    <a:path w="21600" h="21600">
                      <a:moveTo>
                        <a:pt x="0" y="10800"/>
                      </a:move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lose/>
                      <a:moveTo>
                        <a:pt x="17401" y="15493"/>
                      </a:moveTo>
                      <a:cubicBezTo>
                        <a:pt x="18376" y="14122"/>
                        <a:pt x="18900" y="12482"/>
                        <a:pt x="18900" y="10800"/>
                      </a:cubicBezTo>
                      <a:cubicBezTo>
                        <a:pt x="18900" y="6326"/>
                        <a:pt x="15273" y="2700"/>
                        <a:pt x="10800" y="2700"/>
                      </a:cubicBezTo>
                      <a:cubicBezTo>
                        <a:pt x="9117" y="2700"/>
                        <a:pt x="7477" y="3223"/>
                        <a:pt x="6106" y="4198"/>
                      </a:cubicBezTo>
                      <a:close/>
                      <a:moveTo>
                        <a:pt x="4198" y="6106"/>
                      </a:moveTo>
                      <a:cubicBezTo>
                        <a:pt x="3223" y="7477"/>
                        <a:pt x="2700" y="9117"/>
                        <a:pt x="2700" y="10799"/>
                      </a:cubicBezTo>
                      <a:cubicBezTo>
                        <a:pt x="2700" y="15273"/>
                        <a:pt x="6326" y="18900"/>
                        <a:pt x="10800" y="18900"/>
                      </a:cubicBezTo>
                      <a:cubicBezTo>
                        <a:pt x="12482" y="18900"/>
                        <a:pt x="14122" y="18376"/>
                        <a:pt x="15493" y="17401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00384" name="Text Box 32">
                <a:extLst>
                  <a:ext uri="{FF2B5EF4-FFF2-40B4-BE49-F238E27FC236}">
                    <a16:creationId xmlns:a16="http://schemas.microsoft.com/office/drawing/2014/main" id="{19E2C798-A2B2-5343-8194-9AD4F21DEA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4" y="1488"/>
                <a:ext cx="828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 dirty="0">
                    <a:solidFill>
                      <a:srgbClr val="0070C0"/>
                    </a:solidFill>
                  </a:rPr>
                  <a:t>n = 4 </a:t>
                </a:r>
                <a:r>
                  <a:rPr lang="en-US" altLang="en-US" sz="2400" dirty="0" err="1">
                    <a:solidFill>
                      <a:srgbClr val="0070C0"/>
                    </a:solidFill>
                  </a:rPr>
                  <a:t>ints</a:t>
                </a:r>
                <a:endParaRPr lang="en-US" altLang="en-US" sz="2400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00385" name="AutoShape 33">
              <a:extLst>
                <a:ext uri="{FF2B5EF4-FFF2-40B4-BE49-F238E27FC236}">
                  <a16:creationId xmlns:a16="http://schemas.microsoft.com/office/drawing/2014/main" id="{AF083D54-0E09-7049-A675-F767817003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392"/>
              <a:ext cx="1920" cy="1920"/>
            </a:xfrm>
            <a:custGeom>
              <a:avLst/>
              <a:gdLst>
                <a:gd name="G0" fmla="+- 2700 0 0"/>
                <a:gd name="G1" fmla="*/ G0 2 1"/>
                <a:gd name="G2" fmla="+- 21600 0 G1"/>
                <a:gd name="G3" fmla="*/ G2 G2 1"/>
                <a:gd name="G4" fmla="*/ G0 G0 1"/>
                <a:gd name="G5" fmla="+- G3 0 G4"/>
                <a:gd name="G6" fmla="*/ G5 1 8"/>
                <a:gd name="G7" fmla="sqrt G6"/>
                <a:gd name="G8" fmla="*/ G4 1 8"/>
                <a:gd name="G9" fmla="sqrt G8"/>
                <a:gd name="G10" fmla="+- G7 G9 0"/>
                <a:gd name="G11" fmla="+- G7 0 G9"/>
                <a:gd name="G12" fmla="+- G10 10800 0"/>
                <a:gd name="G13" fmla="+- 10800 0 G10"/>
                <a:gd name="G14" fmla="+- G11 10800 0"/>
                <a:gd name="G15" fmla="+- 10800 0 G11"/>
                <a:gd name="G16" fmla="+- 21600 0 G0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7401" y="15493"/>
                  </a:moveTo>
                  <a:cubicBezTo>
                    <a:pt x="18376" y="14122"/>
                    <a:pt x="18900" y="12482"/>
                    <a:pt x="18900" y="10800"/>
                  </a:cubicBezTo>
                  <a:cubicBezTo>
                    <a:pt x="18900" y="6326"/>
                    <a:pt x="15273" y="2700"/>
                    <a:pt x="10800" y="2700"/>
                  </a:cubicBezTo>
                  <a:cubicBezTo>
                    <a:pt x="9117" y="2700"/>
                    <a:pt x="7477" y="3223"/>
                    <a:pt x="6106" y="4198"/>
                  </a:cubicBezTo>
                  <a:close/>
                  <a:moveTo>
                    <a:pt x="4198" y="6106"/>
                  </a:moveTo>
                  <a:cubicBezTo>
                    <a:pt x="3223" y="7477"/>
                    <a:pt x="2700" y="9117"/>
                    <a:pt x="2700" y="10799"/>
                  </a:cubicBezTo>
                  <a:cubicBezTo>
                    <a:pt x="2700" y="15273"/>
                    <a:pt x="6326" y="18900"/>
                    <a:pt x="10800" y="18900"/>
                  </a:cubicBezTo>
                  <a:cubicBezTo>
                    <a:pt x="12482" y="18900"/>
                    <a:pt x="14122" y="18376"/>
                    <a:pt x="15493" y="17401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BA01C4-17B3-B943-AB67-7DDBEC0E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6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D47803B4-F4C2-8048-BA46-20D245F224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/>
              <a:t>Open addressing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71C6A914-4EEB-6246-973A-D3E64CE3DE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95500" y="1981200"/>
            <a:ext cx="8001000" cy="5715000"/>
          </a:xfrm>
        </p:spPr>
        <p:txBody>
          <a:bodyPr/>
          <a:lstStyle/>
          <a:p>
            <a:r>
              <a:rPr kumimoji="1" lang="en-US" altLang="en-US" dirty="0"/>
              <a:t>How big can load factor be?</a:t>
            </a:r>
          </a:p>
          <a:p>
            <a:pPr lvl="1"/>
            <a:r>
              <a:rPr lang="en-US" altLang="en-US" dirty="0">
                <a:latin typeface="Times" pitchFamily="2" charset="0"/>
                <a:sym typeface="Symbol" pitchFamily="2" charset="2"/>
              </a:rPr>
              <a:t></a:t>
            </a:r>
            <a:r>
              <a:rPr kumimoji="1" lang="en-US" altLang="en-US" dirty="0"/>
              <a:t> = n/m, n &lt;= m, so </a:t>
            </a:r>
            <a:r>
              <a:rPr lang="en-US" altLang="en-US" dirty="0">
                <a:latin typeface="Times" pitchFamily="2" charset="0"/>
                <a:sym typeface="Symbol" pitchFamily="2" charset="2"/>
              </a:rPr>
              <a:t></a:t>
            </a:r>
            <a:r>
              <a:rPr kumimoji="1" lang="en-US" altLang="en-US" dirty="0"/>
              <a:t> &lt;= 1</a:t>
            </a:r>
          </a:p>
          <a:p>
            <a:r>
              <a:rPr kumimoji="1" lang="en-US" altLang="en-US" dirty="0"/>
              <a:t>What about collisions?</a:t>
            </a:r>
          </a:p>
          <a:p>
            <a:endParaRPr kumimoji="1" lang="en-US" altLang="en-US" dirty="0"/>
          </a:p>
          <a:p>
            <a:endParaRPr kumimoji="1" lang="en-US" altLang="en-US" dirty="0"/>
          </a:p>
          <a:p>
            <a:endParaRPr kumimoji="1" lang="en-US" altLang="en-US" dirty="0"/>
          </a:p>
          <a:p>
            <a:endParaRPr kumimoji="1" lang="en-US" altLang="en-US" dirty="0"/>
          </a:p>
          <a:p>
            <a:endParaRPr kumimoji="1" lang="en-US" altLang="en-US" dirty="0"/>
          </a:p>
          <a:p>
            <a:r>
              <a:rPr kumimoji="1" lang="en-US" altLang="en-US" dirty="0"/>
              <a:t>Just put it in next available slot</a:t>
            </a:r>
          </a:p>
          <a:p>
            <a:endParaRPr kumimoji="1" lang="en-US" altLang="en-US" dirty="0"/>
          </a:p>
        </p:txBody>
      </p:sp>
      <p:grpSp>
        <p:nvGrpSpPr>
          <p:cNvPr id="102404" name="Group 4">
            <a:extLst>
              <a:ext uri="{FF2B5EF4-FFF2-40B4-BE49-F238E27FC236}">
                <a16:creationId xmlns:a16="http://schemas.microsoft.com/office/drawing/2014/main" id="{80C6A607-7131-8344-86B6-CBE1BC02A858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3733800"/>
            <a:ext cx="2743200" cy="1828800"/>
            <a:chOff x="576" y="2640"/>
            <a:chExt cx="1728" cy="1152"/>
          </a:xfrm>
        </p:grpSpPr>
        <p:grpSp>
          <p:nvGrpSpPr>
            <p:cNvPr id="102405" name="Group 5">
              <a:extLst>
                <a:ext uri="{FF2B5EF4-FFF2-40B4-BE49-F238E27FC236}">
                  <a16:creationId xmlns:a16="http://schemas.microsoft.com/office/drawing/2014/main" id="{3D761D08-CF65-4C4A-907C-67163CBC5F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2640"/>
              <a:ext cx="288" cy="1152"/>
              <a:chOff x="3360" y="1680"/>
              <a:chExt cx="288" cy="1152"/>
            </a:xfrm>
          </p:grpSpPr>
          <p:sp>
            <p:nvSpPr>
              <p:cNvPr id="102406" name="Rectangle 6">
                <a:extLst>
                  <a:ext uri="{FF2B5EF4-FFF2-40B4-BE49-F238E27FC236}">
                    <a16:creationId xmlns:a16="http://schemas.microsoft.com/office/drawing/2014/main" id="{50E4255D-C7E1-824B-9ABA-DFCF57237E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1680"/>
                <a:ext cx="288" cy="288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07" name="Rectangle 7">
                <a:extLst>
                  <a:ext uri="{FF2B5EF4-FFF2-40B4-BE49-F238E27FC236}">
                    <a16:creationId xmlns:a16="http://schemas.microsoft.com/office/drawing/2014/main" id="{06F5BEF6-5A2D-694F-8A83-28F58C70CD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1968"/>
                <a:ext cx="288" cy="288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08" name="Rectangle 8">
                <a:extLst>
                  <a:ext uri="{FF2B5EF4-FFF2-40B4-BE49-F238E27FC236}">
                    <a16:creationId xmlns:a16="http://schemas.microsoft.com/office/drawing/2014/main" id="{B601F471-7EFF-8449-988F-18AFE700F8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2256"/>
                <a:ext cx="288" cy="288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09" name="Rectangle 9">
                <a:extLst>
                  <a:ext uri="{FF2B5EF4-FFF2-40B4-BE49-F238E27FC236}">
                    <a16:creationId xmlns:a16="http://schemas.microsoft.com/office/drawing/2014/main" id="{D442A792-1D3F-0F4A-81A4-841287BEDB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2544"/>
                <a:ext cx="288" cy="288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2410" name="AutoShape 10">
              <a:extLst>
                <a:ext uri="{FF2B5EF4-FFF2-40B4-BE49-F238E27FC236}">
                  <a16:creationId xmlns:a16="http://schemas.microsoft.com/office/drawing/2014/main" id="{41E0FCEC-78E5-494E-81E1-C67BFF30E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640"/>
              <a:ext cx="528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24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02411" name="AutoShape 11">
              <a:extLst>
                <a:ext uri="{FF2B5EF4-FFF2-40B4-BE49-F238E27FC236}">
                  <a16:creationId xmlns:a16="http://schemas.microsoft.com/office/drawing/2014/main" id="{2A4CEF4B-B907-BC4F-A71E-93E73CEED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640"/>
              <a:ext cx="528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2400" dirty="0">
                  <a:solidFill>
                    <a:schemeClr val="bg1"/>
                  </a:solidFill>
                </a:rPr>
                <a:t>1</a:t>
              </a:r>
            </a:p>
          </p:txBody>
        </p:sp>
        <p:cxnSp>
          <p:nvCxnSpPr>
            <p:cNvPr id="102412" name="AutoShape 12">
              <a:extLst>
                <a:ext uri="{FF2B5EF4-FFF2-40B4-BE49-F238E27FC236}">
                  <a16:creationId xmlns:a16="http://schemas.microsoft.com/office/drawing/2014/main" id="{94469810-2239-4C4F-B058-B59ACFF426E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64" y="2784"/>
              <a:ext cx="2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413" name="AutoShape 13">
              <a:extLst>
                <a:ext uri="{FF2B5EF4-FFF2-40B4-BE49-F238E27FC236}">
                  <a16:creationId xmlns:a16="http://schemas.microsoft.com/office/drawing/2014/main" id="{646E10F2-663D-D94D-BB51-946CA2F02E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504"/>
              <a:ext cx="528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2400" dirty="0">
                  <a:solidFill>
                    <a:schemeClr val="bg1"/>
                  </a:solidFill>
                </a:rPr>
                <a:t>2</a:t>
              </a:r>
            </a:p>
          </p:txBody>
        </p:sp>
        <p:cxnSp>
          <p:nvCxnSpPr>
            <p:cNvPr id="102414" name="AutoShape 14">
              <a:extLst>
                <a:ext uri="{FF2B5EF4-FFF2-40B4-BE49-F238E27FC236}">
                  <a16:creationId xmlns:a16="http://schemas.microsoft.com/office/drawing/2014/main" id="{E37042C6-CCF8-7549-9E1A-46C4EC5FAC1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64" y="3648"/>
              <a:ext cx="2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15" name="AutoShape 15">
              <a:extLst>
                <a:ext uri="{FF2B5EF4-FFF2-40B4-BE49-F238E27FC236}">
                  <a16:creationId xmlns:a16="http://schemas.microsoft.com/office/drawing/2014/main" id="{23B25668-5EC9-584E-9813-5A2DB02CA5D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536" y="2784"/>
              <a:ext cx="2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16" name="AutoShape 16">
              <a:extLst>
                <a:ext uri="{FF2B5EF4-FFF2-40B4-BE49-F238E27FC236}">
                  <a16:creationId xmlns:a16="http://schemas.microsoft.com/office/drawing/2014/main" id="{BB9BCC5B-AAA8-474B-AD0F-181BFB89AC05}"/>
                </a:ext>
              </a:extLst>
            </p:cNvPr>
            <p:cNvCxnSpPr>
              <a:cxnSpLocks noChangeShapeType="1"/>
              <a:stCxn id="102411" idx="0"/>
              <a:endCxn id="102411" idx="2"/>
            </p:cNvCxnSpPr>
            <p:nvPr/>
          </p:nvCxnSpPr>
          <p:spPr bwMode="auto">
            <a:xfrm>
              <a:off x="1368" y="2640"/>
              <a:ext cx="0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17" name="AutoShape 17">
              <a:extLst>
                <a:ext uri="{FF2B5EF4-FFF2-40B4-BE49-F238E27FC236}">
                  <a16:creationId xmlns:a16="http://schemas.microsoft.com/office/drawing/2014/main" id="{5E42DFAB-009F-5A49-98B8-DE1A2D0764AA}"/>
                </a:ext>
              </a:extLst>
            </p:cNvPr>
            <p:cNvCxnSpPr>
              <a:cxnSpLocks noChangeShapeType="1"/>
              <a:stCxn id="102410" idx="0"/>
              <a:endCxn id="102410" idx="2"/>
            </p:cNvCxnSpPr>
            <p:nvPr/>
          </p:nvCxnSpPr>
          <p:spPr bwMode="auto">
            <a:xfrm>
              <a:off x="2040" y="2640"/>
              <a:ext cx="0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18" name="AutoShape 18">
              <a:extLst>
                <a:ext uri="{FF2B5EF4-FFF2-40B4-BE49-F238E27FC236}">
                  <a16:creationId xmlns:a16="http://schemas.microsoft.com/office/drawing/2014/main" id="{18C00A7D-CE03-9840-AA42-5C756CC024F7}"/>
                </a:ext>
              </a:extLst>
            </p:cNvPr>
            <p:cNvCxnSpPr>
              <a:cxnSpLocks noChangeShapeType="1"/>
              <a:stCxn id="102413" idx="0"/>
              <a:endCxn id="102413" idx="2"/>
            </p:cNvCxnSpPr>
            <p:nvPr/>
          </p:nvCxnSpPr>
          <p:spPr bwMode="auto">
            <a:xfrm>
              <a:off x="1368" y="3504"/>
              <a:ext cx="0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419" name="AutoShape 19">
              <a:extLst>
                <a:ext uri="{FF2B5EF4-FFF2-40B4-BE49-F238E27FC236}">
                  <a16:creationId xmlns:a16="http://schemas.microsoft.com/office/drawing/2014/main" id="{BDBB2786-81F6-B44D-B5F0-D262D38FD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688"/>
              <a:ext cx="192" cy="192"/>
            </a:xfrm>
            <a:custGeom>
              <a:avLst/>
              <a:gdLst>
                <a:gd name="G0" fmla="+- 2700 0 0"/>
                <a:gd name="G1" fmla="*/ G0 2 1"/>
                <a:gd name="G2" fmla="+- 21600 0 G1"/>
                <a:gd name="G3" fmla="*/ G2 G2 1"/>
                <a:gd name="G4" fmla="*/ G0 G0 1"/>
                <a:gd name="G5" fmla="+- G3 0 G4"/>
                <a:gd name="G6" fmla="*/ G5 1 8"/>
                <a:gd name="G7" fmla="sqrt G6"/>
                <a:gd name="G8" fmla="*/ G4 1 8"/>
                <a:gd name="G9" fmla="sqrt G8"/>
                <a:gd name="G10" fmla="+- G7 G9 0"/>
                <a:gd name="G11" fmla="+- G7 0 G9"/>
                <a:gd name="G12" fmla="+- G10 10800 0"/>
                <a:gd name="G13" fmla="+- 10800 0 G10"/>
                <a:gd name="G14" fmla="+- G11 10800 0"/>
                <a:gd name="G15" fmla="+- 10800 0 G11"/>
                <a:gd name="G16" fmla="+- 21600 0 G0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7401" y="15493"/>
                  </a:moveTo>
                  <a:cubicBezTo>
                    <a:pt x="18376" y="14122"/>
                    <a:pt x="18900" y="12482"/>
                    <a:pt x="18900" y="10800"/>
                  </a:cubicBezTo>
                  <a:cubicBezTo>
                    <a:pt x="18900" y="6326"/>
                    <a:pt x="15273" y="2700"/>
                    <a:pt x="10800" y="2700"/>
                  </a:cubicBezTo>
                  <a:cubicBezTo>
                    <a:pt x="9117" y="2700"/>
                    <a:pt x="7477" y="3223"/>
                    <a:pt x="6106" y="4198"/>
                  </a:cubicBezTo>
                  <a:close/>
                  <a:moveTo>
                    <a:pt x="4198" y="6106"/>
                  </a:moveTo>
                  <a:cubicBezTo>
                    <a:pt x="3223" y="7477"/>
                    <a:pt x="2700" y="9117"/>
                    <a:pt x="2700" y="10799"/>
                  </a:cubicBezTo>
                  <a:cubicBezTo>
                    <a:pt x="2700" y="15273"/>
                    <a:pt x="6326" y="18900"/>
                    <a:pt x="10800" y="18900"/>
                  </a:cubicBezTo>
                  <a:cubicBezTo>
                    <a:pt x="12482" y="18900"/>
                    <a:pt x="14122" y="18376"/>
                    <a:pt x="15493" y="17401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20" name="AutoShape 20">
              <a:extLst>
                <a:ext uri="{FF2B5EF4-FFF2-40B4-BE49-F238E27FC236}">
                  <a16:creationId xmlns:a16="http://schemas.microsoft.com/office/drawing/2014/main" id="{BEBC4E26-17E0-D745-AE70-31B81A231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3552"/>
              <a:ext cx="192" cy="192"/>
            </a:xfrm>
            <a:custGeom>
              <a:avLst/>
              <a:gdLst>
                <a:gd name="G0" fmla="+- 2700 0 0"/>
                <a:gd name="G1" fmla="*/ G0 2 1"/>
                <a:gd name="G2" fmla="+- 21600 0 G1"/>
                <a:gd name="G3" fmla="*/ G2 G2 1"/>
                <a:gd name="G4" fmla="*/ G0 G0 1"/>
                <a:gd name="G5" fmla="+- G3 0 G4"/>
                <a:gd name="G6" fmla="*/ G5 1 8"/>
                <a:gd name="G7" fmla="sqrt G6"/>
                <a:gd name="G8" fmla="*/ G4 1 8"/>
                <a:gd name="G9" fmla="sqrt G8"/>
                <a:gd name="G10" fmla="+- G7 G9 0"/>
                <a:gd name="G11" fmla="+- G7 0 G9"/>
                <a:gd name="G12" fmla="+- G10 10800 0"/>
                <a:gd name="G13" fmla="+- 10800 0 G10"/>
                <a:gd name="G14" fmla="+- G11 10800 0"/>
                <a:gd name="G15" fmla="+- 10800 0 G11"/>
                <a:gd name="G16" fmla="+- 21600 0 G0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7401" y="15493"/>
                  </a:moveTo>
                  <a:cubicBezTo>
                    <a:pt x="18376" y="14122"/>
                    <a:pt x="18900" y="12482"/>
                    <a:pt x="18900" y="10800"/>
                  </a:cubicBezTo>
                  <a:cubicBezTo>
                    <a:pt x="18900" y="6326"/>
                    <a:pt x="15273" y="2700"/>
                    <a:pt x="10800" y="2700"/>
                  </a:cubicBezTo>
                  <a:cubicBezTo>
                    <a:pt x="9117" y="2700"/>
                    <a:pt x="7477" y="3223"/>
                    <a:pt x="6106" y="4198"/>
                  </a:cubicBezTo>
                  <a:close/>
                  <a:moveTo>
                    <a:pt x="4198" y="6106"/>
                  </a:moveTo>
                  <a:cubicBezTo>
                    <a:pt x="3223" y="7477"/>
                    <a:pt x="2700" y="9117"/>
                    <a:pt x="2700" y="10799"/>
                  </a:cubicBezTo>
                  <a:cubicBezTo>
                    <a:pt x="2700" y="15273"/>
                    <a:pt x="6326" y="18900"/>
                    <a:pt x="10800" y="18900"/>
                  </a:cubicBezTo>
                  <a:cubicBezTo>
                    <a:pt x="12482" y="18900"/>
                    <a:pt x="14122" y="18376"/>
                    <a:pt x="15493" y="17401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21" name="AutoShape 21">
              <a:extLst>
                <a:ext uri="{FF2B5EF4-FFF2-40B4-BE49-F238E27FC236}">
                  <a16:creationId xmlns:a16="http://schemas.microsoft.com/office/drawing/2014/main" id="{2AFD9BCA-47BB-4342-AE1E-8C09CE3B2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976"/>
              <a:ext cx="192" cy="192"/>
            </a:xfrm>
            <a:custGeom>
              <a:avLst/>
              <a:gdLst>
                <a:gd name="G0" fmla="+- 2700 0 0"/>
                <a:gd name="G1" fmla="*/ G0 2 1"/>
                <a:gd name="G2" fmla="+- 21600 0 G1"/>
                <a:gd name="G3" fmla="*/ G2 G2 1"/>
                <a:gd name="G4" fmla="*/ G0 G0 1"/>
                <a:gd name="G5" fmla="+- G3 0 G4"/>
                <a:gd name="G6" fmla="*/ G5 1 8"/>
                <a:gd name="G7" fmla="sqrt G6"/>
                <a:gd name="G8" fmla="*/ G4 1 8"/>
                <a:gd name="G9" fmla="sqrt G8"/>
                <a:gd name="G10" fmla="+- G7 G9 0"/>
                <a:gd name="G11" fmla="+- G7 0 G9"/>
                <a:gd name="G12" fmla="+- G10 10800 0"/>
                <a:gd name="G13" fmla="+- 10800 0 G10"/>
                <a:gd name="G14" fmla="+- G11 10800 0"/>
                <a:gd name="G15" fmla="+- 10800 0 G11"/>
                <a:gd name="G16" fmla="+- 21600 0 G0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7401" y="15493"/>
                  </a:moveTo>
                  <a:cubicBezTo>
                    <a:pt x="18376" y="14122"/>
                    <a:pt x="18900" y="12482"/>
                    <a:pt x="18900" y="10800"/>
                  </a:cubicBezTo>
                  <a:cubicBezTo>
                    <a:pt x="18900" y="6326"/>
                    <a:pt x="15273" y="2700"/>
                    <a:pt x="10800" y="2700"/>
                  </a:cubicBezTo>
                  <a:cubicBezTo>
                    <a:pt x="9117" y="2700"/>
                    <a:pt x="7477" y="3223"/>
                    <a:pt x="6106" y="4198"/>
                  </a:cubicBezTo>
                  <a:close/>
                  <a:moveTo>
                    <a:pt x="4198" y="6106"/>
                  </a:moveTo>
                  <a:cubicBezTo>
                    <a:pt x="3223" y="7477"/>
                    <a:pt x="2700" y="9117"/>
                    <a:pt x="2700" y="10799"/>
                  </a:cubicBezTo>
                  <a:cubicBezTo>
                    <a:pt x="2700" y="15273"/>
                    <a:pt x="6326" y="18900"/>
                    <a:pt x="10800" y="18900"/>
                  </a:cubicBezTo>
                  <a:cubicBezTo>
                    <a:pt x="12482" y="18900"/>
                    <a:pt x="14122" y="18376"/>
                    <a:pt x="15493" y="17401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22" name="AutoShape 22">
              <a:extLst>
                <a:ext uri="{FF2B5EF4-FFF2-40B4-BE49-F238E27FC236}">
                  <a16:creationId xmlns:a16="http://schemas.microsoft.com/office/drawing/2014/main" id="{B39059B0-121B-B341-BA97-98BBF1266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3264"/>
              <a:ext cx="192" cy="192"/>
            </a:xfrm>
            <a:custGeom>
              <a:avLst/>
              <a:gdLst>
                <a:gd name="G0" fmla="+- 2700 0 0"/>
                <a:gd name="G1" fmla="*/ G0 2 1"/>
                <a:gd name="G2" fmla="+- 21600 0 G1"/>
                <a:gd name="G3" fmla="*/ G2 G2 1"/>
                <a:gd name="G4" fmla="*/ G0 G0 1"/>
                <a:gd name="G5" fmla="+- G3 0 G4"/>
                <a:gd name="G6" fmla="*/ G5 1 8"/>
                <a:gd name="G7" fmla="sqrt G6"/>
                <a:gd name="G8" fmla="*/ G4 1 8"/>
                <a:gd name="G9" fmla="sqrt G8"/>
                <a:gd name="G10" fmla="+- G7 G9 0"/>
                <a:gd name="G11" fmla="+- G7 0 G9"/>
                <a:gd name="G12" fmla="+- G10 10800 0"/>
                <a:gd name="G13" fmla="+- 10800 0 G10"/>
                <a:gd name="G14" fmla="+- G11 10800 0"/>
                <a:gd name="G15" fmla="+- 10800 0 G11"/>
                <a:gd name="G16" fmla="+- 21600 0 G0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7401" y="15493"/>
                  </a:moveTo>
                  <a:cubicBezTo>
                    <a:pt x="18376" y="14122"/>
                    <a:pt x="18900" y="12482"/>
                    <a:pt x="18900" y="10800"/>
                  </a:cubicBezTo>
                  <a:cubicBezTo>
                    <a:pt x="18900" y="6326"/>
                    <a:pt x="15273" y="2700"/>
                    <a:pt x="10800" y="2700"/>
                  </a:cubicBezTo>
                  <a:cubicBezTo>
                    <a:pt x="9117" y="2700"/>
                    <a:pt x="7477" y="3223"/>
                    <a:pt x="6106" y="4198"/>
                  </a:cubicBezTo>
                  <a:close/>
                  <a:moveTo>
                    <a:pt x="4198" y="6106"/>
                  </a:moveTo>
                  <a:cubicBezTo>
                    <a:pt x="3223" y="7477"/>
                    <a:pt x="2700" y="9117"/>
                    <a:pt x="2700" y="10799"/>
                  </a:cubicBezTo>
                  <a:cubicBezTo>
                    <a:pt x="2700" y="15273"/>
                    <a:pt x="6326" y="18900"/>
                    <a:pt x="10800" y="18900"/>
                  </a:cubicBezTo>
                  <a:cubicBezTo>
                    <a:pt x="12482" y="18900"/>
                    <a:pt x="14122" y="18376"/>
                    <a:pt x="15493" y="17401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2423" name="Group 23">
            <a:extLst>
              <a:ext uri="{FF2B5EF4-FFF2-40B4-BE49-F238E27FC236}">
                <a16:creationId xmlns:a16="http://schemas.microsoft.com/office/drawing/2014/main" id="{3E610327-578A-D743-8525-2EE61568C5BB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3810000"/>
            <a:ext cx="1981200" cy="1828800"/>
            <a:chOff x="3648" y="2688"/>
            <a:chExt cx="1248" cy="1152"/>
          </a:xfrm>
        </p:grpSpPr>
        <p:grpSp>
          <p:nvGrpSpPr>
            <p:cNvPr id="102424" name="Group 24">
              <a:extLst>
                <a:ext uri="{FF2B5EF4-FFF2-40B4-BE49-F238E27FC236}">
                  <a16:creationId xmlns:a16="http://schemas.microsoft.com/office/drawing/2014/main" id="{6CABB381-A4DF-DA4F-B767-6452313EEB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8" y="2688"/>
              <a:ext cx="288" cy="1152"/>
              <a:chOff x="3792" y="3264"/>
              <a:chExt cx="288" cy="1152"/>
            </a:xfrm>
          </p:grpSpPr>
          <p:sp>
            <p:nvSpPr>
              <p:cNvPr id="102425" name="Rectangle 25">
                <a:extLst>
                  <a:ext uri="{FF2B5EF4-FFF2-40B4-BE49-F238E27FC236}">
                    <a16:creationId xmlns:a16="http://schemas.microsoft.com/office/drawing/2014/main" id="{81947822-F108-0C4A-A42F-ED639C7275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326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en-US" sz="2400"/>
                  <a:t>1</a:t>
                </a:r>
              </a:p>
            </p:txBody>
          </p:sp>
          <p:sp>
            <p:nvSpPr>
              <p:cNvPr id="102426" name="Rectangle 26">
                <a:extLst>
                  <a:ext uri="{FF2B5EF4-FFF2-40B4-BE49-F238E27FC236}">
                    <a16:creationId xmlns:a16="http://schemas.microsoft.com/office/drawing/2014/main" id="{A87F950B-619B-D045-BECF-9763841708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3552"/>
                <a:ext cx="288" cy="288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27" name="Rectangle 27">
                <a:extLst>
                  <a:ext uri="{FF2B5EF4-FFF2-40B4-BE49-F238E27FC236}">
                    <a16:creationId xmlns:a16="http://schemas.microsoft.com/office/drawing/2014/main" id="{A34E8E46-21CB-7341-8E14-0288D129ED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3840"/>
                <a:ext cx="288" cy="288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en-US" sz="2400"/>
              </a:p>
            </p:txBody>
          </p:sp>
          <p:sp>
            <p:nvSpPr>
              <p:cNvPr id="102428" name="Rectangle 28">
                <a:extLst>
                  <a:ext uri="{FF2B5EF4-FFF2-40B4-BE49-F238E27FC236}">
                    <a16:creationId xmlns:a16="http://schemas.microsoft.com/office/drawing/2014/main" id="{33DFF51D-7E72-B54C-9DE6-626BFBC483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4128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en-US" sz="2400"/>
                  <a:t>2</a:t>
                </a:r>
              </a:p>
            </p:txBody>
          </p:sp>
          <p:sp>
            <p:nvSpPr>
              <p:cNvPr id="102429" name="AutoShape 29">
                <a:extLst>
                  <a:ext uri="{FF2B5EF4-FFF2-40B4-BE49-F238E27FC236}">
                    <a16:creationId xmlns:a16="http://schemas.microsoft.com/office/drawing/2014/main" id="{8AAED9D7-57FD-EE40-AC97-9667B937C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3600"/>
                <a:ext cx="192" cy="192"/>
              </a:xfrm>
              <a:custGeom>
                <a:avLst/>
                <a:gdLst>
                  <a:gd name="G0" fmla="+- 2700 0 0"/>
                  <a:gd name="G1" fmla="*/ G0 2 1"/>
                  <a:gd name="G2" fmla="+- 21600 0 G1"/>
                  <a:gd name="G3" fmla="*/ G2 G2 1"/>
                  <a:gd name="G4" fmla="*/ G0 G0 1"/>
                  <a:gd name="G5" fmla="+- G3 0 G4"/>
                  <a:gd name="G6" fmla="*/ G5 1 8"/>
                  <a:gd name="G7" fmla="sqrt G6"/>
                  <a:gd name="G8" fmla="*/ G4 1 8"/>
                  <a:gd name="G9" fmla="sqrt G8"/>
                  <a:gd name="G10" fmla="+- G7 G9 0"/>
                  <a:gd name="G11" fmla="+- G7 0 G9"/>
                  <a:gd name="G12" fmla="+- G10 10800 0"/>
                  <a:gd name="G13" fmla="+- 10800 0 G10"/>
                  <a:gd name="G14" fmla="+- G11 10800 0"/>
                  <a:gd name="G15" fmla="+- 10800 0 G11"/>
                  <a:gd name="G16" fmla="+- 21600 0 G0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17401" y="15493"/>
                    </a:moveTo>
                    <a:cubicBezTo>
                      <a:pt x="18376" y="14122"/>
                      <a:pt x="18900" y="12482"/>
                      <a:pt x="18900" y="10800"/>
                    </a:cubicBezTo>
                    <a:cubicBezTo>
                      <a:pt x="18900" y="6326"/>
                      <a:pt x="15273" y="2700"/>
                      <a:pt x="10800" y="2700"/>
                    </a:cubicBezTo>
                    <a:cubicBezTo>
                      <a:pt x="9117" y="2700"/>
                      <a:pt x="7477" y="3223"/>
                      <a:pt x="6106" y="4198"/>
                    </a:cubicBezTo>
                    <a:close/>
                    <a:moveTo>
                      <a:pt x="4198" y="6106"/>
                    </a:moveTo>
                    <a:cubicBezTo>
                      <a:pt x="3223" y="7477"/>
                      <a:pt x="2700" y="9117"/>
                      <a:pt x="2700" y="10799"/>
                    </a:cubicBezTo>
                    <a:cubicBezTo>
                      <a:pt x="2700" y="15273"/>
                      <a:pt x="6326" y="18900"/>
                      <a:pt x="10800" y="18900"/>
                    </a:cubicBezTo>
                    <a:cubicBezTo>
                      <a:pt x="12482" y="18900"/>
                      <a:pt x="14122" y="18376"/>
                      <a:pt x="15493" y="17401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30" name="AutoShape 30">
                <a:extLst>
                  <a:ext uri="{FF2B5EF4-FFF2-40B4-BE49-F238E27FC236}">
                    <a16:creationId xmlns:a16="http://schemas.microsoft.com/office/drawing/2014/main" id="{C5D87487-4031-D64A-B0A7-922EF6BB7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3888"/>
                <a:ext cx="192" cy="192"/>
              </a:xfrm>
              <a:custGeom>
                <a:avLst/>
                <a:gdLst>
                  <a:gd name="G0" fmla="+- 2700 0 0"/>
                  <a:gd name="G1" fmla="*/ G0 2 1"/>
                  <a:gd name="G2" fmla="+- 21600 0 G1"/>
                  <a:gd name="G3" fmla="*/ G2 G2 1"/>
                  <a:gd name="G4" fmla="*/ G0 G0 1"/>
                  <a:gd name="G5" fmla="+- G3 0 G4"/>
                  <a:gd name="G6" fmla="*/ G5 1 8"/>
                  <a:gd name="G7" fmla="sqrt G6"/>
                  <a:gd name="G8" fmla="*/ G4 1 8"/>
                  <a:gd name="G9" fmla="sqrt G8"/>
                  <a:gd name="G10" fmla="+- G7 G9 0"/>
                  <a:gd name="G11" fmla="+- G7 0 G9"/>
                  <a:gd name="G12" fmla="+- G10 10800 0"/>
                  <a:gd name="G13" fmla="+- 10800 0 G10"/>
                  <a:gd name="G14" fmla="+- G11 10800 0"/>
                  <a:gd name="G15" fmla="+- 10800 0 G11"/>
                  <a:gd name="G16" fmla="+- 21600 0 G0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17401" y="15493"/>
                    </a:moveTo>
                    <a:cubicBezTo>
                      <a:pt x="18376" y="14122"/>
                      <a:pt x="18900" y="12482"/>
                      <a:pt x="18900" y="10800"/>
                    </a:cubicBezTo>
                    <a:cubicBezTo>
                      <a:pt x="18900" y="6326"/>
                      <a:pt x="15273" y="2700"/>
                      <a:pt x="10800" y="2700"/>
                    </a:cubicBezTo>
                    <a:cubicBezTo>
                      <a:pt x="9117" y="2700"/>
                      <a:pt x="7477" y="3223"/>
                      <a:pt x="6106" y="4198"/>
                    </a:cubicBezTo>
                    <a:close/>
                    <a:moveTo>
                      <a:pt x="4198" y="6106"/>
                    </a:moveTo>
                    <a:cubicBezTo>
                      <a:pt x="3223" y="7477"/>
                      <a:pt x="2700" y="9117"/>
                      <a:pt x="2700" y="10799"/>
                    </a:cubicBezTo>
                    <a:cubicBezTo>
                      <a:pt x="2700" y="15273"/>
                      <a:pt x="6326" y="18900"/>
                      <a:pt x="10800" y="18900"/>
                    </a:cubicBezTo>
                    <a:cubicBezTo>
                      <a:pt x="12482" y="18900"/>
                      <a:pt x="14122" y="18376"/>
                      <a:pt x="15493" y="17401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2431" name="AutoShape 31">
              <a:extLst>
                <a:ext uri="{FF2B5EF4-FFF2-40B4-BE49-F238E27FC236}">
                  <a16:creationId xmlns:a16="http://schemas.microsoft.com/office/drawing/2014/main" id="{F4529CFD-F6F2-2D47-A403-25FB33F45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3168"/>
              <a:ext cx="528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2400" dirty="0">
                  <a:solidFill>
                    <a:schemeClr val="bg1"/>
                  </a:solidFill>
                </a:rPr>
                <a:t>3</a:t>
              </a:r>
            </a:p>
          </p:txBody>
        </p:sp>
        <p:cxnSp>
          <p:nvCxnSpPr>
            <p:cNvPr id="102432" name="AutoShape 32">
              <a:extLst>
                <a:ext uri="{FF2B5EF4-FFF2-40B4-BE49-F238E27FC236}">
                  <a16:creationId xmlns:a16="http://schemas.microsoft.com/office/drawing/2014/main" id="{74E5B9CF-A38E-7B42-A143-0F1E4B7D8BDC}"/>
                </a:ext>
              </a:extLst>
            </p:cNvPr>
            <p:cNvCxnSpPr>
              <a:cxnSpLocks noChangeShapeType="1"/>
              <a:stCxn id="102431" idx="0"/>
              <a:endCxn id="102431" idx="2"/>
            </p:cNvCxnSpPr>
            <p:nvPr/>
          </p:nvCxnSpPr>
          <p:spPr bwMode="auto">
            <a:xfrm>
              <a:off x="4632" y="3168"/>
              <a:ext cx="0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433" name="AutoShape 33">
              <a:extLst>
                <a:ext uri="{FF2B5EF4-FFF2-40B4-BE49-F238E27FC236}">
                  <a16:creationId xmlns:a16="http://schemas.microsoft.com/office/drawing/2014/main" id="{CEF85067-DC6F-6C46-BA0E-6A805AEAC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3216"/>
              <a:ext cx="192" cy="192"/>
            </a:xfrm>
            <a:custGeom>
              <a:avLst/>
              <a:gdLst>
                <a:gd name="G0" fmla="+- 2700 0 0"/>
                <a:gd name="G1" fmla="*/ G0 2 1"/>
                <a:gd name="G2" fmla="+- 21600 0 G1"/>
                <a:gd name="G3" fmla="*/ G2 G2 1"/>
                <a:gd name="G4" fmla="*/ G0 G0 1"/>
                <a:gd name="G5" fmla="+- G3 0 G4"/>
                <a:gd name="G6" fmla="*/ G5 1 8"/>
                <a:gd name="G7" fmla="sqrt G6"/>
                <a:gd name="G8" fmla="*/ G4 1 8"/>
                <a:gd name="G9" fmla="sqrt G8"/>
                <a:gd name="G10" fmla="+- G7 G9 0"/>
                <a:gd name="G11" fmla="+- G7 0 G9"/>
                <a:gd name="G12" fmla="+- G10 10800 0"/>
                <a:gd name="G13" fmla="+- 10800 0 G10"/>
                <a:gd name="G14" fmla="+- G11 10800 0"/>
                <a:gd name="G15" fmla="+- 10800 0 G11"/>
                <a:gd name="G16" fmla="+- 21600 0 G0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7401" y="15493"/>
                  </a:moveTo>
                  <a:cubicBezTo>
                    <a:pt x="18376" y="14122"/>
                    <a:pt x="18900" y="12482"/>
                    <a:pt x="18900" y="10800"/>
                  </a:cubicBezTo>
                  <a:cubicBezTo>
                    <a:pt x="18900" y="6326"/>
                    <a:pt x="15273" y="2700"/>
                    <a:pt x="10800" y="2700"/>
                  </a:cubicBezTo>
                  <a:cubicBezTo>
                    <a:pt x="9117" y="2700"/>
                    <a:pt x="7477" y="3223"/>
                    <a:pt x="6106" y="4198"/>
                  </a:cubicBezTo>
                  <a:close/>
                  <a:moveTo>
                    <a:pt x="4198" y="6106"/>
                  </a:moveTo>
                  <a:cubicBezTo>
                    <a:pt x="3223" y="7477"/>
                    <a:pt x="2700" y="9117"/>
                    <a:pt x="2700" y="10799"/>
                  </a:cubicBezTo>
                  <a:cubicBezTo>
                    <a:pt x="2700" y="15273"/>
                    <a:pt x="6326" y="18900"/>
                    <a:pt x="10800" y="18900"/>
                  </a:cubicBezTo>
                  <a:cubicBezTo>
                    <a:pt x="12482" y="18900"/>
                    <a:pt x="14122" y="18376"/>
                    <a:pt x="15493" y="17401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34" name="Text Box 34">
              <a:extLst>
                <a:ext uri="{FF2B5EF4-FFF2-40B4-BE49-F238E27FC236}">
                  <a16:creationId xmlns:a16="http://schemas.microsoft.com/office/drawing/2014/main" id="{3A60AA9C-AFA2-2F44-BBA8-D92D756788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2880"/>
              <a:ext cx="38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/>
                <a:t>???</a:t>
              </a:r>
            </a:p>
          </p:txBody>
        </p:sp>
      </p:grpSp>
      <p:grpSp>
        <p:nvGrpSpPr>
          <p:cNvPr id="102435" name="Group 35">
            <a:extLst>
              <a:ext uri="{FF2B5EF4-FFF2-40B4-BE49-F238E27FC236}">
                <a16:creationId xmlns:a16="http://schemas.microsoft.com/office/drawing/2014/main" id="{3E156A24-3AAC-344F-AB92-56E6A4D33FD2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3810000"/>
            <a:ext cx="457200" cy="1828800"/>
            <a:chOff x="4224" y="4080"/>
            <a:chExt cx="288" cy="1152"/>
          </a:xfrm>
        </p:grpSpPr>
        <p:sp>
          <p:nvSpPr>
            <p:cNvPr id="102436" name="Rectangle 36">
              <a:extLst>
                <a:ext uri="{FF2B5EF4-FFF2-40B4-BE49-F238E27FC236}">
                  <a16:creationId xmlns:a16="http://schemas.microsoft.com/office/drawing/2014/main" id="{1C752A40-B7E8-CE4A-B617-70402650B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4080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02437" name="Rectangle 37">
              <a:extLst>
                <a:ext uri="{FF2B5EF4-FFF2-40B4-BE49-F238E27FC236}">
                  <a16:creationId xmlns:a16="http://schemas.microsoft.com/office/drawing/2014/main" id="{F51B7DBE-786B-CB46-9922-E900DF365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4368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02438" name="Rectangle 38">
              <a:extLst>
                <a:ext uri="{FF2B5EF4-FFF2-40B4-BE49-F238E27FC236}">
                  <a16:creationId xmlns:a16="http://schemas.microsoft.com/office/drawing/2014/main" id="{04E6F4FC-3523-8840-844E-456BAB0595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4656"/>
              <a:ext cx="288" cy="28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en-US" sz="2400"/>
            </a:p>
          </p:txBody>
        </p:sp>
        <p:sp>
          <p:nvSpPr>
            <p:cNvPr id="102439" name="Rectangle 39">
              <a:extLst>
                <a:ext uri="{FF2B5EF4-FFF2-40B4-BE49-F238E27FC236}">
                  <a16:creationId xmlns:a16="http://schemas.microsoft.com/office/drawing/2014/main" id="{0A417C5C-5AB3-FD4A-A97F-AC4826B75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4944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02440" name="AutoShape 40">
              <a:extLst>
                <a:ext uri="{FF2B5EF4-FFF2-40B4-BE49-F238E27FC236}">
                  <a16:creationId xmlns:a16="http://schemas.microsoft.com/office/drawing/2014/main" id="{2873965A-9634-C249-B8A6-87EC95F83C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4704"/>
              <a:ext cx="192" cy="192"/>
            </a:xfrm>
            <a:custGeom>
              <a:avLst/>
              <a:gdLst>
                <a:gd name="G0" fmla="+- 2700 0 0"/>
                <a:gd name="G1" fmla="*/ G0 2 1"/>
                <a:gd name="G2" fmla="+- 21600 0 G1"/>
                <a:gd name="G3" fmla="*/ G2 G2 1"/>
                <a:gd name="G4" fmla="*/ G0 G0 1"/>
                <a:gd name="G5" fmla="+- G3 0 G4"/>
                <a:gd name="G6" fmla="*/ G5 1 8"/>
                <a:gd name="G7" fmla="sqrt G6"/>
                <a:gd name="G8" fmla="*/ G4 1 8"/>
                <a:gd name="G9" fmla="sqrt G8"/>
                <a:gd name="G10" fmla="+- G7 G9 0"/>
                <a:gd name="G11" fmla="+- G7 0 G9"/>
                <a:gd name="G12" fmla="+- G10 10800 0"/>
                <a:gd name="G13" fmla="+- 10800 0 G10"/>
                <a:gd name="G14" fmla="+- G11 10800 0"/>
                <a:gd name="G15" fmla="+- 10800 0 G11"/>
                <a:gd name="G16" fmla="+- 21600 0 G0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7401" y="15493"/>
                  </a:moveTo>
                  <a:cubicBezTo>
                    <a:pt x="18376" y="14122"/>
                    <a:pt x="18900" y="12482"/>
                    <a:pt x="18900" y="10800"/>
                  </a:cubicBezTo>
                  <a:cubicBezTo>
                    <a:pt x="18900" y="6326"/>
                    <a:pt x="15273" y="2700"/>
                    <a:pt x="10800" y="2700"/>
                  </a:cubicBezTo>
                  <a:cubicBezTo>
                    <a:pt x="9117" y="2700"/>
                    <a:pt x="7477" y="3223"/>
                    <a:pt x="6106" y="4198"/>
                  </a:cubicBezTo>
                  <a:close/>
                  <a:moveTo>
                    <a:pt x="4198" y="6106"/>
                  </a:moveTo>
                  <a:cubicBezTo>
                    <a:pt x="3223" y="7477"/>
                    <a:pt x="2700" y="9117"/>
                    <a:pt x="2700" y="10799"/>
                  </a:cubicBezTo>
                  <a:cubicBezTo>
                    <a:pt x="2700" y="15273"/>
                    <a:pt x="6326" y="18900"/>
                    <a:pt x="10800" y="18900"/>
                  </a:cubicBezTo>
                  <a:cubicBezTo>
                    <a:pt x="12482" y="18900"/>
                    <a:pt x="14122" y="18376"/>
                    <a:pt x="15493" y="17401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0E0862-7745-F047-8AD0-52B2DA493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3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6AD085F1-9FEF-7646-BC42-ACEEE7306F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/>
              <a:t>Open addressing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CDB738DC-6400-0748-9A64-7F528636EE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36814" y="1905001"/>
            <a:ext cx="8110537" cy="1592263"/>
          </a:xfrm>
        </p:spPr>
        <p:txBody>
          <a:bodyPr/>
          <a:lstStyle/>
          <a:p>
            <a:r>
              <a:rPr kumimoji="1" lang="en-US" altLang="en-US"/>
              <a:t>Key idea: x will not always be at h(x)</a:t>
            </a:r>
          </a:p>
          <a:p>
            <a:r>
              <a:rPr kumimoji="1" lang="en-US" altLang="en-US"/>
              <a:t>Keep searching down hash table</a:t>
            </a:r>
          </a:p>
        </p:txBody>
      </p:sp>
      <p:grpSp>
        <p:nvGrpSpPr>
          <p:cNvPr id="104452" name="Group 4">
            <a:extLst>
              <a:ext uri="{FF2B5EF4-FFF2-40B4-BE49-F238E27FC236}">
                <a16:creationId xmlns:a16="http://schemas.microsoft.com/office/drawing/2014/main" id="{D4F7284E-16D4-3046-9315-32518DA7F0FF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3505200"/>
            <a:ext cx="5334000" cy="2743200"/>
            <a:chOff x="432" y="2208"/>
            <a:chExt cx="3360" cy="1728"/>
          </a:xfrm>
        </p:grpSpPr>
        <p:sp>
          <p:nvSpPr>
            <p:cNvPr id="104453" name="Rectangle 5">
              <a:extLst>
                <a:ext uri="{FF2B5EF4-FFF2-40B4-BE49-F238E27FC236}">
                  <a16:creationId xmlns:a16="http://schemas.microsoft.com/office/drawing/2014/main" id="{0E36057B-F954-C54D-89A5-8D96070FE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208"/>
              <a:ext cx="288" cy="28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54" name="Rectangle 6">
              <a:extLst>
                <a:ext uri="{FF2B5EF4-FFF2-40B4-BE49-F238E27FC236}">
                  <a16:creationId xmlns:a16="http://schemas.microsoft.com/office/drawing/2014/main" id="{F5C4D235-0E01-B849-AE26-04DDFCC16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496"/>
              <a:ext cx="288" cy="28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55" name="Rectangle 7">
              <a:extLst>
                <a:ext uri="{FF2B5EF4-FFF2-40B4-BE49-F238E27FC236}">
                  <a16:creationId xmlns:a16="http://schemas.microsoft.com/office/drawing/2014/main" id="{32B269F5-218F-2D42-92A7-F4F0F05A2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784"/>
              <a:ext cx="288" cy="28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56" name="Rectangle 8">
              <a:extLst>
                <a:ext uri="{FF2B5EF4-FFF2-40B4-BE49-F238E27FC236}">
                  <a16:creationId xmlns:a16="http://schemas.microsoft.com/office/drawing/2014/main" id="{C8C26434-76A9-3345-AC0C-DB46AFB4D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3072"/>
              <a:ext cx="288" cy="28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57" name="Rectangle 9">
              <a:extLst>
                <a:ext uri="{FF2B5EF4-FFF2-40B4-BE49-F238E27FC236}">
                  <a16:creationId xmlns:a16="http://schemas.microsoft.com/office/drawing/2014/main" id="{DB58996C-3EAF-1E46-8985-02F544175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3360"/>
              <a:ext cx="288" cy="28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58" name="Rectangle 10">
              <a:extLst>
                <a:ext uri="{FF2B5EF4-FFF2-40B4-BE49-F238E27FC236}">
                  <a16:creationId xmlns:a16="http://schemas.microsoft.com/office/drawing/2014/main" id="{A666BEAA-787E-4148-B3CB-8EFB3F36D2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3648"/>
              <a:ext cx="288" cy="28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4459" name="Group 11">
              <a:extLst>
                <a:ext uri="{FF2B5EF4-FFF2-40B4-BE49-F238E27FC236}">
                  <a16:creationId xmlns:a16="http://schemas.microsoft.com/office/drawing/2014/main" id="{F1D81890-CA17-EE40-9C8E-93974776F0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3360"/>
              <a:ext cx="912" cy="288"/>
              <a:chOff x="576" y="3360"/>
              <a:chExt cx="912" cy="288"/>
            </a:xfrm>
          </p:grpSpPr>
          <p:sp>
            <p:nvSpPr>
              <p:cNvPr id="104460" name="AutoShape 12">
                <a:extLst>
                  <a:ext uri="{FF2B5EF4-FFF2-40B4-BE49-F238E27FC236}">
                    <a16:creationId xmlns:a16="http://schemas.microsoft.com/office/drawing/2014/main" id="{91EDDF98-3DEB-2E4F-96D8-847C78FD3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3360"/>
                <a:ext cx="576" cy="28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en-US" sz="2400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  <p:cxnSp>
            <p:nvCxnSpPr>
              <p:cNvPr id="104461" name="AutoShape 13">
                <a:extLst>
                  <a:ext uri="{FF2B5EF4-FFF2-40B4-BE49-F238E27FC236}">
                    <a16:creationId xmlns:a16="http://schemas.microsoft.com/office/drawing/2014/main" id="{D19992EF-28E8-2D44-80D9-9B317B357B01}"/>
                  </a:ext>
                </a:extLst>
              </p:cNvPr>
              <p:cNvCxnSpPr>
                <a:cxnSpLocks noChangeShapeType="1"/>
                <a:stCxn id="104460" idx="0"/>
                <a:endCxn id="104460" idx="2"/>
              </p:cNvCxnSpPr>
              <p:nvPr/>
            </p:nvCxnSpPr>
            <p:spPr bwMode="auto">
              <a:xfrm>
                <a:off x="1200" y="3360"/>
                <a:ext cx="0" cy="28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04462" name="Line 14">
                <a:extLst>
                  <a:ext uri="{FF2B5EF4-FFF2-40B4-BE49-F238E27FC236}">
                    <a16:creationId xmlns:a16="http://schemas.microsoft.com/office/drawing/2014/main" id="{3B76BC9E-AC7F-4249-AB45-18DAE2493A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350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4463" name="Group 15">
              <a:extLst>
                <a:ext uri="{FF2B5EF4-FFF2-40B4-BE49-F238E27FC236}">
                  <a16:creationId xmlns:a16="http://schemas.microsoft.com/office/drawing/2014/main" id="{9BD5D714-6867-9A4E-8E36-76395DAADC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3360"/>
              <a:ext cx="912" cy="288"/>
              <a:chOff x="576" y="3360"/>
              <a:chExt cx="912" cy="288"/>
            </a:xfrm>
          </p:grpSpPr>
          <p:sp>
            <p:nvSpPr>
              <p:cNvPr id="104464" name="AutoShape 16">
                <a:extLst>
                  <a:ext uri="{FF2B5EF4-FFF2-40B4-BE49-F238E27FC236}">
                    <a16:creationId xmlns:a16="http://schemas.microsoft.com/office/drawing/2014/main" id="{924B2D4B-A27E-3340-BD9D-C1B51420FD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3360"/>
                <a:ext cx="576" cy="28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en-US" sz="2400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  <p:cxnSp>
            <p:nvCxnSpPr>
              <p:cNvPr id="104465" name="AutoShape 17">
                <a:extLst>
                  <a:ext uri="{FF2B5EF4-FFF2-40B4-BE49-F238E27FC236}">
                    <a16:creationId xmlns:a16="http://schemas.microsoft.com/office/drawing/2014/main" id="{BFF683B4-E525-F74C-8CE1-F8472296EB22}"/>
                  </a:ext>
                </a:extLst>
              </p:cNvPr>
              <p:cNvCxnSpPr>
                <a:cxnSpLocks noChangeShapeType="1"/>
                <a:stCxn id="104464" idx="0"/>
                <a:endCxn id="104464" idx="2"/>
              </p:cNvCxnSpPr>
              <p:nvPr/>
            </p:nvCxnSpPr>
            <p:spPr bwMode="auto">
              <a:xfrm>
                <a:off x="1200" y="3360"/>
                <a:ext cx="0" cy="28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04466" name="Line 18">
                <a:extLst>
                  <a:ext uri="{FF2B5EF4-FFF2-40B4-BE49-F238E27FC236}">
                    <a16:creationId xmlns:a16="http://schemas.microsoft.com/office/drawing/2014/main" id="{16E7588C-9527-F04D-9550-F46E1C298B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350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4467" name="Group 19">
              <a:extLst>
                <a:ext uri="{FF2B5EF4-FFF2-40B4-BE49-F238E27FC236}">
                  <a16:creationId xmlns:a16="http://schemas.microsoft.com/office/drawing/2014/main" id="{51E6CC93-CEAC-2B4D-852E-1C25765DCD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3360"/>
              <a:ext cx="912" cy="288"/>
              <a:chOff x="576" y="3360"/>
              <a:chExt cx="912" cy="288"/>
            </a:xfrm>
          </p:grpSpPr>
          <p:sp>
            <p:nvSpPr>
              <p:cNvPr id="104468" name="AutoShape 20">
                <a:extLst>
                  <a:ext uri="{FF2B5EF4-FFF2-40B4-BE49-F238E27FC236}">
                    <a16:creationId xmlns:a16="http://schemas.microsoft.com/office/drawing/2014/main" id="{7EC35453-8D68-864C-878E-E9C1A299C1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3360"/>
                <a:ext cx="576" cy="28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en-US" sz="2400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  <p:cxnSp>
            <p:nvCxnSpPr>
              <p:cNvPr id="104469" name="AutoShape 21">
                <a:extLst>
                  <a:ext uri="{FF2B5EF4-FFF2-40B4-BE49-F238E27FC236}">
                    <a16:creationId xmlns:a16="http://schemas.microsoft.com/office/drawing/2014/main" id="{A552C807-CA97-6146-AE12-50DBD8A0F7C0}"/>
                  </a:ext>
                </a:extLst>
              </p:cNvPr>
              <p:cNvCxnSpPr>
                <a:cxnSpLocks noChangeShapeType="1"/>
                <a:stCxn id="104468" idx="0"/>
                <a:endCxn id="104468" idx="2"/>
              </p:cNvCxnSpPr>
              <p:nvPr/>
            </p:nvCxnSpPr>
            <p:spPr bwMode="auto">
              <a:xfrm>
                <a:off x="1200" y="3360"/>
                <a:ext cx="0" cy="28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04470" name="Line 22">
                <a:extLst>
                  <a:ext uri="{FF2B5EF4-FFF2-40B4-BE49-F238E27FC236}">
                    <a16:creationId xmlns:a16="http://schemas.microsoft.com/office/drawing/2014/main" id="{9AA71BD9-FCA8-C44F-BC1A-F68BE95823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350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4471" name="Group 23">
              <a:extLst>
                <a:ext uri="{FF2B5EF4-FFF2-40B4-BE49-F238E27FC236}">
                  <a16:creationId xmlns:a16="http://schemas.microsoft.com/office/drawing/2014/main" id="{391E31A2-B304-044C-B3A3-46BF58E148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0" y="3360"/>
              <a:ext cx="912" cy="288"/>
              <a:chOff x="576" y="3360"/>
              <a:chExt cx="912" cy="288"/>
            </a:xfrm>
          </p:grpSpPr>
          <p:sp>
            <p:nvSpPr>
              <p:cNvPr id="104472" name="AutoShape 24">
                <a:extLst>
                  <a:ext uri="{FF2B5EF4-FFF2-40B4-BE49-F238E27FC236}">
                    <a16:creationId xmlns:a16="http://schemas.microsoft.com/office/drawing/2014/main" id="{4F6BDE6B-E5D2-4D4D-A54D-895528975E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3360"/>
                <a:ext cx="576" cy="28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en-US" sz="2400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  <p:cxnSp>
            <p:nvCxnSpPr>
              <p:cNvPr id="104473" name="AutoShape 25">
                <a:extLst>
                  <a:ext uri="{FF2B5EF4-FFF2-40B4-BE49-F238E27FC236}">
                    <a16:creationId xmlns:a16="http://schemas.microsoft.com/office/drawing/2014/main" id="{38AB6DF1-0161-5D49-8D31-6CD4FC86562D}"/>
                  </a:ext>
                </a:extLst>
              </p:cNvPr>
              <p:cNvCxnSpPr>
                <a:cxnSpLocks noChangeShapeType="1"/>
                <a:stCxn id="104472" idx="0"/>
                <a:endCxn id="104472" idx="2"/>
              </p:cNvCxnSpPr>
              <p:nvPr/>
            </p:nvCxnSpPr>
            <p:spPr bwMode="auto">
              <a:xfrm>
                <a:off x="1200" y="3360"/>
                <a:ext cx="0" cy="28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04474" name="Line 26">
                <a:extLst>
                  <a:ext uri="{FF2B5EF4-FFF2-40B4-BE49-F238E27FC236}">
                    <a16:creationId xmlns:a16="http://schemas.microsoft.com/office/drawing/2014/main" id="{8B422260-F6C2-DB41-9E8F-3D73E2500D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350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04475" name="Group 27">
            <a:extLst>
              <a:ext uri="{FF2B5EF4-FFF2-40B4-BE49-F238E27FC236}">
                <a16:creationId xmlns:a16="http://schemas.microsoft.com/office/drawing/2014/main" id="{36F5F65D-EBED-5547-9CA0-1024C9E05778}"/>
              </a:ext>
            </a:extLst>
          </p:cNvPr>
          <p:cNvGrpSpPr>
            <a:grpSpLocks/>
          </p:cNvGrpSpPr>
          <p:nvPr/>
        </p:nvGrpSpPr>
        <p:grpSpPr bwMode="auto">
          <a:xfrm>
            <a:off x="8458200" y="3505200"/>
            <a:ext cx="457200" cy="2743200"/>
            <a:chOff x="4368" y="2208"/>
            <a:chExt cx="288" cy="1728"/>
          </a:xfrm>
        </p:grpSpPr>
        <p:sp>
          <p:nvSpPr>
            <p:cNvPr id="104476" name="Rectangle 28">
              <a:extLst>
                <a:ext uri="{FF2B5EF4-FFF2-40B4-BE49-F238E27FC236}">
                  <a16:creationId xmlns:a16="http://schemas.microsoft.com/office/drawing/2014/main" id="{D24F15F1-8179-324C-8BDE-08A486FBF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208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04477" name="Rectangle 29">
              <a:extLst>
                <a:ext uri="{FF2B5EF4-FFF2-40B4-BE49-F238E27FC236}">
                  <a16:creationId xmlns:a16="http://schemas.microsoft.com/office/drawing/2014/main" id="{29E3306E-0E4A-414B-B28E-2C1909CC2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496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04478" name="Rectangle 30">
              <a:extLst>
                <a:ext uri="{FF2B5EF4-FFF2-40B4-BE49-F238E27FC236}">
                  <a16:creationId xmlns:a16="http://schemas.microsoft.com/office/drawing/2014/main" id="{85BD8355-179A-434A-8EC3-98F36B5CFF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784"/>
              <a:ext cx="288" cy="28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79" name="Rectangle 31">
              <a:extLst>
                <a:ext uri="{FF2B5EF4-FFF2-40B4-BE49-F238E27FC236}">
                  <a16:creationId xmlns:a16="http://schemas.microsoft.com/office/drawing/2014/main" id="{688DF5E5-032D-3849-80DC-671D000D5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3072"/>
              <a:ext cx="288" cy="28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80" name="Rectangle 32">
              <a:extLst>
                <a:ext uri="{FF2B5EF4-FFF2-40B4-BE49-F238E27FC236}">
                  <a16:creationId xmlns:a16="http://schemas.microsoft.com/office/drawing/2014/main" id="{B7ACA8C3-96BC-2A48-8DFA-AC4A0B75A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3360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04481" name="Rectangle 33">
              <a:extLst>
                <a:ext uri="{FF2B5EF4-FFF2-40B4-BE49-F238E27FC236}">
                  <a16:creationId xmlns:a16="http://schemas.microsoft.com/office/drawing/2014/main" id="{0D9C50BA-DF41-8742-A6B3-589B42F2D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3648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83E249-AE6D-6341-B697-D56640A10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0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3C430D91-4BFA-F147-8A9C-2981FB7933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/>
              <a:t>Linear probing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AB968709-E9C8-1946-8E21-ED7839BFC9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95500" y="1981200"/>
            <a:ext cx="6134100" cy="4648200"/>
          </a:xfrm>
        </p:spPr>
        <p:txBody>
          <a:bodyPr/>
          <a:lstStyle/>
          <a:p>
            <a:r>
              <a:rPr kumimoji="1" lang="en-US" altLang="en-US"/>
              <a:t>First look at h(x)...</a:t>
            </a:r>
          </a:p>
          <a:p>
            <a:r>
              <a:rPr kumimoji="1" lang="en-US" altLang="en-US"/>
              <a:t>Then do a linear search...</a:t>
            </a:r>
          </a:p>
          <a:p>
            <a:r>
              <a:rPr kumimoji="1" lang="en-US" altLang="en-US"/>
              <a:t>Wrap around end of array if needed</a:t>
            </a:r>
          </a:p>
          <a:p>
            <a:r>
              <a:rPr kumimoji="1" lang="en-US" altLang="en-US"/>
              <a:t>Stop at first empty slot</a:t>
            </a:r>
          </a:p>
          <a:p>
            <a:r>
              <a:rPr kumimoji="1" lang="en-US" altLang="en-US"/>
              <a:t>h’(x,i) = (h(x) + i) (mod m)</a:t>
            </a:r>
          </a:p>
          <a:p>
            <a:pPr lvl="1"/>
            <a:r>
              <a:rPr kumimoji="1" lang="en-US" altLang="en-US"/>
              <a:t>i: number of failed probes so far, for this search</a:t>
            </a:r>
          </a:p>
        </p:txBody>
      </p:sp>
      <p:grpSp>
        <p:nvGrpSpPr>
          <p:cNvPr id="106500" name="Group 4">
            <a:extLst>
              <a:ext uri="{FF2B5EF4-FFF2-40B4-BE49-F238E27FC236}">
                <a16:creationId xmlns:a16="http://schemas.microsoft.com/office/drawing/2014/main" id="{FF873F38-99C9-2842-8FDC-E1FC46D53003}"/>
              </a:ext>
            </a:extLst>
          </p:cNvPr>
          <p:cNvGrpSpPr>
            <a:grpSpLocks/>
          </p:cNvGrpSpPr>
          <p:nvPr/>
        </p:nvGrpSpPr>
        <p:grpSpPr bwMode="auto">
          <a:xfrm>
            <a:off x="8458200" y="2438400"/>
            <a:ext cx="457200" cy="2743200"/>
            <a:chOff x="4368" y="2208"/>
            <a:chExt cx="288" cy="1728"/>
          </a:xfrm>
        </p:grpSpPr>
        <p:sp>
          <p:nvSpPr>
            <p:cNvPr id="106501" name="Rectangle 5">
              <a:extLst>
                <a:ext uri="{FF2B5EF4-FFF2-40B4-BE49-F238E27FC236}">
                  <a16:creationId xmlns:a16="http://schemas.microsoft.com/office/drawing/2014/main" id="{2B06024B-88D2-7F42-A1AA-0BD9AB9FF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208"/>
              <a:ext cx="288" cy="28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en-US" sz="2400"/>
            </a:p>
          </p:txBody>
        </p:sp>
        <p:sp>
          <p:nvSpPr>
            <p:cNvPr id="106502" name="Rectangle 6">
              <a:extLst>
                <a:ext uri="{FF2B5EF4-FFF2-40B4-BE49-F238E27FC236}">
                  <a16:creationId xmlns:a16="http://schemas.microsoft.com/office/drawing/2014/main" id="{36F92BE8-DD92-5C42-951A-1CEF99CDC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496"/>
              <a:ext cx="288" cy="28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en-US" sz="2400"/>
            </a:p>
          </p:txBody>
        </p:sp>
        <p:sp>
          <p:nvSpPr>
            <p:cNvPr id="106503" name="Rectangle 7">
              <a:extLst>
                <a:ext uri="{FF2B5EF4-FFF2-40B4-BE49-F238E27FC236}">
                  <a16:creationId xmlns:a16="http://schemas.microsoft.com/office/drawing/2014/main" id="{A9C687E7-9E8A-6E41-A447-227F3EB1F1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784"/>
              <a:ext cx="288" cy="28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04" name="Rectangle 8">
              <a:extLst>
                <a:ext uri="{FF2B5EF4-FFF2-40B4-BE49-F238E27FC236}">
                  <a16:creationId xmlns:a16="http://schemas.microsoft.com/office/drawing/2014/main" id="{78A62380-4CEE-F94A-A039-DE2C0E7CF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3072"/>
              <a:ext cx="288" cy="28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05" name="Rectangle 9">
              <a:extLst>
                <a:ext uri="{FF2B5EF4-FFF2-40B4-BE49-F238E27FC236}">
                  <a16:creationId xmlns:a16="http://schemas.microsoft.com/office/drawing/2014/main" id="{03F1B0D0-8D95-8644-89E0-5518A5945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3360"/>
              <a:ext cx="288" cy="28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en-US" sz="2400"/>
            </a:p>
          </p:txBody>
        </p:sp>
        <p:sp>
          <p:nvSpPr>
            <p:cNvPr id="106506" name="Rectangle 10">
              <a:extLst>
                <a:ext uri="{FF2B5EF4-FFF2-40B4-BE49-F238E27FC236}">
                  <a16:creationId xmlns:a16="http://schemas.microsoft.com/office/drawing/2014/main" id="{4A36DC62-7ED6-FF42-9DF1-BA491BB073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3648"/>
              <a:ext cx="288" cy="28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en-US" sz="2400"/>
            </a:p>
          </p:txBody>
        </p:sp>
      </p:grpSp>
      <p:sp>
        <p:nvSpPr>
          <p:cNvPr id="106507" name="Text Box 11">
            <a:extLst>
              <a:ext uri="{FF2B5EF4-FFF2-40B4-BE49-F238E27FC236}">
                <a16:creationId xmlns:a16="http://schemas.microsoft.com/office/drawing/2014/main" id="{7E7EDEA1-7613-014A-9F1C-9CE3FF9D0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1" y="1828801"/>
            <a:ext cx="21387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chemeClr val="bg1"/>
                </a:solidFill>
              </a:rPr>
              <a:t>h(x) = x (mod 6)</a:t>
            </a:r>
          </a:p>
        </p:txBody>
      </p:sp>
      <p:sp>
        <p:nvSpPr>
          <p:cNvPr id="106508" name="Rectangle 12">
            <a:extLst>
              <a:ext uri="{FF2B5EF4-FFF2-40B4-BE49-F238E27FC236}">
                <a16:creationId xmlns:a16="http://schemas.microsoft.com/office/drawing/2014/main" id="{36CF608F-0F1B-CF4D-A9CE-48F3C7AA7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800" y="4249025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6509" name="Rectangle 13">
            <a:extLst>
              <a:ext uri="{FF2B5EF4-FFF2-40B4-BE49-F238E27FC236}">
                <a16:creationId xmlns:a16="http://schemas.microsoft.com/office/drawing/2014/main" id="{E7B121F6-3C01-2A49-89ED-2A204B3F5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42672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6510" name="Rectangle 14">
            <a:extLst>
              <a:ext uri="{FF2B5EF4-FFF2-40B4-BE49-F238E27FC236}">
                <a16:creationId xmlns:a16="http://schemas.microsoft.com/office/drawing/2014/main" id="{9AE48240-B43D-5340-BEFB-5A1BC3A31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800" y="4258113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4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06511" name="Rectangle 15">
            <a:extLst>
              <a:ext uri="{FF2B5EF4-FFF2-40B4-BE49-F238E27FC236}">
                <a16:creationId xmlns:a16="http://schemas.microsoft.com/office/drawing/2014/main" id="{FE280033-A542-0546-B2C5-516EE4C53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8887" y="4713941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4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06512" name="Rectangle 16">
            <a:extLst>
              <a:ext uri="{FF2B5EF4-FFF2-40B4-BE49-F238E27FC236}">
                <a16:creationId xmlns:a16="http://schemas.microsoft.com/office/drawing/2014/main" id="{0FF2E2CF-8610-BA45-B630-660CFA143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47244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4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06513" name="Rectangle 17">
            <a:extLst>
              <a:ext uri="{FF2B5EF4-FFF2-40B4-BE49-F238E27FC236}">
                <a16:creationId xmlns:a16="http://schemas.microsoft.com/office/drawing/2014/main" id="{1D015609-0B81-FB4D-8FE3-9CFD3065D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6464" y="4730745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6514" name="Rectangle 18">
            <a:extLst>
              <a:ext uri="{FF2B5EF4-FFF2-40B4-BE49-F238E27FC236}">
                <a16:creationId xmlns:a16="http://schemas.microsoft.com/office/drawing/2014/main" id="{18FBC224-925D-1341-BCEA-071B5D72A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5871" y="2456048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6515" name="Rectangle 19">
            <a:extLst>
              <a:ext uri="{FF2B5EF4-FFF2-40B4-BE49-F238E27FC236}">
                <a16:creationId xmlns:a16="http://schemas.microsoft.com/office/drawing/2014/main" id="{66A586EB-D325-0745-99A1-A47D8C182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24384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6516" name="Rectangle 20">
            <a:extLst>
              <a:ext uri="{FF2B5EF4-FFF2-40B4-BE49-F238E27FC236}">
                <a16:creationId xmlns:a16="http://schemas.microsoft.com/office/drawing/2014/main" id="{EFB0AAA7-1EB1-C54A-A7E2-5BC4E7CC5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800" y="4265829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400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106517" name="Rectangle 21">
            <a:extLst>
              <a:ext uri="{FF2B5EF4-FFF2-40B4-BE49-F238E27FC236}">
                <a16:creationId xmlns:a16="http://schemas.microsoft.com/office/drawing/2014/main" id="{B2506B04-8115-3143-9CDA-DB2EDD16E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8887" y="4733638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400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106518" name="Rectangle 22">
            <a:extLst>
              <a:ext uri="{FF2B5EF4-FFF2-40B4-BE49-F238E27FC236}">
                <a16:creationId xmlns:a16="http://schemas.microsoft.com/office/drawing/2014/main" id="{28E8E3F2-528F-D245-95F7-050906F36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5871" y="2453166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400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106519" name="Rectangle 23">
            <a:extLst>
              <a:ext uri="{FF2B5EF4-FFF2-40B4-BE49-F238E27FC236}">
                <a16:creationId xmlns:a16="http://schemas.microsoft.com/office/drawing/2014/main" id="{53EDC1BE-80C5-A942-A3B9-E245DCCC3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800" y="28956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400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106520" name="Rectangle 24">
            <a:extLst>
              <a:ext uri="{FF2B5EF4-FFF2-40B4-BE49-F238E27FC236}">
                <a16:creationId xmlns:a16="http://schemas.microsoft.com/office/drawing/2014/main" id="{8EF6EDEE-9ACB-B245-95AC-2843877E7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28956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400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C4DE2F-F83F-8845-9D6C-4C544873F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4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build="p"/>
      <p:bldP spid="106508" grpId="0" animBg="1"/>
      <p:bldP spid="106508" grpId="1" animBg="1"/>
      <p:bldP spid="106509" grpId="0" animBg="1"/>
      <p:bldP spid="106510" grpId="0" animBg="1"/>
      <p:bldP spid="106510" grpId="1" animBg="1"/>
      <p:bldP spid="106511" grpId="0" animBg="1"/>
      <p:bldP spid="106511" grpId="1" animBg="1"/>
      <p:bldP spid="106512" grpId="0" animBg="1"/>
      <p:bldP spid="106513" grpId="0" animBg="1"/>
      <p:bldP spid="106513" grpId="1" animBg="1"/>
      <p:bldP spid="106514" grpId="0" animBg="1"/>
      <p:bldP spid="106514" grpId="1" animBg="1"/>
      <p:bldP spid="106515" grpId="0" animBg="1"/>
      <p:bldP spid="106516" grpId="0" animBg="1"/>
      <p:bldP spid="106516" grpId="1" animBg="1"/>
      <p:bldP spid="106517" grpId="0" animBg="1"/>
      <p:bldP spid="106517" grpId="1" animBg="1"/>
      <p:bldP spid="106518" grpId="0" animBg="1"/>
      <p:bldP spid="106518" grpId="1" animBg="1"/>
      <p:bldP spid="106519" grpId="0" animBg="1"/>
      <p:bldP spid="106519" grpId="1" animBg="1"/>
      <p:bldP spid="1065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A3004068-C012-9049-8828-113C5A1D90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/>
          <a:lstStyle/>
          <a:p>
            <a:r>
              <a:rPr kumimoji="1" lang="en-US" altLang="en-US" dirty="0">
                <a:solidFill>
                  <a:srgbClr val="FFFF00"/>
                </a:solidFill>
              </a:rPr>
              <a:t>Primary clustering</a:t>
            </a:r>
          </a:p>
        </p:txBody>
      </p:sp>
      <p:grpSp>
        <p:nvGrpSpPr>
          <p:cNvPr id="108617" name="Group 73">
            <a:extLst>
              <a:ext uri="{FF2B5EF4-FFF2-40B4-BE49-F238E27FC236}">
                <a16:creationId xmlns:a16="http://schemas.microsoft.com/office/drawing/2014/main" id="{33C0C9ED-C6D2-D44A-93D5-4ACBC994B8ED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2590800"/>
            <a:ext cx="7315200" cy="228600"/>
            <a:chOff x="576" y="1632"/>
            <a:chExt cx="4608" cy="144"/>
          </a:xfrm>
        </p:grpSpPr>
        <p:sp>
          <p:nvSpPr>
            <p:cNvPr id="108548" name="Rectangle 4">
              <a:extLst>
                <a:ext uri="{FF2B5EF4-FFF2-40B4-BE49-F238E27FC236}">
                  <a16:creationId xmlns:a16="http://schemas.microsoft.com/office/drawing/2014/main" id="{4CEE21DB-E3D1-A447-BBB4-58EDF740A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632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49" name="Rectangle 5">
              <a:extLst>
                <a:ext uri="{FF2B5EF4-FFF2-40B4-BE49-F238E27FC236}">
                  <a16:creationId xmlns:a16="http://schemas.microsoft.com/office/drawing/2014/main" id="{27D1AF16-F1AC-AA41-8F57-D8BD61197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632"/>
              <a:ext cx="14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50" name="Rectangle 6">
              <a:extLst>
                <a:ext uri="{FF2B5EF4-FFF2-40B4-BE49-F238E27FC236}">
                  <a16:creationId xmlns:a16="http://schemas.microsoft.com/office/drawing/2014/main" id="{17199824-2B7A-234D-857E-1A9335996B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1632"/>
              <a:ext cx="14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51" name="Rectangle 7">
              <a:extLst>
                <a:ext uri="{FF2B5EF4-FFF2-40B4-BE49-F238E27FC236}">
                  <a16:creationId xmlns:a16="http://schemas.microsoft.com/office/drawing/2014/main" id="{233CA735-AB00-5B47-9A05-0324DDFFD3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632"/>
              <a:ext cx="14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52" name="Rectangle 8">
              <a:extLst>
                <a:ext uri="{FF2B5EF4-FFF2-40B4-BE49-F238E27FC236}">
                  <a16:creationId xmlns:a16="http://schemas.microsoft.com/office/drawing/2014/main" id="{F317D190-D48B-FC40-A53B-A3EEE60C2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632"/>
              <a:ext cx="14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53" name="Rectangle 9">
              <a:extLst>
                <a:ext uri="{FF2B5EF4-FFF2-40B4-BE49-F238E27FC236}">
                  <a16:creationId xmlns:a16="http://schemas.microsoft.com/office/drawing/2014/main" id="{343876B2-9E23-5549-BF1D-1C1D456527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632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54" name="Rectangle 10">
              <a:extLst>
                <a:ext uri="{FF2B5EF4-FFF2-40B4-BE49-F238E27FC236}">
                  <a16:creationId xmlns:a16="http://schemas.microsoft.com/office/drawing/2014/main" id="{F05DB827-93E6-9945-88B0-FB971B1EF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632"/>
              <a:ext cx="14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55" name="Rectangle 11">
              <a:extLst>
                <a:ext uri="{FF2B5EF4-FFF2-40B4-BE49-F238E27FC236}">
                  <a16:creationId xmlns:a16="http://schemas.microsoft.com/office/drawing/2014/main" id="{7AB12E11-2287-EA42-BF2D-ED6E8EDC8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632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56" name="Rectangle 12">
              <a:extLst>
                <a:ext uri="{FF2B5EF4-FFF2-40B4-BE49-F238E27FC236}">
                  <a16:creationId xmlns:a16="http://schemas.microsoft.com/office/drawing/2014/main" id="{222C32D5-6C5A-0E4C-BA26-135CBC21F3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632"/>
              <a:ext cx="14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57" name="Rectangle 13">
              <a:extLst>
                <a:ext uri="{FF2B5EF4-FFF2-40B4-BE49-F238E27FC236}">
                  <a16:creationId xmlns:a16="http://schemas.microsoft.com/office/drawing/2014/main" id="{716CB434-8161-8E48-B99C-288BFCCAB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632"/>
              <a:ext cx="14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58" name="Rectangle 14">
              <a:extLst>
                <a:ext uri="{FF2B5EF4-FFF2-40B4-BE49-F238E27FC236}">
                  <a16:creationId xmlns:a16="http://schemas.microsoft.com/office/drawing/2014/main" id="{37B88BF6-1E9B-364A-8598-70DE112BE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632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59" name="Rectangle 15">
              <a:extLst>
                <a:ext uri="{FF2B5EF4-FFF2-40B4-BE49-F238E27FC236}">
                  <a16:creationId xmlns:a16="http://schemas.microsoft.com/office/drawing/2014/main" id="{5BB4A0A0-4642-C64B-BB86-1E9CB61FB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632"/>
              <a:ext cx="14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60" name="Rectangle 16">
              <a:extLst>
                <a:ext uri="{FF2B5EF4-FFF2-40B4-BE49-F238E27FC236}">
                  <a16:creationId xmlns:a16="http://schemas.microsoft.com/office/drawing/2014/main" id="{24E2CD26-94A6-5B49-8AA1-9AF03079F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632"/>
              <a:ext cx="14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61" name="Rectangle 17">
              <a:extLst>
                <a:ext uri="{FF2B5EF4-FFF2-40B4-BE49-F238E27FC236}">
                  <a16:creationId xmlns:a16="http://schemas.microsoft.com/office/drawing/2014/main" id="{E70A7BCC-E647-F446-A781-EA6449432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632"/>
              <a:ext cx="14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62" name="Rectangle 18">
              <a:extLst>
                <a:ext uri="{FF2B5EF4-FFF2-40B4-BE49-F238E27FC236}">
                  <a16:creationId xmlns:a16="http://schemas.microsoft.com/office/drawing/2014/main" id="{7284D5D2-CEDD-C04A-A85C-0FD3CB4B7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632"/>
              <a:ext cx="14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63" name="Rectangle 19">
              <a:extLst>
                <a:ext uri="{FF2B5EF4-FFF2-40B4-BE49-F238E27FC236}">
                  <a16:creationId xmlns:a16="http://schemas.microsoft.com/office/drawing/2014/main" id="{5D48121A-9D6B-9E4F-9E8C-0FCF9CA76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632"/>
              <a:ext cx="14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64" name="Rectangle 20">
              <a:extLst>
                <a:ext uri="{FF2B5EF4-FFF2-40B4-BE49-F238E27FC236}">
                  <a16:creationId xmlns:a16="http://schemas.microsoft.com/office/drawing/2014/main" id="{82DB4002-A38A-D545-AB83-89615BF636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632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65" name="Rectangle 21">
              <a:extLst>
                <a:ext uri="{FF2B5EF4-FFF2-40B4-BE49-F238E27FC236}">
                  <a16:creationId xmlns:a16="http://schemas.microsoft.com/office/drawing/2014/main" id="{322F6D46-B946-BF46-B791-AE99CE408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632"/>
              <a:ext cx="14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66" name="Rectangle 22">
              <a:extLst>
                <a:ext uri="{FF2B5EF4-FFF2-40B4-BE49-F238E27FC236}">
                  <a16:creationId xmlns:a16="http://schemas.microsoft.com/office/drawing/2014/main" id="{D7581AB2-744E-2349-B9F7-E66B07BC73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632"/>
              <a:ext cx="14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67" name="Rectangle 23">
              <a:extLst>
                <a:ext uri="{FF2B5EF4-FFF2-40B4-BE49-F238E27FC236}">
                  <a16:creationId xmlns:a16="http://schemas.microsoft.com/office/drawing/2014/main" id="{4C013DDF-91C3-6B44-819B-92073801DF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1632"/>
              <a:ext cx="14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68" name="Rectangle 24">
              <a:extLst>
                <a:ext uri="{FF2B5EF4-FFF2-40B4-BE49-F238E27FC236}">
                  <a16:creationId xmlns:a16="http://schemas.microsoft.com/office/drawing/2014/main" id="{7E707EB8-E45C-B449-85B1-CF1B06D9A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632"/>
              <a:ext cx="14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69" name="Rectangle 25">
              <a:extLst>
                <a:ext uri="{FF2B5EF4-FFF2-40B4-BE49-F238E27FC236}">
                  <a16:creationId xmlns:a16="http://schemas.microsoft.com/office/drawing/2014/main" id="{81DF9F49-969C-A243-B544-34A445313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632"/>
              <a:ext cx="14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70" name="Rectangle 26">
              <a:extLst>
                <a:ext uri="{FF2B5EF4-FFF2-40B4-BE49-F238E27FC236}">
                  <a16:creationId xmlns:a16="http://schemas.microsoft.com/office/drawing/2014/main" id="{2BE394FA-DA1C-E841-ABC9-F11C9DAA7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1632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71" name="Rectangle 27">
              <a:extLst>
                <a:ext uri="{FF2B5EF4-FFF2-40B4-BE49-F238E27FC236}">
                  <a16:creationId xmlns:a16="http://schemas.microsoft.com/office/drawing/2014/main" id="{3BA8C800-340C-7344-AE3D-9B1FDF532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632"/>
              <a:ext cx="14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72" name="Rectangle 28">
              <a:extLst>
                <a:ext uri="{FF2B5EF4-FFF2-40B4-BE49-F238E27FC236}">
                  <a16:creationId xmlns:a16="http://schemas.microsoft.com/office/drawing/2014/main" id="{8FA45180-F8FF-B64E-A917-00DA3CCA3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632"/>
              <a:ext cx="14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73" name="Rectangle 29">
              <a:extLst>
                <a:ext uri="{FF2B5EF4-FFF2-40B4-BE49-F238E27FC236}">
                  <a16:creationId xmlns:a16="http://schemas.microsoft.com/office/drawing/2014/main" id="{4A7E477F-5B32-DF43-ACA1-7ED5FB540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632"/>
              <a:ext cx="14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74" name="Rectangle 30">
              <a:extLst>
                <a:ext uri="{FF2B5EF4-FFF2-40B4-BE49-F238E27FC236}">
                  <a16:creationId xmlns:a16="http://schemas.microsoft.com/office/drawing/2014/main" id="{67C81B12-2ADC-7145-91AB-5D838EF77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632"/>
              <a:ext cx="14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75" name="Rectangle 31">
              <a:extLst>
                <a:ext uri="{FF2B5EF4-FFF2-40B4-BE49-F238E27FC236}">
                  <a16:creationId xmlns:a16="http://schemas.microsoft.com/office/drawing/2014/main" id="{19E4A400-30E2-6D44-BFE1-4EB3DE6B2E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632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76" name="Rectangle 32">
              <a:extLst>
                <a:ext uri="{FF2B5EF4-FFF2-40B4-BE49-F238E27FC236}">
                  <a16:creationId xmlns:a16="http://schemas.microsoft.com/office/drawing/2014/main" id="{ADB1C2E3-74B6-1243-9E52-FA49548C6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632"/>
              <a:ext cx="14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77" name="Rectangle 33">
              <a:extLst>
                <a:ext uri="{FF2B5EF4-FFF2-40B4-BE49-F238E27FC236}">
                  <a16:creationId xmlns:a16="http://schemas.microsoft.com/office/drawing/2014/main" id="{314B62D8-6D88-3D41-B465-BD5B33FF65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1632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78" name="Rectangle 34">
              <a:extLst>
                <a:ext uri="{FF2B5EF4-FFF2-40B4-BE49-F238E27FC236}">
                  <a16:creationId xmlns:a16="http://schemas.microsoft.com/office/drawing/2014/main" id="{4DBC6503-A538-2B48-A7E8-669DB1C9D9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1632"/>
              <a:ext cx="14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79" name="Rectangle 35">
              <a:extLst>
                <a:ext uri="{FF2B5EF4-FFF2-40B4-BE49-F238E27FC236}">
                  <a16:creationId xmlns:a16="http://schemas.microsoft.com/office/drawing/2014/main" id="{082A59E0-E126-7943-9EB6-2C8560509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1632"/>
              <a:ext cx="14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8580" name="Text Box 36">
            <a:extLst>
              <a:ext uri="{FF2B5EF4-FFF2-40B4-BE49-F238E27FC236}">
                <a16:creationId xmlns:a16="http://schemas.microsoft.com/office/drawing/2014/main" id="{6DC7DA4B-2AA8-7F42-AF24-648621871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1" y="2971801"/>
            <a:ext cx="43011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chemeClr val="bg1"/>
                </a:solidFill>
              </a:rPr>
              <a:t>Good: Few consecutive elements</a:t>
            </a:r>
          </a:p>
        </p:txBody>
      </p:sp>
      <p:grpSp>
        <p:nvGrpSpPr>
          <p:cNvPr id="108618" name="Group 74">
            <a:extLst>
              <a:ext uri="{FF2B5EF4-FFF2-40B4-BE49-F238E27FC236}">
                <a16:creationId xmlns:a16="http://schemas.microsoft.com/office/drawing/2014/main" id="{0A5E8C85-574F-864B-BFA8-D8A96D6A9B30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3886203"/>
            <a:ext cx="7315200" cy="1211263"/>
            <a:chOff x="576" y="2448"/>
            <a:chExt cx="4608" cy="763"/>
          </a:xfrm>
        </p:grpSpPr>
        <p:sp>
          <p:nvSpPr>
            <p:cNvPr id="108582" name="Rectangle 38">
              <a:extLst>
                <a:ext uri="{FF2B5EF4-FFF2-40B4-BE49-F238E27FC236}">
                  <a16:creationId xmlns:a16="http://schemas.microsoft.com/office/drawing/2014/main" id="{D42B89A7-672F-A84B-9EC7-C274A9AA6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448"/>
              <a:ext cx="14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83" name="Rectangle 39">
              <a:extLst>
                <a:ext uri="{FF2B5EF4-FFF2-40B4-BE49-F238E27FC236}">
                  <a16:creationId xmlns:a16="http://schemas.microsoft.com/office/drawing/2014/main" id="{7E6B3D85-4126-7A4B-B8E2-24D7B4C6A9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448"/>
              <a:ext cx="14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84" name="Rectangle 40">
              <a:extLst>
                <a:ext uri="{FF2B5EF4-FFF2-40B4-BE49-F238E27FC236}">
                  <a16:creationId xmlns:a16="http://schemas.microsoft.com/office/drawing/2014/main" id="{B50F277C-5420-9741-8683-1AC838CD6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448"/>
              <a:ext cx="14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85" name="Rectangle 41">
              <a:extLst>
                <a:ext uri="{FF2B5EF4-FFF2-40B4-BE49-F238E27FC236}">
                  <a16:creationId xmlns:a16="http://schemas.microsoft.com/office/drawing/2014/main" id="{80EF50DE-B935-9441-9A61-B9CDB5D36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448"/>
              <a:ext cx="14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86" name="Rectangle 42">
              <a:extLst>
                <a:ext uri="{FF2B5EF4-FFF2-40B4-BE49-F238E27FC236}">
                  <a16:creationId xmlns:a16="http://schemas.microsoft.com/office/drawing/2014/main" id="{8E62FA5D-02AB-4640-9C9A-DADCBD2FD3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448"/>
              <a:ext cx="14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87" name="Rectangle 43">
              <a:extLst>
                <a:ext uri="{FF2B5EF4-FFF2-40B4-BE49-F238E27FC236}">
                  <a16:creationId xmlns:a16="http://schemas.microsoft.com/office/drawing/2014/main" id="{8D38209D-96A3-9449-AF0E-76A1FA1C9B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448"/>
              <a:ext cx="14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88" name="Rectangle 44">
              <a:extLst>
                <a:ext uri="{FF2B5EF4-FFF2-40B4-BE49-F238E27FC236}">
                  <a16:creationId xmlns:a16="http://schemas.microsoft.com/office/drawing/2014/main" id="{389CBC14-667F-4042-B5A9-BA89B7E9B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448"/>
              <a:ext cx="14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89" name="Rectangle 45">
              <a:extLst>
                <a:ext uri="{FF2B5EF4-FFF2-40B4-BE49-F238E27FC236}">
                  <a16:creationId xmlns:a16="http://schemas.microsoft.com/office/drawing/2014/main" id="{251CBFC0-B04D-5A49-905A-95AD2A792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448"/>
              <a:ext cx="14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90" name="Rectangle 46">
              <a:extLst>
                <a:ext uri="{FF2B5EF4-FFF2-40B4-BE49-F238E27FC236}">
                  <a16:creationId xmlns:a16="http://schemas.microsoft.com/office/drawing/2014/main" id="{C2F586E5-5AAB-584B-B54B-5D0C0950E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448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91" name="Rectangle 47">
              <a:extLst>
                <a:ext uri="{FF2B5EF4-FFF2-40B4-BE49-F238E27FC236}">
                  <a16:creationId xmlns:a16="http://schemas.microsoft.com/office/drawing/2014/main" id="{B1901B39-AD66-6A47-90E4-8E53302DE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448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92" name="Rectangle 48">
              <a:extLst>
                <a:ext uri="{FF2B5EF4-FFF2-40B4-BE49-F238E27FC236}">
                  <a16:creationId xmlns:a16="http://schemas.microsoft.com/office/drawing/2014/main" id="{A8C399C6-A3E7-0F45-8FD4-5A57FECEA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448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93" name="Rectangle 49">
              <a:extLst>
                <a:ext uri="{FF2B5EF4-FFF2-40B4-BE49-F238E27FC236}">
                  <a16:creationId xmlns:a16="http://schemas.microsoft.com/office/drawing/2014/main" id="{62A8C10F-8BD3-C94E-B1CE-42D35802C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448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94" name="Rectangle 50">
              <a:extLst>
                <a:ext uri="{FF2B5EF4-FFF2-40B4-BE49-F238E27FC236}">
                  <a16:creationId xmlns:a16="http://schemas.microsoft.com/office/drawing/2014/main" id="{0D6F68B9-F251-3C4B-8DD1-49B4A470E3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448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95" name="Rectangle 51">
              <a:extLst>
                <a:ext uri="{FF2B5EF4-FFF2-40B4-BE49-F238E27FC236}">
                  <a16:creationId xmlns:a16="http://schemas.microsoft.com/office/drawing/2014/main" id="{1A5F0E00-351D-104D-982A-CE3AE0902A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448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96" name="Rectangle 52">
              <a:extLst>
                <a:ext uri="{FF2B5EF4-FFF2-40B4-BE49-F238E27FC236}">
                  <a16:creationId xmlns:a16="http://schemas.microsoft.com/office/drawing/2014/main" id="{D02909E9-F697-2C4D-A859-AA8A00FC9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448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97" name="Rectangle 53">
              <a:extLst>
                <a:ext uri="{FF2B5EF4-FFF2-40B4-BE49-F238E27FC236}">
                  <a16:creationId xmlns:a16="http://schemas.microsoft.com/office/drawing/2014/main" id="{0BDF538E-F914-9C41-BEF7-A50D12A28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448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98" name="Rectangle 54">
              <a:extLst>
                <a:ext uri="{FF2B5EF4-FFF2-40B4-BE49-F238E27FC236}">
                  <a16:creationId xmlns:a16="http://schemas.microsoft.com/office/drawing/2014/main" id="{061A4C1A-FC57-8847-96C5-24559824D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448"/>
              <a:ext cx="14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99" name="Rectangle 55">
              <a:extLst>
                <a:ext uri="{FF2B5EF4-FFF2-40B4-BE49-F238E27FC236}">
                  <a16:creationId xmlns:a16="http://schemas.microsoft.com/office/drawing/2014/main" id="{D8D8EB9A-5AE6-E541-B5B3-E7CD3C7BD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448"/>
              <a:ext cx="14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600" name="Rectangle 56">
              <a:extLst>
                <a:ext uri="{FF2B5EF4-FFF2-40B4-BE49-F238E27FC236}">
                  <a16:creationId xmlns:a16="http://schemas.microsoft.com/office/drawing/2014/main" id="{4E5C8D23-D8AC-BB47-A420-C5A6109EE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448"/>
              <a:ext cx="14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601" name="Rectangle 57">
              <a:extLst>
                <a:ext uri="{FF2B5EF4-FFF2-40B4-BE49-F238E27FC236}">
                  <a16:creationId xmlns:a16="http://schemas.microsoft.com/office/drawing/2014/main" id="{A74D163A-7CCD-E84B-BCC1-193F075E4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448"/>
              <a:ext cx="14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602" name="Rectangle 58">
              <a:extLst>
                <a:ext uri="{FF2B5EF4-FFF2-40B4-BE49-F238E27FC236}">
                  <a16:creationId xmlns:a16="http://schemas.microsoft.com/office/drawing/2014/main" id="{E64B4704-E9C8-9B49-B53A-EF01BC449F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448"/>
              <a:ext cx="14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603" name="Rectangle 59">
              <a:extLst>
                <a:ext uri="{FF2B5EF4-FFF2-40B4-BE49-F238E27FC236}">
                  <a16:creationId xmlns:a16="http://schemas.microsoft.com/office/drawing/2014/main" id="{3E05A60A-F1E4-8845-80B0-FD51DB785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448"/>
              <a:ext cx="14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604" name="Rectangle 60">
              <a:extLst>
                <a:ext uri="{FF2B5EF4-FFF2-40B4-BE49-F238E27FC236}">
                  <a16:creationId xmlns:a16="http://schemas.microsoft.com/office/drawing/2014/main" id="{02A7F031-C683-E341-8645-9F5432935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448"/>
              <a:ext cx="14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605" name="Rectangle 61">
              <a:extLst>
                <a:ext uri="{FF2B5EF4-FFF2-40B4-BE49-F238E27FC236}">
                  <a16:creationId xmlns:a16="http://schemas.microsoft.com/office/drawing/2014/main" id="{E09F56CD-31AC-114B-919D-D5083A0BB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448"/>
              <a:ext cx="14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606" name="Rectangle 62">
              <a:extLst>
                <a:ext uri="{FF2B5EF4-FFF2-40B4-BE49-F238E27FC236}">
                  <a16:creationId xmlns:a16="http://schemas.microsoft.com/office/drawing/2014/main" id="{68E9DEE6-8361-4244-B9F5-7A606AD606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448"/>
              <a:ext cx="14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607" name="Rectangle 63">
              <a:extLst>
                <a:ext uri="{FF2B5EF4-FFF2-40B4-BE49-F238E27FC236}">
                  <a16:creationId xmlns:a16="http://schemas.microsoft.com/office/drawing/2014/main" id="{5FA878DB-0EF4-3146-8EFB-1D26CC4BB4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448"/>
              <a:ext cx="14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608" name="Rectangle 64">
              <a:extLst>
                <a:ext uri="{FF2B5EF4-FFF2-40B4-BE49-F238E27FC236}">
                  <a16:creationId xmlns:a16="http://schemas.microsoft.com/office/drawing/2014/main" id="{913D9B21-6637-9B4D-A530-0DDA2AF58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448"/>
              <a:ext cx="14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609" name="Rectangle 65">
              <a:extLst>
                <a:ext uri="{FF2B5EF4-FFF2-40B4-BE49-F238E27FC236}">
                  <a16:creationId xmlns:a16="http://schemas.microsoft.com/office/drawing/2014/main" id="{4B0195FE-8053-D548-8029-AD59204A0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448"/>
              <a:ext cx="14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610" name="Rectangle 66">
              <a:extLst>
                <a:ext uri="{FF2B5EF4-FFF2-40B4-BE49-F238E27FC236}">
                  <a16:creationId xmlns:a16="http://schemas.microsoft.com/office/drawing/2014/main" id="{1F205EEF-3FAA-C349-AFFD-B4D69DB42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448"/>
              <a:ext cx="14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611" name="Rectangle 67">
              <a:extLst>
                <a:ext uri="{FF2B5EF4-FFF2-40B4-BE49-F238E27FC236}">
                  <a16:creationId xmlns:a16="http://schemas.microsoft.com/office/drawing/2014/main" id="{4BF68804-EDEE-3549-9639-3541FA8D67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448"/>
              <a:ext cx="14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612" name="Rectangle 68">
              <a:extLst>
                <a:ext uri="{FF2B5EF4-FFF2-40B4-BE49-F238E27FC236}">
                  <a16:creationId xmlns:a16="http://schemas.microsoft.com/office/drawing/2014/main" id="{BAA7F97A-79F0-8C47-8B77-F29AB7D851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2448"/>
              <a:ext cx="14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613" name="Rectangle 69">
              <a:extLst>
                <a:ext uri="{FF2B5EF4-FFF2-40B4-BE49-F238E27FC236}">
                  <a16:creationId xmlns:a16="http://schemas.microsoft.com/office/drawing/2014/main" id="{BA30F5C9-5D3F-D642-9297-0F1C475FB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2448"/>
              <a:ext cx="14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614" name="Text Box 70">
              <a:extLst>
                <a:ext uri="{FF2B5EF4-FFF2-40B4-BE49-F238E27FC236}">
                  <a16:creationId xmlns:a16="http://schemas.microsoft.com/office/drawing/2014/main" id="{84E953AD-870B-F743-9BA2-A3028CE335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6" y="2688"/>
              <a:ext cx="3152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dirty="0">
                  <a:solidFill>
                    <a:schemeClr val="bg1"/>
                  </a:solidFill>
                </a:rPr>
                <a:t>Bad: Many (n/4) consecutive,</a:t>
              </a:r>
            </a:p>
            <a:p>
              <a:pPr algn="ctr"/>
              <a:r>
                <a:rPr lang="en-US" altLang="en-US" sz="2400" dirty="0">
                  <a:solidFill>
                    <a:schemeClr val="bg1"/>
                  </a:solidFill>
                </a:rPr>
                <a:t>Extends to (n/4)+1 with </a:t>
              </a:r>
              <a:r>
                <a:rPr lang="en-US" altLang="en-US" sz="2400" dirty="0" err="1">
                  <a:solidFill>
                    <a:schemeClr val="bg1"/>
                  </a:solidFill>
                </a:rPr>
                <a:t>prob</a:t>
              </a:r>
              <a:r>
                <a:rPr lang="en-US" altLang="en-US" sz="2400" dirty="0">
                  <a:solidFill>
                    <a:schemeClr val="bg1"/>
                  </a:solidFill>
                </a:rPr>
                <a:t> 1/4 + 2/n</a:t>
              </a:r>
            </a:p>
          </p:txBody>
        </p:sp>
      </p:grpSp>
      <p:sp>
        <p:nvSpPr>
          <p:cNvPr id="108616" name="Text Box 72">
            <a:extLst>
              <a:ext uri="{FF2B5EF4-FFF2-40B4-BE49-F238E27FC236}">
                <a16:creationId xmlns:a16="http://schemas.microsoft.com/office/drawing/2014/main" id="{871A4946-77FB-7E45-B982-F6E26B831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1" y="2057401"/>
            <a:ext cx="67206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chemeClr val="bg1"/>
                </a:solidFill>
              </a:rPr>
              <a:t>Goal: Only a few “probes” on each insert, worst case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2BEEA6-A7D0-CC45-B66A-851F87D25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927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39EE3CF5-ACE0-BF4D-A280-1E62BED6E1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/>
              <a:t>Probe sequences: Linear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60B801FB-2FC6-4F46-B4BE-0BBE6760F0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en-US" sz="2800" dirty="0"/>
              <a:t>h’(</a:t>
            </a:r>
            <a:r>
              <a:rPr kumimoji="1" lang="en-US" altLang="en-US" sz="2800" dirty="0" err="1"/>
              <a:t>x,i</a:t>
            </a:r>
            <a:r>
              <a:rPr kumimoji="1" lang="en-US" altLang="en-US" sz="2800" dirty="0"/>
              <a:t>) = (h(x) + </a:t>
            </a:r>
            <a:r>
              <a:rPr kumimoji="1" lang="en-US" altLang="en-US" sz="2800" dirty="0" err="1"/>
              <a:t>i</a:t>
            </a:r>
            <a:r>
              <a:rPr kumimoji="1" lang="en-US" altLang="en-US" sz="2800" dirty="0"/>
              <a:t> ) (mod m)</a:t>
            </a:r>
          </a:p>
          <a:p>
            <a:r>
              <a:rPr kumimoji="1" lang="en-US" altLang="en-US" sz="2800" b="1" dirty="0"/>
              <a:t>Sequence</a:t>
            </a:r>
            <a:r>
              <a:rPr kumimoji="1" lang="en-US" altLang="en-US" sz="2800" dirty="0"/>
              <a:t> of locations to try</a:t>
            </a:r>
          </a:p>
          <a:p>
            <a:pPr lvl="1"/>
            <a:r>
              <a:rPr kumimoji="1" lang="en-US" altLang="en-US" sz="2800" dirty="0"/>
              <a:t>h(x), h(x)+1, h(x)+2, ... m, 1, ..., h(x)-1</a:t>
            </a:r>
          </a:p>
          <a:p>
            <a:pPr lvl="1"/>
            <a:r>
              <a:rPr kumimoji="1" lang="en-US" altLang="en-US" sz="2800" dirty="0" err="1"/>
              <a:t>i</a:t>
            </a:r>
            <a:r>
              <a:rPr kumimoji="1" lang="en-US" altLang="en-US" sz="2800" dirty="0"/>
              <a:t> is the number of </a:t>
            </a:r>
            <a:r>
              <a:rPr kumimoji="1" lang="en-US" altLang="en-US" sz="2800" b="1" dirty="0"/>
              <a:t>failed</a:t>
            </a:r>
            <a:r>
              <a:rPr kumimoji="1" lang="en-US" altLang="en-US" sz="2800" dirty="0"/>
              <a:t> probes so far</a:t>
            </a:r>
          </a:p>
          <a:p>
            <a:r>
              <a:rPr kumimoji="1" lang="en-US" altLang="en-US" sz="2800" dirty="0"/>
              <a:t>Better probe sequences?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A9389A-B8B5-2140-9BE1-7A699434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06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E6698-23CC-7E41-9C7B-80D75E6B8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7D98-64DC-9E4A-AA4C-A299C1DBF735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198FA4B9-7274-6945-85FF-5D43D5D05C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Hashing:  basic plan</a:t>
            </a:r>
            <a:endParaRPr kumimoji="1" lang="en-US" altLang="en-US" dirty="0"/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B146918F-19A1-A946-A61D-5CF5698E3D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22445" y="1847654"/>
            <a:ext cx="7883674" cy="437026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Save items in a key-indexed table </a:t>
            </a:r>
          </a:p>
          <a:p>
            <a:pPr lvl="1"/>
            <a:r>
              <a:rPr lang="en-US" dirty="0"/>
              <a:t>index is a function of the key.</a:t>
            </a:r>
          </a:p>
          <a:p>
            <a:r>
              <a:rPr lang="en-US" dirty="0"/>
              <a:t>Hash function.  </a:t>
            </a:r>
            <a:r>
              <a:rPr lang="en-US" dirty="0">
                <a:solidFill>
                  <a:srgbClr val="FFFF00"/>
                </a:solidFill>
              </a:rPr>
              <a:t>Method for computing array index from key</a:t>
            </a:r>
            <a:r>
              <a:rPr lang="en-US" dirty="0"/>
              <a:t>.</a:t>
            </a:r>
          </a:p>
          <a:p>
            <a:r>
              <a:rPr lang="en-US" dirty="0"/>
              <a:t>Issues:</a:t>
            </a:r>
          </a:p>
          <a:p>
            <a:pPr lvl="1"/>
            <a:r>
              <a:rPr lang="en-US" dirty="0"/>
              <a:t>Computing the hash function.</a:t>
            </a:r>
          </a:p>
          <a:p>
            <a:pPr lvl="1"/>
            <a:r>
              <a:rPr lang="en-US" dirty="0"/>
              <a:t>Equality test:  Method for checking whether two keys are equal.</a:t>
            </a:r>
          </a:p>
          <a:p>
            <a:pPr lvl="1"/>
            <a:r>
              <a:rPr lang="en-US" dirty="0"/>
              <a:t>Collision resolution:  Algorithm and data structure to handle two keys that hash to the same array index.</a:t>
            </a:r>
          </a:p>
          <a:p>
            <a:r>
              <a:rPr lang="en-US" dirty="0"/>
              <a:t>Classic space-time tradeoff.</a:t>
            </a:r>
          </a:p>
          <a:p>
            <a:pPr lvl="1"/>
            <a:r>
              <a:rPr lang="en-US" dirty="0"/>
              <a:t>No space limitation:  trivial hash function with key as index.</a:t>
            </a:r>
          </a:p>
          <a:p>
            <a:pPr lvl="1"/>
            <a:r>
              <a:rPr lang="en-US" dirty="0"/>
              <a:t>No time limitation:  trivial collision resolution with sequential search.</a:t>
            </a:r>
          </a:p>
          <a:p>
            <a:pPr lvl="1"/>
            <a:r>
              <a:rPr lang="en-US" dirty="0"/>
              <a:t>Space and time limitations:  hashing (the real world).</a:t>
            </a:r>
          </a:p>
          <a:p>
            <a:endParaRPr kumimoji="1" lang="en-US" altLang="en-US" sz="24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087F664-9471-8B4D-9840-A9B27914F4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351860"/>
              </p:ext>
            </p:extLst>
          </p:nvPr>
        </p:nvGraphicFramePr>
        <p:xfrm>
          <a:off x="9574305" y="1801142"/>
          <a:ext cx="2181414" cy="3748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0707">
                  <a:extLst>
                    <a:ext uri="{9D8B030D-6E8A-4147-A177-3AD203B41FA5}">
                      <a16:colId xmlns:a16="http://schemas.microsoft.com/office/drawing/2014/main" val="3182211784"/>
                    </a:ext>
                  </a:extLst>
                </a:gridCol>
                <a:gridCol w="1090707">
                  <a:extLst>
                    <a:ext uri="{9D8B030D-6E8A-4147-A177-3AD203B41FA5}">
                      <a16:colId xmlns:a16="http://schemas.microsoft.com/office/drawing/2014/main" val="2449031716"/>
                    </a:ext>
                  </a:extLst>
                </a:gridCol>
              </a:tblGrid>
              <a:tr h="624669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533382"/>
                  </a:ext>
                </a:extLst>
              </a:tr>
              <a:tr h="6246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4079307"/>
                  </a:ext>
                </a:extLst>
              </a:tr>
              <a:tr h="6246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5513457"/>
                  </a:ext>
                </a:extLst>
              </a:tr>
              <a:tr h="6246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7516982"/>
                  </a:ext>
                </a:extLst>
              </a:tr>
              <a:tr h="6246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“Mary”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9286107"/>
                  </a:ext>
                </a:extLst>
              </a:tr>
              <a:tr h="6246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05720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9D40872-8BD0-F543-AB84-7B846CF51D64}"/>
              </a:ext>
            </a:extLst>
          </p:cNvPr>
          <p:cNvSpPr txBox="1"/>
          <p:nvPr/>
        </p:nvSpPr>
        <p:spPr>
          <a:xfrm>
            <a:off x="7073153" y="3164541"/>
            <a:ext cx="185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Hash(“Mary”) =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867FB8-AF51-6449-B123-AAA67732C65E}"/>
              </a:ext>
            </a:extLst>
          </p:cNvPr>
          <p:cNvSpPr txBox="1"/>
          <p:nvPr/>
        </p:nvSpPr>
        <p:spPr>
          <a:xfrm>
            <a:off x="7234518" y="4362556"/>
            <a:ext cx="185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Hash(“Bill”) = 3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73658219-FAFA-364A-8A22-CDA55DEEE8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908566"/>
              </p:ext>
            </p:extLst>
          </p:nvPr>
        </p:nvGraphicFramePr>
        <p:xfrm>
          <a:off x="9574305" y="1801142"/>
          <a:ext cx="2181414" cy="3748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0707">
                  <a:extLst>
                    <a:ext uri="{9D8B030D-6E8A-4147-A177-3AD203B41FA5}">
                      <a16:colId xmlns:a16="http://schemas.microsoft.com/office/drawing/2014/main" val="3182211784"/>
                    </a:ext>
                  </a:extLst>
                </a:gridCol>
                <a:gridCol w="1090707">
                  <a:extLst>
                    <a:ext uri="{9D8B030D-6E8A-4147-A177-3AD203B41FA5}">
                      <a16:colId xmlns:a16="http://schemas.microsoft.com/office/drawing/2014/main" val="2449031716"/>
                    </a:ext>
                  </a:extLst>
                </a:gridCol>
              </a:tblGrid>
              <a:tr h="624669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533382"/>
                  </a:ext>
                </a:extLst>
              </a:tr>
              <a:tr h="6246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4079307"/>
                  </a:ext>
                </a:extLst>
              </a:tr>
              <a:tr h="6246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5513457"/>
                  </a:ext>
                </a:extLst>
              </a:tr>
              <a:tr h="6246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7516982"/>
                  </a:ext>
                </a:extLst>
              </a:tr>
              <a:tr h="6246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9286107"/>
                  </a:ext>
                </a:extLst>
              </a:tr>
              <a:tr h="6246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057205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0F46FC3-85F7-3843-A803-DA8D8390AECA}"/>
              </a:ext>
            </a:extLst>
          </p:cNvPr>
          <p:cNvCxnSpPr>
            <a:cxnSpLocks/>
          </p:cNvCxnSpPr>
          <p:nvPr/>
        </p:nvCxnSpPr>
        <p:spPr>
          <a:xfrm>
            <a:off x="8928847" y="3533873"/>
            <a:ext cx="1798060" cy="9807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0A504B-AC2D-9F4D-ACAB-206DC323DC62}"/>
              </a:ext>
            </a:extLst>
          </p:cNvPr>
          <p:cNvCxnSpPr>
            <a:cxnSpLocks/>
          </p:cNvCxnSpPr>
          <p:nvPr/>
        </p:nvCxnSpPr>
        <p:spPr>
          <a:xfrm>
            <a:off x="8928847" y="4527176"/>
            <a:ext cx="1830075" cy="1703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6E7235B-261F-8749-96BE-0CDE3925AD3A}"/>
              </a:ext>
            </a:extLst>
          </p:cNvPr>
          <p:cNvSpPr/>
          <p:nvPr/>
        </p:nvSpPr>
        <p:spPr>
          <a:xfrm>
            <a:off x="7268251" y="4731888"/>
            <a:ext cx="16605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Collision!</a:t>
            </a:r>
          </a:p>
        </p:txBody>
      </p:sp>
    </p:spTree>
    <p:extLst>
      <p:ext uri="{BB962C8B-B14F-4D97-AF65-F5344CB8AC3E}">
        <p14:creationId xmlns:p14="http://schemas.microsoft.com/office/powerpoint/2010/main" val="268728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animBg="1"/>
      <p:bldP spid="54275" grpId="0" build="p"/>
      <p:bldP spid="4" grpId="0"/>
      <p:bldP spid="8" grpId="0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BD6F7E28-6492-4443-977B-6AF3501987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/>
              <a:t>Quadratic probing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A3039D9D-3615-5C4F-90A9-A6D5DC8414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95500" y="1981200"/>
            <a:ext cx="8001000" cy="4419600"/>
          </a:xfrm>
        </p:spPr>
        <p:txBody>
          <a:bodyPr/>
          <a:lstStyle/>
          <a:p>
            <a:r>
              <a:rPr kumimoji="1" lang="en-US" altLang="en-US"/>
              <a:t>h’(x,i) = h(x) + c</a:t>
            </a:r>
            <a:r>
              <a:rPr kumimoji="1" lang="en-US" altLang="en-US" baseline="-25000"/>
              <a:t>1</a:t>
            </a:r>
            <a:r>
              <a:rPr kumimoji="1" lang="en-US" altLang="en-US"/>
              <a:t>i + c</a:t>
            </a:r>
            <a:r>
              <a:rPr kumimoji="1" lang="en-US" altLang="en-US" baseline="-25000"/>
              <a:t>2</a:t>
            </a:r>
            <a:r>
              <a:rPr kumimoji="1" lang="en-US" altLang="en-US"/>
              <a:t>i</a:t>
            </a:r>
            <a:r>
              <a:rPr kumimoji="1" lang="en-US" altLang="en-US" baseline="30000"/>
              <a:t>2</a:t>
            </a:r>
            <a:endParaRPr kumimoji="1" lang="en-US" altLang="en-US"/>
          </a:p>
          <a:p>
            <a:pPr lvl="1"/>
            <a:r>
              <a:rPr kumimoji="1" lang="en-US" altLang="en-US"/>
              <a:t>e.g. c</a:t>
            </a:r>
            <a:r>
              <a:rPr kumimoji="1" lang="en-US" altLang="en-US" baseline="-25000"/>
              <a:t>1</a:t>
            </a:r>
            <a:r>
              <a:rPr kumimoji="1" lang="en-US" altLang="en-US"/>
              <a:t> = c</a:t>
            </a:r>
            <a:r>
              <a:rPr kumimoji="1" lang="en-US" altLang="en-US" baseline="-25000"/>
              <a:t>2</a:t>
            </a:r>
            <a:r>
              <a:rPr kumimoji="1" lang="en-US" altLang="en-US"/>
              <a:t> = 1/2, h(x) = x mod 8</a:t>
            </a:r>
          </a:p>
          <a:p>
            <a:pPr lvl="1"/>
            <a:endParaRPr kumimoji="1" lang="en-US" altLang="en-US"/>
          </a:p>
          <a:p>
            <a:pPr lvl="1"/>
            <a:endParaRPr kumimoji="1" lang="en-US" altLang="en-US"/>
          </a:p>
          <a:p>
            <a:pPr lvl="1"/>
            <a:endParaRPr kumimoji="1" lang="en-US" altLang="en-US"/>
          </a:p>
          <a:p>
            <a:pPr lvl="1"/>
            <a:endParaRPr kumimoji="1" lang="en-US" altLang="en-US"/>
          </a:p>
          <a:p>
            <a:r>
              <a:rPr kumimoji="1" lang="en-US" altLang="en-US"/>
              <a:t>Good: If x != y, then probe sequences h’(x,i) and h’(y,i) very different</a:t>
            </a:r>
          </a:p>
        </p:txBody>
      </p:sp>
      <p:grpSp>
        <p:nvGrpSpPr>
          <p:cNvPr id="112644" name="Group 4">
            <a:extLst>
              <a:ext uri="{FF2B5EF4-FFF2-40B4-BE49-F238E27FC236}">
                <a16:creationId xmlns:a16="http://schemas.microsoft.com/office/drawing/2014/main" id="{F0F30846-4836-4C45-A57A-4E50DA6A757F}"/>
              </a:ext>
            </a:extLst>
          </p:cNvPr>
          <p:cNvGrpSpPr>
            <a:grpSpLocks/>
          </p:cNvGrpSpPr>
          <p:nvPr/>
        </p:nvGrpSpPr>
        <p:grpSpPr bwMode="auto">
          <a:xfrm>
            <a:off x="2306700" y="3148456"/>
            <a:ext cx="5273675" cy="493712"/>
            <a:chOff x="518" y="2377"/>
            <a:chExt cx="3322" cy="311"/>
          </a:xfrm>
        </p:grpSpPr>
        <p:sp>
          <p:nvSpPr>
            <p:cNvPr id="112645" name="Rectangle 5">
              <a:extLst>
                <a:ext uri="{FF2B5EF4-FFF2-40B4-BE49-F238E27FC236}">
                  <a16:creationId xmlns:a16="http://schemas.microsoft.com/office/drawing/2014/main" id="{D5951E90-19B5-C74A-A274-9DB6298F09F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3552" y="2400"/>
              <a:ext cx="288" cy="28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46" name="Rectangle 6">
              <a:extLst>
                <a:ext uri="{FF2B5EF4-FFF2-40B4-BE49-F238E27FC236}">
                  <a16:creationId xmlns:a16="http://schemas.microsoft.com/office/drawing/2014/main" id="{B0BE08F7-38E5-BF4E-839B-ED625359DC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3264" y="2400"/>
              <a:ext cx="288" cy="28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47" name="Rectangle 7">
              <a:extLst>
                <a:ext uri="{FF2B5EF4-FFF2-40B4-BE49-F238E27FC236}">
                  <a16:creationId xmlns:a16="http://schemas.microsoft.com/office/drawing/2014/main" id="{CF8FAE93-F627-CB41-9C23-B048ADB1145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976" y="2400"/>
              <a:ext cx="288" cy="28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48" name="Rectangle 8">
              <a:extLst>
                <a:ext uri="{FF2B5EF4-FFF2-40B4-BE49-F238E27FC236}">
                  <a16:creationId xmlns:a16="http://schemas.microsoft.com/office/drawing/2014/main" id="{CC429B19-E832-FF41-8F30-4C503060CD9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688" y="2400"/>
              <a:ext cx="288" cy="28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49" name="Rectangle 9">
              <a:extLst>
                <a:ext uri="{FF2B5EF4-FFF2-40B4-BE49-F238E27FC236}">
                  <a16:creationId xmlns:a16="http://schemas.microsoft.com/office/drawing/2014/main" id="{589971AF-DE7F-8B43-9B52-2A9D42AC4B6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400" y="2400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/>
              <a:r>
                <a:rPr lang="en-US" altLang="en-US" sz="2400" dirty="0">
                  <a:solidFill>
                    <a:schemeClr val="bg1"/>
                  </a:solidFill>
                </a:rPr>
                <a:t>25</a:t>
              </a:r>
            </a:p>
          </p:txBody>
        </p:sp>
        <p:sp>
          <p:nvSpPr>
            <p:cNvPr id="112650" name="Rectangle 10">
              <a:extLst>
                <a:ext uri="{FF2B5EF4-FFF2-40B4-BE49-F238E27FC236}">
                  <a16:creationId xmlns:a16="http://schemas.microsoft.com/office/drawing/2014/main" id="{B596FF95-14B8-8640-BEEB-FCD9A514348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112" y="2400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/>
              <a:r>
                <a:rPr lang="en-US" altLang="en-US" sz="2400" dirty="0">
                  <a:solidFill>
                    <a:schemeClr val="bg1"/>
                  </a:solidFill>
                </a:rPr>
                <a:t>17</a:t>
              </a:r>
            </a:p>
          </p:txBody>
        </p:sp>
        <p:sp>
          <p:nvSpPr>
            <p:cNvPr id="112651" name="Rectangle 11">
              <a:extLst>
                <a:ext uri="{FF2B5EF4-FFF2-40B4-BE49-F238E27FC236}">
                  <a16:creationId xmlns:a16="http://schemas.microsoft.com/office/drawing/2014/main" id="{657C2214-A071-C74F-B0E7-1E150295D72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824" y="2400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/>
              <a:r>
                <a:rPr lang="en-US" altLang="en-US" sz="2400" dirty="0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112652" name="Rectangle 12">
              <a:extLst>
                <a:ext uri="{FF2B5EF4-FFF2-40B4-BE49-F238E27FC236}">
                  <a16:creationId xmlns:a16="http://schemas.microsoft.com/office/drawing/2014/main" id="{0E0D15A0-DC39-014E-B47D-69A745CFFC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536" y="2400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/>
              <a:r>
                <a:rPr lang="en-US" altLang="en-US" sz="2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2653" name="Text Box 13">
              <a:extLst>
                <a:ext uri="{FF2B5EF4-FFF2-40B4-BE49-F238E27FC236}">
                  <a16:creationId xmlns:a16="http://schemas.microsoft.com/office/drawing/2014/main" id="{907E1423-E454-D041-9511-36C818C490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" y="2377"/>
              <a:ext cx="65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dirty="0">
                  <a:solidFill>
                    <a:srgbClr val="FFFF00"/>
                  </a:solidFill>
                </a:rPr>
                <a:t>Linear</a:t>
              </a:r>
              <a:r>
                <a:rPr lang="en-US" altLang="en-US" sz="2400" dirty="0">
                  <a:solidFill>
                    <a:schemeClr val="bg1"/>
                  </a:solidFill>
                </a:rPr>
                <a:t>:</a:t>
              </a:r>
            </a:p>
          </p:txBody>
        </p:sp>
      </p:grpSp>
      <p:grpSp>
        <p:nvGrpSpPr>
          <p:cNvPr id="112654" name="Group 14">
            <a:extLst>
              <a:ext uri="{FF2B5EF4-FFF2-40B4-BE49-F238E27FC236}">
                <a16:creationId xmlns:a16="http://schemas.microsoft.com/office/drawing/2014/main" id="{E53BFE94-193F-7D46-AA2F-6CF647154367}"/>
              </a:ext>
            </a:extLst>
          </p:cNvPr>
          <p:cNvGrpSpPr>
            <a:grpSpLocks/>
          </p:cNvGrpSpPr>
          <p:nvPr/>
        </p:nvGrpSpPr>
        <p:grpSpPr bwMode="auto">
          <a:xfrm>
            <a:off x="2306700" y="3960149"/>
            <a:ext cx="5349875" cy="493713"/>
            <a:chOff x="470" y="3289"/>
            <a:chExt cx="3370" cy="311"/>
          </a:xfrm>
        </p:grpSpPr>
        <p:sp>
          <p:nvSpPr>
            <p:cNvPr id="112655" name="Rectangle 15">
              <a:extLst>
                <a:ext uri="{FF2B5EF4-FFF2-40B4-BE49-F238E27FC236}">
                  <a16:creationId xmlns:a16="http://schemas.microsoft.com/office/drawing/2014/main" id="{E80FF9FF-404D-D741-AE2A-FF4C0F615CA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3552" y="3312"/>
              <a:ext cx="288" cy="28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56" name="Rectangle 16">
              <a:extLst>
                <a:ext uri="{FF2B5EF4-FFF2-40B4-BE49-F238E27FC236}">
                  <a16:creationId xmlns:a16="http://schemas.microsoft.com/office/drawing/2014/main" id="{A07F6F8A-7645-C049-A24E-DF07FA81EA2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3264" y="3312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/>
              <a:r>
                <a:rPr lang="en-US" altLang="en-US" sz="2400" dirty="0">
                  <a:solidFill>
                    <a:schemeClr val="bg1"/>
                  </a:solidFill>
                </a:rPr>
                <a:t>25</a:t>
              </a:r>
            </a:p>
          </p:txBody>
        </p:sp>
        <p:sp>
          <p:nvSpPr>
            <p:cNvPr id="112657" name="Rectangle 17">
              <a:extLst>
                <a:ext uri="{FF2B5EF4-FFF2-40B4-BE49-F238E27FC236}">
                  <a16:creationId xmlns:a16="http://schemas.microsoft.com/office/drawing/2014/main" id="{42E164A6-B154-F145-BDC0-498F18DBB72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976" y="3312"/>
              <a:ext cx="288" cy="28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58" name="Rectangle 18">
              <a:extLst>
                <a:ext uri="{FF2B5EF4-FFF2-40B4-BE49-F238E27FC236}">
                  <a16:creationId xmlns:a16="http://schemas.microsoft.com/office/drawing/2014/main" id="{D0ADA6D7-45A2-B74E-9A5C-C74A114313A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688" y="3312"/>
              <a:ext cx="288" cy="28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59" name="Rectangle 19">
              <a:extLst>
                <a:ext uri="{FF2B5EF4-FFF2-40B4-BE49-F238E27FC236}">
                  <a16:creationId xmlns:a16="http://schemas.microsoft.com/office/drawing/2014/main" id="{334612ED-0B8B-C347-8A4E-FB49A8F364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400" y="3312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/>
              <a:r>
                <a:rPr lang="en-US" altLang="en-US" sz="2400" dirty="0">
                  <a:solidFill>
                    <a:schemeClr val="bg1"/>
                  </a:solidFill>
                </a:rPr>
                <a:t>17</a:t>
              </a:r>
            </a:p>
          </p:txBody>
        </p:sp>
        <p:sp>
          <p:nvSpPr>
            <p:cNvPr id="112660" name="Rectangle 20">
              <a:extLst>
                <a:ext uri="{FF2B5EF4-FFF2-40B4-BE49-F238E27FC236}">
                  <a16:creationId xmlns:a16="http://schemas.microsoft.com/office/drawing/2014/main" id="{5B01CF7D-A90E-F441-BB07-EA054A1B76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112" y="3312"/>
              <a:ext cx="288" cy="28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/>
              <a:endParaRPr lang="en-US" altLang="en-US" sz="2400"/>
            </a:p>
          </p:txBody>
        </p:sp>
        <p:sp>
          <p:nvSpPr>
            <p:cNvPr id="112661" name="Rectangle 21">
              <a:extLst>
                <a:ext uri="{FF2B5EF4-FFF2-40B4-BE49-F238E27FC236}">
                  <a16:creationId xmlns:a16="http://schemas.microsoft.com/office/drawing/2014/main" id="{86B44FAC-6A75-8340-BFD7-7689DB36361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824" y="3312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/>
              <a:r>
                <a:rPr lang="en-US" altLang="en-US" sz="2400" dirty="0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112662" name="Rectangle 22">
              <a:extLst>
                <a:ext uri="{FF2B5EF4-FFF2-40B4-BE49-F238E27FC236}">
                  <a16:creationId xmlns:a16="http://schemas.microsoft.com/office/drawing/2014/main" id="{FE8AA4EE-9B69-3C47-885F-745580B298B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536" y="3312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/>
              <a:r>
                <a:rPr lang="en-US" altLang="en-US" sz="2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2663" name="Text Box 23">
              <a:extLst>
                <a:ext uri="{FF2B5EF4-FFF2-40B4-BE49-F238E27FC236}">
                  <a16:creationId xmlns:a16="http://schemas.microsoft.com/office/drawing/2014/main" id="{875841A7-F2BC-7949-B3D5-60E60D3769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" y="3289"/>
              <a:ext cx="94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dirty="0">
                  <a:solidFill>
                    <a:srgbClr val="FFFF00"/>
                  </a:solidFill>
                </a:rPr>
                <a:t>Quadratic</a:t>
              </a:r>
              <a:r>
                <a:rPr lang="en-US" altLang="en-US" sz="2400" dirty="0">
                  <a:solidFill>
                    <a:schemeClr val="bg1"/>
                  </a:solidFill>
                </a:rPr>
                <a:t>: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8E1DA4-724D-EC42-B28C-80352046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947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690" name="Group 2">
            <a:extLst>
              <a:ext uri="{FF2B5EF4-FFF2-40B4-BE49-F238E27FC236}">
                <a16:creationId xmlns:a16="http://schemas.microsoft.com/office/drawing/2014/main" id="{07C6D2EA-8524-9745-848E-987B720B9924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3185925"/>
            <a:ext cx="457200" cy="3200400"/>
            <a:chOff x="720" y="2160"/>
            <a:chExt cx="288" cy="2016"/>
          </a:xfrm>
        </p:grpSpPr>
        <p:grpSp>
          <p:nvGrpSpPr>
            <p:cNvPr id="114691" name="Group 3">
              <a:extLst>
                <a:ext uri="{FF2B5EF4-FFF2-40B4-BE49-F238E27FC236}">
                  <a16:creationId xmlns:a16="http://schemas.microsoft.com/office/drawing/2014/main" id="{22D9A4D5-7FA3-8E40-A006-08714642BE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2160"/>
              <a:ext cx="288" cy="1728"/>
              <a:chOff x="4368" y="2208"/>
              <a:chExt cx="288" cy="1728"/>
            </a:xfrm>
          </p:grpSpPr>
          <p:sp>
            <p:nvSpPr>
              <p:cNvPr id="114692" name="Rectangle 4">
                <a:extLst>
                  <a:ext uri="{FF2B5EF4-FFF2-40B4-BE49-F238E27FC236}">
                    <a16:creationId xmlns:a16="http://schemas.microsoft.com/office/drawing/2014/main" id="{64C34EBC-5A6D-EC45-8DC0-44AA4899AD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2208"/>
                <a:ext cx="288" cy="288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en-US" sz="2400"/>
              </a:p>
            </p:txBody>
          </p:sp>
          <p:sp>
            <p:nvSpPr>
              <p:cNvPr id="114693" name="Rectangle 5">
                <a:extLst>
                  <a:ext uri="{FF2B5EF4-FFF2-40B4-BE49-F238E27FC236}">
                    <a16:creationId xmlns:a16="http://schemas.microsoft.com/office/drawing/2014/main" id="{5BF81417-653F-574A-A0AA-2714D835C6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2496"/>
                <a:ext cx="288" cy="288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en-US" sz="2400"/>
              </a:p>
            </p:txBody>
          </p:sp>
          <p:sp>
            <p:nvSpPr>
              <p:cNvPr id="114694" name="Rectangle 6">
                <a:extLst>
                  <a:ext uri="{FF2B5EF4-FFF2-40B4-BE49-F238E27FC236}">
                    <a16:creationId xmlns:a16="http://schemas.microsoft.com/office/drawing/2014/main" id="{D127D864-31E3-2942-9443-AC3CB85396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2784"/>
                <a:ext cx="288" cy="288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695" name="Rectangle 7">
                <a:extLst>
                  <a:ext uri="{FF2B5EF4-FFF2-40B4-BE49-F238E27FC236}">
                    <a16:creationId xmlns:a16="http://schemas.microsoft.com/office/drawing/2014/main" id="{56E3F495-BD32-AB40-BC40-DD916E504A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3072"/>
                <a:ext cx="288" cy="288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696" name="Rectangle 8">
                <a:extLst>
                  <a:ext uri="{FF2B5EF4-FFF2-40B4-BE49-F238E27FC236}">
                    <a16:creationId xmlns:a16="http://schemas.microsoft.com/office/drawing/2014/main" id="{4FB31BE1-C0F9-5348-A44B-FE4A205C9C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3360"/>
                <a:ext cx="288" cy="288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en-US" sz="2400"/>
              </a:p>
            </p:txBody>
          </p:sp>
          <p:sp>
            <p:nvSpPr>
              <p:cNvPr id="114697" name="Rectangle 9">
                <a:extLst>
                  <a:ext uri="{FF2B5EF4-FFF2-40B4-BE49-F238E27FC236}">
                    <a16:creationId xmlns:a16="http://schemas.microsoft.com/office/drawing/2014/main" id="{AB9B13C9-EF9D-C641-A6E9-4954AF8B0A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3648"/>
                <a:ext cx="288" cy="288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en-US" sz="2400"/>
              </a:p>
            </p:txBody>
          </p:sp>
        </p:grpSp>
        <p:sp>
          <p:nvSpPr>
            <p:cNvPr id="114698" name="Rectangle 10">
              <a:extLst>
                <a:ext uri="{FF2B5EF4-FFF2-40B4-BE49-F238E27FC236}">
                  <a16:creationId xmlns:a16="http://schemas.microsoft.com/office/drawing/2014/main" id="{5FD7C02D-A6E5-1440-A2FB-BDF71AB42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3888"/>
              <a:ext cx="288" cy="28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en-US" sz="2400"/>
            </a:p>
          </p:txBody>
        </p:sp>
      </p:grpSp>
      <p:sp>
        <p:nvSpPr>
          <p:cNvPr id="114699" name="Rectangle 11">
            <a:extLst>
              <a:ext uri="{FF2B5EF4-FFF2-40B4-BE49-F238E27FC236}">
                <a16:creationId xmlns:a16="http://schemas.microsoft.com/office/drawing/2014/main" id="{4F8D99FE-E0A1-924C-B038-D3C4FE44F1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/>
              <a:t>Quadratic probing</a:t>
            </a:r>
          </a:p>
        </p:txBody>
      </p:sp>
      <p:sp>
        <p:nvSpPr>
          <p:cNvPr id="114700" name="Rectangle 12">
            <a:extLst>
              <a:ext uri="{FF2B5EF4-FFF2-40B4-BE49-F238E27FC236}">
                <a16:creationId xmlns:a16="http://schemas.microsoft.com/office/drawing/2014/main" id="{4DDD2A03-C581-3E4E-87F9-98B4C2F0DC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36814" y="1905001"/>
            <a:ext cx="8110537" cy="1425575"/>
          </a:xfrm>
        </p:spPr>
        <p:txBody>
          <a:bodyPr>
            <a:normAutofit/>
          </a:bodyPr>
          <a:lstStyle/>
          <a:p>
            <a:r>
              <a:rPr kumimoji="1" lang="en-US" altLang="en-US" sz="2800" dirty="0"/>
              <a:t>h’(</a:t>
            </a:r>
            <a:r>
              <a:rPr kumimoji="1" lang="en-US" altLang="en-US" sz="2800" dirty="0" err="1"/>
              <a:t>x,i</a:t>
            </a:r>
            <a:r>
              <a:rPr kumimoji="1" lang="en-US" altLang="en-US" sz="2800" dirty="0"/>
              <a:t>) = h(x) + c</a:t>
            </a:r>
            <a:r>
              <a:rPr kumimoji="1" lang="en-US" altLang="en-US" sz="2800" baseline="-25000" dirty="0"/>
              <a:t>1</a:t>
            </a:r>
            <a:r>
              <a:rPr kumimoji="1" lang="en-US" altLang="en-US" sz="2800" dirty="0"/>
              <a:t>i + c</a:t>
            </a:r>
            <a:r>
              <a:rPr kumimoji="1" lang="en-US" altLang="en-US" sz="2800" baseline="-25000" dirty="0"/>
              <a:t>2</a:t>
            </a:r>
            <a:r>
              <a:rPr kumimoji="1" lang="en-US" altLang="en-US" sz="2800" dirty="0"/>
              <a:t>i</a:t>
            </a:r>
            <a:r>
              <a:rPr kumimoji="1" lang="en-US" altLang="en-US" sz="2800" baseline="30000" dirty="0"/>
              <a:t>2</a:t>
            </a:r>
            <a:endParaRPr kumimoji="1" lang="en-US" altLang="en-US" sz="2800" dirty="0"/>
          </a:p>
          <a:p>
            <a:pPr lvl="1"/>
            <a:r>
              <a:rPr kumimoji="1" lang="en-US" altLang="en-US" sz="2800" dirty="0"/>
              <a:t>e.g. c</a:t>
            </a:r>
            <a:r>
              <a:rPr kumimoji="1" lang="en-US" altLang="en-US" sz="2800" baseline="-25000" dirty="0"/>
              <a:t>1</a:t>
            </a:r>
            <a:r>
              <a:rPr kumimoji="1" lang="en-US" altLang="en-US" sz="2800" dirty="0"/>
              <a:t> = c</a:t>
            </a:r>
            <a:r>
              <a:rPr kumimoji="1" lang="en-US" altLang="en-US" sz="2800" baseline="-25000" dirty="0"/>
              <a:t>2</a:t>
            </a:r>
            <a:r>
              <a:rPr kumimoji="1" lang="en-US" altLang="en-US" sz="2800" dirty="0"/>
              <a:t> = 1/2, h(x) = x mod 7</a:t>
            </a:r>
          </a:p>
        </p:txBody>
      </p:sp>
      <p:sp>
        <p:nvSpPr>
          <p:cNvPr id="114701" name="Rectangle 13">
            <a:extLst>
              <a:ext uri="{FF2B5EF4-FFF2-40B4-BE49-F238E27FC236}">
                <a16:creationId xmlns:a16="http://schemas.microsoft.com/office/drawing/2014/main" id="{6F2F0E2C-E171-7648-9652-DBACA0857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0521" y="5014725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4702" name="Rectangle 14">
            <a:extLst>
              <a:ext uri="{FF2B5EF4-FFF2-40B4-BE49-F238E27FC236}">
                <a16:creationId xmlns:a16="http://schemas.microsoft.com/office/drawing/2014/main" id="{16E44F5B-D7C7-8340-B8E1-C17F29AF4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014725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4703" name="Rectangle 15">
            <a:extLst>
              <a:ext uri="{FF2B5EF4-FFF2-40B4-BE49-F238E27FC236}">
                <a16:creationId xmlns:a16="http://schemas.microsoft.com/office/drawing/2014/main" id="{BE74A57F-152B-F64F-89B3-67B53CB40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8945" y="5014725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4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114704" name="Rectangle 16">
            <a:extLst>
              <a:ext uri="{FF2B5EF4-FFF2-40B4-BE49-F238E27FC236}">
                <a16:creationId xmlns:a16="http://schemas.microsoft.com/office/drawing/2014/main" id="{0D1E431F-80CD-CB4C-81D7-F79D3B456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1489" y="5471925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4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114705" name="Rectangle 17">
            <a:extLst>
              <a:ext uri="{FF2B5EF4-FFF2-40B4-BE49-F238E27FC236}">
                <a16:creationId xmlns:a16="http://schemas.microsoft.com/office/drawing/2014/main" id="{693D071B-307E-FB42-A2F2-BAC54F64E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471925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4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114706" name="Rectangle 18">
            <a:extLst>
              <a:ext uri="{FF2B5EF4-FFF2-40B4-BE49-F238E27FC236}">
                <a16:creationId xmlns:a16="http://schemas.microsoft.com/office/drawing/2014/main" id="{2D9BDB43-95C8-C940-9B58-E931E4A34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8945" y="5480599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4707" name="Rectangle 19">
            <a:extLst>
              <a:ext uri="{FF2B5EF4-FFF2-40B4-BE49-F238E27FC236}">
                <a16:creationId xmlns:a16="http://schemas.microsoft.com/office/drawing/2014/main" id="{2CE2E86C-73C8-B045-9D00-B3ACC93E0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929125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4708" name="Rectangle 20">
            <a:extLst>
              <a:ext uri="{FF2B5EF4-FFF2-40B4-BE49-F238E27FC236}">
                <a16:creationId xmlns:a16="http://schemas.microsoft.com/office/drawing/2014/main" id="{763689F9-A58A-9143-B636-976CFF9AD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8945" y="5014725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400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114709" name="Rectangle 21">
            <a:extLst>
              <a:ext uri="{FF2B5EF4-FFF2-40B4-BE49-F238E27FC236}">
                <a16:creationId xmlns:a16="http://schemas.microsoft.com/office/drawing/2014/main" id="{A7EEBC24-FB7A-DB46-88B5-AA57FB513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5480599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400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114710" name="Rectangle 22">
            <a:extLst>
              <a:ext uri="{FF2B5EF4-FFF2-40B4-BE49-F238E27FC236}">
                <a16:creationId xmlns:a16="http://schemas.microsoft.com/office/drawing/2014/main" id="{D5D118F2-374A-2B4C-AD42-5FA744098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185925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400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114711" name="Rectangle 23">
            <a:extLst>
              <a:ext uri="{FF2B5EF4-FFF2-40B4-BE49-F238E27FC236}">
                <a16:creationId xmlns:a16="http://schemas.microsoft.com/office/drawing/2014/main" id="{E73E8682-2E02-4441-8621-0F6A6E4C2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185925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400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114712" name="Rectangle 24">
            <a:extLst>
              <a:ext uri="{FF2B5EF4-FFF2-40B4-BE49-F238E27FC236}">
                <a16:creationId xmlns:a16="http://schemas.microsoft.com/office/drawing/2014/main" id="{C45CC179-896C-1A41-958E-564CC4C83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5929125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43B3A0-A2AB-D040-9A60-C818B97B9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2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00" grpId="0" build="p"/>
      <p:bldP spid="114701" grpId="0" animBg="1"/>
      <p:bldP spid="114701" grpId="1" animBg="1"/>
      <p:bldP spid="114702" grpId="0" animBg="1"/>
      <p:bldP spid="114703" grpId="0" animBg="1"/>
      <p:bldP spid="114703" grpId="1" animBg="1"/>
      <p:bldP spid="114704" grpId="0" animBg="1"/>
      <p:bldP spid="114704" grpId="1" animBg="1"/>
      <p:bldP spid="114705" grpId="0" animBg="1"/>
      <p:bldP spid="114706" grpId="0" animBg="1"/>
      <p:bldP spid="114706" grpId="1" animBg="1"/>
      <p:bldP spid="114707" grpId="0" animBg="1"/>
      <p:bldP spid="114708" grpId="0" animBg="1"/>
      <p:bldP spid="114708" grpId="1" animBg="1"/>
      <p:bldP spid="114709" grpId="0" animBg="1"/>
      <p:bldP spid="114709" grpId="1" animBg="1"/>
      <p:bldP spid="114710" grpId="0" animBg="1"/>
      <p:bldP spid="114710" grpId="1" animBg="1"/>
      <p:bldP spid="114711" grpId="0" animBg="1"/>
      <p:bldP spid="114712" grpId="0" animBg="1"/>
      <p:bldP spid="114712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3661C3D6-A8DD-E448-AC34-C8E24F9CF4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/>
              <a:t>Secondary clusters (Quad probe)</a:t>
            </a:r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BCED5C3D-3EAE-3E40-82DA-8116A0997F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en-US" dirty="0"/>
              <a:t>h’(</a:t>
            </a:r>
            <a:r>
              <a:rPr kumimoji="1" lang="en-US" altLang="en-US" dirty="0" err="1"/>
              <a:t>x,i</a:t>
            </a:r>
            <a:r>
              <a:rPr kumimoji="1" lang="en-US" altLang="en-US" dirty="0"/>
              <a:t>) = h(x) + c</a:t>
            </a:r>
            <a:r>
              <a:rPr kumimoji="1" lang="en-US" altLang="en-US" baseline="-25000" dirty="0"/>
              <a:t>1</a:t>
            </a:r>
            <a:r>
              <a:rPr kumimoji="1" lang="en-US" altLang="en-US" dirty="0"/>
              <a:t>i + c</a:t>
            </a:r>
            <a:r>
              <a:rPr kumimoji="1" lang="en-US" altLang="en-US" baseline="-25000" dirty="0"/>
              <a:t>2</a:t>
            </a:r>
            <a:r>
              <a:rPr kumimoji="1" lang="en-US" altLang="en-US" dirty="0"/>
              <a:t>i</a:t>
            </a:r>
            <a:r>
              <a:rPr kumimoji="1" lang="en-US" altLang="en-US" baseline="30000" dirty="0"/>
              <a:t>2</a:t>
            </a:r>
            <a:endParaRPr kumimoji="1" lang="en-US" altLang="en-US" dirty="0"/>
          </a:p>
          <a:p>
            <a:pPr lvl="1"/>
            <a:r>
              <a:rPr kumimoji="1" lang="en-US" altLang="en-US" dirty="0"/>
              <a:t>e.g. c</a:t>
            </a:r>
            <a:r>
              <a:rPr kumimoji="1" lang="en-US" altLang="en-US" baseline="-25000" dirty="0"/>
              <a:t>1</a:t>
            </a:r>
            <a:r>
              <a:rPr kumimoji="1" lang="en-US" altLang="en-US" dirty="0"/>
              <a:t> = c</a:t>
            </a:r>
            <a:r>
              <a:rPr kumimoji="1" lang="en-US" altLang="en-US" baseline="-25000" dirty="0"/>
              <a:t>2</a:t>
            </a:r>
            <a:r>
              <a:rPr kumimoji="1" lang="en-US" altLang="en-US" dirty="0"/>
              <a:t> = 1/2, h(x) = x mod 7</a:t>
            </a:r>
          </a:p>
          <a:p>
            <a:r>
              <a:rPr kumimoji="1" lang="en-US" altLang="en-US"/>
              <a:t>Bad </a:t>
            </a:r>
            <a:r>
              <a:rPr kumimoji="1" lang="en-US" altLang="en-US" dirty="0"/>
              <a:t>hash function --&gt; Bad collision resolution</a:t>
            </a:r>
          </a:p>
        </p:txBody>
      </p:sp>
      <p:grpSp>
        <p:nvGrpSpPr>
          <p:cNvPr id="116740" name="Group 4">
            <a:extLst>
              <a:ext uri="{FF2B5EF4-FFF2-40B4-BE49-F238E27FC236}">
                <a16:creationId xmlns:a16="http://schemas.microsoft.com/office/drawing/2014/main" id="{87441D6E-EDCF-0947-B48A-97F7FCBDCA0E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5562600"/>
            <a:ext cx="3200400" cy="457200"/>
            <a:chOff x="1536" y="3504"/>
            <a:chExt cx="2016" cy="288"/>
          </a:xfrm>
        </p:grpSpPr>
        <p:sp>
          <p:nvSpPr>
            <p:cNvPr id="116741" name="Rectangle 5">
              <a:extLst>
                <a:ext uri="{FF2B5EF4-FFF2-40B4-BE49-F238E27FC236}">
                  <a16:creationId xmlns:a16="http://schemas.microsoft.com/office/drawing/2014/main" id="{7E2B53EF-7243-8D43-873A-5D02F14165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504"/>
              <a:ext cx="288" cy="28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42" name="Rectangle 6">
              <a:extLst>
                <a:ext uri="{FF2B5EF4-FFF2-40B4-BE49-F238E27FC236}">
                  <a16:creationId xmlns:a16="http://schemas.microsoft.com/office/drawing/2014/main" id="{38E52095-F262-B04A-A758-A64BF4D0A6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504"/>
              <a:ext cx="288" cy="28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43" name="Rectangle 7">
              <a:extLst>
                <a:ext uri="{FF2B5EF4-FFF2-40B4-BE49-F238E27FC236}">
                  <a16:creationId xmlns:a16="http://schemas.microsoft.com/office/drawing/2014/main" id="{A1914F26-C176-D342-9D71-093FCB79B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504"/>
              <a:ext cx="288" cy="28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44" name="Rectangle 8">
              <a:extLst>
                <a:ext uri="{FF2B5EF4-FFF2-40B4-BE49-F238E27FC236}">
                  <a16:creationId xmlns:a16="http://schemas.microsoft.com/office/drawing/2014/main" id="{5F869AB8-3CBB-864E-8E3E-5263D6B44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504"/>
              <a:ext cx="288" cy="28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45" name="Rectangle 9">
              <a:extLst>
                <a:ext uri="{FF2B5EF4-FFF2-40B4-BE49-F238E27FC236}">
                  <a16:creationId xmlns:a16="http://schemas.microsoft.com/office/drawing/2014/main" id="{7FD8394F-52FD-094F-B076-F9061E852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504"/>
              <a:ext cx="288" cy="28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46" name="Rectangle 10">
              <a:extLst>
                <a:ext uri="{FF2B5EF4-FFF2-40B4-BE49-F238E27FC236}">
                  <a16:creationId xmlns:a16="http://schemas.microsoft.com/office/drawing/2014/main" id="{BF479E90-3782-1748-9FBF-EE4015A96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504"/>
              <a:ext cx="288" cy="28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47" name="Rectangle 11">
              <a:extLst>
                <a:ext uri="{FF2B5EF4-FFF2-40B4-BE49-F238E27FC236}">
                  <a16:creationId xmlns:a16="http://schemas.microsoft.com/office/drawing/2014/main" id="{5D127543-F3E9-6341-A976-0D29CC96F1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504"/>
              <a:ext cx="288" cy="28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6748" name="Text Box 12">
            <a:extLst>
              <a:ext uri="{FF2B5EF4-FFF2-40B4-BE49-F238E27FC236}">
                <a16:creationId xmlns:a16="http://schemas.microsoft.com/office/drawing/2014/main" id="{47FFF60F-97F5-E243-BD6B-0D93EF7D50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876801"/>
            <a:ext cx="28857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rgbClr val="FFFF00"/>
                </a:solidFill>
              </a:rPr>
              <a:t>Insert: 1, 8, 15, 22, 29</a:t>
            </a:r>
          </a:p>
        </p:txBody>
      </p:sp>
      <p:sp>
        <p:nvSpPr>
          <p:cNvPr id="116749" name="Rectangle 13">
            <a:extLst>
              <a:ext uri="{FF2B5EF4-FFF2-40B4-BE49-F238E27FC236}">
                <a16:creationId xmlns:a16="http://schemas.microsoft.com/office/drawing/2014/main" id="{044A0DA0-1584-5648-9A3B-C068DEA09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61722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400"/>
              <a:t>1</a:t>
            </a:r>
          </a:p>
        </p:txBody>
      </p:sp>
      <p:sp>
        <p:nvSpPr>
          <p:cNvPr id="116750" name="Rectangle 14">
            <a:extLst>
              <a:ext uri="{FF2B5EF4-FFF2-40B4-BE49-F238E27FC236}">
                <a16:creationId xmlns:a16="http://schemas.microsoft.com/office/drawing/2014/main" id="{9A4A1BE1-DD08-2746-91CE-D9CA0E588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5626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400"/>
              <a:t>1</a:t>
            </a:r>
          </a:p>
        </p:txBody>
      </p:sp>
      <p:sp>
        <p:nvSpPr>
          <p:cNvPr id="116751" name="Rectangle 15">
            <a:extLst>
              <a:ext uri="{FF2B5EF4-FFF2-40B4-BE49-F238E27FC236}">
                <a16:creationId xmlns:a16="http://schemas.microsoft.com/office/drawing/2014/main" id="{126CBAE1-C151-0146-B76C-DB420DCC2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61722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400"/>
              <a:t>8</a:t>
            </a:r>
          </a:p>
        </p:txBody>
      </p:sp>
      <p:sp>
        <p:nvSpPr>
          <p:cNvPr id="116752" name="Rectangle 16">
            <a:extLst>
              <a:ext uri="{FF2B5EF4-FFF2-40B4-BE49-F238E27FC236}">
                <a16:creationId xmlns:a16="http://schemas.microsoft.com/office/drawing/2014/main" id="{306E27A9-52B9-BB4E-8F44-79075658B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61722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400"/>
              <a:t>8</a:t>
            </a:r>
          </a:p>
        </p:txBody>
      </p:sp>
      <p:sp>
        <p:nvSpPr>
          <p:cNvPr id="116753" name="Rectangle 17">
            <a:extLst>
              <a:ext uri="{FF2B5EF4-FFF2-40B4-BE49-F238E27FC236}">
                <a16:creationId xmlns:a16="http://schemas.microsoft.com/office/drawing/2014/main" id="{7AD7C5C5-242D-B248-8B3F-99AB786BC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55626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400"/>
              <a:t>8</a:t>
            </a:r>
          </a:p>
        </p:txBody>
      </p:sp>
      <p:sp>
        <p:nvSpPr>
          <p:cNvPr id="116754" name="Rectangle 18">
            <a:extLst>
              <a:ext uri="{FF2B5EF4-FFF2-40B4-BE49-F238E27FC236}">
                <a16:creationId xmlns:a16="http://schemas.microsoft.com/office/drawing/2014/main" id="{C90794B4-1FFD-D942-A105-9FBFF0591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61722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400"/>
              <a:t>15</a:t>
            </a:r>
          </a:p>
        </p:txBody>
      </p:sp>
      <p:sp>
        <p:nvSpPr>
          <p:cNvPr id="116755" name="Rectangle 19">
            <a:extLst>
              <a:ext uri="{FF2B5EF4-FFF2-40B4-BE49-F238E27FC236}">
                <a16:creationId xmlns:a16="http://schemas.microsoft.com/office/drawing/2014/main" id="{6C9F4DB4-7D70-9646-BEA0-A566B15F0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61722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400"/>
              <a:t>15</a:t>
            </a:r>
          </a:p>
        </p:txBody>
      </p:sp>
      <p:sp>
        <p:nvSpPr>
          <p:cNvPr id="116756" name="Rectangle 20">
            <a:extLst>
              <a:ext uri="{FF2B5EF4-FFF2-40B4-BE49-F238E27FC236}">
                <a16:creationId xmlns:a16="http://schemas.microsoft.com/office/drawing/2014/main" id="{C595FA90-E92A-FA49-ADE4-EC6EE7CEE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61722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400"/>
              <a:t>15</a:t>
            </a:r>
          </a:p>
        </p:txBody>
      </p:sp>
      <p:sp>
        <p:nvSpPr>
          <p:cNvPr id="116757" name="Rectangle 21">
            <a:extLst>
              <a:ext uri="{FF2B5EF4-FFF2-40B4-BE49-F238E27FC236}">
                <a16:creationId xmlns:a16="http://schemas.microsoft.com/office/drawing/2014/main" id="{783A4740-CAB8-CC44-A758-1ACDCCBF0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5626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400"/>
              <a:t>15</a:t>
            </a:r>
          </a:p>
        </p:txBody>
      </p:sp>
      <p:sp>
        <p:nvSpPr>
          <p:cNvPr id="116758" name="Rectangle 22">
            <a:extLst>
              <a:ext uri="{FF2B5EF4-FFF2-40B4-BE49-F238E27FC236}">
                <a16:creationId xmlns:a16="http://schemas.microsoft.com/office/drawing/2014/main" id="{78054E33-D408-3C49-B50E-F4F527537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61722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400"/>
              <a:t>22</a:t>
            </a:r>
          </a:p>
        </p:txBody>
      </p:sp>
      <p:sp>
        <p:nvSpPr>
          <p:cNvPr id="116759" name="Rectangle 23">
            <a:extLst>
              <a:ext uri="{FF2B5EF4-FFF2-40B4-BE49-F238E27FC236}">
                <a16:creationId xmlns:a16="http://schemas.microsoft.com/office/drawing/2014/main" id="{BAED5AE2-B1DA-4143-89BF-798457971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61722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400"/>
              <a:t>22</a:t>
            </a:r>
          </a:p>
        </p:txBody>
      </p:sp>
      <p:sp>
        <p:nvSpPr>
          <p:cNvPr id="116760" name="Rectangle 24">
            <a:extLst>
              <a:ext uri="{FF2B5EF4-FFF2-40B4-BE49-F238E27FC236}">
                <a16:creationId xmlns:a16="http://schemas.microsoft.com/office/drawing/2014/main" id="{FB1C5AD0-D068-CD48-BB34-3A2151390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61722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400"/>
              <a:t>22</a:t>
            </a:r>
          </a:p>
        </p:txBody>
      </p:sp>
      <p:sp>
        <p:nvSpPr>
          <p:cNvPr id="116761" name="Rectangle 25">
            <a:extLst>
              <a:ext uri="{FF2B5EF4-FFF2-40B4-BE49-F238E27FC236}">
                <a16:creationId xmlns:a16="http://schemas.microsoft.com/office/drawing/2014/main" id="{FDE4E0D0-B56A-F14E-900E-C7E41609F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61722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400"/>
              <a:t>22</a:t>
            </a:r>
          </a:p>
        </p:txBody>
      </p:sp>
      <p:sp>
        <p:nvSpPr>
          <p:cNvPr id="116762" name="Rectangle 26">
            <a:extLst>
              <a:ext uri="{FF2B5EF4-FFF2-40B4-BE49-F238E27FC236}">
                <a16:creationId xmlns:a16="http://schemas.microsoft.com/office/drawing/2014/main" id="{72983841-7C83-F641-86A5-02C9D51E6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5626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400"/>
              <a:t>22</a:t>
            </a:r>
          </a:p>
        </p:txBody>
      </p:sp>
      <p:sp>
        <p:nvSpPr>
          <p:cNvPr id="116763" name="Rectangle 27">
            <a:extLst>
              <a:ext uri="{FF2B5EF4-FFF2-40B4-BE49-F238E27FC236}">
                <a16:creationId xmlns:a16="http://schemas.microsoft.com/office/drawing/2014/main" id="{BB3215B3-1A08-2D46-B278-AFA12EE47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61722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400"/>
              <a:t>29</a:t>
            </a:r>
          </a:p>
        </p:txBody>
      </p:sp>
      <p:sp>
        <p:nvSpPr>
          <p:cNvPr id="116764" name="Rectangle 28">
            <a:extLst>
              <a:ext uri="{FF2B5EF4-FFF2-40B4-BE49-F238E27FC236}">
                <a16:creationId xmlns:a16="http://schemas.microsoft.com/office/drawing/2014/main" id="{52CC0C19-DEE8-9C46-90C3-03DF5C249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61722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400"/>
              <a:t>29</a:t>
            </a:r>
          </a:p>
        </p:txBody>
      </p:sp>
      <p:sp>
        <p:nvSpPr>
          <p:cNvPr id="116765" name="Rectangle 29">
            <a:extLst>
              <a:ext uri="{FF2B5EF4-FFF2-40B4-BE49-F238E27FC236}">
                <a16:creationId xmlns:a16="http://schemas.microsoft.com/office/drawing/2014/main" id="{2A80D98E-2C45-A44B-B8BE-F82181832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61722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400"/>
              <a:t>29</a:t>
            </a:r>
          </a:p>
        </p:txBody>
      </p:sp>
      <p:sp>
        <p:nvSpPr>
          <p:cNvPr id="116766" name="Rectangle 30">
            <a:extLst>
              <a:ext uri="{FF2B5EF4-FFF2-40B4-BE49-F238E27FC236}">
                <a16:creationId xmlns:a16="http://schemas.microsoft.com/office/drawing/2014/main" id="{12702F44-3B3A-E94C-BC7B-050D7A96A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61722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400"/>
              <a:t>29</a:t>
            </a:r>
          </a:p>
        </p:txBody>
      </p:sp>
      <p:sp>
        <p:nvSpPr>
          <p:cNvPr id="116767" name="Rectangle 31">
            <a:extLst>
              <a:ext uri="{FF2B5EF4-FFF2-40B4-BE49-F238E27FC236}">
                <a16:creationId xmlns:a16="http://schemas.microsoft.com/office/drawing/2014/main" id="{AFD13079-A6B2-DF45-8CD2-EB4E74AC7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61722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400"/>
              <a:t>29</a:t>
            </a:r>
          </a:p>
        </p:txBody>
      </p:sp>
      <p:sp>
        <p:nvSpPr>
          <p:cNvPr id="116768" name="Rectangle 32">
            <a:extLst>
              <a:ext uri="{FF2B5EF4-FFF2-40B4-BE49-F238E27FC236}">
                <a16:creationId xmlns:a16="http://schemas.microsoft.com/office/drawing/2014/main" id="{35B1D36A-0CDC-DD4B-B0E4-F25B8ED27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61722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400"/>
              <a:t>29</a:t>
            </a:r>
          </a:p>
        </p:txBody>
      </p:sp>
      <p:sp>
        <p:nvSpPr>
          <p:cNvPr id="116769" name="Rectangle 33">
            <a:extLst>
              <a:ext uri="{FF2B5EF4-FFF2-40B4-BE49-F238E27FC236}">
                <a16:creationId xmlns:a16="http://schemas.microsoft.com/office/drawing/2014/main" id="{4DB99CC4-CDDF-9348-ACBB-F6C5DF92C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61722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400"/>
              <a:t>29</a:t>
            </a:r>
          </a:p>
        </p:txBody>
      </p:sp>
      <p:sp>
        <p:nvSpPr>
          <p:cNvPr id="116770" name="Rectangle 34">
            <a:extLst>
              <a:ext uri="{FF2B5EF4-FFF2-40B4-BE49-F238E27FC236}">
                <a16:creationId xmlns:a16="http://schemas.microsoft.com/office/drawing/2014/main" id="{4C25A26E-923E-D649-A481-31FE584F4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61722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400"/>
              <a:t>29</a:t>
            </a:r>
          </a:p>
        </p:txBody>
      </p:sp>
      <p:sp>
        <p:nvSpPr>
          <p:cNvPr id="116771" name="Rectangle 35">
            <a:extLst>
              <a:ext uri="{FF2B5EF4-FFF2-40B4-BE49-F238E27FC236}">
                <a16:creationId xmlns:a16="http://schemas.microsoft.com/office/drawing/2014/main" id="{0FFBF5A0-83B1-B546-8A9E-1F803A296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61722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400"/>
              <a:t>29</a:t>
            </a:r>
          </a:p>
        </p:txBody>
      </p:sp>
      <p:sp>
        <p:nvSpPr>
          <p:cNvPr id="116772" name="Text Box 36">
            <a:extLst>
              <a:ext uri="{FF2B5EF4-FFF2-40B4-BE49-F238E27FC236}">
                <a16:creationId xmlns:a16="http://schemas.microsoft.com/office/drawing/2014/main" id="{79B22159-40E8-9248-86F0-FE7012496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5791201"/>
            <a:ext cx="21675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rgbClr val="FF0000"/>
                </a:solidFill>
              </a:rPr>
              <a:t>Something bad!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4906B-DFEB-8A4C-B80E-BD4E1B8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90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build="p"/>
      <p:bldP spid="116749" grpId="0" animBg="1"/>
      <p:bldP spid="116749" grpId="1" animBg="1"/>
      <p:bldP spid="116750" grpId="0" animBg="1"/>
      <p:bldP spid="116751" grpId="0" animBg="1"/>
      <p:bldP spid="116751" grpId="1" animBg="1"/>
      <p:bldP spid="116752" grpId="0" animBg="1"/>
      <p:bldP spid="116752" grpId="1" animBg="1"/>
      <p:bldP spid="116753" grpId="0" animBg="1"/>
      <p:bldP spid="116754" grpId="0" animBg="1"/>
      <p:bldP spid="116754" grpId="1" animBg="1"/>
      <p:bldP spid="116755" grpId="0" animBg="1"/>
      <p:bldP spid="116755" grpId="1" animBg="1"/>
      <p:bldP spid="116756" grpId="0" animBg="1"/>
      <p:bldP spid="116756" grpId="1" animBg="1"/>
      <p:bldP spid="116757" grpId="0" animBg="1"/>
      <p:bldP spid="116758" grpId="0" animBg="1"/>
      <p:bldP spid="116758" grpId="1" animBg="1"/>
      <p:bldP spid="116759" grpId="0" animBg="1"/>
      <p:bldP spid="116759" grpId="1" animBg="1"/>
      <p:bldP spid="116760" grpId="0" animBg="1"/>
      <p:bldP spid="116760" grpId="1" animBg="1"/>
      <p:bldP spid="116761" grpId="0" animBg="1"/>
      <p:bldP spid="116761" grpId="1" animBg="1"/>
      <p:bldP spid="116762" grpId="0" animBg="1"/>
      <p:bldP spid="116763" grpId="0" animBg="1"/>
      <p:bldP spid="116763" grpId="1" animBg="1"/>
      <p:bldP spid="116764" grpId="0" animBg="1"/>
      <p:bldP spid="116764" grpId="1" animBg="1"/>
      <p:bldP spid="116765" grpId="0" animBg="1"/>
      <p:bldP spid="116765" grpId="1" animBg="1"/>
      <p:bldP spid="116766" grpId="0" animBg="1"/>
      <p:bldP spid="116766" grpId="1" animBg="1"/>
      <p:bldP spid="116767" grpId="0" animBg="1"/>
      <p:bldP spid="116767" grpId="1" animBg="1"/>
      <p:bldP spid="116768" grpId="0" animBg="1"/>
      <p:bldP spid="116768" grpId="1" animBg="1"/>
      <p:bldP spid="116769" grpId="0" animBg="1"/>
      <p:bldP spid="116769" grpId="1" animBg="1"/>
      <p:bldP spid="116770" grpId="0" animBg="1"/>
      <p:bldP spid="116770" grpId="1" animBg="1"/>
      <p:bldP spid="116771" grpId="0" animBg="1"/>
      <p:bldP spid="11677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73252B8C-6B5C-8042-A572-A550C6D2D9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/>
              <a:t>Double hashing</a:t>
            </a:r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5E6C1107-695D-6D43-97DC-B437062844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36814" y="1905001"/>
            <a:ext cx="8110537" cy="1508125"/>
          </a:xfrm>
        </p:spPr>
        <p:txBody>
          <a:bodyPr/>
          <a:lstStyle/>
          <a:p>
            <a:r>
              <a:rPr kumimoji="1" lang="en-US" altLang="en-US"/>
              <a:t>h’(x,i) = h</a:t>
            </a:r>
            <a:r>
              <a:rPr kumimoji="1" lang="en-US" altLang="en-US" baseline="-25000"/>
              <a:t>1</a:t>
            </a:r>
            <a:r>
              <a:rPr kumimoji="1" lang="en-US" altLang="en-US"/>
              <a:t>(x) + ih</a:t>
            </a:r>
            <a:r>
              <a:rPr kumimoji="1" lang="en-US" altLang="en-US" baseline="-25000"/>
              <a:t>2</a:t>
            </a:r>
            <a:r>
              <a:rPr kumimoji="1" lang="en-US" altLang="en-US"/>
              <a:t>(x)</a:t>
            </a:r>
          </a:p>
          <a:p>
            <a:pPr lvl="1"/>
            <a:r>
              <a:rPr kumimoji="1" lang="en-US" altLang="en-US"/>
              <a:t>e.g. h</a:t>
            </a:r>
            <a:r>
              <a:rPr kumimoji="1" lang="en-US" altLang="en-US" baseline="-25000"/>
              <a:t>1</a:t>
            </a:r>
            <a:r>
              <a:rPr kumimoji="1" lang="en-US" altLang="en-US"/>
              <a:t>(x) = x mod 8, h</a:t>
            </a:r>
            <a:r>
              <a:rPr kumimoji="1" lang="en-US" altLang="en-US" baseline="-25000"/>
              <a:t>2</a:t>
            </a:r>
            <a:r>
              <a:rPr kumimoji="1" lang="en-US" altLang="en-US"/>
              <a:t>(x) = 1+2(x mod 3)</a:t>
            </a:r>
          </a:p>
        </p:txBody>
      </p:sp>
      <p:grpSp>
        <p:nvGrpSpPr>
          <p:cNvPr id="118788" name="Group 4">
            <a:extLst>
              <a:ext uri="{FF2B5EF4-FFF2-40B4-BE49-F238E27FC236}">
                <a16:creationId xmlns:a16="http://schemas.microsoft.com/office/drawing/2014/main" id="{F08C8E21-23F3-9448-A5E3-10F3E3FCE388}"/>
              </a:ext>
            </a:extLst>
          </p:cNvPr>
          <p:cNvGrpSpPr>
            <a:grpSpLocks/>
          </p:cNvGrpSpPr>
          <p:nvPr/>
        </p:nvGrpSpPr>
        <p:grpSpPr bwMode="auto">
          <a:xfrm>
            <a:off x="3276601" y="3429001"/>
            <a:ext cx="5349875" cy="1047750"/>
            <a:chOff x="1104" y="2160"/>
            <a:chExt cx="3370" cy="660"/>
          </a:xfrm>
        </p:grpSpPr>
        <p:sp>
          <p:nvSpPr>
            <p:cNvPr id="118789" name="Rectangle 5">
              <a:extLst>
                <a:ext uri="{FF2B5EF4-FFF2-40B4-BE49-F238E27FC236}">
                  <a16:creationId xmlns:a16="http://schemas.microsoft.com/office/drawing/2014/main" id="{4BA16429-F931-4743-BDB3-9C39B64850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4186" y="2183"/>
              <a:ext cx="288" cy="28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790" name="Rectangle 6">
              <a:extLst>
                <a:ext uri="{FF2B5EF4-FFF2-40B4-BE49-F238E27FC236}">
                  <a16:creationId xmlns:a16="http://schemas.microsoft.com/office/drawing/2014/main" id="{72AD8FED-1F00-1646-8C0D-B50F2186B74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3898" y="2183"/>
              <a:ext cx="288" cy="28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/>
              <a:endParaRPr lang="en-US" altLang="en-US" sz="2400"/>
            </a:p>
          </p:txBody>
        </p:sp>
        <p:sp>
          <p:nvSpPr>
            <p:cNvPr id="118791" name="Rectangle 7">
              <a:extLst>
                <a:ext uri="{FF2B5EF4-FFF2-40B4-BE49-F238E27FC236}">
                  <a16:creationId xmlns:a16="http://schemas.microsoft.com/office/drawing/2014/main" id="{1D950E81-7BA7-5D4E-BFA7-400BC68CE70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3610" y="2183"/>
              <a:ext cx="288" cy="28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792" name="Rectangle 8">
              <a:extLst>
                <a:ext uri="{FF2B5EF4-FFF2-40B4-BE49-F238E27FC236}">
                  <a16:creationId xmlns:a16="http://schemas.microsoft.com/office/drawing/2014/main" id="{348884FF-94AA-CE4B-8E65-F14F0AC6112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3322" y="2183"/>
              <a:ext cx="288" cy="28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793" name="Rectangle 9">
              <a:extLst>
                <a:ext uri="{FF2B5EF4-FFF2-40B4-BE49-F238E27FC236}">
                  <a16:creationId xmlns:a16="http://schemas.microsoft.com/office/drawing/2014/main" id="{935D23CA-1463-6A49-B16F-4525A72969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3034" y="2183"/>
              <a:ext cx="288" cy="28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/>
              <a:endParaRPr lang="en-US" altLang="en-US" sz="2400"/>
            </a:p>
          </p:txBody>
        </p:sp>
        <p:sp>
          <p:nvSpPr>
            <p:cNvPr id="118794" name="Rectangle 10">
              <a:extLst>
                <a:ext uri="{FF2B5EF4-FFF2-40B4-BE49-F238E27FC236}">
                  <a16:creationId xmlns:a16="http://schemas.microsoft.com/office/drawing/2014/main" id="{52150BF6-A6DC-AC4C-8224-B9D5E6DA8D6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746" y="2183"/>
              <a:ext cx="288" cy="28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/>
              <a:endParaRPr lang="en-US" altLang="en-US" sz="2400"/>
            </a:p>
          </p:txBody>
        </p:sp>
        <p:sp>
          <p:nvSpPr>
            <p:cNvPr id="118795" name="Rectangle 11">
              <a:extLst>
                <a:ext uri="{FF2B5EF4-FFF2-40B4-BE49-F238E27FC236}">
                  <a16:creationId xmlns:a16="http://schemas.microsoft.com/office/drawing/2014/main" id="{F2750D9E-DB4E-B542-ACDC-0D71DFBCBC7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458" y="2183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/>
              <a:r>
                <a:rPr lang="en-US" altLang="en-US" sz="2400"/>
                <a:t>9</a:t>
              </a:r>
            </a:p>
          </p:txBody>
        </p:sp>
        <p:sp>
          <p:nvSpPr>
            <p:cNvPr id="118796" name="Rectangle 12">
              <a:extLst>
                <a:ext uri="{FF2B5EF4-FFF2-40B4-BE49-F238E27FC236}">
                  <a16:creationId xmlns:a16="http://schemas.microsoft.com/office/drawing/2014/main" id="{FC26919B-3025-5542-9A26-3FB98F2B9A8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170" y="2183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/>
              <a:r>
                <a:rPr lang="en-US" altLang="en-US" sz="2400"/>
                <a:t>1</a:t>
              </a:r>
            </a:p>
          </p:txBody>
        </p:sp>
        <p:sp>
          <p:nvSpPr>
            <p:cNvPr id="118797" name="Text Box 13">
              <a:extLst>
                <a:ext uri="{FF2B5EF4-FFF2-40B4-BE49-F238E27FC236}">
                  <a16:creationId xmlns:a16="http://schemas.microsoft.com/office/drawing/2014/main" id="{70AE2547-27ED-0D4D-9B9F-1F6FC8D52F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160"/>
              <a:ext cx="94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dirty="0">
                  <a:solidFill>
                    <a:srgbClr val="FFFF00"/>
                  </a:solidFill>
                </a:rPr>
                <a:t>Quadratic:</a:t>
              </a:r>
            </a:p>
          </p:txBody>
        </p:sp>
        <p:sp>
          <p:nvSpPr>
            <p:cNvPr id="118798" name="Text Box 14">
              <a:extLst>
                <a:ext uri="{FF2B5EF4-FFF2-40B4-BE49-F238E27FC236}">
                  <a16:creationId xmlns:a16="http://schemas.microsoft.com/office/drawing/2014/main" id="{E6B3AB95-23D2-1B40-A402-FE9A26EFE6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2529"/>
              <a:ext cx="22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dirty="0">
                  <a:solidFill>
                    <a:schemeClr val="bg1"/>
                  </a:solidFill>
                </a:rPr>
                <a:t>Finding 17’s spot: 3 probes</a:t>
              </a:r>
            </a:p>
          </p:txBody>
        </p:sp>
      </p:grpSp>
      <p:grpSp>
        <p:nvGrpSpPr>
          <p:cNvPr id="118799" name="Group 15">
            <a:extLst>
              <a:ext uri="{FF2B5EF4-FFF2-40B4-BE49-F238E27FC236}">
                <a16:creationId xmlns:a16="http://schemas.microsoft.com/office/drawing/2014/main" id="{8BC5CFD1-13FC-DE45-868A-F3ED1EB49EFD}"/>
              </a:ext>
            </a:extLst>
          </p:cNvPr>
          <p:cNvGrpSpPr>
            <a:grpSpLocks/>
          </p:cNvGrpSpPr>
          <p:nvPr/>
        </p:nvGrpSpPr>
        <p:grpSpPr bwMode="auto">
          <a:xfrm>
            <a:off x="2514601" y="4953003"/>
            <a:ext cx="6111875" cy="1147763"/>
            <a:chOff x="624" y="3120"/>
            <a:chExt cx="3850" cy="723"/>
          </a:xfrm>
        </p:grpSpPr>
        <p:sp>
          <p:nvSpPr>
            <p:cNvPr id="118800" name="Rectangle 16">
              <a:extLst>
                <a:ext uri="{FF2B5EF4-FFF2-40B4-BE49-F238E27FC236}">
                  <a16:creationId xmlns:a16="http://schemas.microsoft.com/office/drawing/2014/main" id="{2ECE15A7-476D-2440-9F32-03A0AE387E8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4186" y="3143"/>
              <a:ext cx="288" cy="28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01" name="Rectangle 17">
              <a:extLst>
                <a:ext uri="{FF2B5EF4-FFF2-40B4-BE49-F238E27FC236}">
                  <a16:creationId xmlns:a16="http://schemas.microsoft.com/office/drawing/2014/main" id="{2FE41358-20A0-D64E-A6FA-09685728D0A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3898" y="3143"/>
              <a:ext cx="288" cy="28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/>
              <a:endParaRPr lang="en-US" altLang="en-US" sz="2400"/>
            </a:p>
          </p:txBody>
        </p:sp>
        <p:sp>
          <p:nvSpPr>
            <p:cNvPr id="118802" name="Rectangle 18">
              <a:extLst>
                <a:ext uri="{FF2B5EF4-FFF2-40B4-BE49-F238E27FC236}">
                  <a16:creationId xmlns:a16="http://schemas.microsoft.com/office/drawing/2014/main" id="{D5E21494-519C-2940-9270-AC5F1A4894C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3610" y="3143"/>
              <a:ext cx="288" cy="28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/>
              <a:endParaRPr lang="en-US" altLang="en-US" sz="2400"/>
            </a:p>
          </p:txBody>
        </p:sp>
        <p:sp>
          <p:nvSpPr>
            <p:cNvPr id="118803" name="Rectangle 19">
              <a:extLst>
                <a:ext uri="{FF2B5EF4-FFF2-40B4-BE49-F238E27FC236}">
                  <a16:creationId xmlns:a16="http://schemas.microsoft.com/office/drawing/2014/main" id="{483A932E-2437-C446-86B7-F6CB7D40E82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3322" y="3143"/>
              <a:ext cx="288" cy="28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04" name="Rectangle 20">
              <a:extLst>
                <a:ext uri="{FF2B5EF4-FFF2-40B4-BE49-F238E27FC236}">
                  <a16:creationId xmlns:a16="http://schemas.microsoft.com/office/drawing/2014/main" id="{9BC3A96D-9D1A-834D-B289-0179F476D29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3034" y="3143"/>
              <a:ext cx="288" cy="28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/>
              <a:endParaRPr lang="en-US" altLang="en-US" sz="2400"/>
            </a:p>
          </p:txBody>
        </p:sp>
        <p:sp>
          <p:nvSpPr>
            <p:cNvPr id="118805" name="Rectangle 21">
              <a:extLst>
                <a:ext uri="{FF2B5EF4-FFF2-40B4-BE49-F238E27FC236}">
                  <a16:creationId xmlns:a16="http://schemas.microsoft.com/office/drawing/2014/main" id="{10082F4D-0E3C-1245-BA09-A4BAADF7456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746" y="3143"/>
              <a:ext cx="288" cy="28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/>
              <a:endParaRPr lang="en-US" altLang="en-US" sz="2400"/>
            </a:p>
          </p:txBody>
        </p:sp>
        <p:sp>
          <p:nvSpPr>
            <p:cNvPr id="118806" name="Rectangle 22">
              <a:extLst>
                <a:ext uri="{FF2B5EF4-FFF2-40B4-BE49-F238E27FC236}">
                  <a16:creationId xmlns:a16="http://schemas.microsoft.com/office/drawing/2014/main" id="{5D6ABE4A-A7D8-8E4B-A186-A7AC6170BC4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458" y="3143"/>
              <a:ext cx="288" cy="28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/>
              <a:endParaRPr lang="en-US" altLang="en-US" sz="2400"/>
            </a:p>
          </p:txBody>
        </p:sp>
        <p:sp>
          <p:nvSpPr>
            <p:cNvPr id="118807" name="Rectangle 23">
              <a:extLst>
                <a:ext uri="{FF2B5EF4-FFF2-40B4-BE49-F238E27FC236}">
                  <a16:creationId xmlns:a16="http://schemas.microsoft.com/office/drawing/2014/main" id="{5584E32D-983E-7243-8E20-BF4DE114B23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170" y="3143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/>
              <a:r>
                <a:rPr lang="en-US" altLang="en-US" sz="2400"/>
                <a:t>1</a:t>
              </a:r>
            </a:p>
          </p:txBody>
        </p:sp>
        <p:sp>
          <p:nvSpPr>
            <p:cNvPr id="118808" name="Text Box 24">
              <a:extLst>
                <a:ext uri="{FF2B5EF4-FFF2-40B4-BE49-F238E27FC236}">
                  <a16:creationId xmlns:a16="http://schemas.microsoft.com/office/drawing/2014/main" id="{417AE7BD-090A-E247-AAE1-2E94595166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3120"/>
              <a:ext cx="138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dirty="0">
                  <a:solidFill>
                    <a:srgbClr val="FFFF00"/>
                  </a:solidFill>
                </a:rPr>
                <a:t>Double hashing:</a:t>
              </a:r>
            </a:p>
          </p:txBody>
        </p:sp>
        <p:sp>
          <p:nvSpPr>
            <p:cNvPr id="118809" name="Text Box 25">
              <a:extLst>
                <a:ext uri="{FF2B5EF4-FFF2-40B4-BE49-F238E27FC236}">
                  <a16:creationId xmlns:a16="http://schemas.microsoft.com/office/drawing/2014/main" id="{2C039A4F-294F-9844-9B1F-9F3FF8CC01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3552"/>
              <a:ext cx="22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dirty="0">
                  <a:solidFill>
                    <a:schemeClr val="bg1"/>
                  </a:solidFill>
                </a:rPr>
                <a:t>Finding 17’s spot: </a:t>
              </a:r>
              <a:r>
                <a:rPr lang="en-US" altLang="en-US" sz="2400" b="1" dirty="0">
                  <a:solidFill>
                    <a:schemeClr val="bg1"/>
                  </a:solidFill>
                </a:rPr>
                <a:t>2</a:t>
              </a:r>
              <a:r>
                <a:rPr lang="en-US" altLang="en-US" sz="2400" dirty="0">
                  <a:solidFill>
                    <a:schemeClr val="bg1"/>
                  </a:solidFill>
                </a:rPr>
                <a:t> probes</a:t>
              </a:r>
            </a:p>
          </p:txBody>
        </p:sp>
      </p:grpSp>
      <p:sp>
        <p:nvSpPr>
          <p:cNvPr id="118810" name="Rectangle 26">
            <a:extLst>
              <a:ext uri="{FF2B5EF4-FFF2-40B4-BE49-F238E27FC236}">
                <a16:creationId xmlns:a16="http://schemas.microsoft.com/office/drawing/2014/main" id="{6BDF53BB-840C-2B47-8F40-80AFE2B94AD7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953000" y="2971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altLang="en-US" sz="2400"/>
              <a:t>17</a:t>
            </a:r>
          </a:p>
        </p:txBody>
      </p:sp>
      <p:sp>
        <p:nvSpPr>
          <p:cNvPr id="118811" name="Rectangle 27">
            <a:extLst>
              <a:ext uri="{FF2B5EF4-FFF2-40B4-BE49-F238E27FC236}">
                <a16:creationId xmlns:a16="http://schemas.microsoft.com/office/drawing/2014/main" id="{022DCC02-A972-7645-8C10-56258CEA8F69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410200" y="2971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altLang="en-US" sz="2400"/>
              <a:t>17</a:t>
            </a:r>
          </a:p>
        </p:txBody>
      </p:sp>
      <p:sp>
        <p:nvSpPr>
          <p:cNvPr id="118812" name="Rectangle 28">
            <a:extLst>
              <a:ext uri="{FF2B5EF4-FFF2-40B4-BE49-F238E27FC236}">
                <a16:creationId xmlns:a16="http://schemas.microsoft.com/office/drawing/2014/main" id="{0A42FAB1-609E-7540-99F2-E74F6B9E5793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324600" y="2971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altLang="en-US" sz="2400"/>
              <a:t>17</a:t>
            </a:r>
          </a:p>
        </p:txBody>
      </p:sp>
      <p:sp>
        <p:nvSpPr>
          <p:cNvPr id="118813" name="Rectangle 29">
            <a:extLst>
              <a:ext uri="{FF2B5EF4-FFF2-40B4-BE49-F238E27FC236}">
                <a16:creationId xmlns:a16="http://schemas.microsoft.com/office/drawing/2014/main" id="{DC8BD94C-B73A-FE46-8D92-2F788A45CDC1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338888" y="3468688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altLang="en-US" sz="2400"/>
              <a:t>17</a:t>
            </a:r>
          </a:p>
        </p:txBody>
      </p:sp>
      <p:sp>
        <p:nvSpPr>
          <p:cNvPr id="118814" name="Rectangle 30">
            <a:extLst>
              <a:ext uri="{FF2B5EF4-FFF2-40B4-BE49-F238E27FC236}">
                <a16:creationId xmlns:a16="http://schemas.microsoft.com/office/drawing/2014/main" id="{8BC8A176-6042-3E48-95C0-57072B4EC655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953000" y="4495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altLang="en-US" sz="2400"/>
              <a:t>17</a:t>
            </a:r>
          </a:p>
        </p:txBody>
      </p:sp>
      <p:sp>
        <p:nvSpPr>
          <p:cNvPr id="118815" name="Rectangle 31">
            <a:extLst>
              <a:ext uri="{FF2B5EF4-FFF2-40B4-BE49-F238E27FC236}">
                <a16:creationId xmlns:a16="http://schemas.microsoft.com/office/drawing/2014/main" id="{1F3C1702-C9D0-B64E-B98F-702680F22F83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239000" y="4495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altLang="en-US" sz="2400"/>
              <a:t>17</a:t>
            </a:r>
          </a:p>
        </p:txBody>
      </p:sp>
      <p:sp>
        <p:nvSpPr>
          <p:cNvPr id="118816" name="Rectangle 32">
            <a:extLst>
              <a:ext uri="{FF2B5EF4-FFF2-40B4-BE49-F238E27FC236}">
                <a16:creationId xmlns:a16="http://schemas.microsoft.com/office/drawing/2014/main" id="{C849243F-7C7A-8A49-9160-D8BD30CBB8C3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253288" y="4992688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altLang="en-US" sz="2400"/>
              <a:t>17</a:t>
            </a:r>
          </a:p>
        </p:txBody>
      </p:sp>
      <p:sp>
        <p:nvSpPr>
          <p:cNvPr id="118817" name="Rectangle 33">
            <a:extLst>
              <a:ext uri="{FF2B5EF4-FFF2-40B4-BE49-F238E27FC236}">
                <a16:creationId xmlns:a16="http://schemas.microsoft.com/office/drawing/2014/main" id="{7A4D4143-3E2F-F240-8B8A-EB6188F40206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953000" y="4495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altLang="en-US" sz="2400"/>
              <a:t>9</a:t>
            </a:r>
          </a:p>
        </p:txBody>
      </p:sp>
      <p:sp>
        <p:nvSpPr>
          <p:cNvPr id="118818" name="Rectangle 34">
            <a:extLst>
              <a:ext uri="{FF2B5EF4-FFF2-40B4-BE49-F238E27FC236}">
                <a16:creationId xmlns:a16="http://schemas.microsoft.com/office/drawing/2014/main" id="{329BA2AD-BD2D-9F4F-B501-3FBD9EEF5AD1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410200" y="4495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altLang="en-US" sz="2400"/>
              <a:t>9</a:t>
            </a:r>
          </a:p>
        </p:txBody>
      </p:sp>
      <p:sp>
        <p:nvSpPr>
          <p:cNvPr id="118819" name="Rectangle 35">
            <a:extLst>
              <a:ext uri="{FF2B5EF4-FFF2-40B4-BE49-F238E27FC236}">
                <a16:creationId xmlns:a16="http://schemas.microsoft.com/office/drawing/2014/main" id="{25EC8FA7-2684-EF47-8228-831F55B17E7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424488" y="4992688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altLang="en-US" sz="2400"/>
              <a:t>9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72ADC9-6B88-804A-83C5-F169A3B70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18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7" grpId="0" build="p"/>
      <p:bldP spid="118810" grpId="0" animBg="1"/>
      <p:bldP spid="118810" grpId="1" animBg="1"/>
      <p:bldP spid="118811" grpId="0" animBg="1"/>
      <p:bldP spid="118811" grpId="1" animBg="1"/>
      <p:bldP spid="118812" grpId="0" animBg="1"/>
      <p:bldP spid="118812" grpId="1" animBg="1"/>
      <p:bldP spid="118813" grpId="0" animBg="1"/>
      <p:bldP spid="118814" grpId="0" animBg="1"/>
      <p:bldP spid="118814" grpId="1" animBg="1"/>
      <p:bldP spid="118815" grpId="0" animBg="1"/>
      <p:bldP spid="118815" grpId="1" animBg="1"/>
      <p:bldP spid="118816" grpId="0" animBg="1"/>
      <p:bldP spid="118817" grpId="0" animBg="1"/>
      <p:bldP spid="118817" grpId="1" animBg="1"/>
      <p:bldP spid="118818" grpId="0" animBg="1"/>
      <p:bldP spid="118818" grpId="1" animBg="1"/>
      <p:bldP spid="1188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BE7C164F-15F3-3E43-80D8-1067CAC297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/>
              <a:t>Performance of open addressing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931" name="Rectangle 3">
                <a:extLst>
                  <a:ext uri="{FF2B5EF4-FFF2-40B4-BE49-F238E27FC236}">
                    <a16:creationId xmlns:a16="http://schemas.microsoft.com/office/drawing/2014/main" id="{0A76EA9F-3034-A04E-80FC-3A2882357717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en-US" dirty="0"/>
                  <a:t>Under </a:t>
                </a:r>
                <a:r>
                  <a:rPr kumimoji="1" lang="en-US" altLang="en-US" b="1" dirty="0"/>
                  <a:t>simple uniform hashing...</a:t>
                </a:r>
                <a:endParaRPr kumimoji="1" lang="en-US" altLang="en-US" dirty="0"/>
              </a:p>
              <a:p>
                <a:r>
                  <a:rPr kumimoji="1" lang="en-US" altLang="en-US" dirty="0"/>
                  <a:t>Unsuccessful searches: 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en-US" sz="24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en-US" sz="24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en-US" sz="24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kumimoji="1" lang="en-US" altLang="en-US" sz="24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kumimoji="1" lang="en-US" altLang="en-US" sz="24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kumimoji="1" lang="en-US" altLang="en-US" sz="2400" b="0" i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en-US" dirty="0">
                    <a:solidFill>
                      <a:srgbClr val="FFFF00"/>
                    </a:solidFill>
                  </a:rPr>
                  <a:t>probes</a:t>
                </a:r>
              </a:p>
              <a:p>
                <a:r>
                  <a:rPr kumimoji="1" lang="en-US" altLang="en-US" dirty="0"/>
                  <a:t>Expected number of probes in a successful search: 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en-US" sz="24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en-US" sz="24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en-US" sz="24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m:rPr>
                        <m:sty m:val="p"/>
                      </m:rPr>
                      <a:rPr kumimoji="1" lang="en-US" altLang="en-US" sz="2400" b="0" i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ln</m:t>
                    </m:r>
                    <m:r>
                      <a:rPr kumimoji="1" lang="en-US" altLang="en-US" sz="2400" b="0" i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kumimoji="1" lang="en-US" altLang="en-US" sz="24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en-US" sz="24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en-US" sz="24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kumimoji="1" lang="en-US" altLang="en-US" sz="24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∝</m:t>
                        </m:r>
                      </m:den>
                    </m:f>
                    <m:r>
                      <a:rPr kumimoji="1" lang="en-US" altLang="en-US" sz="2400" b="0" i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en-US" dirty="0">
                    <a:solidFill>
                      <a:srgbClr val="FFFF00"/>
                    </a:solidFill>
                  </a:rPr>
                  <a:t>probes</a:t>
                </a:r>
              </a:p>
              <a:p>
                <a:r>
                  <a:rPr kumimoji="1" lang="en-US" altLang="en-US" dirty="0"/>
                  <a:t>Need lots of free space for good performance</a:t>
                </a:r>
              </a:p>
            </p:txBody>
          </p:sp>
        </mc:Choice>
        <mc:Fallback xmlns="">
          <p:sp>
            <p:nvSpPr>
              <p:cNvPr id="124931" name="Rectangle 3">
                <a:extLst>
                  <a:ext uri="{FF2B5EF4-FFF2-40B4-BE49-F238E27FC236}">
                    <a16:creationId xmlns:a16="http://schemas.microsoft.com/office/drawing/2014/main" id="{0A76EA9F-3034-A04E-80FC-3A28823577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862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400099-A85F-3143-B78E-43C450A48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2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D32EC5A-385C-8E43-BEC1-078A57E3BC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3293331"/>
              </p:ext>
            </p:extLst>
          </p:nvPr>
        </p:nvGraphicFramePr>
        <p:xfrm>
          <a:off x="925975" y="462987"/>
          <a:ext cx="10729735" cy="47934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95552">
                  <a:extLst>
                    <a:ext uri="{9D8B030D-6E8A-4147-A177-3AD203B41FA5}">
                      <a16:colId xmlns:a16="http://schemas.microsoft.com/office/drawing/2014/main" val="1380864033"/>
                    </a:ext>
                  </a:extLst>
                </a:gridCol>
                <a:gridCol w="1492273">
                  <a:extLst>
                    <a:ext uri="{9D8B030D-6E8A-4147-A177-3AD203B41FA5}">
                      <a16:colId xmlns:a16="http://schemas.microsoft.com/office/drawing/2014/main" val="4076321297"/>
                    </a:ext>
                  </a:extLst>
                </a:gridCol>
                <a:gridCol w="1388382">
                  <a:extLst>
                    <a:ext uri="{9D8B030D-6E8A-4147-A177-3AD203B41FA5}">
                      <a16:colId xmlns:a16="http://schemas.microsoft.com/office/drawing/2014/main" val="2153469441"/>
                    </a:ext>
                  </a:extLst>
                </a:gridCol>
                <a:gridCol w="1388382">
                  <a:extLst>
                    <a:ext uri="{9D8B030D-6E8A-4147-A177-3AD203B41FA5}">
                      <a16:colId xmlns:a16="http://schemas.microsoft.com/office/drawing/2014/main" val="2902909752"/>
                    </a:ext>
                  </a:extLst>
                </a:gridCol>
                <a:gridCol w="1388382">
                  <a:extLst>
                    <a:ext uri="{9D8B030D-6E8A-4147-A177-3AD203B41FA5}">
                      <a16:colId xmlns:a16="http://schemas.microsoft.com/office/drawing/2014/main" val="3112856176"/>
                    </a:ext>
                  </a:extLst>
                </a:gridCol>
                <a:gridCol w="1388382">
                  <a:extLst>
                    <a:ext uri="{9D8B030D-6E8A-4147-A177-3AD203B41FA5}">
                      <a16:colId xmlns:a16="http://schemas.microsoft.com/office/drawing/2014/main" val="2650446937"/>
                    </a:ext>
                  </a:extLst>
                </a:gridCol>
                <a:gridCol w="1388382">
                  <a:extLst>
                    <a:ext uri="{9D8B030D-6E8A-4147-A177-3AD203B41FA5}">
                      <a16:colId xmlns:a16="http://schemas.microsoft.com/office/drawing/2014/main" val="3962831775"/>
                    </a:ext>
                  </a:extLst>
                </a:gridCol>
              </a:tblGrid>
              <a:tr h="355800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implementation</a:t>
                      </a:r>
                    </a:p>
                  </a:txBody>
                  <a:tcPr marL="57457" marR="57457" marT="0" marB="0" anchor="ctr"/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guarantee</a:t>
                      </a:r>
                    </a:p>
                  </a:txBody>
                  <a:tcPr marL="57457" marR="57457" marT="0" marB="0" anchor="b"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57" marR="57457" marT="0" marB="0" anchor="b"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average case</a:t>
                      </a: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35353012"/>
                  </a:ext>
                </a:extLst>
              </a:tr>
              <a:tr h="5238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search</a:t>
                      </a:r>
                    </a:p>
                  </a:txBody>
                  <a:tcPr marL="57457" marR="57457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Insert</a:t>
                      </a:r>
                    </a:p>
                  </a:txBody>
                  <a:tcPr marL="57457" marR="57457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delete</a:t>
                      </a: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search</a:t>
                      </a:r>
                    </a:p>
                  </a:txBody>
                  <a:tcPr marL="57457" marR="57457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Insert</a:t>
                      </a:r>
                    </a:p>
                  </a:txBody>
                  <a:tcPr marL="57457" marR="57457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delete</a:t>
                      </a: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635814"/>
                  </a:ext>
                </a:extLst>
              </a:tr>
              <a:tr h="77090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sequential search (unordered list)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57" marR="5745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0" dirty="0">
                          <a:effectLst/>
                          <a:latin typeface="+mj-lt"/>
                        </a:rPr>
                        <a:t>n</a:t>
                      </a:r>
                      <a:endParaRPr lang="en-US" sz="1800" i="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57" marR="5745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0" dirty="0">
                          <a:effectLst/>
                          <a:latin typeface="+mj-lt"/>
                        </a:rPr>
                        <a:t>n</a:t>
                      </a:r>
                      <a:endParaRPr lang="en-US" sz="1800" i="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57" marR="5745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1800" i="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½ n</a:t>
                      </a:r>
                      <a:endParaRPr lang="en-US" sz="1800" i="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1800" i="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½ n</a:t>
                      </a:r>
                      <a:endParaRPr lang="en-US" sz="1800" i="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99854621"/>
                  </a:ext>
                </a:extLst>
              </a:tr>
              <a:tr h="77090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binary search (ordered array)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57" marR="5745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0">
                          <a:effectLst/>
                          <a:latin typeface="+mj-lt"/>
                        </a:rPr>
                        <a:t>lg n</a:t>
                      </a:r>
                      <a:endParaRPr lang="en-US" sz="1800" i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57" marR="5745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0" dirty="0">
                          <a:effectLst/>
                          <a:latin typeface="+mj-lt"/>
                        </a:rPr>
                        <a:t>n</a:t>
                      </a:r>
                      <a:endParaRPr lang="en-US" sz="1800" i="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57" marR="5745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1800" i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lg n</a:t>
                      </a:r>
                      <a:endParaRPr lang="en-US" sz="1800" i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1800" i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½ n</a:t>
                      </a:r>
                      <a:endParaRPr lang="en-US" sz="1800" i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96163393"/>
                  </a:ext>
                </a:extLst>
              </a:tr>
              <a:tr h="5930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bst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57" marR="5745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0">
                          <a:effectLst/>
                          <a:latin typeface="+mj-lt"/>
                        </a:rPr>
                        <a:t>n</a:t>
                      </a:r>
                      <a:endParaRPr lang="en-US" sz="1800" i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57" marR="5745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0" dirty="0">
                          <a:effectLst/>
                          <a:latin typeface="+mj-lt"/>
                        </a:rPr>
                        <a:t>n</a:t>
                      </a:r>
                      <a:endParaRPr lang="en-US" sz="1800" i="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57" marR="5745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</a:t>
                      </a:r>
                      <a:endParaRPr lang="en-US" sz="1800" i="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1.39 lg n</a:t>
                      </a:r>
                      <a:endParaRPr lang="en-US" sz="1800" i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1.39 lg n</a:t>
                      </a:r>
                      <a:endParaRPr lang="en-US" sz="1800" i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√</a:t>
                      </a:r>
                      <a:r>
                        <a:rPr lang="en-US" sz="1800" i="0" baseline="-250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i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</a:t>
                      </a:r>
                      <a:endParaRPr lang="en-US" sz="1800" i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24693926"/>
                  </a:ext>
                </a:extLst>
              </a:tr>
              <a:tr h="5930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red-black bst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57" marR="5745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0">
                          <a:effectLst/>
                          <a:latin typeface="+mj-lt"/>
                        </a:rPr>
                        <a:t>2 lg n</a:t>
                      </a:r>
                      <a:endParaRPr lang="en-US" sz="1800" i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57" marR="5745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0" dirty="0">
                          <a:effectLst/>
                          <a:latin typeface="+mj-lt"/>
                        </a:rPr>
                        <a:t>2 </a:t>
                      </a:r>
                      <a:r>
                        <a:rPr lang="en-US" sz="1800" i="0" dirty="0" err="1">
                          <a:effectLst/>
                          <a:latin typeface="+mj-lt"/>
                        </a:rPr>
                        <a:t>lg</a:t>
                      </a:r>
                      <a:r>
                        <a:rPr lang="en-US" sz="1800" i="0" dirty="0">
                          <a:effectLst/>
                          <a:latin typeface="+mj-lt"/>
                        </a:rPr>
                        <a:t> n</a:t>
                      </a:r>
                      <a:endParaRPr lang="en-US" sz="1800" i="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57" marR="5745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 </a:t>
                      </a:r>
                      <a:r>
                        <a:rPr lang="en-US" sz="1800" i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lg</a:t>
                      </a:r>
                      <a:r>
                        <a:rPr lang="en-US" sz="1800" i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n</a:t>
                      </a:r>
                      <a:endParaRPr lang="en-US" sz="1800" i="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1.0 lg n</a:t>
                      </a:r>
                      <a:endParaRPr lang="en-US" sz="1800" i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1.0 lg n</a:t>
                      </a:r>
                      <a:endParaRPr lang="en-US" sz="1800" i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1.0 lg n</a:t>
                      </a:r>
                      <a:endParaRPr lang="en-US" sz="1800" i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00162450"/>
                  </a:ext>
                </a:extLst>
              </a:tr>
              <a:tr h="5930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separate chaining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57" marR="5745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0">
                          <a:effectLst/>
                          <a:latin typeface="+mj-lt"/>
                        </a:rPr>
                        <a:t>n</a:t>
                      </a:r>
                      <a:endParaRPr lang="en-US" sz="1800" i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57" marR="5745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0" dirty="0">
                          <a:effectLst/>
                          <a:latin typeface="+mj-lt"/>
                        </a:rPr>
                        <a:t>n</a:t>
                      </a:r>
                      <a:endParaRPr lang="en-US" sz="1800" i="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57" marR="5745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</a:t>
                      </a:r>
                      <a:endParaRPr lang="en-US" sz="1800" i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3-5 </a:t>
                      </a:r>
                      <a:r>
                        <a:rPr lang="en-US" sz="1800" i="0">
                          <a:solidFill>
                            <a:srgbClr val="99211D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*</a:t>
                      </a:r>
                      <a:endParaRPr lang="en-US" sz="1800" i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3-5 </a:t>
                      </a:r>
                      <a:r>
                        <a:rPr lang="en-US" sz="1800" i="0">
                          <a:solidFill>
                            <a:srgbClr val="99211D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*</a:t>
                      </a:r>
                      <a:endParaRPr lang="en-US" sz="1800" i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3-5 </a:t>
                      </a:r>
                      <a:r>
                        <a:rPr lang="en-US" sz="1800" i="0">
                          <a:solidFill>
                            <a:srgbClr val="99211D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*</a:t>
                      </a:r>
                      <a:endParaRPr lang="en-US" sz="1800" i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7775848"/>
                  </a:ext>
                </a:extLst>
              </a:tr>
              <a:tr h="5930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linear probing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57" marR="5745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0">
                          <a:effectLst/>
                          <a:latin typeface="+mj-lt"/>
                        </a:rPr>
                        <a:t>n</a:t>
                      </a:r>
                      <a:endParaRPr lang="en-US" sz="1800" i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57" marR="5745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0" dirty="0">
                          <a:effectLst/>
                          <a:latin typeface="+mj-lt"/>
                        </a:rPr>
                        <a:t>n</a:t>
                      </a:r>
                      <a:endParaRPr lang="en-US" sz="1800" i="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57" marR="5745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</a:t>
                      </a:r>
                      <a:endParaRPr lang="en-US" sz="1800" i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3-5 </a:t>
                      </a:r>
                      <a:r>
                        <a:rPr lang="en-US" sz="1800" i="0">
                          <a:solidFill>
                            <a:srgbClr val="99211D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*</a:t>
                      </a:r>
                      <a:endParaRPr lang="en-US" sz="1800" i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3-5 </a:t>
                      </a:r>
                      <a:r>
                        <a:rPr lang="en-US" sz="1800" i="0">
                          <a:solidFill>
                            <a:srgbClr val="99211D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*</a:t>
                      </a:r>
                      <a:endParaRPr lang="en-US" sz="1800" i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3-5 </a:t>
                      </a:r>
                      <a:r>
                        <a:rPr lang="en-US" sz="1800" i="0" dirty="0">
                          <a:solidFill>
                            <a:srgbClr val="99211D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*</a:t>
                      </a:r>
                      <a:endParaRPr lang="en-US" sz="1800" i="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8213888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5C11E7-8A94-0F48-B619-81BD4CFAD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25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D0D0F7-A637-6741-AF92-34F0C91D95EA}"/>
              </a:ext>
            </a:extLst>
          </p:cNvPr>
          <p:cNvSpPr/>
          <p:nvPr/>
        </p:nvSpPr>
        <p:spPr>
          <a:xfrm>
            <a:off x="7319561" y="5466674"/>
            <a:ext cx="4070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9221C"/>
                </a:solidFill>
                <a:latin typeface="Helvetica" pitchFamily="2" charset="0"/>
              </a:rPr>
              <a:t>*  under uniform hashing assumption</a:t>
            </a:r>
            <a:endParaRPr lang="en-US" dirty="0">
              <a:solidFill>
                <a:srgbClr val="79221C"/>
              </a:solidFill>
              <a:effectLst/>
              <a:latin typeface="Helvetica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691E11-CDDB-8443-83EF-F31FA96408B2}"/>
              </a:ext>
            </a:extLst>
          </p:cNvPr>
          <p:cNvSpPr txBox="1"/>
          <p:nvPr/>
        </p:nvSpPr>
        <p:spPr>
          <a:xfrm>
            <a:off x="3462759" y="5998905"/>
            <a:ext cx="5266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From: Sedgewick &amp; Wilson, Algorithms, 4-th Edition, lecture notes</a:t>
            </a:r>
          </a:p>
        </p:txBody>
      </p:sp>
    </p:spTree>
    <p:extLst>
      <p:ext uri="{BB962C8B-B14F-4D97-AF65-F5344CB8AC3E}">
        <p14:creationId xmlns:p14="http://schemas.microsoft.com/office/powerpoint/2010/main" val="12076339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D0C7D-3809-8846-8F20-4CD232E72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complexity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76DC2-8270-CB4C-BB5C-5FB1725C6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3385" y="1847654"/>
            <a:ext cx="8821789" cy="2342381"/>
          </a:xfrm>
        </p:spPr>
        <p:txBody>
          <a:bodyPr>
            <a:normAutofit fontScale="92500"/>
          </a:bodyPr>
          <a:lstStyle/>
          <a:p>
            <a:r>
              <a:rPr lang="en-US" dirty="0"/>
              <a:t>Questions: Is the uniform hashing assumption important in practice?</a:t>
            </a:r>
          </a:p>
          <a:p>
            <a:r>
              <a:rPr lang="en-US" dirty="0"/>
              <a:t>Answer: Obvious situations:  aircraft control, nuclear reactor, pacemaker.</a:t>
            </a:r>
          </a:p>
          <a:p>
            <a:r>
              <a:rPr lang="en-US" dirty="0"/>
              <a:t>Answer: Surprising situations:  denial-of-service attacks.</a:t>
            </a:r>
          </a:p>
          <a:p>
            <a:pPr lvl="1"/>
            <a:r>
              <a:rPr lang="en-US" dirty="0"/>
              <a:t>malicious adversary learns your hash function (e.g., by reading Java API) and causes a big pile-up in single slot that grinds performance to a halt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6F11E-5EFD-2A44-A6C2-5FB233D9A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CACE738-E066-DD4A-88E0-D61BE79D3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427114"/>
              </p:ext>
            </p:extLst>
          </p:nvPr>
        </p:nvGraphicFramePr>
        <p:xfrm>
          <a:off x="874532" y="3312392"/>
          <a:ext cx="514430" cy="3088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430">
                  <a:extLst>
                    <a:ext uri="{9D8B030D-6E8A-4147-A177-3AD203B41FA5}">
                      <a16:colId xmlns:a16="http://schemas.microsoft.com/office/drawing/2014/main" val="2403386155"/>
                    </a:ext>
                  </a:extLst>
                </a:gridCol>
              </a:tblGrid>
              <a:tr h="3860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182951"/>
                  </a:ext>
                </a:extLst>
              </a:tr>
              <a:tr h="38605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730934"/>
                  </a:ext>
                </a:extLst>
              </a:tr>
              <a:tr h="38605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058986"/>
                  </a:ext>
                </a:extLst>
              </a:tr>
              <a:tr h="38605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659125"/>
                  </a:ext>
                </a:extLst>
              </a:tr>
              <a:tr h="38605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018383"/>
                  </a:ext>
                </a:extLst>
              </a:tr>
              <a:tr h="38605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329422"/>
                  </a:ext>
                </a:extLst>
              </a:tr>
              <a:tr h="38605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335208"/>
                  </a:ext>
                </a:extLst>
              </a:tr>
              <a:tr h="3860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59121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E5339CE-FE44-D24A-BBB3-569F46FBBA05}"/>
              </a:ext>
            </a:extLst>
          </p:cNvPr>
          <p:cNvSpPr txBox="1"/>
          <p:nvPr/>
        </p:nvSpPr>
        <p:spPr>
          <a:xfrm>
            <a:off x="335666" y="3356658"/>
            <a:ext cx="33566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0</a:t>
            </a:r>
          </a:p>
          <a:p>
            <a:r>
              <a:rPr lang="en-US" sz="2400" dirty="0">
                <a:solidFill>
                  <a:schemeClr val="bg1"/>
                </a:solidFill>
              </a:rPr>
              <a:t>1</a:t>
            </a:r>
          </a:p>
          <a:p>
            <a:r>
              <a:rPr lang="en-US" sz="2400" dirty="0">
                <a:solidFill>
                  <a:schemeClr val="bg1"/>
                </a:solidFill>
              </a:rPr>
              <a:t>2</a:t>
            </a:r>
          </a:p>
          <a:p>
            <a:r>
              <a:rPr lang="en-US" sz="2400" dirty="0">
                <a:solidFill>
                  <a:schemeClr val="bg1"/>
                </a:solidFill>
              </a:rPr>
              <a:t>3</a:t>
            </a:r>
          </a:p>
          <a:p>
            <a:r>
              <a:rPr lang="en-US" sz="2400" dirty="0">
                <a:solidFill>
                  <a:schemeClr val="bg1"/>
                </a:solidFill>
              </a:rPr>
              <a:t>4</a:t>
            </a:r>
          </a:p>
          <a:p>
            <a:r>
              <a:rPr lang="en-US" sz="2400" dirty="0">
                <a:solidFill>
                  <a:schemeClr val="bg1"/>
                </a:solidFill>
              </a:rPr>
              <a:t>5</a:t>
            </a:r>
          </a:p>
          <a:p>
            <a:r>
              <a:rPr lang="en-US" sz="2400" dirty="0">
                <a:solidFill>
                  <a:schemeClr val="bg1"/>
                </a:solidFill>
              </a:rPr>
              <a:t>6</a:t>
            </a:r>
          </a:p>
          <a:p>
            <a:r>
              <a:rPr lang="en-US" sz="2400" dirty="0">
                <a:solidFill>
                  <a:schemeClr val="bg1"/>
                </a:solidFill>
              </a:rPr>
              <a:t>7</a:t>
            </a:r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D61177-A8A6-7E4A-9144-4C460C1D8552}"/>
              </a:ext>
            </a:extLst>
          </p:cNvPr>
          <p:cNvSpPr/>
          <p:nvPr/>
        </p:nvSpPr>
        <p:spPr>
          <a:xfrm>
            <a:off x="2650603" y="4363656"/>
            <a:ext cx="509286" cy="49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6A2997-7BCF-F64D-916B-F69EE59FA79F}"/>
              </a:ext>
            </a:extLst>
          </p:cNvPr>
          <p:cNvSpPr/>
          <p:nvPr/>
        </p:nvSpPr>
        <p:spPr>
          <a:xfrm>
            <a:off x="3474335" y="4374470"/>
            <a:ext cx="509286" cy="49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9581AA-2563-B847-9F20-00A8614D2C2D}"/>
              </a:ext>
            </a:extLst>
          </p:cNvPr>
          <p:cNvSpPr/>
          <p:nvPr/>
        </p:nvSpPr>
        <p:spPr>
          <a:xfrm>
            <a:off x="4298067" y="4374470"/>
            <a:ext cx="509286" cy="49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05C46E-7966-5944-9474-E8146CF61057}"/>
              </a:ext>
            </a:extLst>
          </p:cNvPr>
          <p:cNvSpPr/>
          <p:nvPr/>
        </p:nvSpPr>
        <p:spPr>
          <a:xfrm>
            <a:off x="5073697" y="4363656"/>
            <a:ext cx="509286" cy="49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BC9CBB-3036-E447-BFAA-CE756C7B8F3E}"/>
              </a:ext>
            </a:extLst>
          </p:cNvPr>
          <p:cNvSpPr/>
          <p:nvPr/>
        </p:nvSpPr>
        <p:spPr>
          <a:xfrm>
            <a:off x="5866753" y="4374470"/>
            <a:ext cx="509286" cy="49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DAB115-28A9-DE4C-8821-5EC15DDF78AD}"/>
              </a:ext>
            </a:extLst>
          </p:cNvPr>
          <p:cNvSpPr/>
          <p:nvPr/>
        </p:nvSpPr>
        <p:spPr>
          <a:xfrm>
            <a:off x="6659809" y="4363656"/>
            <a:ext cx="509286" cy="49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B05A03-8FB5-AF42-95E8-EDB56502C518}"/>
              </a:ext>
            </a:extLst>
          </p:cNvPr>
          <p:cNvSpPr/>
          <p:nvPr/>
        </p:nvSpPr>
        <p:spPr>
          <a:xfrm>
            <a:off x="7435439" y="4374470"/>
            <a:ext cx="509286" cy="49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71F10D-8558-B843-BB68-059E5EE81116}"/>
              </a:ext>
            </a:extLst>
          </p:cNvPr>
          <p:cNvSpPr/>
          <p:nvPr/>
        </p:nvSpPr>
        <p:spPr>
          <a:xfrm>
            <a:off x="8248910" y="4374470"/>
            <a:ext cx="509286" cy="49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B4D3BC6-02E9-364C-AAB9-DACCB93F6214}"/>
              </a:ext>
            </a:extLst>
          </p:cNvPr>
          <p:cNvCxnSpPr>
            <a:cxnSpLocks/>
          </p:cNvCxnSpPr>
          <p:nvPr/>
        </p:nvCxnSpPr>
        <p:spPr>
          <a:xfrm>
            <a:off x="3159889" y="4633276"/>
            <a:ext cx="314446" cy="10814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41AF72-9FD3-CF4E-98B4-60485F626980}"/>
              </a:ext>
            </a:extLst>
          </p:cNvPr>
          <p:cNvCxnSpPr/>
          <p:nvPr/>
        </p:nvCxnSpPr>
        <p:spPr>
          <a:xfrm>
            <a:off x="3995203" y="4646776"/>
            <a:ext cx="314446" cy="10814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52D07D5-A217-9143-83E8-BCF4E164EC5B}"/>
              </a:ext>
            </a:extLst>
          </p:cNvPr>
          <p:cNvCxnSpPr/>
          <p:nvPr/>
        </p:nvCxnSpPr>
        <p:spPr>
          <a:xfrm>
            <a:off x="4770700" y="4658351"/>
            <a:ext cx="314446" cy="10814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324CA55-5EA2-6849-89AC-3F489DA8EBC5}"/>
              </a:ext>
            </a:extLst>
          </p:cNvPr>
          <p:cNvCxnSpPr/>
          <p:nvPr/>
        </p:nvCxnSpPr>
        <p:spPr>
          <a:xfrm>
            <a:off x="5606014" y="4648701"/>
            <a:ext cx="314446" cy="10814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4C49DFA-9648-A145-88A1-274C271C8D24}"/>
              </a:ext>
            </a:extLst>
          </p:cNvPr>
          <p:cNvCxnSpPr>
            <a:cxnSpLocks/>
          </p:cNvCxnSpPr>
          <p:nvPr/>
        </p:nvCxnSpPr>
        <p:spPr>
          <a:xfrm>
            <a:off x="6356436" y="4658351"/>
            <a:ext cx="314446" cy="10814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F2A5810-DB50-B849-A47A-84E32E4D4475}"/>
              </a:ext>
            </a:extLst>
          </p:cNvPr>
          <p:cNvCxnSpPr/>
          <p:nvPr/>
        </p:nvCxnSpPr>
        <p:spPr>
          <a:xfrm>
            <a:off x="7191750" y="4671851"/>
            <a:ext cx="314446" cy="10814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1B49677-BAFE-BB44-BD28-22834246AE7B}"/>
              </a:ext>
            </a:extLst>
          </p:cNvPr>
          <p:cNvCxnSpPr>
            <a:cxnSpLocks/>
          </p:cNvCxnSpPr>
          <p:nvPr/>
        </p:nvCxnSpPr>
        <p:spPr>
          <a:xfrm>
            <a:off x="7967247" y="4683426"/>
            <a:ext cx="278674" cy="1164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775B6BA-8150-C949-97DE-2ED04EAFE62C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1391951" y="4610126"/>
            <a:ext cx="1258652" cy="86470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4C6A98B-F3A3-844C-A24E-2E76FCAA5486}"/>
              </a:ext>
            </a:extLst>
          </p:cNvPr>
          <p:cNvSpPr txBox="1"/>
          <p:nvPr/>
        </p:nvSpPr>
        <p:spPr>
          <a:xfrm>
            <a:off x="3462759" y="5998905"/>
            <a:ext cx="5266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From: Sedgewick &amp; Wilson, Algorithms, 4-th Edition, lecture notes</a:t>
            </a:r>
          </a:p>
        </p:txBody>
      </p:sp>
    </p:spTree>
    <p:extLst>
      <p:ext uri="{BB962C8B-B14F-4D97-AF65-F5344CB8AC3E}">
        <p14:creationId xmlns:p14="http://schemas.microsoft.com/office/powerpoint/2010/main" val="47600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EA479-11B9-B944-B5EE-3D54BE46B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Algorithmic complexity attack </a:t>
            </a:r>
            <a:br>
              <a:rPr lang="en-US" dirty="0"/>
            </a:br>
            <a:r>
              <a:rPr lang="en-US" dirty="0"/>
              <a:t>on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AE82A-B3E6-D544-AD9E-523DD3977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3385" y="1847654"/>
            <a:ext cx="8821789" cy="1208062"/>
          </a:xfrm>
        </p:spPr>
        <p:txBody>
          <a:bodyPr/>
          <a:lstStyle/>
          <a:p>
            <a:r>
              <a:rPr lang="en-US" dirty="0"/>
              <a:t>Goal.  Find family of strings with the same hash code.</a:t>
            </a:r>
          </a:p>
          <a:p>
            <a:r>
              <a:rPr lang="en-US" dirty="0"/>
              <a:t>Solution.  The base-31 hash code is part of Java's string API.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0018D2-11FF-1C4F-A809-3A64488DD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F0E7F1C-3C5C-F941-8A87-FEA330EEFA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86308"/>
              </p:ext>
            </p:extLst>
          </p:nvPr>
        </p:nvGraphicFramePr>
        <p:xfrm>
          <a:off x="765759" y="3202827"/>
          <a:ext cx="1975252" cy="9858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7626">
                  <a:extLst>
                    <a:ext uri="{9D8B030D-6E8A-4147-A177-3AD203B41FA5}">
                      <a16:colId xmlns:a16="http://schemas.microsoft.com/office/drawing/2014/main" val="2551878536"/>
                    </a:ext>
                  </a:extLst>
                </a:gridCol>
                <a:gridCol w="987626">
                  <a:extLst>
                    <a:ext uri="{9D8B030D-6E8A-4147-A177-3AD203B41FA5}">
                      <a16:colId xmlns:a16="http://schemas.microsoft.com/office/drawing/2014/main" val="2456551319"/>
                    </a:ext>
                  </a:extLst>
                </a:gridCol>
              </a:tblGrid>
              <a:tr h="3621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key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hashCode</a:t>
                      </a:r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()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060913"/>
                  </a:ext>
                </a:extLst>
              </a:tr>
              <a:tr h="3118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"Aa"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2112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29268609"/>
                  </a:ext>
                </a:extLst>
              </a:tr>
              <a:tr h="3118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"BB"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2112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4791595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715DD34-CAD7-1446-B161-F147496AA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194736"/>
              </p:ext>
            </p:extLst>
          </p:nvPr>
        </p:nvGraphicFramePr>
        <p:xfrm>
          <a:off x="3694816" y="3202827"/>
          <a:ext cx="3134247" cy="21120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2079">
                  <a:extLst>
                    <a:ext uri="{9D8B030D-6E8A-4147-A177-3AD203B41FA5}">
                      <a16:colId xmlns:a16="http://schemas.microsoft.com/office/drawing/2014/main" val="3896996872"/>
                    </a:ext>
                  </a:extLst>
                </a:gridCol>
                <a:gridCol w="1792168">
                  <a:extLst>
                    <a:ext uri="{9D8B030D-6E8A-4147-A177-3AD203B41FA5}">
                      <a16:colId xmlns:a16="http://schemas.microsoft.com/office/drawing/2014/main" val="3896865508"/>
                    </a:ext>
                  </a:extLst>
                </a:gridCol>
              </a:tblGrid>
              <a:tr h="2346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key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hashCode</a:t>
                      </a:r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()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80121"/>
                  </a:ext>
                </a:extLst>
              </a:tr>
              <a:tr h="2346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"</a:t>
                      </a:r>
                      <a:r>
                        <a:rPr lang="en-US" sz="1400" u="none" strike="noStrike" dirty="0" err="1">
                          <a:effectLst/>
                        </a:rPr>
                        <a:t>AaAaAaAa</a:t>
                      </a:r>
                      <a:r>
                        <a:rPr lang="en-US" sz="1400" u="none" strike="noStrike" dirty="0">
                          <a:effectLst/>
                        </a:rPr>
                        <a:t>"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-540425984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4188310"/>
                  </a:ext>
                </a:extLst>
              </a:tr>
              <a:tr h="2346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"</a:t>
                      </a:r>
                      <a:r>
                        <a:rPr lang="en-US" sz="1400" u="none" strike="noStrike" dirty="0" err="1">
                          <a:effectLst/>
                        </a:rPr>
                        <a:t>AaAaAaBB</a:t>
                      </a:r>
                      <a:r>
                        <a:rPr lang="en-US" sz="1400" u="none" strike="noStrike" dirty="0">
                          <a:effectLst/>
                        </a:rPr>
                        <a:t>"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-540425984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0653905"/>
                  </a:ext>
                </a:extLst>
              </a:tr>
              <a:tr h="2346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"</a:t>
                      </a:r>
                      <a:r>
                        <a:rPr lang="en-US" sz="1400" u="none" strike="noStrike" dirty="0" err="1">
                          <a:effectLst/>
                        </a:rPr>
                        <a:t>AaAaBBAa</a:t>
                      </a:r>
                      <a:r>
                        <a:rPr lang="en-US" sz="1400" u="none" strike="noStrike" dirty="0">
                          <a:effectLst/>
                        </a:rPr>
                        <a:t>"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-540425984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0043547"/>
                  </a:ext>
                </a:extLst>
              </a:tr>
              <a:tr h="2346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"AaAaBBBB"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-540425984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5760306"/>
                  </a:ext>
                </a:extLst>
              </a:tr>
              <a:tr h="2346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"AaBBAaAa"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-540425984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1833539"/>
                  </a:ext>
                </a:extLst>
              </a:tr>
              <a:tr h="2346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"AaBBAaBB"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-540425984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30438549"/>
                  </a:ext>
                </a:extLst>
              </a:tr>
              <a:tr h="2346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"AaBBBBAa"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-540425984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7868534"/>
                  </a:ext>
                </a:extLst>
              </a:tr>
              <a:tr h="2346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"AaBBBBBB"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-540425984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0113347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F581885-0629-AA4E-961A-6886C76D06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808479"/>
              </p:ext>
            </p:extLst>
          </p:nvPr>
        </p:nvGraphicFramePr>
        <p:xfrm>
          <a:off x="7455221" y="3202827"/>
          <a:ext cx="3022600" cy="2057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323388917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72117533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key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hashCode</a:t>
                      </a:r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()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9441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"BBAaAaAa"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-540425984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8530357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"BBAaAaBB"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-540425984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0032468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"BBAaBBAa"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-540425984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376119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"BBAaBBBB"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-540425984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4918213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"BBBBAaAa"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-540425984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6699433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"BBBBAaBB"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-540425984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1191685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"BBBBBBAa"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-540425984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8796058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"BBBBBBBB"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-540425984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9990234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CE8034C9-9833-6945-A7B2-9041B6D8F4A7}"/>
              </a:ext>
            </a:extLst>
          </p:cNvPr>
          <p:cNvSpPr/>
          <p:nvPr/>
        </p:nvSpPr>
        <p:spPr>
          <a:xfrm>
            <a:off x="3135093" y="5559272"/>
            <a:ext cx="5921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79221C"/>
                </a:solidFill>
                <a:latin typeface="Lucida Grande" panose="020B0600040502020204" pitchFamily="34" charset="0"/>
              </a:rPr>
              <a:t>2</a:t>
            </a:r>
            <a:r>
              <a:rPr lang="en-US" b="1" baseline="30000" dirty="0">
                <a:solidFill>
                  <a:srgbClr val="79221C"/>
                </a:solidFill>
                <a:latin typeface="Lucida Grande" panose="020B0600040502020204" pitchFamily="34" charset="0"/>
              </a:rPr>
              <a:t>N</a:t>
            </a:r>
            <a:r>
              <a:rPr lang="en-US" b="1" dirty="0">
                <a:solidFill>
                  <a:srgbClr val="79221C"/>
                </a:solidFill>
                <a:latin typeface="Lucida Grande" panose="020B0600040502020204" pitchFamily="34" charset="0"/>
              </a:rPr>
              <a:t> strings of length 2N that hash to same value!</a:t>
            </a:r>
            <a:endParaRPr lang="en-US" dirty="0">
              <a:solidFill>
                <a:srgbClr val="79221C"/>
              </a:solidFill>
              <a:effectLst/>
              <a:latin typeface="Lucida Grande" panose="020B06000405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F483C0-4400-3241-BDA4-4B892627D9E6}"/>
              </a:ext>
            </a:extLst>
          </p:cNvPr>
          <p:cNvSpPr txBox="1"/>
          <p:nvPr/>
        </p:nvSpPr>
        <p:spPr>
          <a:xfrm>
            <a:off x="3462759" y="6184104"/>
            <a:ext cx="5266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From: Sedgewick &amp; Wilson, Algorithms, 4-th Edition, lecture notes</a:t>
            </a:r>
          </a:p>
        </p:txBody>
      </p:sp>
    </p:spTree>
    <p:extLst>
      <p:ext uri="{BB962C8B-B14F-4D97-AF65-F5344CB8AC3E}">
        <p14:creationId xmlns:p14="http://schemas.microsoft.com/office/powerpoint/2010/main" val="64195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038BA-1BE4-1748-8102-312FB6E8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one-way hash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EBA0A-21B6-CE43-BA5D-2D2655334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One-way hash function.  "Hard" to find a key that will hash to a desired value (or two keys that hash to same value).</a:t>
            </a:r>
          </a:p>
          <a:p>
            <a:r>
              <a:rPr lang="en-US" dirty="0"/>
              <a:t>Ex.  MD4, MD5, SHA-0, SHA-1, SHA-2, WHIRLPOOL, RIPEMD-160, ….</a:t>
            </a:r>
          </a:p>
          <a:p>
            <a:pPr marL="457200" lvl="2" indent="0">
              <a:buNone/>
            </a:pPr>
            <a:r>
              <a:rPr lang="en-US" sz="2400" dirty="0">
                <a:solidFill>
                  <a:srgbClr val="FFFF00"/>
                </a:solidFill>
              </a:rPr>
              <a:t>String password = </a:t>
            </a:r>
            <a:r>
              <a:rPr lang="en-US" sz="2400" dirty="0" err="1">
                <a:solidFill>
                  <a:srgbClr val="FFFF00"/>
                </a:solidFill>
              </a:rPr>
              <a:t>args</a:t>
            </a:r>
            <a:r>
              <a:rPr lang="en-US" sz="2400" dirty="0">
                <a:solidFill>
                  <a:srgbClr val="FFFF00"/>
                </a:solidFill>
              </a:rPr>
              <a:t>[0]; </a:t>
            </a:r>
          </a:p>
          <a:p>
            <a:pPr marL="457200" lvl="2" indent="0">
              <a:buNone/>
            </a:pPr>
            <a:r>
              <a:rPr lang="en-US" sz="2400" dirty="0" err="1">
                <a:solidFill>
                  <a:srgbClr val="FFFF00"/>
                </a:solidFill>
              </a:rPr>
              <a:t>MessageDigest</a:t>
            </a:r>
            <a:r>
              <a:rPr lang="en-US" sz="2400" dirty="0">
                <a:solidFill>
                  <a:srgbClr val="FFFF00"/>
                </a:solidFill>
              </a:rPr>
              <a:t> sha1 = </a:t>
            </a:r>
            <a:r>
              <a:rPr lang="en-US" sz="2400" dirty="0" err="1">
                <a:solidFill>
                  <a:srgbClr val="FFFF00"/>
                </a:solidFill>
              </a:rPr>
              <a:t>MessageDigest.getInstance</a:t>
            </a:r>
            <a:r>
              <a:rPr lang="en-US" sz="2400" dirty="0">
                <a:solidFill>
                  <a:srgbClr val="FFFF00"/>
                </a:solidFill>
              </a:rPr>
              <a:t>("SHA1");</a:t>
            </a:r>
          </a:p>
          <a:p>
            <a:pPr marL="457200" lvl="2" indent="0">
              <a:buNone/>
            </a:pPr>
            <a:r>
              <a:rPr lang="en-US" sz="2400" dirty="0">
                <a:solidFill>
                  <a:srgbClr val="FFFF00"/>
                </a:solidFill>
              </a:rPr>
              <a:t>byte[] bytes = sha1.digest(password);</a:t>
            </a:r>
          </a:p>
          <a:p>
            <a:r>
              <a:rPr lang="en-US" dirty="0"/>
              <a:t>Applications.  Digital fingerprint, message digest, storing passwords.</a:t>
            </a:r>
          </a:p>
          <a:p>
            <a:r>
              <a:rPr lang="en-US" dirty="0"/>
              <a:t>Caveat.  Too expensive for use in ST implementations.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81562-ACD5-0B44-8D77-1FCD5EA76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A76842-1626-0047-A18B-D59BEB6B2EF2}"/>
              </a:ext>
            </a:extLst>
          </p:cNvPr>
          <p:cNvSpPr txBox="1"/>
          <p:nvPr/>
        </p:nvSpPr>
        <p:spPr>
          <a:xfrm>
            <a:off x="3462759" y="6184104"/>
            <a:ext cx="5266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From: Sedgewick &amp; Wilson, Algorithms, 4-th Edition, lecture notes</a:t>
            </a:r>
          </a:p>
        </p:txBody>
      </p:sp>
    </p:spTree>
    <p:extLst>
      <p:ext uri="{BB962C8B-B14F-4D97-AF65-F5344CB8AC3E}">
        <p14:creationId xmlns:p14="http://schemas.microsoft.com/office/powerpoint/2010/main" val="19321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26065-3775-EC4B-AA83-5AA5AC9EF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Java’s hash code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EAB15-9D76-B748-8C4B-E1B5A3960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All Java classes inherit a method </a:t>
            </a:r>
            <a:r>
              <a:rPr lang="en-US" dirty="0" err="1"/>
              <a:t>hashCode</a:t>
            </a:r>
            <a:r>
              <a:rPr lang="en-US" dirty="0"/>
              <a:t>(), which returns a 32-bit int.</a:t>
            </a:r>
          </a:p>
          <a:p>
            <a:r>
              <a:rPr lang="en-US" dirty="0"/>
              <a:t>Requirement.  </a:t>
            </a:r>
          </a:p>
          <a:p>
            <a:pPr lvl="1"/>
            <a:r>
              <a:rPr lang="en-US" dirty="0"/>
              <a:t>If </a:t>
            </a:r>
            <a:r>
              <a:rPr lang="en-US" dirty="0" err="1"/>
              <a:t>x.equals</a:t>
            </a:r>
            <a:r>
              <a:rPr lang="en-US" dirty="0"/>
              <a:t>(y), then (</a:t>
            </a:r>
            <a:r>
              <a:rPr lang="en-US" dirty="0" err="1"/>
              <a:t>x.hashCode</a:t>
            </a:r>
            <a:r>
              <a:rPr lang="en-US" dirty="0"/>
              <a:t>() == </a:t>
            </a:r>
            <a:r>
              <a:rPr lang="en-US" dirty="0" err="1"/>
              <a:t>y.hashCode</a:t>
            </a:r>
            <a:r>
              <a:rPr lang="en-US" dirty="0"/>
              <a:t>()).</a:t>
            </a:r>
          </a:p>
          <a:p>
            <a:r>
              <a:rPr lang="en-US" dirty="0"/>
              <a:t>Highly desirable.   </a:t>
            </a:r>
          </a:p>
          <a:p>
            <a:pPr lvl="1"/>
            <a:r>
              <a:rPr lang="en-US" dirty="0"/>
              <a:t>If !</a:t>
            </a:r>
            <a:r>
              <a:rPr lang="en-US" dirty="0" err="1"/>
              <a:t>x.equals</a:t>
            </a:r>
            <a:r>
              <a:rPr lang="en-US" dirty="0"/>
              <a:t>(y), then (</a:t>
            </a:r>
            <a:r>
              <a:rPr lang="en-US" dirty="0" err="1"/>
              <a:t>x.hashCode</a:t>
            </a:r>
            <a:r>
              <a:rPr lang="en-US" dirty="0"/>
              <a:t>() != </a:t>
            </a:r>
            <a:r>
              <a:rPr lang="en-US" dirty="0" err="1"/>
              <a:t>y.hashCode</a:t>
            </a:r>
            <a:r>
              <a:rPr lang="en-US" dirty="0"/>
              <a:t>()).</a:t>
            </a:r>
          </a:p>
          <a:p>
            <a:r>
              <a:rPr lang="en-US" dirty="0"/>
              <a:t>Default implementation:  </a:t>
            </a:r>
            <a:r>
              <a:rPr lang="en-US" dirty="0">
                <a:solidFill>
                  <a:srgbClr val="FFFF00"/>
                </a:solidFill>
              </a:rPr>
              <a:t>Memory address of x.</a:t>
            </a:r>
          </a:p>
          <a:p>
            <a:r>
              <a:rPr lang="en-US" dirty="0"/>
              <a:t>Legal (but poor) implementation:  </a:t>
            </a:r>
            <a:r>
              <a:rPr lang="en-US" dirty="0">
                <a:solidFill>
                  <a:srgbClr val="FFFF00"/>
                </a:solidFill>
              </a:rPr>
              <a:t>Always return 17</a:t>
            </a:r>
            <a:r>
              <a:rPr lang="en-US" dirty="0"/>
              <a:t>.</a:t>
            </a:r>
          </a:p>
          <a:p>
            <a:r>
              <a:rPr lang="en-US" dirty="0"/>
              <a:t>Customized implementations. </a:t>
            </a:r>
            <a:r>
              <a:rPr lang="en-US" dirty="0">
                <a:solidFill>
                  <a:srgbClr val="FFFF00"/>
                </a:solidFill>
              </a:rPr>
              <a:t> Integer, Double, String, File, URL, Date, …</a:t>
            </a:r>
          </a:p>
          <a:p>
            <a:r>
              <a:rPr lang="en-US" dirty="0"/>
              <a:t>User-defined types.  Users are on their own.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CCCD5-5FA5-5148-B3DD-C1FD52FD1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29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906487-F35F-BB4C-A0F4-0F773A3B0AF5}"/>
              </a:ext>
            </a:extLst>
          </p:cNvPr>
          <p:cNvSpPr txBox="1"/>
          <p:nvPr/>
        </p:nvSpPr>
        <p:spPr>
          <a:xfrm>
            <a:off x="3462759" y="6184104"/>
            <a:ext cx="5266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From: Sedgewick &amp; Wilson, Algorithms, 4-th Edition, lecture notes</a:t>
            </a:r>
          </a:p>
        </p:txBody>
      </p:sp>
    </p:spTree>
    <p:extLst>
      <p:ext uri="{BB962C8B-B14F-4D97-AF65-F5344CB8AC3E}">
        <p14:creationId xmlns:p14="http://schemas.microsoft.com/office/powerpoint/2010/main" val="189761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2A17F-5853-9343-89AE-F08420B9C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the hash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57AB5-8976-1146-B7C9-1D31004DB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3385" y="1847654"/>
            <a:ext cx="8821789" cy="448369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Idealistic goal.  Scramble the keys uniformly to produce a table index.</a:t>
            </a:r>
          </a:p>
          <a:p>
            <a:pPr lvl="1"/>
            <a:r>
              <a:rPr lang="en-US" dirty="0"/>
              <a:t>Efficiently computable.</a:t>
            </a:r>
          </a:p>
          <a:p>
            <a:pPr lvl="1"/>
            <a:r>
              <a:rPr lang="en-US" dirty="0"/>
              <a:t>Each table index equally likely for each key.</a:t>
            </a:r>
          </a:p>
          <a:p>
            <a:r>
              <a:rPr lang="en-US" dirty="0"/>
              <a:t>Example 1.  Phone numbers.</a:t>
            </a:r>
          </a:p>
          <a:p>
            <a:pPr lvl="1"/>
            <a:r>
              <a:rPr lang="en-US" dirty="0"/>
              <a:t>Bad:  first three digits.</a:t>
            </a:r>
          </a:p>
          <a:p>
            <a:pPr lvl="1"/>
            <a:r>
              <a:rPr lang="en-US" dirty="0"/>
              <a:t>Better:  last three digits.</a:t>
            </a:r>
          </a:p>
          <a:p>
            <a:r>
              <a:rPr lang="en-US" dirty="0"/>
              <a:t>Example 2.  Social Security numbers.</a:t>
            </a:r>
          </a:p>
          <a:p>
            <a:pPr lvl="1"/>
            <a:r>
              <a:rPr lang="en-US" dirty="0"/>
              <a:t>Bad:  first three digits.</a:t>
            </a:r>
          </a:p>
          <a:p>
            <a:pPr lvl="2"/>
            <a:r>
              <a:rPr lang="en-US" dirty="0"/>
              <a:t>573 = California, 574 = Alaska (assigned in chronological order within geographic region)</a:t>
            </a:r>
          </a:p>
          <a:p>
            <a:pPr lvl="1"/>
            <a:r>
              <a:rPr lang="en-US" dirty="0"/>
              <a:t>Better:  last three digits.</a:t>
            </a:r>
          </a:p>
          <a:p>
            <a:r>
              <a:rPr lang="en-US" dirty="0"/>
              <a:t>Practical challenge.   Need different approach for each key type.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CE9B29-DAFE-AE43-94FA-AFB6A185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2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AB98E-17FD-884B-9230-F6204B66B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hash code:  integers, </a:t>
            </a:r>
            <a:r>
              <a:rPr lang="en-US" dirty="0" err="1"/>
              <a:t>booleans</a:t>
            </a:r>
            <a:r>
              <a:rPr lang="en-US" dirty="0"/>
              <a:t>, and doubles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3EC19-E0AD-3C4E-902C-6CA4A6243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80" y="2368515"/>
            <a:ext cx="3432073" cy="36503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public final class </a:t>
            </a:r>
            <a:r>
              <a:rPr lang="en-US" dirty="0">
                <a:solidFill>
                  <a:srgbClr val="FFFF00"/>
                </a:solidFill>
              </a:rPr>
              <a:t>Integer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   private final </a:t>
            </a:r>
            <a:r>
              <a:rPr lang="en-US" dirty="0" err="1"/>
              <a:t>int</a:t>
            </a:r>
            <a:r>
              <a:rPr lang="en-US" dirty="0"/>
              <a:t> value;  </a:t>
            </a:r>
          </a:p>
          <a:p>
            <a:pPr marL="0" indent="0">
              <a:buNone/>
            </a:pPr>
            <a:r>
              <a:rPr lang="en-US" dirty="0"/>
              <a:t>   ...</a:t>
            </a:r>
          </a:p>
          <a:p>
            <a:pPr marL="0" indent="0">
              <a:buNone/>
            </a:pPr>
            <a:r>
              <a:rPr lang="en-US" dirty="0"/>
              <a:t>   </a:t>
            </a:r>
            <a:r>
              <a:rPr lang="en-US" dirty="0">
                <a:solidFill>
                  <a:srgbClr val="FFFF00"/>
                </a:solidFill>
              </a:rPr>
              <a:t>public </a:t>
            </a:r>
            <a:r>
              <a:rPr lang="en-US" dirty="0" err="1">
                <a:solidFill>
                  <a:srgbClr val="FFFF00"/>
                </a:solidFill>
              </a:rPr>
              <a:t>int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hashCode</a:t>
            </a:r>
            <a:r>
              <a:rPr lang="en-US" dirty="0">
                <a:solidFill>
                  <a:srgbClr val="FFFF00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   {  return value; 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8A884-6546-BB40-8EFC-427A381F4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BB86FD-FF80-B94A-91D6-1A3569087EC5}"/>
              </a:ext>
            </a:extLst>
          </p:cNvPr>
          <p:cNvSpPr txBox="1"/>
          <p:nvPr/>
        </p:nvSpPr>
        <p:spPr>
          <a:xfrm>
            <a:off x="3462759" y="6184104"/>
            <a:ext cx="5266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From: Sedgewick &amp; Wilson, Algorithms, 4-th Edition, lecture notes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B0AFD1-B5A3-A047-9CC3-5A3635387DC5}"/>
              </a:ext>
            </a:extLst>
          </p:cNvPr>
          <p:cNvSpPr/>
          <p:nvPr/>
        </p:nvSpPr>
        <p:spPr>
          <a:xfrm>
            <a:off x="3965103" y="1731883"/>
            <a:ext cx="38725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Java library implementations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2039A9-DD03-694F-803D-B0D67BF4C47A}"/>
              </a:ext>
            </a:extLst>
          </p:cNvPr>
          <p:cNvSpPr/>
          <p:nvPr/>
        </p:nvSpPr>
        <p:spPr>
          <a:xfrm>
            <a:off x="4456253" y="2492500"/>
            <a:ext cx="353027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public final class </a:t>
            </a:r>
            <a:r>
              <a:rPr lang="en-US" dirty="0">
                <a:solidFill>
                  <a:srgbClr val="FFFF00"/>
                </a:solidFill>
                <a:latin typeface="Helvetica" pitchFamily="2" charset="0"/>
              </a:rPr>
              <a:t>Boolean</a:t>
            </a:r>
          </a:p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   private final </a:t>
            </a:r>
            <a:r>
              <a:rPr lang="en-US" dirty="0" err="1">
                <a:solidFill>
                  <a:schemeClr val="bg1"/>
                </a:solidFill>
                <a:latin typeface="Helvetica" pitchFamily="2" charset="0"/>
              </a:rPr>
              <a:t>boolean</a:t>
            </a:r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 value;  </a:t>
            </a:r>
          </a:p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   ...</a:t>
            </a:r>
          </a:p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   </a:t>
            </a:r>
          </a:p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 </a:t>
            </a:r>
            <a:r>
              <a:rPr lang="en-US" dirty="0">
                <a:solidFill>
                  <a:srgbClr val="FFFF00"/>
                </a:solidFill>
                <a:latin typeface="Helvetica" pitchFamily="2" charset="0"/>
              </a:rPr>
              <a:t>  public </a:t>
            </a:r>
            <a:r>
              <a:rPr lang="en-US" dirty="0" err="1">
                <a:solidFill>
                  <a:srgbClr val="FFFF00"/>
                </a:solidFill>
                <a:latin typeface="Helvetica" pitchFamily="2" charset="0"/>
              </a:rPr>
              <a:t>int</a:t>
            </a:r>
            <a:r>
              <a:rPr lang="en-US" dirty="0">
                <a:solidFill>
                  <a:srgbClr val="FFFF00"/>
                </a:solidFill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Helvetica" pitchFamily="2" charset="0"/>
              </a:rPr>
              <a:t>hashCode</a:t>
            </a:r>
            <a:r>
              <a:rPr lang="en-US" dirty="0">
                <a:solidFill>
                  <a:srgbClr val="FFFF00"/>
                </a:solidFill>
                <a:latin typeface="Helvetica" pitchFamily="2" charset="0"/>
              </a:rPr>
              <a:t>()</a:t>
            </a:r>
          </a:p>
          <a:p>
            <a:r>
              <a:rPr lang="en-US" dirty="0">
                <a:solidFill>
                  <a:srgbClr val="FFFF00"/>
                </a:solidFill>
                <a:latin typeface="Helvetica" pitchFamily="2" charset="0"/>
              </a:rPr>
              <a:t>   {</a:t>
            </a:r>
          </a:p>
          <a:p>
            <a:r>
              <a:rPr lang="en-US" dirty="0">
                <a:solidFill>
                  <a:srgbClr val="FFFF00"/>
                </a:solidFill>
                <a:latin typeface="Helvetica" pitchFamily="2" charset="0"/>
              </a:rPr>
              <a:t>      if (value) return 1231;</a:t>
            </a:r>
          </a:p>
          <a:p>
            <a:r>
              <a:rPr lang="en-US" dirty="0">
                <a:solidFill>
                  <a:srgbClr val="FFFF00"/>
                </a:solidFill>
                <a:latin typeface="Helvetica" pitchFamily="2" charset="0"/>
              </a:rPr>
              <a:t>      else       return 1237;</a:t>
            </a:r>
          </a:p>
          <a:p>
            <a:r>
              <a:rPr lang="en-US" dirty="0">
                <a:solidFill>
                  <a:srgbClr val="FFFF00"/>
                </a:solidFill>
                <a:latin typeface="Helvetica" pitchFamily="2" charset="0"/>
              </a:rPr>
              <a:t>   }</a:t>
            </a:r>
            <a:endParaRPr lang="en-US" dirty="0">
              <a:solidFill>
                <a:srgbClr val="FFFF00"/>
              </a:solidFill>
              <a:effectLst/>
              <a:latin typeface="Helvetica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8B3496-2591-2F4B-8123-B1EE1A3C2E43}"/>
              </a:ext>
            </a:extLst>
          </p:cNvPr>
          <p:cNvSpPr/>
          <p:nvPr/>
        </p:nvSpPr>
        <p:spPr>
          <a:xfrm>
            <a:off x="7488820" y="2408151"/>
            <a:ext cx="39297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public final class </a:t>
            </a:r>
            <a:r>
              <a:rPr lang="en-US" dirty="0">
                <a:solidFill>
                  <a:srgbClr val="FFFF00"/>
                </a:solidFill>
                <a:latin typeface="Helvetica" pitchFamily="2" charset="0"/>
              </a:rPr>
              <a:t>Double</a:t>
            </a:r>
          </a:p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   private final double value;</a:t>
            </a:r>
          </a:p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   ...</a:t>
            </a:r>
          </a:p>
          <a:p>
            <a:r>
              <a:rPr lang="en-US" dirty="0">
                <a:solidFill>
                  <a:srgbClr val="000000"/>
                </a:solidFill>
                <a:latin typeface="Helvetica" pitchFamily="2" charset="0"/>
              </a:rPr>
              <a:t>   </a:t>
            </a:r>
          </a:p>
          <a:p>
            <a:r>
              <a:rPr lang="en-US" dirty="0">
                <a:solidFill>
                  <a:srgbClr val="FFFF00"/>
                </a:solidFill>
                <a:latin typeface="Helvetica" pitchFamily="2" charset="0"/>
              </a:rPr>
              <a:t>public </a:t>
            </a:r>
            <a:r>
              <a:rPr lang="en-US" dirty="0" err="1">
                <a:solidFill>
                  <a:srgbClr val="FFFF00"/>
                </a:solidFill>
                <a:latin typeface="Helvetica" pitchFamily="2" charset="0"/>
              </a:rPr>
              <a:t>int</a:t>
            </a:r>
            <a:r>
              <a:rPr lang="en-US" dirty="0">
                <a:solidFill>
                  <a:srgbClr val="FFFF00"/>
                </a:solidFill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Helvetica" pitchFamily="2" charset="0"/>
              </a:rPr>
              <a:t>hashCode</a:t>
            </a:r>
            <a:r>
              <a:rPr lang="en-US" dirty="0">
                <a:solidFill>
                  <a:srgbClr val="FFFF00"/>
                </a:solidFill>
                <a:latin typeface="Helvetica" pitchFamily="2" charset="0"/>
              </a:rPr>
              <a:t>()</a:t>
            </a:r>
          </a:p>
          <a:p>
            <a:r>
              <a:rPr lang="en-US" dirty="0">
                <a:solidFill>
                  <a:srgbClr val="FFFF00"/>
                </a:solidFill>
                <a:latin typeface="Helvetica" pitchFamily="2" charset="0"/>
              </a:rPr>
              <a:t>{  </a:t>
            </a:r>
          </a:p>
          <a:p>
            <a:r>
              <a:rPr lang="en-US" dirty="0">
                <a:solidFill>
                  <a:srgbClr val="FFFF00"/>
                </a:solidFill>
                <a:latin typeface="Helvetica" pitchFamily="2" charset="0"/>
              </a:rPr>
              <a:t>      long bits = </a:t>
            </a:r>
          </a:p>
          <a:p>
            <a:r>
              <a:rPr lang="en-US" dirty="0">
                <a:solidFill>
                  <a:srgbClr val="FFFF00"/>
                </a:solidFill>
                <a:latin typeface="Helvetica" pitchFamily="2" charset="0"/>
              </a:rPr>
              <a:t>                  </a:t>
            </a:r>
            <a:r>
              <a:rPr lang="en-US" dirty="0" err="1">
                <a:solidFill>
                  <a:srgbClr val="FFFF00"/>
                </a:solidFill>
                <a:latin typeface="Helvetica" pitchFamily="2" charset="0"/>
              </a:rPr>
              <a:t>doubleToLongBits</a:t>
            </a:r>
            <a:r>
              <a:rPr lang="en-US" dirty="0">
                <a:solidFill>
                  <a:srgbClr val="FFFF00"/>
                </a:solidFill>
                <a:latin typeface="Helvetica" pitchFamily="2" charset="0"/>
              </a:rPr>
              <a:t>(value);</a:t>
            </a:r>
          </a:p>
          <a:p>
            <a:r>
              <a:rPr lang="en-US" dirty="0">
                <a:solidFill>
                  <a:srgbClr val="FFFF00"/>
                </a:solidFill>
                <a:latin typeface="Helvetica" pitchFamily="2" charset="0"/>
              </a:rPr>
              <a:t>      return (</a:t>
            </a:r>
            <a:r>
              <a:rPr lang="en-US" dirty="0" err="1">
                <a:solidFill>
                  <a:srgbClr val="FFFF00"/>
                </a:solidFill>
                <a:latin typeface="Helvetica" pitchFamily="2" charset="0"/>
              </a:rPr>
              <a:t>int</a:t>
            </a:r>
            <a:r>
              <a:rPr lang="en-US" dirty="0">
                <a:solidFill>
                  <a:srgbClr val="FFFF00"/>
                </a:solidFill>
                <a:latin typeface="Helvetica" pitchFamily="2" charset="0"/>
              </a:rPr>
              <a:t>) (bits ^ (bits &gt;&gt;&gt; 32));</a:t>
            </a:r>
          </a:p>
          <a:p>
            <a:r>
              <a:rPr lang="en-US" dirty="0">
                <a:solidFill>
                  <a:srgbClr val="FFFF00"/>
                </a:solidFill>
                <a:latin typeface="Helvetica" pitchFamily="2" charset="0"/>
              </a:rPr>
              <a:t>   }</a:t>
            </a:r>
          </a:p>
          <a:p>
            <a:r>
              <a:rPr lang="en-US" dirty="0">
                <a:solidFill>
                  <a:srgbClr val="FFFF00"/>
                </a:solidFill>
                <a:latin typeface="Helvetica" pitchFamily="2" charset="0"/>
              </a:rPr>
              <a:t>}</a:t>
            </a:r>
            <a:endParaRPr lang="en-US" dirty="0">
              <a:solidFill>
                <a:srgbClr val="FFFF00"/>
              </a:solidFill>
              <a:effectLst/>
              <a:latin typeface="Helvetica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107D7C-F2C2-3B4C-B3E6-48EA33F3ACED}"/>
              </a:ext>
            </a:extLst>
          </p:cNvPr>
          <p:cNvSpPr/>
          <p:nvPr/>
        </p:nvSpPr>
        <p:spPr>
          <a:xfrm>
            <a:off x="6879220" y="167120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rgbClr val="79221C"/>
                </a:solidFill>
                <a:latin typeface="Helvetica" pitchFamily="2" charset="0"/>
              </a:rPr>
              <a:t>convert to IEEE 64-bit representation;</a:t>
            </a:r>
            <a:br>
              <a:rPr lang="en-US" dirty="0">
                <a:solidFill>
                  <a:srgbClr val="79221C"/>
                </a:solidFill>
                <a:latin typeface="Helvetica" pitchFamily="2" charset="0"/>
              </a:rPr>
            </a:br>
            <a:r>
              <a:rPr lang="en-US" dirty="0" err="1">
                <a:solidFill>
                  <a:srgbClr val="79221C"/>
                </a:solidFill>
                <a:latin typeface="Helvetica" pitchFamily="2" charset="0"/>
              </a:rPr>
              <a:t>xor</a:t>
            </a:r>
            <a:r>
              <a:rPr lang="en-US" dirty="0">
                <a:solidFill>
                  <a:srgbClr val="79221C"/>
                </a:solidFill>
                <a:latin typeface="Helvetica" pitchFamily="2" charset="0"/>
              </a:rPr>
              <a:t> most significant 32-bits</a:t>
            </a:r>
            <a:br>
              <a:rPr lang="en-US" dirty="0">
                <a:solidFill>
                  <a:srgbClr val="79221C"/>
                </a:solidFill>
                <a:latin typeface="Helvetica" pitchFamily="2" charset="0"/>
              </a:rPr>
            </a:br>
            <a:r>
              <a:rPr lang="en-US" dirty="0">
                <a:solidFill>
                  <a:srgbClr val="79221C"/>
                </a:solidFill>
                <a:latin typeface="Helvetica" pitchFamily="2" charset="0"/>
              </a:rPr>
              <a:t>with least significant 32-bits</a:t>
            </a:r>
            <a:endParaRPr lang="en-US" dirty="0">
              <a:solidFill>
                <a:srgbClr val="79221C"/>
              </a:solidFill>
              <a:effectLst/>
              <a:latin typeface="Helvetica" pitchFamily="2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BB426F-A021-B54C-8C8B-8DB312788C2C}"/>
              </a:ext>
            </a:extLst>
          </p:cNvPr>
          <p:cNvCxnSpPr/>
          <p:nvPr/>
        </p:nvCxnSpPr>
        <p:spPr>
          <a:xfrm flipH="1">
            <a:off x="10232020" y="2615878"/>
            <a:ext cx="892662" cy="1944547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485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855AD-1FC9-DF40-BCBB-41CC58ADC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7747" y="1462968"/>
            <a:ext cx="6896335" cy="3953984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pPr lvl="1"/>
            <a:r>
              <a:rPr lang="en-US" dirty="0"/>
              <a:t>Horner's method to hash string of length </a:t>
            </a:r>
            <a:r>
              <a:rPr lang="en-US" i="1" dirty="0"/>
              <a:t>L</a:t>
            </a:r>
            <a:r>
              <a:rPr lang="en-US" dirty="0"/>
              <a:t>:  </a:t>
            </a:r>
            <a:r>
              <a:rPr lang="en-US" i="1" dirty="0"/>
              <a:t>L</a:t>
            </a:r>
            <a:r>
              <a:rPr lang="en-US" dirty="0"/>
              <a:t> multiplies/adds.</a:t>
            </a:r>
          </a:p>
          <a:p>
            <a:pPr lvl="1"/>
            <a:r>
              <a:rPr lang="en-US" dirty="0"/>
              <a:t>Equivalent to  </a:t>
            </a:r>
            <a:r>
              <a:rPr lang="en-US" i="1" dirty="0"/>
              <a:t>h</a:t>
            </a:r>
            <a:r>
              <a:rPr lang="en-US" dirty="0"/>
              <a:t> = </a:t>
            </a:r>
            <a:r>
              <a:rPr lang="en-US" i="1" dirty="0"/>
              <a:t>s</a:t>
            </a:r>
            <a:r>
              <a:rPr lang="en-US" dirty="0"/>
              <a:t>[0]</a:t>
            </a:r>
            <a:r>
              <a:rPr lang="en-US" baseline="30000" dirty="0"/>
              <a:t>  </a:t>
            </a:r>
            <a:r>
              <a:rPr lang="en-US" dirty="0"/>
              <a:t>·</a:t>
            </a:r>
            <a:r>
              <a:rPr lang="en-US" baseline="30000" dirty="0"/>
              <a:t> </a:t>
            </a:r>
            <a:r>
              <a:rPr lang="en-US" dirty="0"/>
              <a:t>31</a:t>
            </a:r>
            <a:r>
              <a:rPr lang="en-US" i="1" baseline="30000" dirty="0"/>
              <a:t>L</a:t>
            </a:r>
            <a:r>
              <a:rPr lang="en-US" baseline="30000" dirty="0"/>
              <a:t>–1 </a:t>
            </a:r>
            <a:r>
              <a:rPr lang="en-US" dirty="0"/>
              <a:t>  + … +  </a:t>
            </a:r>
            <a:r>
              <a:rPr lang="en-US" i="1" dirty="0"/>
              <a:t>s</a:t>
            </a:r>
            <a:r>
              <a:rPr lang="en-US" dirty="0"/>
              <a:t>[</a:t>
            </a:r>
            <a:r>
              <a:rPr lang="en-US" i="1" dirty="0"/>
              <a:t>L </a:t>
            </a:r>
            <a:r>
              <a:rPr lang="en-US" dirty="0"/>
              <a:t>– 3]</a:t>
            </a:r>
            <a:r>
              <a:rPr lang="en-US" baseline="30000" dirty="0"/>
              <a:t>  </a:t>
            </a:r>
            <a:r>
              <a:rPr lang="en-US" dirty="0"/>
              <a:t>· 31</a:t>
            </a:r>
            <a:r>
              <a:rPr lang="en-US" baseline="30000" dirty="0"/>
              <a:t>2 </a:t>
            </a:r>
            <a:r>
              <a:rPr lang="en-US" dirty="0"/>
              <a:t>  + </a:t>
            </a:r>
          </a:p>
          <a:p>
            <a:pPr marL="228600" lvl="1" indent="0">
              <a:buNone/>
            </a:pPr>
            <a:r>
              <a:rPr lang="en-US" dirty="0"/>
              <a:t>                                                       </a:t>
            </a:r>
            <a:r>
              <a:rPr lang="en-US" i="1" dirty="0"/>
              <a:t>s</a:t>
            </a:r>
            <a:r>
              <a:rPr lang="en-US" dirty="0"/>
              <a:t>[</a:t>
            </a:r>
            <a:r>
              <a:rPr lang="en-US" i="1" dirty="0"/>
              <a:t>L </a:t>
            </a:r>
            <a:r>
              <a:rPr lang="en-US" dirty="0"/>
              <a:t>– 2]</a:t>
            </a:r>
            <a:r>
              <a:rPr lang="en-US" baseline="30000" dirty="0"/>
              <a:t> </a:t>
            </a:r>
            <a:r>
              <a:rPr lang="en-US" dirty="0"/>
              <a:t>·</a:t>
            </a:r>
            <a:r>
              <a:rPr lang="en-US" baseline="30000" dirty="0"/>
              <a:t>  </a:t>
            </a:r>
            <a:r>
              <a:rPr lang="en-US" dirty="0"/>
              <a:t>31</a:t>
            </a:r>
            <a:r>
              <a:rPr lang="en-US" baseline="30000" dirty="0"/>
              <a:t>1</a:t>
            </a:r>
            <a:r>
              <a:rPr lang="en-US" dirty="0"/>
              <a:t>  +  </a:t>
            </a:r>
            <a:r>
              <a:rPr lang="en-US" i="1" dirty="0"/>
              <a:t>s</a:t>
            </a:r>
            <a:r>
              <a:rPr lang="en-US" dirty="0"/>
              <a:t>[</a:t>
            </a:r>
            <a:r>
              <a:rPr lang="en-US" i="1" dirty="0"/>
              <a:t>L </a:t>
            </a:r>
            <a:r>
              <a:rPr lang="en-US" dirty="0"/>
              <a:t>– 1]</a:t>
            </a:r>
            <a:r>
              <a:rPr lang="en-US" baseline="30000" dirty="0"/>
              <a:t> </a:t>
            </a:r>
            <a:r>
              <a:rPr lang="en-US" dirty="0"/>
              <a:t>·</a:t>
            </a:r>
            <a:r>
              <a:rPr lang="en-US" baseline="30000" dirty="0"/>
              <a:t> </a:t>
            </a:r>
            <a:r>
              <a:rPr lang="en-US" dirty="0"/>
              <a:t>31</a:t>
            </a:r>
            <a:r>
              <a:rPr lang="en-US" baseline="30000" dirty="0"/>
              <a:t>0</a:t>
            </a:r>
            <a:r>
              <a:rPr lang="en-US" dirty="0"/>
              <a:t>.</a:t>
            </a:r>
          </a:p>
          <a:p>
            <a:r>
              <a:rPr lang="en-US" dirty="0"/>
              <a:t>Example: </a:t>
            </a:r>
          </a:p>
          <a:p>
            <a:pPr marL="0" indent="0">
              <a:buNone/>
            </a:pPr>
            <a:r>
              <a:rPr lang="en-US" dirty="0"/>
              <a:t>	String s = "call";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code = </a:t>
            </a:r>
            <a:r>
              <a:rPr lang="en-US" dirty="0" err="1"/>
              <a:t>s.hashCode</a:t>
            </a:r>
            <a:r>
              <a:rPr lang="en-US" dirty="0"/>
              <a:t>();</a:t>
            </a:r>
          </a:p>
          <a:p>
            <a:r>
              <a:rPr lang="en-US" dirty="0"/>
              <a:t> </a:t>
            </a:r>
            <a:r>
              <a:rPr lang="en-US" dirty="0">
                <a:solidFill>
                  <a:srgbClr val="FFFF00"/>
                </a:solidFill>
              </a:rPr>
              <a:t>3045982 = 99·31</a:t>
            </a:r>
            <a:r>
              <a:rPr lang="en-US" baseline="30000" dirty="0">
                <a:solidFill>
                  <a:srgbClr val="FFFF00"/>
                </a:solidFill>
              </a:rPr>
              <a:t>3</a:t>
            </a:r>
            <a:r>
              <a:rPr lang="en-US" dirty="0">
                <a:solidFill>
                  <a:srgbClr val="FFFF00"/>
                </a:solidFill>
              </a:rPr>
              <a:t> + 97·31</a:t>
            </a:r>
            <a:r>
              <a:rPr lang="en-US" baseline="30000" dirty="0">
                <a:solidFill>
                  <a:srgbClr val="FFFF00"/>
                </a:solidFill>
              </a:rPr>
              <a:t>2</a:t>
            </a:r>
            <a:r>
              <a:rPr lang="en-US" dirty="0">
                <a:solidFill>
                  <a:srgbClr val="FFFF00"/>
                </a:solidFill>
              </a:rPr>
              <a:t> + 108·31</a:t>
            </a:r>
            <a:r>
              <a:rPr lang="en-US" baseline="30000" dirty="0">
                <a:solidFill>
                  <a:srgbClr val="FFFF00"/>
                </a:solidFill>
              </a:rPr>
              <a:t>1</a:t>
            </a:r>
            <a:r>
              <a:rPr lang="en-US" dirty="0">
                <a:solidFill>
                  <a:srgbClr val="FFFF00"/>
                </a:solidFill>
              </a:rPr>
              <a:t> + 108·31</a:t>
            </a:r>
            <a:r>
              <a:rPr lang="en-US" baseline="30000" dirty="0">
                <a:solidFill>
                  <a:srgbClr val="FFFF00"/>
                </a:solidFill>
              </a:rPr>
              <a:t>0</a:t>
            </a: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                     = 108 + 31· (108 + 31 · (97 + 31 · (99)))</a:t>
            </a:r>
          </a:p>
          <a:p>
            <a:pPr marL="0" indent="0">
              <a:buNone/>
            </a:pPr>
            <a:r>
              <a:rPr lang="en-US" dirty="0"/>
              <a:t>            (Horner's method)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F4171F-4071-D344-8094-3EEE10A32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31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6F3F22-7409-EC4D-9C48-B6F1C50EB90B}"/>
              </a:ext>
            </a:extLst>
          </p:cNvPr>
          <p:cNvSpPr/>
          <p:nvPr/>
        </p:nvSpPr>
        <p:spPr>
          <a:xfrm>
            <a:off x="3837781" y="726244"/>
            <a:ext cx="53873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Java library implementations: String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73EC9B-4BD7-E347-A5AD-0D3127BBACB1}"/>
              </a:ext>
            </a:extLst>
          </p:cNvPr>
          <p:cNvSpPr/>
          <p:nvPr/>
        </p:nvSpPr>
        <p:spPr>
          <a:xfrm>
            <a:off x="743484" y="1812046"/>
            <a:ext cx="468504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public final class String</a:t>
            </a:r>
          </a:p>
          <a:p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{  </a:t>
            </a:r>
          </a:p>
          <a:p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   private final char[] s;</a:t>
            </a:r>
          </a:p>
          <a:p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   ...</a:t>
            </a:r>
          </a:p>
          <a:p>
            <a:r>
              <a:rPr lang="en-US" sz="2000" dirty="0">
                <a:solidFill>
                  <a:srgbClr val="FFFF00"/>
                </a:solidFill>
                <a:latin typeface="Helvetica" pitchFamily="2" charset="0"/>
              </a:rPr>
              <a:t>   public </a:t>
            </a:r>
            <a:r>
              <a:rPr lang="en-US" sz="2000" dirty="0" err="1">
                <a:solidFill>
                  <a:srgbClr val="FFFF00"/>
                </a:solidFill>
                <a:latin typeface="Helvetica" pitchFamily="2" charset="0"/>
              </a:rPr>
              <a:t>int</a:t>
            </a:r>
            <a:r>
              <a:rPr lang="en-US" sz="2000" dirty="0">
                <a:solidFill>
                  <a:srgbClr val="FFFF00"/>
                </a:solidFill>
                <a:latin typeface="Helvetica" pitchFamily="2" charset="0"/>
              </a:rPr>
              <a:t> </a:t>
            </a:r>
            <a:r>
              <a:rPr lang="en-US" sz="2000" dirty="0" err="1">
                <a:solidFill>
                  <a:srgbClr val="FFFF00"/>
                </a:solidFill>
                <a:latin typeface="Helvetica" pitchFamily="2" charset="0"/>
              </a:rPr>
              <a:t>hashCode</a:t>
            </a:r>
            <a:r>
              <a:rPr lang="en-US" sz="2000" dirty="0">
                <a:solidFill>
                  <a:srgbClr val="FFFF00"/>
                </a:solidFill>
                <a:latin typeface="Helvetica" pitchFamily="2" charset="0"/>
              </a:rPr>
              <a:t>()</a:t>
            </a:r>
          </a:p>
          <a:p>
            <a:r>
              <a:rPr lang="en-US" sz="2000" dirty="0">
                <a:solidFill>
                  <a:srgbClr val="FFFF00"/>
                </a:solidFill>
                <a:latin typeface="Helvetica" pitchFamily="2" charset="0"/>
              </a:rPr>
              <a:t>   {</a:t>
            </a:r>
          </a:p>
          <a:p>
            <a:r>
              <a:rPr lang="en-US" sz="2000" dirty="0">
                <a:solidFill>
                  <a:srgbClr val="FFFF00"/>
                </a:solidFill>
                <a:latin typeface="Helvetica" pitchFamily="2" charset="0"/>
              </a:rPr>
              <a:t>      </a:t>
            </a:r>
            <a:r>
              <a:rPr lang="en-US" sz="2000" dirty="0" err="1">
                <a:solidFill>
                  <a:srgbClr val="FFFF00"/>
                </a:solidFill>
                <a:latin typeface="Helvetica" pitchFamily="2" charset="0"/>
              </a:rPr>
              <a:t>int</a:t>
            </a:r>
            <a:r>
              <a:rPr lang="en-US" sz="2000" dirty="0">
                <a:solidFill>
                  <a:srgbClr val="FFFF00"/>
                </a:solidFill>
                <a:latin typeface="Helvetica" pitchFamily="2" charset="0"/>
              </a:rPr>
              <a:t> hash = 0;</a:t>
            </a:r>
          </a:p>
          <a:p>
            <a:r>
              <a:rPr lang="en-US" sz="2000" dirty="0">
                <a:solidFill>
                  <a:srgbClr val="FFFF00"/>
                </a:solidFill>
                <a:latin typeface="Helvetica" pitchFamily="2" charset="0"/>
              </a:rPr>
              <a:t>      for (</a:t>
            </a:r>
            <a:r>
              <a:rPr lang="en-US" sz="2000" dirty="0" err="1">
                <a:solidFill>
                  <a:srgbClr val="FFFF00"/>
                </a:solidFill>
                <a:latin typeface="Helvetica" pitchFamily="2" charset="0"/>
              </a:rPr>
              <a:t>int</a:t>
            </a:r>
            <a:r>
              <a:rPr lang="en-US" sz="2000" dirty="0">
                <a:solidFill>
                  <a:srgbClr val="FFFF00"/>
                </a:solidFill>
                <a:latin typeface="Helvetica" pitchFamily="2" charset="0"/>
              </a:rPr>
              <a:t> </a:t>
            </a:r>
            <a:r>
              <a:rPr lang="en-US" sz="2000" dirty="0" err="1">
                <a:solidFill>
                  <a:srgbClr val="FFFF00"/>
                </a:solidFill>
                <a:latin typeface="Helvetica" pitchFamily="2" charset="0"/>
              </a:rPr>
              <a:t>i</a:t>
            </a:r>
            <a:r>
              <a:rPr lang="en-US" sz="2000" dirty="0">
                <a:solidFill>
                  <a:srgbClr val="FFFF00"/>
                </a:solidFill>
                <a:latin typeface="Helvetica" pitchFamily="2" charset="0"/>
              </a:rPr>
              <a:t> = 0; </a:t>
            </a:r>
            <a:r>
              <a:rPr lang="en-US" sz="2000" dirty="0" err="1">
                <a:solidFill>
                  <a:srgbClr val="FFFF00"/>
                </a:solidFill>
                <a:latin typeface="Helvetica" pitchFamily="2" charset="0"/>
              </a:rPr>
              <a:t>i</a:t>
            </a:r>
            <a:r>
              <a:rPr lang="en-US" sz="2000" dirty="0">
                <a:solidFill>
                  <a:srgbClr val="FFFF00"/>
                </a:solidFill>
                <a:latin typeface="Helvetica" pitchFamily="2" charset="0"/>
              </a:rPr>
              <a:t> &lt; length(); </a:t>
            </a:r>
            <a:r>
              <a:rPr lang="en-US" sz="2000" dirty="0" err="1">
                <a:solidFill>
                  <a:srgbClr val="FFFF00"/>
                </a:solidFill>
                <a:latin typeface="Helvetica" pitchFamily="2" charset="0"/>
              </a:rPr>
              <a:t>i</a:t>
            </a:r>
            <a:r>
              <a:rPr lang="en-US" sz="2000" dirty="0">
                <a:solidFill>
                  <a:srgbClr val="FFFF00"/>
                </a:solidFill>
                <a:latin typeface="Helvetica" pitchFamily="2" charset="0"/>
              </a:rPr>
              <a:t>++)</a:t>
            </a:r>
          </a:p>
          <a:p>
            <a:r>
              <a:rPr lang="en-US" sz="2000" dirty="0">
                <a:solidFill>
                  <a:srgbClr val="FFFF00"/>
                </a:solidFill>
                <a:latin typeface="Helvetica" pitchFamily="2" charset="0"/>
              </a:rPr>
              <a:t>         hash = s[</a:t>
            </a:r>
            <a:r>
              <a:rPr lang="en-US" sz="2000" dirty="0" err="1">
                <a:solidFill>
                  <a:srgbClr val="FFFF00"/>
                </a:solidFill>
                <a:latin typeface="Helvetica" pitchFamily="2" charset="0"/>
              </a:rPr>
              <a:t>i</a:t>
            </a:r>
            <a:r>
              <a:rPr lang="en-US" sz="2000" dirty="0">
                <a:solidFill>
                  <a:srgbClr val="FFFF00"/>
                </a:solidFill>
                <a:latin typeface="Helvetica" pitchFamily="2" charset="0"/>
              </a:rPr>
              <a:t>] + (31 * hash);</a:t>
            </a:r>
          </a:p>
          <a:p>
            <a:r>
              <a:rPr lang="en-US" sz="2000" dirty="0">
                <a:solidFill>
                  <a:srgbClr val="FFFF00"/>
                </a:solidFill>
                <a:latin typeface="Helvetica" pitchFamily="2" charset="0"/>
              </a:rPr>
              <a:t>      return hash;</a:t>
            </a:r>
          </a:p>
          <a:p>
            <a:r>
              <a:rPr lang="en-US" sz="2000" dirty="0">
                <a:solidFill>
                  <a:srgbClr val="FFFF00"/>
                </a:solidFill>
                <a:latin typeface="Helvetica" pitchFamily="2" charset="0"/>
              </a:rPr>
              <a:t>   }</a:t>
            </a:r>
          </a:p>
          <a:p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} </a:t>
            </a:r>
            <a:endParaRPr lang="en-US" sz="2000" dirty="0">
              <a:solidFill>
                <a:schemeClr val="bg1"/>
              </a:solidFill>
              <a:effectLst/>
              <a:latin typeface="Helvetica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4DAF2E-65F0-C541-8DF3-2F2305BFDB6E}"/>
              </a:ext>
            </a:extLst>
          </p:cNvPr>
          <p:cNvSpPr txBox="1"/>
          <p:nvPr/>
        </p:nvSpPr>
        <p:spPr>
          <a:xfrm>
            <a:off x="3462759" y="6184104"/>
            <a:ext cx="5266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From: Sedgewick &amp; Wilson, Algorithms, 4-th Edition, lecture notes</a:t>
            </a:r>
          </a:p>
        </p:txBody>
      </p:sp>
    </p:spTree>
    <p:extLst>
      <p:ext uri="{BB962C8B-B14F-4D97-AF65-F5344CB8AC3E}">
        <p14:creationId xmlns:p14="http://schemas.microsoft.com/office/powerpoint/2010/main" val="2685931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F20BA-822E-E344-B631-069F45B74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code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B7BE2-F934-1C48-9F1F-4BDB9B729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3385" y="1847654"/>
            <a:ext cx="8821789" cy="4252204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FF00"/>
                </a:solidFill>
              </a:rPr>
              <a:t>"Standard" recipe for user-defined types.</a:t>
            </a:r>
          </a:p>
          <a:p>
            <a:pPr lvl="1"/>
            <a:r>
              <a:rPr lang="en-US" dirty="0"/>
              <a:t>Combine each significant field using the 31</a:t>
            </a:r>
            <a:r>
              <a:rPr lang="en-US" i="1" dirty="0"/>
              <a:t>x</a:t>
            </a:r>
            <a:r>
              <a:rPr lang="en-US" dirty="0"/>
              <a:t> + </a:t>
            </a:r>
            <a:r>
              <a:rPr lang="en-US" i="1" dirty="0"/>
              <a:t>y</a:t>
            </a:r>
            <a:r>
              <a:rPr lang="en-US" dirty="0"/>
              <a:t> rule.</a:t>
            </a:r>
          </a:p>
          <a:p>
            <a:pPr lvl="1"/>
            <a:r>
              <a:rPr lang="en-US" dirty="0"/>
              <a:t>If field is a primitive type, use wrapper type </a:t>
            </a:r>
            <a:r>
              <a:rPr lang="en-US" i="1" dirty="0" err="1"/>
              <a:t>hashCode</a:t>
            </a:r>
            <a:r>
              <a:rPr lang="en-US" i="1" dirty="0"/>
              <a:t>().</a:t>
            </a:r>
          </a:p>
          <a:p>
            <a:pPr lvl="1"/>
            <a:r>
              <a:rPr lang="en-US" dirty="0"/>
              <a:t>If field is null, return 0.</a:t>
            </a:r>
          </a:p>
          <a:p>
            <a:pPr lvl="1"/>
            <a:r>
              <a:rPr lang="en-US" dirty="0"/>
              <a:t>If field is a reference type, use </a:t>
            </a:r>
            <a:r>
              <a:rPr lang="en-US" i="1" dirty="0" err="1"/>
              <a:t>hashCode</a:t>
            </a:r>
            <a:r>
              <a:rPr lang="en-US" i="1" dirty="0"/>
              <a:t>().</a:t>
            </a:r>
          </a:p>
          <a:p>
            <a:pPr lvl="1"/>
            <a:r>
              <a:rPr lang="en-US" dirty="0"/>
              <a:t>If field is an array, apply to each entry.</a:t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In practice. </a:t>
            </a:r>
            <a:r>
              <a:rPr lang="en-US" dirty="0"/>
              <a:t>  Recipe works reasonably well; used in Java libraries.</a:t>
            </a:r>
          </a:p>
          <a:p>
            <a:r>
              <a:rPr lang="en-US" dirty="0">
                <a:solidFill>
                  <a:srgbClr val="FFFF00"/>
                </a:solidFill>
              </a:rPr>
              <a:t>In theory.</a:t>
            </a:r>
            <a:r>
              <a:rPr lang="en-US" dirty="0"/>
              <a:t>  Keys are </a:t>
            </a:r>
            <a:r>
              <a:rPr lang="en-US" dirty="0" err="1"/>
              <a:t>bitstring</a:t>
            </a:r>
            <a:r>
              <a:rPr lang="en-US" dirty="0"/>
              <a:t>; "universal" hash functions exist. </a:t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Basic rule.</a:t>
            </a:r>
            <a:r>
              <a:rPr lang="en-US" dirty="0"/>
              <a:t>  Need to use the whole key to compute hash code;</a:t>
            </a:r>
            <a:br>
              <a:rPr lang="en-US" dirty="0"/>
            </a:br>
            <a:r>
              <a:rPr lang="en-US" dirty="0"/>
              <a:t>consult an expert for state-of-the-art hash codes.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1A6B8-AF0D-BC48-B5D7-662D32DE3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CDA348-5ED5-1F4B-AEB8-15C7240F12F5}"/>
              </a:ext>
            </a:extLst>
          </p:cNvPr>
          <p:cNvSpPr txBox="1"/>
          <p:nvPr/>
        </p:nvSpPr>
        <p:spPr>
          <a:xfrm>
            <a:off x="3462759" y="6184104"/>
            <a:ext cx="5266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From: Sedgewick &amp; Wilson, Algorithms, 4-th Edition, lecture notes</a:t>
            </a:r>
          </a:p>
        </p:txBody>
      </p:sp>
    </p:spTree>
    <p:extLst>
      <p:ext uri="{BB962C8B-B14F-4D97-AF65-F5344CB8AC3E}">
        <p14:creationId xmlns:p14="http://schemas.microsoft.com/office/powerpoint/2010/main" val="341725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9D0E8-5705-3445-B494-92A0FFC96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tables vs. balanced search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7451D-95B0-AD42-BFD6-A47888DA9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Hash tables.</a:t>
            </a:r>
          </a:p>
          <a:p>
            <a:pPr lvl="1"/>
            <a:r>
              <a:rPr lang="en-US" dirty="0"/>
              <a:t>Simpler to code.</a:t>
            </a:r>
          </a:p>
          <a:p>
            <a:pPr lvl="1"/>
            <a:r>
              <a:rPr lang="en-US" dirty="0"/>
              <a:t>No effective alternative for unordered keys.</a:t>
            </a:r>
          </a:p>
          <a:p>
            <a:pPr lvl="1"/>
            <a:r>
              <a:rPr lang="en-US" dirty="0"/>
              <a:t>Faster for simple keys (a few arithmetic ops versus log </a:t>
            </a:r>
            <a:r>
              <a:rPr lang="en-US" i="1" dirty="0"/>
              <a:t>N</a:t>
            </a:r>
            <a:r>
              <a:rPr lang="en-US" dirty="0"/>
              <a:t> compares).</a:t>
            </a:r>
          </a:p>
          <a:p>
            <a:pPr lvl="1"/>
            <a:r>
              <a:rPr lang="en-US" dirty="0"/>
              <a:t>Better system support in Java for strings (e.g., cached hash code).</a:t>
            </a:r>
          </a:p>
          <a:p>
            <a:r>
              <a:rPr lang="en-US" dirty="0"/>
              <a:t>Balanced search trees.</a:t>
            </a:r>
          </a:p>
          <a:p>
            <a:pPr lvl="1"/>
            <a:r>
              <a:rPr lang="en-US" dirty="0"/>
              <a:t>Stronger performance guarantee.</a:t>
            </a:r>
          </a:p>
          <a:p>
            <a:pPr lvl="1"/>
            <a:r>
              <a:rPr lang="en-US" dirty="0"/>
              <a:t>Support for ordered ST operations.</a:t>
            </a:r>
          </a:p>
          <a:p>
            <a:pPr lvl="1"/>
            <a:r>
              <a:rPr lang="en-US" dirty="0"/>
              <a:t>Easier to implement </a:t>
            </a:r>
            <a:r>
              <a:rPr lang="en-US" dirty="0" err="1"/>
              <a:t>compareTo</a:t>
            </a:r>
            <a:r>
              <a:rPr lang="en-US" dirty="0"/>
              <a:t>() correctly than equals() and </a:t>
            </a:r>
            <a:r>
              <a:rPr lang="en-US" dirty="0" err="1"/>
              <a:t>hashCode</a:t>
            </a:r>
            <a:r>
              <a:rPr lang="en-US" dirty="0"/>
              <a:t>().</a:t>
            </a:r>
          </a:p>
          <a:p>
            <a:r>
              <a:rPr lang="en-US" dirty="0"/>
              <a:t>Java system includes both.</a:t>
            </a:r>
          </a:p>
          <a:p>
            <a:pPr lvl="1"/>
            <a:r>
              <a:rPr lang="en-US" dirty="0"/>
              <a:t>Red-black BSTs:  </a:t>
            </a:r>
            <a:r>
              <a:rPr lang="en-US" dirty="0" err="1"/>
              <a:t>java.util.TreeMap</a:t>
            </a:r>
            <a:r>
              <a:rPr lang="en-US" dirty="0"/>
              <a:t>, </a:t>
            </a:r>
            <a:r>
              <a:rPr lang="en-US" dirty="0" err="1"/>
              <a:t>java.util.TreeSet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Hash tables:  </a:t>
            </a:r>
            <a:r>
              <a:rPr lang="en-US" dirty="0" err="1"/>
              <a:t>java.util.HashMap</a:t>
            </a:r>
            <a:r>
              <a:rPr lang="en-US" dirty="0"/>
              <a:t>, </a:t>
            </a:r>
            <a:r>
              <a:rPr lang="en-US" dirty="0" err="1"/>
              <a:t>java.util.IdentityHashMap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2C2045-A94D-924A-83B3-ED49FAE7C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33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D977EE-38B5-804F-9088-9488BC299325}"/>
              </a:ext>
            </a:extLst>
          </p:cNvPr>
          <p:cNvSpPr txBox="1"/>
          <p:nvPr/>
        </p:nvSpPr>
        <p:spPr>
          <a:xfrm>
            <a:off x="3462759" y="5998905"/>
            <a:ext cx="5266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From: Sedgewick &amp; Wilson, Algorithms, 4-th Edition, lecture notes</a:t>
            </a:r>
          </a:p>
        </p:txBody>
      </p:sp>
    </p:spTree>
    <p:extLst>
      <p:ext uri="{BB962C8B-B14F-4D97-AF65-F5344CB8AC3E}">
        <p14:creationId xmlns:p14="http://schemas.microsoft.com/office/powerpoint/2010/main" val="2855834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194" name="Group 2">
            <a:extLst>
              <a:ext uri="{FF2B5EF4-FFF2-40B4-BE49-F238E27FC236}">
                <a16:creationId xmlns:a16="http://schemas.microsoft.com/office/drawing/2014/main" id="{3CA7327B-3837-FF46-99C4-A60ECE3A912A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1981200"/>
            <a:ext cx="457200" cy="2743200"/>
            <a:chOff x="2592" y="1584"/>
            <a:chExt cx="288" cy="1728"/>
          </a:xfrm>
        </p:grpSpPr>
        <p:sp>
          <p:nvSpPr>
            <p:cNvPr id="136195" name="Rectangle 3">
              <a:extLst>
                <a:ext uri="{FF2B5EF4-FFF2-40B4-BE49-F238E27FC236}">
                  <a16:creationId xmlns:a16="http://schemas.microsoft.com/office/drawing/2014/main" id="{A6B512E4-3D74-0C44-B484-930BCDDC8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584"/>
              <a:ext cx="288" cy="28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196" name="Rectangle 4">
              <a:extLst>
                <a:ext uri="{FF2B5EF4-FFF2-40B4-BE49-F238E27FC236}">
                  <a16:creationId xmlns:a16="http://schemas.microsoft.com/office/drawing/2014/main" id="{D618C0DB-6738-C14E-A74F-24A6FF456F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872"/>
              <a:ext cx="288" cy="28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197" name="Rectangle 5">
              <a:extLst>
                <a:ext uri="{FF2B5EF4-FFF2-40B4-BE49-F238E27FC236}">
                  <a16:creationId xmlns:a16="http://schemas.microsoft.com/office/drawing/2014/main" id="{9A4ACB1C-C8E2-2148-93E4-D3163C64D4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160"/>
              <a:ext cx="288" cy="28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198" name="Rectangle 6">
              <a:extLst>
                <a:ext uri="{FF2B5EF4-FFF2-40B4-BE49-F238E27FC236}">
                  <a16:creationId xmlns:a16="http://schemas.microsoft.com/office/drawing/2014/main" id="{DFCA45CC-4282-944D-8528-E0ADEA2E34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448"/>
              <a:ext cx="288" cy="28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199" name="Rectangle 7">
              <a:extLst>
                <a:ext uri="{FF2B5EF4-FFF2-40B4-BE49-F238E27FC236}">
                  <a16:creationId xmlns:a16="http://schemas.microsoft.com/office/drawing/2014/main" id="{2BDB302C-1CDF-6B4A-8C0A-5A8AB7FEE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736"/>
              <a:ext cx="288" cy="28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0" name="Rectangle 8">
              <a:extLst>
                <a:ext uri="{FF2B5EF4-FFF2-40B4-BE49-F238E27FC236}">
                  <a16:creationId xmlns:a16="http://schemas.microsoft.com/office/drawing/2014/main" id="{3DD7B87A-45E4-7048-A50D-E66456A860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024"/>
              <a:ext cx="288" cy="28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6201" name="Rectangle 9">
            <a:extLst>
              <a:ext uri="{FF2B5EF4-FFF2-40B4-BE49-F238E27FC236}">
                <a16:creationId xmlns:a16="http://schemas.microsoft.com/office/drawing/2014/main" id="{0E9BB74E-CBBC-0D45-8400-AB55AAB21E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/>
          <a:lstStyle/>
          <a:p>
            <a:r>
              <a:rPr kumimoji="1" lang="en-US" altLang="en-US" dirty="0">
                <a:solidFill>
                  <a:srgbClr val="FFFF00"/>
                </a:solidFill>
              </a:rPr>
              <a:t>Main idea: Direct address table</a:t>
            </a:r>
          </a:p>
        </p:txBody>
      </p:sp>
      <p:grpSp>
        <p:nvGrpSpPr>
          <p:cNvPr id="136202" name="Group 10">
            <a:extLst>
              <a:ext uri="{FF2B5EF4-FFF2-40B4-BE49-F238E27FC236}">
                <a16:creationId xmlns:a16="http://schemas.microsoft.com/office/drawing/2014/main" id="{EF29E57B-669B-304D-92FB-09EF61BB0C92}"/>
              </a:ext>
            </a:extLst>
          </p:cNvPr>
          <p:cNvGrpSpPr>
            <a:grpSpLocks/>
          </p:cNvGrpSpPr>
          <p:nvPr/>
        </p:nvGrpSpPr>
        <p:grpSpPr bwMode="auto">
          <a:xfrm>
            <a:off x="2378076" y="2932114"/>
            <a:ext cx="4937125" cy="877887"/>
            <a:chOff x="538" y="2183"/>
            <a:chExt cx="3110" cy="553"/>
          </a:xfrm>
        </p:grpSpPr>
        <p:grpSp>
          <p:nvGrpSpPr>
            <p:cNvPr id="136203" name="Group 11">
              <a:extLst>
                <a:ext uri="{FF2B5EF4-FFF2-40B4-BE49-F238E27FC236}">
                  <a16:creationId xmlns:a16="http://schemas.microsoft.com/office/drawing/2014/main" id="{9E7EA216-E43A-D54B-A666-9859946765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6" y="2448"/>
              <a:ext cx="912" cy="288"/>
              <a:chOff x="2736" y="2448"/>
              <a:chExt cx="912" cy="288"/>
            </a:xfrm>
          </p:grpSpPr>
          <p:sp>
            <p:nvSpPr>
              <p:cNvPr id="136204" name="AutoShape 12">
                <a:extLst>
                  <a:ext uri="{FF2B5EF4-FFF2-40B4-BE49-F238E27FC236}">
                    <a16:creationId xmlns:a16="http://schemas.microsoft.com/office/drawing/2014/main" id="{90A6CD35-5699-0345-BDFD-EC141237F7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2448"/>
                <a:ext cx="576" cy="28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en-US" sz="2400" dirty="0" err="1">
                    <a:solidFill>
                      <a:schemeClr val="bg1"/>
                    </a:solidFill>
                  </a:rPr>
                  <a:t>Edd</a:t>
                </a:r>
                <a:endParaRPr lang="en-US" alt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6205" name="Line 13">
                <a:extLst>
                  <a:ext uri="{FF2B5EF4-FFF2-40B4-BE49-F238E27FC236}">
                    <a16:creationId xmlns:a16="http://schemas.microsoft.com/office/drawing/2014/main" id="{7260C8F4-A153-7343-88DD-D2449D8C5C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2592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6206" name="Text Box 14">
              <a:extLst>
                <a:ext uri="{FF2B5EF4-FFF2-40B4-BE49-F238E27FC236}">
                  <a16:creationId xmlns:a16="http://schemas.microsoft.com/office/drawing/2014/main" id="{FCBF5406-F67A-9B4C-9BBF-F36A93F997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8" y="2183"/>
              <a:ext cx="98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dirty="0">
                  <a:solidFill>
                    <a:schemeClr val="bg1"/>
                  </a:solidFill>
                </a:rPr>
                <a:t>h(“</a:t>
              </a:r>
              <a:r>
                <a:rPr lang="en-US" altLang="en-US" sz="2400" dirty="0" err="1">
                  <a:solidFill>
                    <a:schemeClr val="bg1"/>
                  </a:solidFill>
                </a:rPr>
                <a:t>Edd</a:t>
              </a:r>
              <a:r>
                <a:rPr lang="en-US" altLang="en-US" sz="2400" dirty="0">
                  <a:solidFill>
                    <a:schemeClr val="bg1"/>
                  </a:solidFill>
                </a:rPr>
                <a:t>”)=3</a:t>
              </a:r>
            </a:p>
          </p:txBody>
        </p:sp>
      </p:grpSp>
      <p:grpSp>
        <p:nvGrpSpPr>
          <p:cNvPr id="136207" name="Group 15">
            <a:extLst>
              <a:ext uri="{FF2B5EF4-FFF2-40B4-BE49-F238E27FC236}">
                <a16:creationId xmlns:a16="http://schemas.microsoft.com/office/drawing/2014/main" id="{1A0CDEDF-1117-A649-98C9-8CFF07AAFF82}"/>
              </a:ext>
            </a:extLst>
          </p:cNvPr>
          <p:cNvGrpSpPr>
            <a:grpSpLocks/>
          </p:cNvGrpSpPr>
          <p:nvPr/>
        </p:nvGrpSpPr>
        <p:grpSpPr bwMode="auto">
          <a:xfrm>
            <a:off x="2378076" y="3389314"/>
            <a:ext cx="5165725" cy="1335087"/>
            <a:chOff x="538" y="2471"/>
            <a:chExt cx="3254" cy="841"/>
          </a:xfrm>
        </p:grpSpPr>
        <p:grpSp>
          <p:nvGrpSpPr>
            <p:cNvPr id="136208" name="Group 16">
              <a:extLst>
                <a:ext uri="{FF2B5EF4-FFF2-40B4-BE49-F238E27FC236}">
                  <a16:creationId xmlns:a16="http://schemas.microsoft.com/office/drawing/2014/main" id="{3D10C95A-0979-B945-BA75-72A244987C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6" y="3024"/>
              <a:ext cx="1056" cy="288"/>
              <a:chOff x="2736" y="3024"/>
              <a:chExt cx="1056" cy="288"/>
            </a:xfrm>
          </p:grpSpPr>
          <p:sp>
            <p:nvSpPr>
              <p:cNvPr id="136209" name="AutoShape 17">
                <a:extLst>
                  <a:ext uri="{FF2B5EF4-FFF2-40B4-BE49-F238E27FC236}">
                    <a16:creationId xmlns:a16="http://schemas.microsoft.com/office/drawing/2014/main" id="{377F50EF-B950-DB4D-9033-105131DF0E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3024"/>
                <a:ext cx="720" cy="28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en-US" sz="2400" dirty="0">
                    <a:solidFill>
                      <a:schemeClr val="bg1"/>
                    </a:solidFill>
                  </a:rPr>
                  <a:t>Eddy</a:t>
                </a:r>
              </a:p>
            </p:txBody>
          </p:sp>
          <p:sp>
            <p:nvSpPr>
              <p:cNvPr id="136210" name="Line 18">
                <a:extLst>
                  <a:ext uri="{FF2B5EF4-FFF2-40B4-BE49-F238E27FC236}">
                    <a16:creationId xmlns:a16="http://schemas.microsoft.com/office/drawing/2014/main" id="{E8DBDF99-6897-7041-8979-2C51631C97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3168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6211" name="Text Box 19">
              <a:extLst>
                <a:ext uri="{FF2B5EF4-FFF2-40B4-BE49-F238E27FC236}">
                  <a16:creationId xmlns:a16="http://schemas.microsoft.com/office/drawing/2014/main" id="{37D8772F-2075-2342-8D94-BCDC1CBD5A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8" y="2471"/>
              <a:ext cx="108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dirty="0">
                  <a:solidFill>
                    <a:schemeClr val="bg1"/>
                  </a:solidFill>
                </a:rPr>
                <a:t>h(“Eddy”)=5</a:t>
              </a:r>
            </a:p>
          </p:txBody>
        </p:sp>
      </p:grpSp>
      <p:grpSp>
        <p:nvGrpSpPr>
          <p:cNvPr id="136212" name="Group 20">
            <a:extLst>
              <a:ext uri="{FF2B5EF4-FFF2-40B4-BE49-F238E27FC236}">
                <a16:creationId xmlns:a16="http://schemas.microsoft.com/office/drawing/2014/main" id="{D008DE7C-22EE-3A4A-8E14-BE65B35183D0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2438404"/>
            <a:ext cx="4876800" cy="538163"/>
            <a:chOff x="528" y="1872"/>
            <a:chExt cx="3072" cy="339"/>
          </a:xfrm>
        </p:grpSpPr>
        <p:grpSp>
          <p:nvGrpSpPr>
            <p:cNvPr id="136213" name="Group 21">
              <a:extLst>
                <a:ext uri="{FF2B5EF4-FFF2-40B4-BE49-F238E27FC236}">
                  <a16:creationId xmlns:a16="http://schemas.microsoft.com/office/drawing/2014/main" id="{01C320F7-19DB-1B44-88A1-E45E80CBAE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6" y="1872"/>
              <a:ext cx="864" cy="288"/>
              <a:chOff x="2736" y="1872"/>
              <a:chExt cx="864" cy="288"/>
            </a:xfrm>
          </p:grpSpPr>
          <p:sp>
            <p:nvSpPr>
              <p:cNvPr id="136214" name="Line 22">
                <a:extLst>
                  <a:ext uri="{FF2B5EF4-FFF2-40B4-BE49-F238E27FC236}">
                    <a16:creationId xmlns:a16="http://schemas.microsoft.com/office/drawing/2014/main" id="{7EAD24C5-FB4A-624C-87ED-94ED9BBB4F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2016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215" name="AutoShape 23">
                <a:extLst>
                  <a:ext uri="{FF2B5EF4-FFF2-40B4-BE49-F238E27FC236}">
                    <a16:creationId xmlns:a16="http://schemas.microsoft.com/office/drawing/2014/main" id="{9BA814B3-FFDB-C04B-9D66-6AF9D141F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1872"/>
                <a:ext cx="528" cy="28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en-US" sz="2400" dirty="0">
                    <a:solidFill>
                      <a:schemeClr val="bg1"/>
                    </a:solidFill>
                  </a:rPr>
                  <a:t>Ed</a:t>
                </a:r>
              </a:p>
            </p:txBody>
          </p:sp>
        </p:grpSp>
        <p:sp>
          <p:nvSpPr>
            <p:cNvPr id="136216" name="Text Box 24">
              <a:extLst>
                <a:ext uri="{FF2B5EF4-FFF2-40B4-BE49-F238E27FC236}">
                  <a16:creationId xmlns:a16="http://schemas.microsoft.com/office/drawing/2014/main" id="{1B015F45-1C3F-C24D-AC2D-36293BC5A9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920"/>
              <a:ext cx="88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dirty="0">
                  <a:solidFill>
                    <a:schemeClr val="bg1"/>
                  </a:solidFill>
                </a:rPr>
                <a:t>h(“Ed”)=1</a:t>
              </a:r>
            </a:p>
          </p:txBody>
        </p:sp>
      </p:grpSp>
      <p:grpSp>
        <p:nvGrpSpPr>
          <p:cNvPr id="136217" name="Group 25">
            <a:extLst>
              <a:ext uri="{FF2B5EF4-FFF2-40B4-BE49-F238E27FC236}">
                <a16:creationId xmlns:a16="http://schemas.microsoft.com/office/drawing/2014/main" id="{6555C664-410D-6442-ACF5-A495080642B3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2438402"/>
            <a:ext cx="7315200" cy="1833563"/>
            <a:chOff x="528" y="1872"/>
            <a:chExt cx="4608" cy="1155"/>
          </a:xfrm>
        </p:grpSpPr>
        <p:sp>
          <p:nvSpPr>
            <p:cNvPr id="136218" name="AutoShape 26">
              <a:extLst>
                <a:ext uri="{FF2B5EF4-FFF2-40B4-BE49-F238E27FC236}">
                  <a16:creationId xmlns:a16="http://schemas.microsoft.com/office/drawing/2014/main" id="{6667F1F8-0EE4-444E-9B0A-0CB6DBA2D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" y="1872"/>
              <a:ext cx="1296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2400" dirty="0">
                  <a:solidFill>
                    <a:schemeClr val="bg1"/>
                  </a:solidFill>
                </a:rPr>
                <a:t>Jawbreaker</a:t>
              </a:r>
            </a:p>
          </p:txBody>
        </p:sp>
        <p:grpSp>
          <p:nvGrpSpPr>
            <p:cNvPr id="136219" name="Group 27">
              <a:extLst>
                <a:ext uri="{FF2B5EF4-FFF2-40B4-BE49-F238E27FC236}">
                  <a16:creationId xmlns:a16="http://schemas.microsoft.com/office/drawing/2014/main" id="{4AFDC385-EBA6-114D-AF4A-B00C66BB5D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2" y="1872"/>
              <a:ext cx="864" cy="288"/>
              <a:chOff x="4272" y="1872"/>
              <a:chExt cx="864" cy="288"/>
            </a:xfrm>
          </p:grpSpPr>
          <p:sp>
            <p:nvSpPr>
              <p:cNvPr id="136220" name="AutoShape 28">
                <a:extLst>
                  <a:ext uri="{FF2B5EF4-FFF2-40B4-BE49-F238E27FC236}">
                    <a16:creationId xmlns:a16="http://schemas.microsoft.com/office/drawing/2014/main" id="{95E81003-0589-B344-A675-432B0C1BC8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1872"/>
                <a:ext cx="528" cy="28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en-US" sz="2400" dirty="0">
                    <a:solidFill>
                      <a:schemeClr val="bg1"/>
                    </a:solidFill>
                  </a:rPr>
                  <a:t>Ed</a:t>
                </a:r>
              </a:p>
            </p:txBody>
          </p:sp>
          <p:sp>
            <p:nvSpPr>
              <p:cNvPr id="136221" name="Line 29">
                <a:extLst>
                  <a:ext uri="{FF2B5EF4-FFF2-40B4-BE49-F238E27FC236}">
                    <a16:creationId xmlns:a16="http://schemas.microsoft.com/office/drawing/2014/main" id="{403252F4-B6CB-664A-9D51-07623A3D5C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2016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6222" name="Text Box 30">
              <a:extLst>
                <a:ext uri="{FF2B5EF4-FFF2-40B4-BE49-F238E27FC236}">
                  <a16:creationId xmlns:a16="http://schemas.microsoft.com/office/drawing/2014/main" id="{F077ECA1-30C8-1E40-B898-6D1FA3815B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736"/>
              <a:ext cx="158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dirty="0">
                  <a:solidFill>
                    <a:schemeClr val="bg1"/>
                  </a:solidFill>
                </a:rPr>
                <a:t>h(“Jawbreaker”)=1</a:t>
              </a:r>
            </a:p>
          </p:txBody>
        </p:sp>
      </p:grpSp>
      <p:grpSp>
        <p:nvGrpSpPr>
          <p:cNvPr id="136223" name="Group 31">
            <a:extLst>
              <a:ext uri="{FF2B5EF4-FFF2-40B4-BE49-F238E27FC236}">
                <a16:creationId xmlns:a16="http://schemas.microsoft.com/office/drawing/2014/main" id="{DB2559B1-9619-0745-AEB0-895A044705AD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4876800"/>
            <a:ext cx="7239000" cy="990600"/>
            <a:chOff x="576" y="3504"/>
            <a:chExt cx="4560" cy="624"/>
          </a:xfrm>
        </p:grpSpPr>
        <p:sp>
          <p:nvSpPr>
            <p:cNvPr id="136224" name="AutoShape 32">
              <a:extLst>
                <a:ext uri="{FF2B5EF4-FFF2-40B4-BE49-F238E27FC236}">
                  <a16:creationId xmlns:a16="http://schemas.microsoft.com/office/drawing/2014/main" id="{FC32AC1C-B4AA-A749-98B4-EC815B4960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3840"/>
              <a:ext cx="1296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2400" dirty="0">
                  <a:solidFill>
                    <a:schemeClr val="bg1"/>
                  </a:solidFill>
                </a:rPr>
                <a:t>Jawbreaker</a:t>
              </a:r>
            </a:p>
          </p:txBody>
        </p:sp>
        <p:grpSp>
          <p:nvGrpSpPr>
            <p:cNvPr id="136225" name="Group 33">
              <a:extLst>
                <a:ext uri="{FF2B5EF4-FFF2-40B4-BE49-F238E27FC236}">
                  <a16:creationId xmlns:a16="http://schemas.microsoft.com/office/drawing/2014/main" id="{6A3C6465-D3E2-1C40-8E02-B64A4D73D1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3840"/>
              <a:ext cx="1056" cy="288"/>
              <a:chOff x="2736" y="3024"/>
              <a:chExt cx="1056" cy="288"/>
            </a:xfrm>
          </p:grpSpPr>
          <p:sp>
            <p:nvSpPr>
              <p:cNvPr id="136226" name="AutoShape 34">
                <a:extLst>
                  <a:ext uri="{FF2B5EF4-FFF2-40B4-BE49-F238E27FC236}">
                    <a16:creationId xmlns:a16="http://schemas.microsoft.com/office/drawing/2014/main" id="{5E84AA32-14B8-C246-BEC7-DBB6010FDF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3024"/>
                <a:ext cx="720" cy="28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en-US" sz="2400" dirty="0">
                    <a:solidFill>
                      <a:schemeClr val="bg1"/>
                    </a:solidFill>
                  </a:rPr>
                  <a:t>Eddy</a:t>
                </a:r>
              </a:p>
            </p:txBody>
          </p:sp>
          <p:sp>
            <p:nvSpPr>
              <p:cNvPr id="136227" name="Line 35">
                <a:extLst>
                  <a:ext uri="{FF2B5EF4-FFF2-40B4-BE49-F238E27FC236}">
                    <a16:creationId xmlns:a16="http://schemas.microsoft.com/office/drawing/2014/main" id="{6742B830-E386-F144-B9B9-56B41F6DBB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3168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6228" name="Group 36">
              <a:extLst>
                <a:ext uri="{FF2B5EF4-FFF2-40B4-BE49-F238E27FC236}">
                  <a16:creationId xmlns:a16="http://schemas.microsoft.com/office/drawing/2014/main" id="{0536C69C-444F-A64A-897F-5F631C3A93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6" y="3840"/>
              <a:ext cx="912" cy="288"/>
              <a:chOff x="2736" y="2448"/>
              <a:chExt cx="912" cy="288"/>
            </a:xfrm>
          </p:grpSpPr>
          <p:sp>
            <p:nvSpPr>
              <p:cNvPr id="136229" name="AutoShape 37">
                <a:extLst>
                  <a:ext uri="{FF2B5EF4-FFF2-40B4-BE49-F238E27FC236}">
                    <a16:creationId xmlns:a16="http://schemas.microsoft.com/office/drawing/2014/main" id="{B2CE83D1-BAF8-1E48-A2E1-DDFE64436C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2448"/>
                <a:ext cx="576" cy="28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en-US" sz="2400" dirty="0" err="1">
                    <a:solidFill>
                      <a:schemeClr val="bg1"/>
                    </a:solidFill>
                  </a:rPr>
                  <a:t>Edd</a:t>
                </a:r>
                <a:endParaRPr lang="en-US" alt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6230" name="Line 38">
                <a:extLst>
                  <a:ext uri="{FF2B5EF4-FFF2-40B4-BE49-F238E27FC236}">
                    <a16:creationId xmlns:a16="http://schemas.microsoft.com/office/drawing/2014/main" id="{D3324B69-0BC9-BC4E-AD60-8076F5B58E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2592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6231" name="Text Box 39">
              <a:extLst>
                <a:ext uri="{FF2B5EF4-FFF2-40B4-BE49-F238E27FC236}">
                  <a16:creationId xmlns:a16="http://schemas.microsoft.com/office/drawing/2014/main" id="{AE0C21E1-0191-2D4B-9D32-711CC2508A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3504"/>
              <a:ext cx="109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dirty="0">
                  <a:solidFill>
                    <a:schemeClr val="bg1"/>
                  </a:solidFill>
                </a:rPr>
                <a:t>Compare</a:t>
              </a:r>
              <a:r>
                <a:rPr lang="en-US" altLang="en-US" sz="2400" dirty="0"/>
                <a:t> </a:t>
              </a:r>
              <a:r>
                <a:rPr lang="en-US" altLang="en-US" sz="2400" dirty="0">
                  <a:solidFill>
                    <a:schemeClr val="bg1"/>
                  </a:solidFill>
                </a:rPr>
                <a:t>to</a:t>
              </a:r>
              <a:r>
                <a:rPr lang="en-US" altLang="en-US" sz="2400" dirty="0"/>
                <a:t>:</a:t>
              </a:r>
            </a:p>
          </p:txBody>
        </p:sp>
        <p:grpSp>
          <p:nvGrpSpPr>
            <p:cNvPr id="136232" name="Group 40">
              <a:extLst>
                <a:ext uri="{FF2B5EF4-FFF2-40B4-BE49-F238E27FC236}">
                  <a16:creationId xmlns:a16="http://schemas.microsoft.com/office/drawing/2014/main" id="{7AD193A1-3AC0-2B4E-86E0-7C05E1925A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2" y="3840"/>
              <a:ext cx="864" cy="288"/>
              <a:chOff x="4272" y="1872"/>
              <a:chExt cx="864" cy="288"/>
            </a:xfrm>
          </p:grpSpPr>
          <p:sp>
            <p:nvSpPr>
              <p:cNvPr id="136233" name="AutoShape 41">
                <a:extLst>
                  <a:ext uri="{FF2B5EF4-FFF2-40B4-BE49-F238E27FC236}">
                    <a16:creationId xmlns:a16="http://schemas.microsoft.com/office/drawing/2014/main" id="{E5603091-D0DB-0347-9D56-9C8FD176A7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1872"/>
                <a:ext cx="528" cy="28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en-US" sz="2400" dirty="0">
                    <a:solidFill>
                      <a:schemeClr val="bg1"/>
                    </a:solidFill>
                  </a:rPr>
                  <a:t>Ed</a:t>
                </a:r>
              </a:p>
            </p:txBody>
          </p:sp>
          <p:sp>
            <p:nvSpPr>
              <p:cNvPr id="136234" name="Line 42">
                <a:extLst>
                  <a:ext uri="{FF2B5EF4-FFF2-40B4-BE49-F238E27FC236}">
                    <a16:creationId xmlns:a16="http://schemas.microsoft.com/office/drawing/2014/main" id="{6703350A-4C99-7846-A75E-49A29F5425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2016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8CA52C-4A10-D944-BB6F-7C15AF805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7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>
            <a:extLst>
              <a:ext uri="{FF2B5EF4-FFF2-40B4-BE49-F238E27FC236}">
                <a16:creationId xmlns:a16="http://schemas.microsoft.com/office/drawing/2014/main" id="{CDC77501-2335-A94B-8903-0BEAA6EE01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/>
              <a:t>Hash table goal</a:t>
            </a:r>
          </a:p>
        </p:txBody>
      </p:sp>
      <p:sp>
        <p:nvSpPr>
          <p:cNvPr id="138243" name="Rectangle 3">
            <a:extLst>
              <a:ext uri="{FF2B5EF4-FFF2-40B4-BE49-F238E27FC236}">
                <a16:creationId xmlns:a16="http://schemas.microsoft.com/office/drawing/2014/main" id="{F87B9968-C028-A74E-A714-975FED4A83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95500" y="4038600"/>
            <a:ext cx="8001000" cy="2514600"/>
          </a:xfrm>
        </p:spPr>
        <p:txBody>
          <a:bodyPr/>
          <a:lstStyle/>
          <a:p>
            <a:r>
              <a:rPr kumimoji="1" lang="en-US" altLang="en-US" dirty="0"/>
              <a:t>Want each sub-list to be short: O(1)</a:t>
            </a:r>
          </a:p>
          <a:p>
            <a:pPr lvl="1"/>
            <a:r>
              <a:rPr kumimoji="1" lang="en-US" altLang="en-US" dirty="0"/>
              <a:t>O(1) Insert (</a:t>
            </a:r>
            <a:r>
              <a:rPr kumimoji="1" lang="en-US" altLang="en-US" dirty="0">
                <a:solidFill>
                  <a:srgbClr val="FFFF00"/>
                </a:solidFill>
              </a:rPr>
              <a:t>Always</a:t>
            </a:r>
            <a:r>
              <a:rPr kumimoji="1" lang="en-US" altLang="en-US" dirty="0"/>
              <a:t>)</a:t>
            </a:r>
          </a:p>
          <a:p>
            <a:pPr lvl="1"/>
            <a:r>
              <a:rPr kumimoji="1" lang="en-US" altLang="en-US" dirty="0"/>
              <a:t>O(1) Search ( </a:t>
            </a:r>
            <a:r>
              <a:rPr kumimoji="1" lang="en-US" altLang="en-US" dirty="0" err="1">
                <a:solidFill>
                  <a:srgbClr val="FFFF00"/>
                </a:solidFill>
              </a:rPr>
              <a:t>iff</a:t>
            </a:r>
            <a:r>
              <a:rPr kumimoji="1" lang="en-US" altLang="en-US" dirty="0">
                <a:solidFill>
                  <a:srgbClr val="FFFF00"/>
                </a:solidFill>
              </a:rPr>
              <a:t> sub-list is O(1) </a:t>
            </a:r>
            <a:r>
              <a:rPr kumimoji="1" lang="en-US" altLang="en-US" dirty="0"/>
              <a:t>)</a:t>
            </a:r>
          </a:p>
          <a:p>
            <a:pPr lvl="1"/>
            <a:r>
              <a:rPr kumimoji="1" lang="en-US" altLang="en-US" dirty="0"/>
              <a:t>O(1) Delete ( </a:t>
            </a:r>
            <a:r>
              <a:rPr kumimoji="1" lang="en-US" altLang="en-US" dirty="0" err="1">
                <a:solidFill>
                  <a:srgbClr val="FFFF00"/>
                </a:solidFill>
              </a:rPr>
              <a:t>iff</a:t>
            </a:r>
            <a:r>
              <a:rPr kumimoji="1" lang="en-US" altLang="en-US" dirty="0">
                <a:solidFill>
                  <a:srgbClr val="FFFF00"/>
                </a:solidFill>
              </a:rPr>
              <a:t> sub-list is O(1) </a:t>
            </a:r>
            <a:r>
              <a:rPr kumimoji="1" lang="en-US" altLang="en-US" dirty="0"/>
              <a:t>)</a:t>
            </a:r>
          </a:p>
        </p:txBody>
      </p:sp>
      <p:grpSp>
        <p:nvGrpSpPr>
          <p:cNvPr id="138244" name="Group 4">
            <a:extLst>
              <a:ext uri="{FF2B5EF4-FFF2-40B4-BE49-F238E27FC236}">
                <a16:creationId xmlns:a16="http://schemas.microsoft.com/office/drawing/2014/main" id="{AA13DF6B-9E66-D04D-903A-1F9B7EBF8BE9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1905001"/>
            <a:ext cx="2819400" cy="1914525"/>
            <a:chOff x="2544" y="3888"/>
            <a:chExt cx="2544" cy="1728"/>
          </a:xfrm>
        </p:grpSpPr>
        <p:sp>
          <p:nvSpPr>
            <p:cNvPr id="138245" name="Rectangle 5">
              <a:extLst>
                <a:ext uri="{FF2B5EF4-FFF2-40B4-BE49-F238E27FC236}">
                  <a16:creationId xmlns:a16="http://schemas.microsoft.com/office/drawing/2014/main" id="{4FD771D1-7CBF-F540-8E47-064762337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3888"/>
              <a:ext cx="288" cy="28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46" name="Rectangle 6">
              <a:extLst>
                <a:ext uri="{FF2B5EF4-FFF2-40B4-BE49-F238E27FC236}">
                  <a16:creationId xmlns:a16="http://schemas.microsoft.com/office/drawing/2014/main" id="{1FADCA79-BF60-AB44-8E44-D69010657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4176"/>
              <a:ext cx="288" cy="28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47" name="Rectangle 7">
              <a:extLst>
                <a:ext uri="{FF2B5EF4-FFF2-40B4-BE49-F238E27FC236}">
                  <a16:creationId xmlns:a16="http://schemas.microsoft.com/office/drawing/2014/main" id="{A7688734-0399-4449-B841-0920503EAB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4464"/>
              <a:ext cx="288" cy="28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48" name="Rectangle 8">
              <a:extLst>
                <a:ext uri="{FF2B5EF4-FFF2-40B4-BE49-F238E27FC236}">
                  <a16:creationId xmlns:a16="http://schemas.microsoft.com/office/drawing/2014/main" id="{965FE6DA-CD83-2342-90C5-83A20EEBC7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4752"/>
              <a:ext cx="288" cy="28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49" name="Rectangle 9">
              <a:extLst>
                <a:ext uri="{FF2B5EF4-FFF2-40B4-BE49-F238E27FC236}">
                  <a16:creationId xmlns:a16="http://schemas.microsoft.com/office/drawing/2014/main" id="{55E5371D-8788-A941-89BD-9D190A18A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5040"/>
              <a:ext cx="288" cy="28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50" name="Rectangle 10">
              <a:extLst>
                <a:ext uri="{FF2B5EF4-FFF2-40B4-BE49-F238E27FC236}">
                  <a16:creationId xmlns:a16="http://schemas.microsoft.com/office/drawing/2014/main" id="{F3F16ABD-188E-7245-BE01-F0A691ACBF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5328"/>
              <a:ext cx="288" cy="28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8251" name="Group 11">
              <a:extLst>
                <a:ext uri="{FF2B5EF4-FFF2-40B4-BE49-F238E27FC236}">
                  <a16:creationId xmlns:a16="http://schemas.microsoft.com/office/drawing/2014/main" id="{49E4F7D0-C265-564D-AE8A-1C0FE1D102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8" y="4752"/>
              <a:ext cx="912" cy="288"/>
              <a:chOff x="2736" y="2448"/>
              <a:chExt cx="912" cy="288"/>
            </a:xfrm>
          </p:grpSpPr>
          <p:sp>
            <p:nvSpPr>
              <p:cNvPr id="138252" name="AutoShape 12">
                <a:extLst>
                  <a:ext uri="{FF2B5EF4-FFF2-40B4-BE49-F238E27FC236}">
                    <a16:creationId xmlns:a16="http://schemas.microsoft.com/office/drawing/2014/main" id="{ADDF0594-AB69-5F4B-BBEA-A8832720B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2448"/>
                <a:ext cx="576" cy="28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en-US" dirty="0" err="1">
                    <a:solidFill>
                      <a:schemeClr val="bg1"/>
                    </a:solidFill>
                  </a:rPr>
                  <a:t>Edd</a:t>
                </a:r>
                <a:endParaRPr lang="en-US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8253" name="Line 13">
                <a:extLst>
                  <a:ext uri="{FF2B5EF4-FFF2-40B4-BE49-F238E27FC236}">
                    <a16:creationId xmlns:a16="http://schemas.microsoft.com/office/drawing/2014/main" id="{BBD8B3CA-6DD6-A246-B8E3-075265ED33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2592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8254" name="Group 14">
              <a:extLst>
                <a:ext uri="{FF2B5EF4-FFF2-40B4-BE49-F238E27FC236}">
                  <a16:creationId xmlns:a16="http://schemas.microsoft.com/office/drawing/2014/main" id="{52BA6633-6121-064A-A62A-2B71D04F81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8" y="5328"/>
              <a:ext cx="1056" cy="288"/>
              <a:chOff x="2736" y="3024"/>
              <a:chExt cx="1056" cy="288"/>
            </a:xfrm>
          </p:grpSpPr>
          <p:sp>
            <p:nvSpPr>
              <p:cNvPr id="138255" name="AutoShape 15">
                <a:extLst>
                  <a:ext uri="{FF2B5EF4-FFF2-40B4-BE49-F238E27FC236}">
                    <a16:creationId xmlns:a16="http://schemas.microsoft.com/office/drawing/2014/main" id="{DE4DD2E7-AE7C-DE49-9F37-02144B636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3024"/>
                <a:ext cx="720" cy="28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en-US" dirty="0">
                    <a:solidFill>
                      <a:schemeClr val="bg1"/>
                    </a:solidFill>
                  </a:rPr>
                  <a:t>Eddy</a:t>
                </a:r>
              </a:p>
            </p:txBody>
          </p:sp>
          <p:sp>
            <p:nvSpPr>
              <p:cNvPr id="138256" name="Line 16">
                <a:extLst>
                  <a:ext uri="{FF2B5EF4-FFF2-40B4-BE49-F238E27FC236}">
                    <a16:creationId xmlns:a16="http://schemas.microsoft.com/office/drawing/2014/main" id="{AE9C9DAB-66BF-7143-8533-730F0E25DD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3168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8257" name="Group 17">
              <a:extLst>
                <a:ext uri="{FF2B5EF4-FFF2-40B4-BE49-F238E27FC236}">
                  <a16:creationId xmlns:a16="http://schemas.microsoft.com/office/drawing/2014/main" id="{ECFA7F61-F1A6-3342-9CA8-0988084FD4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8" y="4176"/>
              <a:ext cx="864" cy="288"/>
              <a:chOff x="2736" y="1872"/>
              <a:chExt cx="864" cy="288"/>
            </a:xfrm>
          </p:grpSpPr>
          <p:sp>
            <p:nvSpPr>
              <p:cNvPr id="138258" name="Line 18">
                <a:extLst>
                  <a:ext uri="{FF2B5EF4-FFF2-40B4-BE49-F238E27FC236}">
                    <a16:creationId xmlns:a16="http://schemas.microsoft.com/office/drawing/2014/main" id="{4A0C8617-BD00-B446-B585-BAB895EFCD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2016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259" name="AutoShape 19">
                <a:extLst>
                  <a:ext uri="{FF2B5EF4-FFF2-40B4-BE49-F238E27FC236}">
                    <a16:creationId xmlns:a16="http://schemas.microsoft.com/office/drawing/2014/main" id="{B382F9F2-17ED-7A49-96EA-77EECBC5B9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1872"/>
                <a:ext cx="528" cy="28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en-US"/>
                  <a:t>Ed</a:t>
                </a:r>
              </a:p>
            </p:txBody>
          </p:sp>
        </p:grpSp>
        <p:sp>
          <p:nvSpPr>
            <p:cNvPr id="138260" name="AutoShape 20">
              <a:extLst>
                <a:ext uri="{FF2B5EF4-FFF2-40B4-BE49-F238E27FC236}">
                  <a16:creationId xmlns:a16="http://schemas.microsoft.com/office/drawing/2014/main" id="{FBE4C4E3-275B-744A-BFC3-0CBD27C23F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4176"/>
              <a:ext cx="1296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dirty="0">
                  <a:solidFill>
                    <a:schemeClr val="bg1"/>
                  </a:solidFill>
                </a:rPr>
                <a:t>Jawbreaker</a:t>
              </a:r>
            </a:p>
          </p:txBody>
        </p:sp>
        <p:grpSp>
          <p:nvGrpSpPr>
            <p:cNvPr id="138261" name="Group 21">
              <a:extLst>
                <a:ext uri="{FF2B5EF4-FFF2-40B4-BE49-F238E27FC236}">
                  <a16:creationId xmlns:a16="http://schemas.microsoft.com/office/drawing/2014/main" id="{0AD89A95-1A6F-7349-8B55-BE80950755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4" y="4176"/>
              <a:ext cx="864" cy="288"/>
              <a:chOff x="4272" y="1872"/>
              <a:chExt cx="864" cy="288"/>
            </a:xfrm>
          </p:grpSpPr>
          <p:sp>
            <p:nvSpPr>
              <p:cNvPr id="138262" name="AutoShape 22">
                <a:extLst>
                  <a:ext uri="{FF2B5EF4-FFF2-40B4-BE49-F238E27FC236}">
                    <a16:creationId xmlns:a16="http://schemas.microsoft.com/office/drawing/2014/main" id="{ACCE5B45-FCA1-8C4C-8003-B116A98B17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1872"/>
                <a:ext cx="528" cy="28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en-US" dirty="0">
                    <a:solidFill>
                      <a:schemeClr val="bg1"/>
                    </a:solidFill>
                  </a:rPr>
                  <a:t>Ed</a:t>
                </a:r>
              </a:p>
            </p:txBody>
          </p:sp>
          <p:sp>
            <p:nvSpPr>
              <p:cNvPr id="138263" name="Line 23">
                <a:extLst>
                  <a:ext uri="{FF2B5EF4-FFF2-40B4-BE49-F238E27FC236}">
                    <a16:creationId xmlns:a16="http://schemas.microsoft.com/office/drawing/2014/main" id="{74176041-D849-634E-B00A-42465240B5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2016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61CB17-32D2-2F43-8259-BE1B57559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6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>
            <a:extLst>
              <a:ext uri="{FF2B5EF4-FFF2-40B4-BE49-F238E27FC236}">
                <a16:creationId xmlns:a16="http://schemas.microsoft.com/office/drawing/2014/main" id="{73196F10-5702-2F4E-AE05-60F16068B7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/>
              <a:t>Hash function</a:t>
            </a:r>
          </a:p>
        </p:txBody>
      </p:sp>
      <p:sp>
        <p:nvSpPr>
          <p:cNvPr id="140291" name="Rectangle 3">
            <a:extLst>
              <a:ext uri="{FF2B5EF4-FFF2-40B4-BE49-F238E27FC236}">
                <a16:creationId xmlns:a16="http://schemas.microsoft.com/office/drawing/2014/main" id="{5B071782-06B0-5B40-B030-ED705E59E4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en-US"/>
              <a:t>Universe </a:t>
            </a:r>
            <a:r>
              <a:rPr kumimoji="1" lang="en-US" altLang="en-US" i="1"/>
              <a:t>U</a:t>
            </a:r>
            <a:endParaRPr kumimoji="1" lang="en-US" altLang="en-US"/>
          </a:p>
          <a:p>
            <a:r>
              <a:rPr kumimoji="1" lang="en-US" altLang="en-US"/>
              <a:t>Hash value: {0, ... , m-1} (Hash table length m)</a:t>
            </a:r>
          </a:p>
          <a:p>
            <a:r>
              <a:rPr kumimoji="1" lang="en-US" altLang="en-US"/>
              <a:t>h : </a:t>
            </a:r>
            <a:r>
              <a:rPr kumimoji="1" lang="en-US" altLang="en-US" i="1"/>
              <a:t>U</a:t>
            </a:r>
            <a:r>
              <a:rPr kumimoji="1" lang="en-US" altLang="en-US"/>
              <a:t> --&gt; {0, ... , m-1}</a:t>
            </a:r>
          </a:p>
          <a:p>
            <a:r>
              <a:rPr kumimoji="1" lang="en-US" altLang="en-US"/>
              <a:t>Goal: i != j, then h(i) != h(j), as much as possible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824579-58B3-0B4A-868F-B141B5E43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83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A77197EB-76CC-FA4A-B2C7-A0CA25444C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/>
              <a:t>Division method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7CC1CDBC-D594-CB48-8725-4365A061E0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95500" y="1981200"/>
            <a:ext cx="45339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1" lang="en-US" altLang="en-US" sz="2800"/>
              <a:t>h(k) = k (mod m)</a:t>
            </a:r>
          </a:p>
          <a:p>
            <a:pPr>
              <a:lnSpc>
                <a:spcPct val="90000"/>
              </a:lnSpc>
            </a:pPr>
            <a:r>
              <a:rPr kumimoji="1" lang="en-US" altLang="en-US" sz="2800"/>
              <a:t>What if m = 2</a:t>
            </a:r>
            <a:r>
              <a:rPr kumimoji="1" lang="en-US" altLang="en-US" sz="2800" baseline="30000"/>
              <a:t>p</a:t>
            </a:r>
            <a:r>
              <a:rPr kumimoji="1" lang="en-US" altLang="en-US" sz="2800"/>
              <a:t> ?</a:t>
            </a:r>
          </a:p>
          <a:p>
            <a:pPr>
              <a:lnSpc>
                <a:spcPct val="90000"/>
              </a:lnSpc>
            </a:pPr>
            <a:r>
              <a:rPr kumimoji="1" lang="en-US" altLang="en-US" sz="2800"/>
              <a:t>Usually want m prime</a:t>
            </a:r>
          </a:p>
          <a:p>
            <a:pPr>
              <a:lnSpc>
                <a:spcPct val="90000"/>
              </a:lnSpc>
            </a:pPr>
            <a:r>
              <a:rPr kumimoji="1" lang="en-US" altLang="en-US" sz="2800"/>
              <a:t>Pros:</a:t>
            </a:r>
          </a:p>
          <a:p>
            <a:pPr lvl="1">
              <a:lnSpc>
                <a:spcPct val="90000"/>
              </a:lnSpc>
            </a:pPr>
            <a:r>
              <a:rPr kumimoji="1" lang="en-US" altLang="en-US"/>
              <a:t>Easy to implement mod</a:t>
            </a:r>
          </a:p>
          <a:p>
            <a:pPr>
              <a:lnSpc>
                <a:spcPct val="90000"/>
              </a:lnSpc>
            </a:pPr>
            <a:r>
              <a:rPr kumimoji="1" lang="en-US" altLang="en-US" sz="2800"/>
              <a:t>Cons:</a:t>
            </a:r>
          </a:p>
          <a:p>
            <a:pPr lvl="1">
              <a:lnSpc>
                <a:spcPct val="90000"/>
              </a:lnSpc>
            </a:pPr>
            <a:r>
              <a:rPr kumimoji="1" lang="en-US" altLang="en-US"/>
              <a:t>Picking m hard</a:t>
            </a:r>
          </a:p>
          <a:p>
            <a:pPr lvl="1">
              <a:lnSpc>
                <a:spcPct val="90000"/>
              </a:lnSpc>
            </a:pPr>
            <a:r>
              <a:rPr kumimoji="1" lang="en-US" altLang="en-US"/>
              <a:t>k must be integer</a:t>
            </a:r>
          </a:p>
        </p:txBody>
      </p:sp>
      <p:grpSp>
        <p:nvGrpSpPr>
          <p:cNvPr id="86020" name="Group 4">
            <a:extLst>
              <a:ext uri="{FF2B5EF4-FFF2-40B4-BE49-F238E27FC236}">
                <a16:creationId xmlns:a16="http://schemas.microsoft.com/office/drawing/2014/main" id="{C6BFB92D-D323-CD4B-BA26-770E28F47D9E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3234157"/>
            <a:ext cx="457200" cy="1828800"/>
            <a:chOff x="3360" y="1680"/>
            <a:chExt cx="288" cy="1152"/>
          </a:xfrm>
        </p:grpSpPr>
        <p:sp>
          <p:nvSpPr>
            <p:cNvPr id="86021" name="Rectangle 5">
              <a:extLst>
                <a:ext uri="{FF2B5EF4-FFF2-40B4-BE49-F238E27FC236}">
                  <a16:creationId xmlns:a16="http://schemas.microsoft.com/office/drawing/2014/main" id="{EAA7F99B-3EEF-6749-B71B-BD6CB67A2A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680"/>
              <a:ext cx="288" cy="28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22" name="Rectangle 6">
              <a:extLst>
                <a:ext uri="{FF2B5EF4-FFF2-40B4-BE49-F238E27FC236}">
                  <a16:creationId xmlns:a16="http://schemas.microsoft.com/office/drawing/2014/main" id="{3B20ED78-B902-B84F-B90F-E5C557AA81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968"/>
              <a:ext cx="288" cy="28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23" name="Rectangle 7">
              <a:extLst>
                <a:ext uri="{FF2B5EF4-FFF2-40B4-BE49-F238E27FC236}">
                  <a16:creationId xmlns:a16="http://schemas.microsoft.com/office/drawing/2014/main" id="{F7C71495-AD7E-164C-9F41-97283FD3D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256"/>
              <a:ext cx="288" cy="28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24" name="Rectangle 8">
              <a:extLst>
                <a:ext uri="{FF2B5EF4-FFF2-40B4-BE49-F238E27FC236}">
                  <a16:creationId xmlns:a16="http://schemas.microsoft.com/office/drawing/2014/main" id="{416D4B09-0A46-5846-8EAF-777DB7472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544"/>
              <a:ext cx="288" cy="28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6025" name="Rectangle 9">
            <a:extLst>
              <a:ext uri="{FF2B5EF4-FFF2-40B4-BE49-F238E27FC236}">
                <a16:creationId xmlns:a16="http://schemas.microsoft.com/office/drawing/2014/main" id="{FF86C2B8-F64D-AB42-98EB-A85085E9C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5062957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6026" name="Group 10">
            <a:extLst>
              <a:ext uri="{FF2B5EF4-FFF2-40B4-BE49-F238E27FC236}">
                <a16:creationId xmlns:a16="http://schemas.microsoft.com/office/drawing/2014/main" id="{9C3C92B9-32ED-DA41-8473-A3440785AAEF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2289864"/>
            <a:ext cx="3505200" cy="457200"/>
            <a:chOff x="3360" y="1056"/>
            <a:chExt cx="2208" cy="288"/>
          </a:xfrm>
        </p:grpSpPr>
        <p:sp>
          <p:nvSpPr>
            <p:cNvPr id="86027" name="AutoShape 11">
              <a:extLst>
                <a:ext uri="{FF2B5EF4-FFF2-40B4-BE49-F238E27FC236}">
                  <a16:creationId xmlns:a16="http://schemas.microsoft.com/office/drawing/2014/main" id="{D3C4EE39-5BAE-5B48-812E-D7F5B0B27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056"/>
              <a:ext cx="288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 dirty="0">
                  <a:solidFill>
                    <a:srgbClr val="FFFF00"/>
                  </a:solidFill>
                </a:rPr>
                <a:t>1</a:t>
              </a:r>
            </a:p>
          </p:txBody>
        </p:sp>
        <p:sp>
          <p:nvSpPr>
            <p:cNvPr id="86028" name="AutoShape 12">
              <a:extLst>
                <a:ext uri="{FF2B5EF4-FFF2-40B4-BE49-F238E27FC236}">
                  <a16:creationId xmlns:a16="http://schemas.microsoft.com/office/drawing/2014/main" id="{DC30F6C1-943E-CA46-92D9-C2CAA5916E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1056"/>
              <a:ext cx="288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rgbClr val="FFFF00"/>
                  </a:solidFill>
                </a:rPr>
                <a:t>3</a:t>
              </a:r>
            </a:p>
          </p:txBody>
        </p:sp>
        <p:sp>
          <p:nvSpPr>
            <p:cNvPr id="86029" name="AutoShape 13">
              <a:extLst>
                <a:ext uri="{FF2B5EF4-FFF2-40B4-BE49-F238E27FC236}">
                  <a16:creationId xmlns:a16="http://schemas.microsoft.com/office/drawing/2014/main" id="{F5510599-986F-6E4F-A09C-E35FCB104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056"/>
              <a:ext cx="288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rgbClr val="FFFF00"/>
                  </a:solidFill>
                </a:rPr>
                <a:t>5</a:t>
              </a:r>
            </a:p>
          </p:txBody>
        </p:sp>
        <p:sp>
          <p:nvSpPr>
            <p:cNvPr id="86030" name="AutoShape 14">
              <a:extLst>
                <a:ext uri="{FF2B5EF4-FFF2-40B4-BE49-F238E27FC236}">
                  <a16:creationId xmlns:a16="http://schemas.microsoft.com/office/drawing/2014/main" id="{24174F94-B3AD-9547-A213-521F57BAF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1056"/>
              <a:ext cx="288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rgbClr val="FFFF00"/>
                  </a:solidFill>
                </a:rPr>
                <a:t>7</a:t>
              </a:r>
            </a:p>
          </p:txBody>
        </p:sp>
        <p:sp>
          <p:nvSpPr>
            <p:cNvPr id="86031" name="AutoShape 15">
              <a:extLst>
                <a:ext uri="{FF2B5EF4-FFF2-40B4-BE49-F238E27FC236}">
                  <a16:creationId xmlns:a16="http://schemas.microsoft.com/office/drawing/2014/main" id="{6389D784-2497-C049-9722-8B199C4D6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1056"/>
              <a:ext cx="288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rgbClr val="FFFF00"/>
                  </a:solidFill>
                </a:rPr>
                <a:t>9</a:t>
              </a:r>
            </a:p>
          </p:txBody>
        </p:sp>
        <p:sp>
          <p:nvSpPr>
            <p:cNvPr id="86032" name="AutoShape 16">
              <a:extLst>
                <a:ext uri="{FF2B5EF4-FFF2-40B4-BE49-F238E27FC236}">
                  <a16:creationId xmlns:a16="http://schemas.microsoft.com/office/drawing/2014/main" id="{BB540CCB-E3A1-CD4B-9822-7425F5F003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0" y="1056"/>
              <a:ext cx="288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rgbClr val="FFFF00"/>
                  </a:solidFill>
                </a:rPr>
                <a:t>11</a:t>
              </a:r>
            </a:p>
          </p:txBody>
        </p:sp>
      </p:grpSp>
      <p:grpSp>
        <p:nvGrpSpPr>
          <p:cNvPr id="86033" name="Group 17">
            <a:extLst>
              <a:ext uri="{FF2B5EF4-FFF2-40B4-BE49-F238E27FC236}">
                <a16:creationId xmlns:a16="http://schemas.microsoft.com/office/drawing/2014/main" id="{C281F43B-3DB1-984D-ABEE-46632BEF40AF}"/>
              </a:ext>
            </a:extLst>
          </p:cNvPr>
          <p:cNvGrpSpPr>
            <a:grpSpLocks/>
          </p:cNvGrpSpPr>
          <p:nvPr/>
        </p:nvGrpSpPr>
        <p:grpSpPr bwMode="auto">
          <a:xfrm>
            <a:off x="7317013" y="3691357"/>
            <a:ext cx="2514600" cy="1371600"/>
            <a:chOff x="3648" y="1968"/>
            <a:chExt cx="1584" cy="864"/>
          </a:xfrm>
        </p:grpSpPr>
        <p:grpSp>
          <p:nvGrpSpPr>
            <p:cNvPr id="86034" name="Group 18">
              <a:extLst>
                <a:ext uri="{FF2B5EF4-FFF2-40B4-BE49-F238E27FC236}">
                  <a16:creationId xmlns:a16="http://schemas.microsoft.com/office/drawing/2014/main" id="{2F1FDEB7-0420-1D46-9C0D-08B1907BA1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8" y="1968"/>
              <a:ext cx="1584" cy="288"/>
              <a:chOff x="3648" y="1968"/>
              <a:chExt cx="1584" cy="288"/>
            </a:xfrm>
          </p:grpSpPr>
          <p:sp>
            <p:nvSpPr>
              <p:cNvPr id="86035" name="AutoShape 19">
                <a:extLst>
                  <a:ext uri="{FF2B5EF4-FFF2-40B4-BE49-F238E27FC236}">
                    <a16:creationId xmlns:a16="http://schemas.microsoft.com/office/drawing/2014/main" id="{AC67774B-BB20-4248-8DFD-A60877B607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1968"/>
                <a:ext cx="288" cy="28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en-US" sz="2400" dirty="0">
                    <a:solidFill>
                      <a:schemeClr val="bg1"/>
                    </a:solidFill>
                  </a:rPr>
                  <a:t>9</a:t>
                </a:r>
              </a:p>
            </p:txBody>
          </p:sp>
          <p:sp>
            <p:nvSpPr>
              <p:cNvPr id="86036" name="AutoShape 20">
                <a:extLst>
                  <a:ext uri="{FF2B5EF4-FFF2-40B4-BE49-F238E27FC236}">
                    <a16:creationId xmlns:a16="http://schemas.microsoft.com/office/drawing/2014/main" id="{4449CD38-6AB3-8B44-ABBB-77AF5641E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1968"/>
                <a:ext cx="288" cy="28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en-US" sz="2400" dirty="0">
                    <a:solidFill>
                      <a:schemeClr val="bg1"/>
                    </a:solidFill>
                  </a:rPr>
                  <a:t>5</a:t>
                </a:r>
              </a:p>
            </p:txBody>
          </p:sp>
          <p:sp>
            <p:nvSpPr>
              <p:cNvPr id="86037" name="AutoShape 21">
                <a:extLst>
                  <a:ext uri="{FF2B5EF4-FFF2-40B4-BE49-F238E27FC236}">
                    <a16:creationId xmlns:a16="http://schemas.microsoft.com/office/drawing/2014/main" id="{476D1F44-096A-014E-8833-43B693E2B7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4" y="1968"/>
                <a:ext cx="288" cy="28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en-US" sz="2400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  <p:grpSp>
            <p:nvGrpSpPr>
              <p:cNvPr id="86038" name="Group 22">
                <a:extLst>
                  <a:ext uri="{FF2B5EF4-FFF2-40B4-BE49-F238E27FC236}">
                    <a16:creationId xmlns:a16="http://schemas.microsoft.com/office/drawing/2014/main" id="{21BDE9B3-E1CC-DC45-9292-588BCD1E97C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48" y="2112"/>
                <a:ext cx="1296" cy="7"/>
                <a:chOff x="3648" y="2112"/>
                <a:chExt cx="1296" cy="7"/>
              </a:xfrm>
            </p:grpSpPr>
            <p:cxnSp>
              <p:nvCxnSpPr>
                <p:cNvPr id="86039" name="AutoShape 23">
                  <a:extLst>
                    <a:ext uri="{FF2B5EF4-FFF2-40B4-BE49-F238E27FC236}">
                      <a16:creationId xmlns:a16="http://schemas.microsoft.com/office/drawing/2014/main" id="{E7E00FF1-58BA-DA41-A576-7ABFF22C3BF0}"/>
                    </a:ext>
                  </a:extLst>
                </p:cNvPr>
                <p:cNvCxnSpPr>
                  <a:cxnSpLocks noChangeShapeType="1"/>
                  <a:stCxn id="86022" idx="3"/>
                  <a:endCxn id="86035" idx="1"/>
                </p:cNvCxnSpPr>
                <p:nvPr/>
              </p:nvCxnSpPr>
              <p:spPr bwMode="auto">
                <a:xfrm flipV="1">
                  <a:off x="3648" y="2112"/>
                  <a:ext cx="240" cy="7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6040" name="AutoShape 24">
                  <a:extLst>
                    <a:ext uri="{FF2B5EF4-FFF2-40B4-BE49-F238E27FC236}">
                      <a16:creationId xmlns:a16="http://schemas.microsoft.com/office/drawing/2014/main" id="{A14DD518-B70A-714E-A029-C9FA951D88B5}"/>
                    </a:ext>
                  </a:extLst>
                </p:cNvPr>
                <p:cNvCxnSpPr>
                  <a:cxnSpLocks noChangeShapeType="1"/>
                  <a:stCxn id="86035" idx="3"/>
                  <a:endCxn id="86036" idx="1"/>
                </p:cNvCxnSpPr>
                <p:nvPr/>
              </p:nvCxnSpPr>
              <p:spPr bwMode="auto">
                <a:xfrm>
                  <a:off x="4176" y="2112"/>
                  <a:ext cx="240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6041" name="AutoShape 25">
                  <a:extLst>
                    <a:ext uri="{FF2B5EF4-FFF2-40B4-BE49-F238E27FC236}">
                      <a16:creationId xmlns:a16="http://schemas.microsoft.com/office/drawing/2014/main" id="{1BC8E996-1842-6544-BC17-A24CD8772078}"/>
                    </a:ext>
                  </a:extLst>
                </p:cNvPr>
                <p:cNvCxnSpPr>
                  <a:cxnSpLocks noChangeShapeType="1"/>
                  <a:stCxn id="86036" idx="3"/>
                  <a:endCxn id="86037" idx="1"/>
                </p:cNvCxnSpPr>
                <p:nvPr/>
              </p:nvCxnSpPr>
              <p:spPr bwMode="auto">
                <a:xfrm>
                  <a:off x="4704" y="2112"/>
                  <a:ext cx="240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86042" name="Group 26">
              <a:extLst>
                <a:ext uri="{FF2B5EF4-FFF2-40B4-BE49-F238E27FC236}">
                  <a16:creationId xmlns:a16="http://schemas.microsoft.com/office/drawing/2014/main" id="{B9690769-42BC-9046-96AA-A4F80BE4CB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8" y="2544"/>
              <a:ext cx="1584" cy="288"/>
              <a:chOff x="3648" y="2544"/>
              <a:chExt cx="1584" cy="288"/>
            </a:xfrm>
          </p:grpSpPr>
          <p:sp>
            <p:nvSpPr>
              <p:cNvPr id="86043" name="AutoShape 27">
                <a:extLst>
                  <a:ext uri="{FF2B5EF4-FFF2-40B4-BE49-F238E27FC236}">
                    <a16:creationId xmlns:a16="http://schemas.microsoft.com/office/drawing/2014/main" id="{4E7A9E36-C90C-F044-80BE-A6442E5A63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4" y="2544"/>
                <a:ext cx="288" cy="28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en-US" sz="2400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  <p:sp>
            <p:nvSpPr>
              <p:cNvPr id="86044" name="AutoShape 28">
                <a:extLst>
                  <a:ext uri="{FF2B5EF4-FFF2-40B4-BE49-F238E27FC236}">
                    <a16:creationId xmlns:a16="http://schemas.microsoft.com/office/drawing/2014/main" id="{6B226602-29E5-F54F-8EBF-EBC429A0FE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2544"/>
                <a:ext cx="288" cy="28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en-US" sz="2400" dirty="0">
                    <a:solidFill>
                      <a:schemeClr val="bg1"/>
                    </a:solidFill>
                  </a:rPr>
                  <a:t>7</a:t>
                </a:r>
              </a:p>
            </p:txBody>
          </p:sp>
          <p:sp>
            <p:nvSpPr>
              <p:cNvPr id="86045" name="AutoShape 29">
                <a:extLst>
                  <a:ext uri="{FF2B5EF4-FFF2-40B4-BE49-F238E27FC236}">
                    <a16:creationId xmlns:a16="http://schemas.microsoft.com/office/drawing/2014/main" id="{741C7C0A-6231-4C42-A9A5-2449EDB8DF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2544"/>
                <a:ext cx="288" cy="28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en-US" sz="2400" dirty="0">
                    <a:solidFill>
                      <a:schemeClr val="bg1"/>
                    </a:solidFill>
                  </a:rPr>
                  <a:t>11</a:t>
                </a:r>
              </a:p>
            </p:txBody>
          </p:sp>
          <p:grpSp>
            <p:nvGrpSpPr>
              <p:cNvPr id="86046" name="Group 30">
                <a:extLst>
                  <a:ext uri="{FF2B5EF4-FFF2-40B4-BE49-F238E27FC236}">
                    <a16:creationId xmlns:a16="http://schemas.microsoft.com/office/drawing/2014/main" id="{6BEF2C00-4D23-DB46-A074-8DDE0F85EE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48" y="2688"/>
                <a:ext cx="1296" cy="0"/>
                <a:chOff x="3648" y="2112"/>
                <a:chExt cx="1296" cy="0"/>
              </a:xfrm>
            </p:grpSpPr>
            <p:cxnSp>
              <p:nvCxnSpPr>
                <p:cNvPr id="86047" name="AutoShape 31">
                  <a:extLst>
                    <a:ext uri="{FF2B5EF4-FFF2-40B4-BE49-F238E27FC236}">
                      <a16:creationId xmlns:a16="http://schemas.microsoft.com/office/drawing/2014/main" id="{2DB4DFA7-195F-E146-9A79-FCB20A1916CF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3648" y="2112"/>
                  <a:ext cx="240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6048" name="AutoShape 32">
                  <a:extLst>
                    <a:ext uri="{FF2B5EF4-FFF2-40B4-BE49-F238E27FC236}">
                      <a16:creationId xmlns:a16="http://schemas.microsoft.com/office/drawing/2014/main" id="{2F524E46-6A36-304C-AA1A-94BB374CF61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4176" y="2112"/>
                  <a:ext cx="240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6049" name="AutoShape 33">
                  <a:extLst>
                    <a:ext uri="{FF2B5EF4-FFF2-40B4-BE49-F238E27FC236}">
                      <a16:creationId xmlns:a16="http://schemas.microsoft.com/office/drawing/2014/main" id="{3E2BDE2A-C414-EE4C-8991-FE0176CD398B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4704" y="2112"/>
                  <a:ext cx="240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</p:grpSp>
      <p:grpSp>
        <p:nvGrpSpPr>
          <p:cNvPr id="86050" name="Group 34">
            <a:extLst>
              <a:ext uri="{FF2B5EF4-FFF2-40B4-BE49-F238E27FC236}">
                <a16:creationId xmlns:a16="http://schemas.microsoft.com/office/drawing/2014/main" id="{AA8C64EE-8BC2-3C40-830A-CBFCECD6CB8F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2278588"/>
            <a:ext cx="3505200" cy="457200"/>
            <a:chOff x="3360" y="1056"/>
            <a:chExt cx="2208" cy="288"/>
          </a:xfrm>
        </p:grpSpPr>
        <p:sp>
          <p:nvSpPr>
            <p:cNvPr id="86051" name="AutoShape 35">
              <a:extLst>
                <a:ext uri="{FF2B5EF4-FFF2-40B4-BE49-F238E27FC236}">
                  <a16:creationId xmlns:a16="http://schemas.microsoft.com/office/drawing/2014/main" id="{3707768E-AC49-8542-AD8B-090DA859C1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056"/>
              <a:ext cx="288" cy="288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75000"/>
              </a:schemeClr>
            </a:solidFill>
            <a:ln w="9525">
              <a:solidFill>
                <a:srgbClr val="7F7F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 dirty="0">
                  <a:solidFill>
                    <a:srgbClr val="FFFF00"/>
                  </a:solidFill>
                </a:rPr>
                <a:t>1</a:t>
              </a:r>
            </a:p>
          </p:txBody>
        </p:sp>
        <p:sp>
          <p:nvSpPr>
            <p:cNvPr id="86052" name="AutoShape 36">
              <a:extLst>
                <a:ext uri="{FF2B5EF4-FFF2-40B4-BE49-F238E27FC236}">
                  <a16:creationId xmlns:a16="http://schemas.microsoft.com/office/drawing/2014/main" id="{6EF300E7-068F-7642-A40B-EDFAFA73F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1056"/>
              <a:ext cx="288" cy="288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75000"/>
              </a:schemeClr>
            </a:solidFill>
            <a:ln w="9525">
              <a:solidFill>
                <a:srgbClr val="7F7F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rgbClr val="FFFF00"/>
                  </a:solidFill>
                </a:rPr>
                <a:t>3</a:t>
              </a:r>
            </a:p>
          </p:txBody>
        </p:sp>
        <p:sp>
          <p:nvSpPr>
            <p:cNvPr id="86053" name="AutoShape 37">
              <a:extLst>
                <a:ext uri="{FF2B5EF4-FFF2-40B4-BE49-F238E27FC236}">
                  <a16:creationId xmlns:a16="http://schemas.microsoft.com/office/drawing/2014/main" id="{D9D757CB-E466-6249-8134-40B1391CF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056"/>
              <a:ext cx="288" cy="288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75000"/>
              </a:schemeClr>
            </a:solidFill>
            <a:ln w="9525">
              <a:solidFill>
                <a:srgbClr val="7F7F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rgbClr val="FFFF00"/>
                  </a:solidFill>
                </a:rPr>
                <a:t>5</a:t>
              </a:r>
            </a:p>
          </p:txBody>
        </p:sp>
        <p:sp>
          <p:nvSpPr>
            <p:cNvPr id="86054" name="AutoShape 38">
              <a:extLst>
                <a:ext uri="{FF2B5EF4-FFF2-40B4-BE49-F238E27FC236}">
                  <a16:creationId xmlns:a16="http://schemas.microsoft.com/office/drawing/2014/main" id="{8AFF1966-3178-C449-B8DA-E056CC3E5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1056"/>
              <a:ext cx="288" cy="288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75000"/>
              </a:schemeClr>
            </a:solidFill>
            <a:ln w="9525">
              <a:solidFill>
                <a:srgbClr val="7F7F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rgbClr val="FFFF00"/>
                  </a:solidFill>
                </a:rPr>
                <a:t>7</a:t>
              </a:r>
            </a:p>
          </p:txBody>
        </p:sp>
        <p:sp>
          <p:nvSpPr>
            <p:cNvPr id="86055" name="AutoShape 39">
              <a:extLst>
                <a:ext uri="{FF2B5EF4-FFF2-40B4-BE49-F238E27FC236}">
                  <a16:creationId xmlns:a16="http://schemas.microsoft.com/office/drawing/2014/main" id="{0F0A437A-1B41-8E4C-8187-4E4F9763E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1056"/>
              <a:ext cx="288" cy="288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75000"/>
              </a:schemeClr>
            </a:solidFill>
            <a:ln w="9525">
              <a:solidFill>
                <a:srgbClr val="7F7F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rgbClr val="FFFF00"/>
                  </a:solidFill>
                </a:rPr>
                <a:t>9</a:t>
              </a:r>
            </a:p>
          </p:txBody>
        </p:sp>
        <p:sp>
          <p:nvSpPr>
            <p:cNvPr id="86056" name="AutoShape 40">
              <a:extLst>
                <a:ext uri="{FF2B5EF4-FFF2-40B4-BE49-F238E27FC236}">
                  <a16:creationId xmlns:a16="http://schemas.microsoft.com/office/drawing/2014/main" id="{6E2138F3-947F-2043-9CE3-73BCFD0DC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0" y="1056"/>
              <a:ext cx="288" cy="288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75000"/>
              </a:schemeClr>
            </a:solidFill>
            <a:ln w="9525">
              <a:solidFill>
                <a:srgbClr val="7F7F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rgbClr val="FFFF00"/>
                  </a:solidFill>
                </a:rPr>
                <a:t>11</a:t>
              </a:r>
            </a:p>
          </p:txBody>
        </p:sp>
      </p:grpSp>
      <p:grpSp>
        <p:nvGrpSpPr>
          <p:cNvPr id="86057" name="Group 41">
            <a:extLst>
              <a:ext uri="{FF2B5EF4-FFF2-40B4-BE49-F238E27FC236}">
                <a16:creationId xmlns:a16="http://schemas.microsoft.com/office/drawing/2014/main" id="{CA61B549-903B-F541-866F-9185404053E9}"/>
              </a:ext>
            </a:extLst>
          </p:cNvPr>
          <p:cNvGrpSpPr>
            <a:grpSpLocks/>
          </p:cNvGrpSpPr>
          <p:nvPr/>
        </p:nvGrpSpPr>
        <p:grpSpPr bwMode="auto">
          <a:xfrm>
            <a:off x="7317013" y="3234157"/>
            <a:ext cx="1676400" cy="2286000"/>
            <a:chOff x="3648" y="1680"/>
            <a:chExt cx="1056" cy="1440"/>
          </a:xfrm>
        </p:grpSpPr>
        <p:sp>
          <p:nvSpPr>
            <p:cNvPr id="86058" name="AutoShape 42">
              <a:extLst>
                <a:ext uri="{FF2B5EF4-FFF2-40B4-BE49-F238E27FC236}">
                  <a16:creationId xmlns:a16="http://schemas.microsoft.com/office/drawing/2014/main" id="{3044588A-33A2-EC41-A85B-688752064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832"/>
              <a:ext cx="288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 dirty="0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86059" name="AutoShape 43">
              <a:extLst>
                <a:ext uri="{FF2B5EF4-FFF2-40B4-BE49-F238E27FC236}">
                  <a16:creationId xmlns:a16="http://schemas.microsoft.com/office/drawing/2014/main" id="{B5841DF4-F78A-D64D-ACB8-649520CAE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680"/>
              <a:ext cx="288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86060" name="AutoShape 44">
              <a:extLst>
                <a:ext uri="{FF2B5EF4-FFF2-40B4-BE49-F238E27FC236}">
                  <a16:creationId xmlns:a16="http://schemas.microsoft.com/office/drawing/2014/main" id="{1C5607CE-E7F7-694A-BE95-F4436FE0D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968"/>
              <a:ext cx="288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 dirty="0">
                  <a:solidFill>
                    <a:schemeClr val="bg1"/>
                  </a:solidFill>
                </a:rPr>
                <a:t>1</a:t>
              </a:r>
            </a:p>
          </p:txBody>
        </p:sp>
        <p:cxnSp>
          <p:nvCxnSpPr>
            <p:cNvPr id="86061" name="AutoShape 45">
              <a:extLst>
                <a:ext uri="{FF2B5EF4-FFF2-40B4-BE49-F238E27FC236}">
                  <a16:creationId xmlns:a16="http://schemas.microsoft.com/office/drawing/2014/main" id="{3F6E9290-C85A-E241-A240-0D1F1C8DC67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648" y="1824"/>
              <a:ext cx="2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062" name="AutoShape 46">
              <a:extLst>
                <a:ext uri="{FF2B5EF4-FFF2-40B4-BE49-F238E27FC236}">
                  <a16:creationId xmlns:a16="http://schemas.microsoft.com/office/drawing/2014/main" id="{477226EA-8AF6-C647-ABCA-8C8A7B32A97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648" y="2112"/>
              <a:ext cx="2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063" name="AutoShape 47">
              <a:extLst>
                <a:ext uri="{FF2B5EF4-FFF2-40B4-BE49-F238E27FC236}">
                  <a16:creationId xmlns:a16="http://schemas.microsoft.com/office/drawing/2014/main" id="{65234521-CE94-0E44-BA22-543274DD1DD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176" y="2112"/>
              <a:ext cx="2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6064" name="AutoShape 48">
              <a:extLst>
                <a:ext uri="{FF2B5EF4-FFF2-40B4-BE49-F238E27FC236}">
                  <a16:creationId xmlns:a16="http://schemas.microsoft.com/office/drawing/2014/main" id="{D3DF5AFC-7ADE-BC42-B4A5-E597FAFF28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544"/>
              <a:ext cx="288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86065" name="AutoShape 49">
              <a:extLst>
                <a:ext uri="{FF2B5EF4-FFF2-40B4-BE49-F238E27FC236}">
                  <a16:creationId xmlns:a16="http://schemas.microsoft.com/office/drawing/2014/main" id="{0A9B7204-96D4-BF46-A102-44C9B1FCD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256"/>
              <a:ext cx="288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86066" name="AutoShape 50">
              <a:extLst>
                <a:ext uri="{FF2B5EF4-FFF2-40B4-BE49-F238E27FC236}">
                  <a16:creationId xmlns:a16="http://schemas.microsoft.com/office/drawing/2014/main" id="{6D0B4CBB-BA68-DE47-A06B-3BF17B423F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968"/>
              <a:ext cx="288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 dirty="0">
                  <a:solidFill>
                    <a:schemeClr val="bg1"/>
                  </a:solidFill>
                </a:rPr>
                <a:t>11</a:t>
              </a:r>
            </a:p>
          </p:txBody>
        </p:sp>
        <p:cxnSp>
          <p:nvCxnSpPr>
            <p:cNvPr id="86067" name="AutoShape 51">
              <a:extLst>
                <a:ext uri="{FF2B5EF4-FFF2-40B4-BE49-F238E27FC236}">
                  <a16:creationId xmlns:a16="http://schemas.microsoft.com/office/drawing/2014/main" id="{4BD6F1D8-D51D-B94A-AB14-390A955CDFB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648" y="2400"/>
              <a:ext cx="2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068" name="AutoShape 52">
              <a:extLst>
                <a:ext uri="{FF2B5EF4-FFF2-40B4-BE49-F238E27FC236}">
                  <a16:creationId xmlns:a16="http://schemas.microsoft.com/office/drawing/2014/main" id="{6BA01F2C-462A-6347-A08E-A91D890A0CD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648" y="2688"/>
              <a:ext cx="2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069" name="AutoShape 53">
              <a:extLst>
                <a:ext uri="{FF2B5EF4-FFF2-40B4-BE49-F238E27FC236}">
                  <a16:creationId xmlns:a16="http://schemas.microsoft.com/office/drawing/2014/main" id="{DF1F6362-420E-3747-96A0-E61F22DD0CF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648" y="2976"/>
              <a:ext cx="2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46BB54-F699-8B4F-9FBB-F08EC2442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24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D12F2F2D-111A-674B-BA3B-5E8765D4EA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Multiplication method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8B7F4C81-8173-2E48-B760-ECAF9ADC0F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30147" y="1981200"/>
            <a:ext cx="5675453" cy="4419600"/>
          </a:xfrm>
        </p:spPr>
        <p:txBody>
          <a:bodyPr/>
          <a:lstStyle/>
          <a:p>
            <a:r>
              <a:rPr kumimoji="1" lang="en-US" altLang="en-US" dirty="0"/>
              <a:t>h(k) =</a:t>
            </a:r>
          </a:p>
          <a:p>
            <a:pPr>
              <a:buFont typeface="Wingdings" pitchFamily="2" charset="2"/>
              <a:buNone/>
            </a:pPr>
            <a:r>
              <a:rPr kumimoji="1" lang="en-US" altLang="en-US" dirty="0"/>
              <a:t>   (</a:t>
            </a:r>
            <a:r>
              <a:rPr kumimoji="1" lang="en-US" altLang="en-US" dirty="0" err="1"/>
              <a:t>int</a:t>
            </a:r>
            <a:r>
              <a:rPr kumimoji="1" lang="en-US" altLang="en-US" dirty="0"/>
              <a:t>) m (kA (mod 1)), </a:t>
            </a:r>
          </a:p>
          <a:p>
            <a:pPr>
              <a:buFont typeface="Wingdings" pitchFamily="2" charset="2"/>
              <a:buNone/>
            </a:pPr>
            <a:r>
              <a:rPr kumimoji="1" lang="en-US" altLang="en-US" dirty="0"/>
              <a:t>   0 &lt; A &lt; 1</a:t>
            </a:r>
          </a:p>
          <a:p>
            <a:r>
              <a:rPr kumimoji="1" lang="en-US" altLang="en-US" dirty="0"/>
              <a:t>kA (mod 1) means the factional part</a:t>
            </a:r>
          </a:p>
          <a:p>
            <a:pPr lvl="1"/>
            <a:r>
              <a:rPr kumimoji="1" lang="en-US" altLang="en-US" dirty="0"/>
              <a:t>h(1) = (</a:t>
            </a:r>
            <a:r>
              <a:rPr kumimoji="1" lang="en-US" altLang="en-US" dirty="0" err="1"/>
              <a:t>int</a:t>
            </a:r>
            <a:r>
              <a:rPr kumimoji="1" lang="en-US" altLang="en-US" dirty="0"/>
              <a:t>) 4 ( 1*A (mod 1 ) )</a:t>
            </a:r>
          </a:p>
          <a:p>
            <a:pPr marL="228600" lvl="1" indent="0">
              <a:buNone/>
            </a:pPr>
            <a:r>
              <a:rPr kumimoji="1" lang="en-US" altLang="en-US" dirty="0"/>
              <a:t>             = (</a:t>
            </a:r>
            <a:r>
              <a:rPr kumimoji="1" lang="en-US" altLang="en-US" dirty="0" err="1"/>
              <a:t>int</a:t>
            </a:r>
            <a:r>
              <a:rPr kumimoji="1" lang="en-US" altLang="en-US" dirty="0"/>
              <a:t>) 4 * 0.414214 = (</a:t>
            </a:r>
            <a:r>
              <a:rPr kumimoji="1" lang="en-US" altLang="en-US" dirty="0" err="1"/>
              <a:t>int</a:t>
            </a:r>
            <a:r>
              <a:rPr kumimoji="1" lang="en-US" altLang="en-US" dirty="0"/>
              <a:t>) 1.6… = 1</a:t>
            </a:r>
          </a:p>
          <a:p>
            <a:pPr lvl="1"/>
            <a:r>
              <a:rPr kumimoji="1" lang="en-US" altLang="en-US" dirty="0"/>
              <a:t>h(3) = (</a:t>
            </a:r>
            <a:r>
              <a:rPr kumimoji="1" lang="en-US" altLang="en-US" dirty="0" err="1"/>
              <a:t>int</a:t>
            </a:r>
            <a:r>
              <a:rPr kumimoji="1" lang="en-US" altLang="en-US" dirty="0"/>
              <a:t>) 4 ( 3*A (mod 1 ) )</a:t>
            </a:r>
          </a:p>
          <a:p>
            <a:pPr marL="228600" lvl="1" indent="0">
              <a:buNone/>
            </a:pPr>
            <a:r>
              <a:rPr kumimoji="1" lang="en-US" altLang="en-US" dirty="0"/>
              <a:t>             = (</a:t>
            </a:r>
            <a:r>
              <a:rPr kumimoji="1" lang="en-US" altLang="en-US" dirty="0" err="1"/>
              <a:t>int</a:t>
            </a:r>
            <a:r>
              <a:rPr kumimoji="1" lang="en-US" altLang="en-US" dirty="0"/>
              <a:t>) 4 * 3 * 0.414214 = (</a:t>
            </a:r>
            <a:r>
              <a:rPr kumimoji="1" lang="en-US" altLang="en-US" dirty="0" err="1"/>
              <a:t>int</a:t>
            </a:r>
            <a:r>
              <a:rPr kumimoji="1" lang="en-US" altLang="en-US" dirty="0"/>
              <a:t>) 4 * 1.2426..</a:t>
            </a:r>
          </a:p>
          <a:p>
            <a:pPr marL="228600" lvl="1" indent="0">
              <a:buNone/>
            </a:pPr>
            <a:r>
              <a:rPr kumimoji="1" lang="en-US" altLang="en-US" dirty="0"/>
              <a:t>             = (</a:t>
            </a:r>
            <a:r>
              <a:rPr kumimoji="1" lang="en-US" altLang="en-US" dirty="0" err="1"/>
              <a:t>int</a:t>
            </a:r>
            <a:r>
              <a:rPr kumimoji="1" lang="en-US" altLang="en-US" dirty="0"/>
              <a:t>) 4.97.. = 4</a:t>
            </a:r>
          </a:p>
        </p:txBody>
      </p:sp>
      <p:grpSp>
        <p:nvGrpSpPr>
          <p:cNvPr id="88068" name="Group 4">
            <a:extLst>
              <a:ext uri="{FF2B5EF4-FFF2-40B4-BE49-F238E27FC236}">
                <a16:creationId xmlns:a16="http://schemas.microsoft.com/office/drawing/2014/main" id="{B865DFFF-9AB7-8E42-B608-BE38FF671749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2979525"/>
            <a:ext cx="457200" cy="1828800"/>
            <a:chOff x="3360" y="1680"/>
            <a:chExt cx="288" cy="1152"/>
          </a:xfrm>
        </p:grpSpPr>
        <p:sp>
          <p:nvSpPr>
            <p:cNvPr id="88069" name="Rectangle 5">
              <a:extLst>
                <a:ext uri="{FF2B5EF4-FFF2-40B4-BE49-F238E27FC236}">
                  <a16:creationId xmlns:a16="http://schemas.microsoft.com/office/drawing/2014/main" id="{E1C1061D-61D1-A944-A2DC-A759390C92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680"/>
              <a:ext cx="288" cy="28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70" name="Rectangle 6">
              <a:extLst>
                <a:ext uri="{FF2B5EF4-FFF2-40B4-BE49-F238E27FC236}">
                  <a16:creationId xmlns:a16="http://schemas.microsoft.com/office/drawing/2014/main" id="{4CDF45C2-66D8-ED42-A529-D18D7ABB9C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968"/>
              <a:ext cx="288" cy="28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71" name="Rectangle 7">
              <a:extLst>
                <a:ext uri="{FF2B5EF4-FFF2-40B4-BE49-F238E27FC236}">
                  <a16:creationId xmlns:a16="http://schemas.microsoft.com/office/drawing/2014/main" id="{B7988C24-AB87-FF4A-B471-291DEE11B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256"/>
              <a:ext cx="288" cy="28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72" name="Rectangle 8">
              <a:extLst>
                <a:ext uri="{FF2B5EF4-FFF2-40B4-BE49-F238E27FC236}">
                  <a16:creationId xmlns:a16="http://schemas.microsoft.com/office/drawing/2014/main" id="{4A68E1E1-EE17-D642-AAAE-3A359B703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544"/>
              <a:ext cx="288" cy="28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8073" name="Group 9">
            <a:extLst>
              <a:ext uri="{FF2B5EF4-FFF2-40B4-BE49-F238E27FC236}">
                <a16:creationId xmlns:a16="http://schemas.microsoft.com/office/drawing/2014/main" id="{5E40F0FE-751A-B947-891A-B572C9E0E1A4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1988925"/>
            <a:ext cx="3505200" cy="457200"/>
            <a:chOff x="3360" y="1056"/>
            <a:chExt cx="2208" cy="288"/>
          </a:xfrm>
        </p:grpSpPr>
        <p:sp>
          <p:nvSpPr>
            <p:cNvPr id="88074" name="AutoShape 10">
              <a:extLst>
                <a:ext uri="{FF2B5EF4-FFF2-40B4-BE49-F238E27FC236}">
                  <a16:creationId xmlns:a16="http://schemas.microsoft.com/office/drawing/2014/main" id="{8DFB8686-3F67-6C44-BE3E-245DD504A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056"/>
              <a:ext cx="288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 dirty="0">
                  <a:solidFill>
                    <a:srgbClr val="FFFF00"/>
                  </a:solidFill>
                </a:rPr>
                <a:t>1</a:t>
              </a:r>
            </a:p>
          </p:txBody>
        </p:sp>
        <p:sp>
          <p:nvSpPr>
            <p:cNvPr id="88075" name="AutoShape 11">
              <a:extLst>
                <a:ext uri="{FF2B5EF4-FFF2-40B4-BE49-F238E27FC236}">
                  <a16:creationId xmlns:a16="http://schemas.microsoft.com/office/drawing/2014/main" id="{A80CA9C4-6CE8-E94D-B4D7-989D11A209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1056"/>
              <a:ext cx="288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rgbClr val="FFFF00"/>
                  </a:solidFill>
                </a:rPr>
                <a:t>3</a:t>
              </a:r>
            </a:p>
          </p:txBody>
        </p:sp>
        <p:sp>
          <p:nvSpPr>
            <p:cNvPr id="88076" name="AutoShape 12">
              <a:extLst>
                <a:ext uri="{FF2B5EF4-FFF2-40B4-BE49-F238E27FC236}">
                  <a16:creationId xmlns:a16="http://schemas.microsoft.com/office/drawing/2014/main" id="{864725FC-86C8-2D4D-A862-AE682E14D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056"/>
              <a:ext cx="288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rgbClr val="FFFF00"/>
                  </a:solidFill>
                </a:rPr>
                <a:t>5</a:t>
              </a:r>
            </a:p>
          </p:txBody>
        </p:sp>
        <p:sp>
          <p:nvSpPr>
            <p:cNvPr id="88077" name="AutoShape 13">
              <a:extLst>
                <a:ext uri="{FF2B5EF4-FFF2-40B4-BE49-F238E27FC236}">
                  <a16:creationId xmlns:a16="http://schemas.microsoft.com/office/drawing/2014/main" id="{B214EF58-4938-E24B-903F-DB09E85C1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1056"/>
              <a:ext cx="288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rgbClr val="FFFF00"/>
                  </a:solidFill>
                </a:rPr>
                <a:t>7</a:t>
              </a:r>
            </a:p>
          </p:txBody>
        </p:sp>
        <p:sp>
          <p:nvSpPr>
            <p:cNvPr id="88078" name="AutoShape 14">
              <a:extLst>
                <a:ext uri="{FF2B5EF4-FFF2-40B4-BE49-F238E27FC236}">
                  <a16:creationId xmlns:a16="http://schemas.microsoft.com/office/drawing/2014/main" id="{816DAA4A-1C50-764E-A1EC-945DD80C2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1056"/>
              <a:ext cx="288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rgbClr val="FFFF00"/>
                  </a:solidFill>
                </a:rPr>
                <a:t>9</a:t>
              </a:r>
            </a:p>
          </p:txBody>
        </p:sp>
        <p:sp>
          <p:nvSpPr>
            <p:cNvPr id="88079" name="AutoShape 15">
              <a:extLst>
                <a:ext uri="{FF2B5EF4-FFF2-40B4-BE49-F238E27FC236}">
                  <a16:creationId xmlns:a16="http://schemas.microsoft.com/office/drawing/2014/main" id="{4EB7DDA6-2C12-7B4B-83DA-B24AC56DF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0" y="1056"/>
              <a:ext cx="288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rgbClr val="FFFF00"/>
                  </a:solidFill>
                </a:rPr>
                <a:t>11</a:t>
              </a:r>
            </a:p>
          </p:txBody>
        </p:sp>
      </p:grpSp>
      <p:grpSp>
        <p:nvGrpSpPr>
          <p:cNvPr id="88080" name="Group 16">
            <a:extLst>
              <a:ext uri="{FF2B5EF4-FFF2-40B4-BE49-F238E27FC236}">
                <a16:creationId xmlns:a16="http://schemas.microsoft.com/office/drawing/2014/main" id="{D3CAD7C4-2697-6047-94CB-B5AF5E3CFF11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2979525"/>
            <a:ext cx="1676400" cy="1828800"/>
            <a:chOff x="3648" y="1680"/>
            <a:chExt cx="1056" cy="1152"/>
          </a:xfrm>
        </p:grpSpPr>
        <p:sp>
          <p:nvSpPr>
            <p:cNvPr id="88081" name="AutoShape 17">
              <a:extLst>
                <a:ext uri="{FF2B5EF4-FFF2-40B4-BE49-F238E27FC236}">
                  <a16:creationId xmlns:a16="http://schemas.microsoft.com/office/drawing/2014/main" id="{FD1A2359-F166-0C43-A4C7-53F699ABD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256"/>
              <a:ext cx="288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 dirty="0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88082" name="AutoShape 18">
              <a:extLst>
                <a:ext uri="{FF2B5EF4-FFF2-40B4-BE49-F238E27FC236}">
                  <a16:creationId xmlns:a16="http://schemas.microsoft.com/office/drawing/2014/main" id="{3DA6C154-87F4-B740-B616-1FA68F44A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680"/>
              <a:ext cx="288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88083" name="AutoShape 19">
              <a:extLst>
                <a:ext uri="{FF2B5EF4-FFF2-40B4-BE49-F238E27FC236}">
                  <a16:creationId xmlns:a16="http://schemas.microsoft.com/office/drawing/2014/main" id="{3C8E1AA9-0DFA-0A40-AD13-89111D28CC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968"/>
              <a:ext cx="288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 dirty="0">
                  <a:solidFill>
                    <a:schemeClr val="bg1"/>
                  </a:solidFill>
                </a:rPr>
                <a:t>1</a:t>
              </a:r>
            </a:p>
          </p:txBody>
        </p:sp>
        <p:cxnSp>
          <p:nvCxnSpPr>
            <p:cNvPr id="88084" name="AutoShape 20">
              <a:extLst>
                <a:ext uri="{FF2B5EF4-FFF2-40B4-BE49-F238E27FC236}">
                  <a16:creationId xmlns:a16="http://schemas.microsoft.com/office/drawing/2014/main" id="{1E278B02-D5B1-0A4C-BE5B-3B89C478A00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648" y="2112"/>
              <a:ext cx="2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085" name="AutoShape 21">
              <a:extLst>
                <a:ext uri="{FF2B5EF4-FFF2-40B4-BE49-F238E27FC236}">
                  <a16:creationId xmlns:a16="http://schemas.microsoft.com/office/drawing/2014/main" id="{D4B0FCCE-6313-9041-8C5C-49CF927B3A4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648" y="1824"/>
              <a:ext cx="2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086" name="AutoShape 22">
              <a:extLst>
                <a:ext uri="{FF2B5EF4-FFF2-40B4-BE49-F238E27FC236}">
                  <a16:creationId xmlns:a16="http://schemas.microsoft.com/office/drawing/2014/main" id="{018E0333-D705-E84B-B608-4590B0BFDF2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176" y="1824"/>
              <a:ext cx="2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8087" name="AutoShape 23">
              <a:extLst>
                <a:ext uri="{FF2B5EF4-FFF2-40B4-BE49-F238E27FC236}">
                  <a16:creationId xmlns:a16="http://schemas.microsoft.com/office/drawing/2014/main" id="{27796DDE-4253-E949-B62D-870B38425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680"/>
              <a:ext cx="288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88088" name="AutoShape 24">
              <a:extLst>
                <a:ext uri="{FF2B5EF4-FFF2-40B4-BE49-F238E27FC236}">
                  <a16:creationId xmlns:a16="http://schemas.microsoft.com/office/drawing/2014/main" id="{0B34833B-3681-244F-99E7-B09F30AAB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544"/>
              <a:ext cx="288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88089" name="AutoShape 25">
              <a:extLst>
                <a:ext uri="{FF2B5EF4-FFF2-40B4-BE49-F238E27FC236}">
                  <a16:creationId xmlns:a16="http://schemas.microsoft.com/office/drawing/2014/main" id="{897982A5-2ABD-CA4D-92A1-3FFEFE1631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256"/>
              <a:ext cx="288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 dirty="0">
                  <a:solidFill>
                    <a:schemeClr val="bg1"/>
                  </a:solidFill>
                </a:rPr>
                <a:t>11</a:t>
              </a:r>
            </a:p>
          </p:txBody>
        </p:sp>
        <p:cxnSp>
          <p:nvCxnSpPr>
            <p:cNvPr id="88090" name="AutoShape 26">
              <a:extLst>
                <a:ext uri="{FF2B5EF4-FFF2-40B4-BE49-F238E27FC236}">
                  <a16:creationId xmlns:a16="http://schemas.microsoft.com/office/drawing/2014/main" id="{B59063B0-138F-4442-B0B7-11E56BEED11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648" y="2688"/>
              <a:ext cx="2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091" name="AutoShape 27">
              <a:extLst>
                <a:ext uri="{FF2B5EF4-FFF2-40B4-BE49-F238E27FC236}">
                  <a16:creationId xmlns:a16="http://schemas.microsoft.com/office/drawing/2014/main" id="{A8781290-CFB9-E349-8827-FE980A7E8AC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648" y="2400"/>
              <a:ext cx="2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092" name="AutoShape 28">
              <a:extLst>
                <a:ext uri="{FF2B5EF4-FFF2-40B4-BE49-F238E27FC236}">
                  <a16:creationId xmlns:a16="http://schemas.microsoft.com/office/drawing/2014/main" id="{43206631-3674-8041-9873-49E527B0543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176" y="2400"/>
              <a:ext cx="2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8093" name="Group 29">
            <a:extLst>
              <a:ext uri="{FF2B5EF4-FFF2-40B4-BE49-F238E27FC236}">
                <a16:creationId xmlns:a16="http://schemas.microsoft.com/office/drawing/2014/main" id="{F884BF2D-DE33-0C4D-81E8-622B388B49BE}"/>
              </a:ext>
            </a:extLst>
          </p:cNvPr>
          <p:cNvGrpSpPr>
            <a:grpSpLocks/>
          </p:cNvGrpSpPr>
          <p:nvPr/>
        </p:nvGrpSpPr>
        <p:grpSpPr bwMode="auto">
          <a:xfrm>
            <a:off x="6863787" y="1988925"/>
            <a:ext cx="3505200" cy="457200"/>
            <a:chOff x="3360" y="1056"/>
            <a:chExt cx="2208" cy="288"/>
          </a:xfrm>
        </p:grpSpPr>
        <p:sp>
          <p:nvSpPr>
            <p:cNvPr id="88094" name="AutoShape 30">
              <a:extLst>
                <a:ext uri="{FF2B5EF4-FFF2-40B4-BE49-F238E27FC236}">
                  <a16:creationId xmlns:a16="http://schemas.microsoft.com/office/drawing/2014/main" id="{133A35B4-AB3A-A244-93DF-65C593E22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056"/>
              <a:ext cx="288" cy="288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75000"/>
              </a:schemeClr>
            </a:solidFill>
            <a:ln w="9525">
              <a:solidFill>
                <a:srgbClr val="7F7F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 dirty="0">
                  <a:solidFill>
                    <a:srgbClr val="FFFF00"/>
                  </a:solidFill>
                </a:rPr>
                <a:t>1</a:t>
              </a:r>
            </a:p>
          </p:txBody>
        </p:sp>
        <p:sp>
          <p:nvSpPr>
            <p:cNvPr id="88095" name="AutoShape 31">
              <a:extLst>
                <a:ext uri="{FF2B5EF4-FFF2-40B4-BE49-F238E27FC236}">
                  <a16:creationId xmlns:a16="http://schemas.microsoft.com/office/drawing/2014/main" id="{DB4FB7F9-3010-204F-B1EA-DF5782DBF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1056"/>
              <a:ext cx="288" cy="288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75000"/>
              </a:schemeClr>
            </a:solidFill>
            <a:ln w="9525">
              <a:solidFill>
                <a:srgbClr val="7F7F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rgbClr val="FFFF00"/>
                  </a:solidFill>
                </a:rPr>
                <a:t>3</a:t>
              </a:r>
            </a:p>
          </p:txBody>
        </p:sp>
        <p:sp>
          <p:nvSpPr>
            <p:cNvPr id="88096" name="AutoShape 32">
              <a:extLst>
                <a:ext uri="{FF2B5EF4-FFF2-40B4-BE49-F238E27FC236}">
                  <a16:creationId xmlns:a16="http://schemas.microsoft.com/office/drawing/2014/main" id="{8752A129-9ADA-F749-84E9-55A1D8B66F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056"/>
              <a:ext cx="288" cy="288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75000"/>
              </a:schemeClr>
            </a:solidFill>
            <a:ln w="9525">
              <a:solidFill>
                <a:srgbClr val="7F7F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rgbClr val="FFFF00"/>
                  </a:solidFill>
                </a:rPr>
                <a:t>5</a:t>
              </a:r>
            </a:p>
          </p:txBody>
        </p:sp>
        <p:sp>
          <p:nvSpPr>
            <p:cNvPr id="88097" name="AutoShape 33">
              <a:extLst>
                <a:ext uri="{FF2B5EF4-FFF2-40B4-BE49-F238E27FC236}">
                  <a16:creationId xmlns:a16="http://schemas.microsoft.com/office/drawing/2014/main" id="{44028298-3521-5F48-B2BE-7477C0B840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1056"/>
              <a:ext cx="288" cy="288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75000"/>
              </a:schemeClr>
            </a:solidFill>
            <a:ln w="9525">
              <a:solidFill>
                <a:srgbClr val="7F7F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rgbClr val="FFFF00"/>
                  </a:solidFill>
                </a:rPr>
                <a:t>7</a:t>
              </a:r>
            </a:p>
          </p:txBody>
        </p:sp>
        <p:sp>
          <p:nvSpPr>
            <p:cNvPr id="88098" name="AutoShape 34">
              <a:extLst>
                <a:ext uri="{FF2B5EF4-FFF2-40B4-BE49-F238E27FC236}">
                  <a16:creationId xmlns:a16="http://schemas.microsoft.com/office/drawing/2014/main" id="{6B5DE4D9-2A41-1A42-A8CE-3BDA05DC3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1056"/>
              <a:ext cx="288" cy="288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75000"/>
              </a:schemeClr>
            </a:solidFill>
            <a:ln w="9525">
              <a:solidFill>
                <a:srgbClr val="7F7F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rgbClr val="FFFF00"/>
                  </a:solidFill>
                </a:rPr>
                <a:t>9</a:t>
              </a:r>
            </a:p>
          </p:txBody>
        </p:sp>
        <p:sp>
          <p:nvSpPr>
            <p:cNvPr id="88099" name="AutoShape 35">
              <a:extLst>
                <a:ext uri="{FF2B5EF4-FFF2-40B4-BE49-F238E27FC236}">
                  <a16:creationId xmlns:a16="http://schemas.microsoft.com/office/drawing/2014/main" id="{0A9A9C6D-CF46-2E4F-B22E-AE94CD7E4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0" y="1056"/>
              <a:ext cx="288" cy="288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75000"/>
              </a:schemeClr>
            </a:solidFill>
            <a:ln w="9525">
              <a:solidFill>
                <a:srgbClr val="7F7F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rgbClr val="FFFF00"/>
                  </a:solidFill>
                </a:rPr>
                <a:t>11</a:t>
              </a:r>
            </a:p>
          </p:txBody>
        </p:sp>
      </p:grpSp>
      <p:sp>
        <p:nvSpPr>
          <p:cNvPr id="88100" name="Text Box 36">
            <a:extLst>
              <a:ext uri="{FF2B5EF4-FFF2-40B4-BE49-F238E27FC236}">
                <a16:creationId xmlns:a16="http://schemas.microsoft.com/office/drawing/2014/main" id="{9635E230-DE58-6A47-B568-E5DD0D86E5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1" y="5113126"/>
            <a:ext cx="30732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rgbClr val="FFFF00"/>
                </a:solidFill>
              </a:rPr>
              <a:t>A = 2</a:t>
            </a:r>
            <a:r>
              <a:rPr lang="en-US" altLang="en-US" sz="2400" baseline="30000" dirty="0">
                <a:solidFill>
                  <a:srgbClr val="FFFF00"/>
                </a:solidFill>
              </a:rPr>
              <a:t>1/2 </a:t>
            </a:r>
            <a:r>
              <a:rPr lang="en-US" altLang="en-US" sz="2400" dirty="0">
                <a:solidFill>
                  <a:srgbClr val="FFFF00"/>
                </a:solidFill>
              </a:rPr>
              <a:t>- 1 ~= 0.414214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E6BF8E-16BB-C84E-9FEF-C1611F7E8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4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0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1038-2D94-1E43-9162-BD4D7664B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Multiplication method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19768-6661-574F-806D-F1D297839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sz="2800" dirty="0"/>
              <a:t>Pros:</a:t>
            </a:r>
          </a:p>
          <a:p>
            <a:pPr lvl="1">
              <a:lnSpc>
                <a:spcPct val="90000"/>
              </a:lnSpc>
            </a:pPr>
            <a:r>
              <a:rPr kumimoji="1" lang="en-US" altLang="en-US" sz="2800" dirty="0"/>
              <a:t>m not a big deal</a:t>
            </a:r>
          </a:p>
          <a:p>
            <a:pPr lvl="1">
              <a:lnSpc>
                <a:spcPct val="90000"/>
              </a:lnSpc>
            </a:pPr>
            <a:r>
              <a:rPr kumimoji="1" lang="en-US" altLang="en-US" sz="2800" dirty="0"/>
              <a:t>keys can be floats</a:t>
            </a:r>
          </a:p>
          <a:p>
            <a:r>
              <a:rPr kumimoji="1" lang="en-US" altLang="en-US" sz="2800" dirty="0"/>
              <a:t>Cons:</a:t>
            </a:r>
          </a:p>
          <a:p>
            <a:pPr lvl="1">
              <a:lnSpc>
                <a:spcPct val="90000"/>
              </a:lnSpc>
            </a:pPr>
            <a:r>
              <a:rPr kumimoji="1" lang="en-US" altLang="en-US" sz="2800" dirty="0"/>
              <a:t>must be careful with precision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8309C5-7FFC-8140-8934-AA9D81221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0581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16687</TotalTime>
  <Words>1813</Words>
  <Application>Microsoft Macintosh PowerPoint</Application>
  <PresentationFormat>Widescreen</PresentationFormat>
  <Paragraphs>602</Paragraphs>
  <Slides>33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Arial</vt:lpstr>
      <vt:lpstr>Calibri</vt:lpstr>
      <vt:lpstr>Cambria Math</vt:lpstr>
      <vt:lpstr>Helvetica</vt:lpstr>
      <vt:lpstr>Lucida Grande</vt:lpstr>
      <vt:lpstr>Symbol</vt:lpstr>
      <vt:lpstr>Times</vt:lpstr>
      <vt:lpstr>Times New Roman</vt:lpstr>
      <vt:lpstr>Wingdings</vt:lpstr>
      <vt:lpstr>Parcel</vt:lpstr>
      <vt:lpstr>Algorithms hashing</vt:lpstr>
      <vt:lpstr>Hashing:  basic plan</vt:lpstr>
      <vt:lpstr>Computing the hash function</vt:lpstr>
      <vt:lpstr>Main idea: Direct address table</vt:lpstr>
      <vt:lpstr>Hash table goal</vt:lpstr>
      <vt:lpstr>Hash function</vt:lpstr>
      <vt:lpstr>Division method</vt:lpstr>
      <vt:lpstr>Multiplication method</vt:lpstr>
      <vt:lpstr>Multiplication method</vt:lpstr>
      <vt:lpstr>Collisions</vt:lpstr>
      <vt:lpstr>Chaining: Cost of collisions</vt:lpstr>
      <vt:lpstr>Cost of chaining</vt:lpstr>
      <vt:lpstr>Chaining</vt:lpstr>
      <vt:lpstr>Open addressing</vt:lpstr>
      <vt:lpstr>Open addressing</vt:lpstr>
      <vt:lpstr>Open addressing</vt:lpstr>
      <vt:lpstr>Linear probing</vt:lpstr>
      <vt:lpstr>Primary clustering</vt:lpstr>
      <vt:lpstr>Probe sequences: Linear</vt:lpstr>
      <vt:lpstr>Quadratic probing</vt:lpstr>
      <vt:lpstr>Quadratic probing</vt:lpstr>
      <vt:lpstr>Secondary clusters (Quad probe)</vt:lpstr>
      <vt:lpstr>Double hashing</vt:lpstr>
      <vt:lpstr>Performance of open addressing</vt:lpstr>
      <vt:lpstr>PowerPoint Presentation</vt:lpstr>
      <vt:lpstr>algorithmic complexity attacks</vt:lpstr>
      <vt:lpstr>Algorithmic complexity attack  on Java</vt:lpstr>
      <vt:lpstr>one-way hash functions</vt:lpstr>
      <vt:lpstr>Java’s hash code conventions</vt:lpstr>
      <vt:lpstr>Implementing hash code:  integers, booleans, and doubles</vt:lpstr>
      <vt:lpstr>PowerPoint Presentation</vt:lpstr>
      <vt:lpstr>Hash code design</vt:lpstr>
      <vt:lpstr>Hash tables vs. balanced search trees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</dc:title>
  <dc:creator>Microsoft Office User</dc:creator>
  <cp:lastModifiedBy>Kiper, James D. Dr.</cp:lastModifiedBy>
  <cp:revision>180</cp:revision>
  <dcterms:created xsi:type="dcterms:W3CDTF">2019-01-29T13:54:20Z</dcterms:created>
  <dcterms:modified xsi:type="dcterms:W3CDTF">2019-03-07T19:46:13Z</dcterms:modified>
</cp:coreProperties>
</file>