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591"/>
  </p:normalViewPr>
  <p:slideViewPr>
    <p:cSldViewPr snapToGrid="0" snapToObjects="1">
      <p:cViewPr varScale="1">
        <p:scale>
          <a:sx n="143" d="100"/>
          <a:sy n="143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5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B98C-2F96-EA4C-AA85-C8626DB77B7E}" type="datetime1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D6C-7A7F-3342-9683-A1B2757D2A27}" type="datetime1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317-2957-B34C-99B1-262A679C4299}" type="datetime1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94371" y="6238816"/>
            <a:ext cx="1180804" cy="323968"/>
          </a:xfrm>
        </p:spPr>
        <p:txBody>
          <a:bodyPr/>
          <a:lstStyle/>
          <a:p>
            <a:fld id="{ECCF81A6-4A53-3E41-85CC-3A6B554D8397}" type="datetime1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43698" y="6217920"/>
            <a:ext cx="4055406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308C-5EC1-5140-8DFE-7EB104A24EE9}" type="datetime1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279-4D3B-2748-B8A0-5C31317808B6}" type="datetime1">
              <a:rPr lang="en-US" smtClean="0"/>
              <a:t>3/8/19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F47-4D3B-5943-B955-46712CE31C8F}" type="datetime1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30" y="399915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54363" y="6238816"/>
            <a:ext cx="920812" cy="323968"/>
          </a:xfrm>
        </p:spPr>
        <p:txBody>
          <a:bodyPr/>
          <a:lstStyle/>
          <a:p>
            <a:fld id="{719A3FE1-B69B-FA45-A5CC-C124466001BD}" type="datetime1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96564" y="6263640"/>
            <a:ext cx="3854302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E8E4-F0C7-2441-93D7-85AF71D6D4EA}" type="datetime1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8BD5-2148-5243-A6D6-909F1A825571}" type="datetime1">
              <a:rPr lang="en-US" smtClean="0"/>
              <a:t>3/8/19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65ECFE-EC56-4640-A5B7-A0FD9B0DE9F3}" type="datetime1">
              <a:rPr lang="en-US" smtClean="0"/>
              <a:t>3/8/19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F7D8748-446F-6D42-9CB2-D224648CE25E}" type="datetime1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/>
            </a:br>
            <a:r>
              <a:rPr lang="en-US"/>
              <a:t>Gra</a:t>
            </a:r>
            <a:r>
              <a:rPr lang="en-US" dirty="0"/>
              <a:t>p</a:t>
            </a:r>
            <a:r>
              <a:rPr lang="en-US"/>
              <a:t>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1463-FFCF-154B-89E8-42C3971E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representation:  </a:t>
            </a:r>
            <a:br>
              <a:rPr lang="en-US" dirty="0"/>
            </a:br>
            <a:r>
              <a:rPr lang="en-US" dirty="0"/>
              <a:t>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EA04-E907-2943-8518-FDE4E396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86" y="1676029"/>
            <a:ext cx="4997303" cy="49076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Maintain a two-dimensional </a:t>
            </a:r>
            <a:r>
              <a:rPr lang="en-US" i="1" dirty="0"/>
              <a:t>V</a:t>
            </a:r>
            <a:r>
              <a:rPr lang="en-US" dirty="0"/>
              <a:t>-by-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array;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for each edge </a:t>
            </a:r>
            <a:r>
              <a:rPr lang="en-US" i="1" dirty="0">
                <a:solidFill>
                  <a:srgbClr val="FFFF00"/>
                </a:solidFill>
              </a:rPr>
              <a:t>v</a:t>
            </a:r>
            <a:r>
              <a:rPr lang="en-US" dirty="0">
                <a:solidFill>
                  <a:srgbClr val="FFFF00"/>
                </a:solidFill>
              </a:rPr>
              <a:t>–</a:t>
            </a:r>
            <a:r>
              <a:rPr lang="en-US" i="1" dirty="0">
                <a:solidFill>
                  <a:srgbClr val="FFFF00"/>
                </a:solidFill>
              </a:rPr>
              <a:t>w</a:t>
            </a:r>
            <a:r>
              <a:rPr lang="en-US" dirty="0">
                <a:solidFill>
                  <a:srgbClr val="FFFF00"/>
                </a:solidFill>
              </a:rPr>
              <a:t> in graph: 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      </a:t>
            </a:r>
            <a:r>
              <a:rPr lang="en-US" dirty="0" err="1">
                <a:solidFill>
                  <a:srgbClr val="FFFF00"/>
                </a:solidFill>
              </a:rPr>
              <a:t>adj</a:t>
            </a:r>
            <a:r>
              <a:rPr lang="en-US" dirty="0">
                <a:solidFill>
                  <a:srgbClr val="FFFF00"/>
                </a:solidFill>
              </a:rPr>
              <a:t>[v][w]</a:t>
            </a:r>
            <a:r>
              <a:rPr lang="en-US" b="1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adj</a:t>
            </a:r>
            <a:r>
              <a:rPr lang="en-US" dirty="0">
                <a:solidFill>
                  <a:srgbClr val="FFFF00"/>
                </a:solidFill>
              </a:rPr>
              <a:t>[w][v]</a:t>
            </a:r>
            <a:r>
              <a:rPr lang="en-US" b="1" dirty="0">
                <a:solidFill>
                  <a:srgbClr val="FFFF00"/>
                </a:solidFill>
              </a:rPr>
              <a:t> = </a:t>
            </a:r>
            <a:r>
              <a:rPr lang="en-US" dirty="0">
                <a:solidFill>
                  <a:srgbClr val="FFFF00"/>
                </a:solidFill>
              </a:rPr>
              <a:t>true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Question:  How long to iterate over vertices adjacent to </a:t>
            </a:r>
            <a:r>
              <a:rPr lang="en-US" i="1" dirty="0"/>
              <a:t>v</a:t>
            </a:r>
            <a:r>
              <a:rPr lang="en-US" dirty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3043-22D6-FE46-B7BB-1DBE9507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A941B1-4214-7947-AF33-80D2A30D7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84897"/>
              </p:ext>
            </p:extLst>
          </p:nvPr>
        </p:nvGraphicFramePr>
        <p:xfrm>
          <a:off x="5932967" y="1676029"/>
          <a:ext cx="5609254" cy="43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61">
                  <a:extLst>
                    <a:ext uri="{9D8B030D-6E8A-4147-A177-3AD203B41FA5}">
                      <a16:colId xmlns:a16="http://schemas.microsoft.com/office/drawing/2014/main" val="729944276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1062758485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4212122595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2388467396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4248109916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1910422448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1943438677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2918807451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1715544840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1220125331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1186702443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3428160659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1210919028"/>
                    </a:ext>
                  </a:extLst>
                </a:gridCol>
                <a:gridCol w="400661">
                  <a:extLst>
                    <a:ext uri="{9D8B030D-6E8A-4147-A177-3AD203B41FA5}">
                      <a16:colId xmlns:a16="http://schemas.microsoft.com/office/drawing/2014/main" val="892306415"/>
                    </a:ext>
                  </a:extLst>
                </a:gridCol>
              </a:tblGrid>
              <a:tr h="31136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67145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814908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2158202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9602175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4940638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5788268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71558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243279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1520217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597555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254651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481409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0226626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66429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B62EC19-92B3-6E45-8CCB-08CA949D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56" y="2872554"/>
            <a:ext cx="1765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0B1-049C-2B48-AEB1-4EC3DABA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504" y="254897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Graph representation:  </a:t>
            </a:r>
            <a:br>
              <a:rPr lang="en-US" dirty="0"/>
            </a:br>
            <a:r>
              <a:rPr lang="en-US" dirty="0"/>
              <a:t>adjacency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D9FF-F768-3C4F-9984-AC7BAA6D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09" y="1855875"/>
            <a:ext cx="8821789" cy="40158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 vertex-indexed array of lists.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Question:  How long to iterate over vertices adjacent to </a:t>
            </a:r>
            <a:r>
              <a:rPr lang="en-US" i="1" dirty="0"/>
              <a:t>v</a:t>
            </a:r>
            <a:r>
              <a:rPr lang="en-US" dirty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B3C1A-D725-AF42-83DC-58FF2F57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6A8ED-9D4F-3E4F-99B6-88EB1846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11" y="2400355"/>
            <a:ext cx="1765300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64F91-2B40-C94F-A709-743BF88B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381" y="1522410"/>
            <a:ext cx="2929933" cy="52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9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1C4C-2ADB-9440-A9D8-FFC333D5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992C-ADDF-7E42-935F-A3DD872B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9005537" cy="4015818"/>
          </a:xfrm>
        </p:spPr>
        <p:txBody>
          <a:bodyPr/>
          <a:lstStyle/>
          <a:p>
            <a:r>
              <a:rPr lang="en-US" sz="2800" dirty="0"/>
              <a:t>In practice.  Use adjacency-lists representation.</a:t>
            </a:r>
          </a:p>
          <a:p>
            <a:pPr lvl="1"/>
            <a:r>
              <a:rPr lang="en-US" sz="2800" dirty="0"/>
              <a:t>Algorithms based on iterating over vertices adjacent to </a:t>
            </a:r>
            <a:r>
              <a:rPr lang="en-US" sz="2800" i="1" dirty="0"/>
              <a:t>v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Real-world graphs tend to be sparse.</a:t>
            </a:r>
          </a:p>
          <a:p>
            <a:pPr lvl="2"/>
            <a:r>
              <a:rPr lang="en-US" sz="2800" dirty="0"/>
              <a:t>huge number of vertices, small average vertex degree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46D77-488B-A54B-9C6F-E30B95EF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169B-2998-FE42-8C74-8534F04E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A6D354-FB53-F145-B805-79BADA0D6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47986"/>
              </p:ext>
            </p:extLst>
          </p:nvPr>
        </p:nvGraphicFramePr>
        <p:xfrm>
          <a:off x="1552317" y="2475171"/>
          <a:ext cx="9087365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473">
                  <a:extLst>
                    <a:ext uri="{9D8B030D-6E8A-4147-A177-3AD203B41FA5}">
                      <a16:colId xmlns:a16="http://schemas.microsoft.com/office/drawing/2014/main" val="2245424532"/>
                    </a:ext>
                  </a:extLst>
                </a:gridCol>
                <a:gridCol w="1817473">
                  <a:extLst>
                    <a:ext uri="{9D8B030D-6E8A-4147-A177-3AD203B41FA5}">
                      <a16:colId xmlns:a16="http://schemas.microsoft.com/office/drawing/2014/main" val="3195374949"/>
                    </a:ext>
                  </a:extLst>
                </a:gridCol>
                <a:gridCol w="1817473">
                  <a:extLst>
                    <a:ext uri="{9D8B030D-6E8A-4147-A177-3AD203B41FA5}">
                      <a16:colId xmlns:a16="http://schemas.microsoft.com/office/drawing/2014/main" val="141925286"/>
                    </a:ext>
                  </a:extLst>
                </a:gridCol>
                <a:gridCol w="1817473">
                  <a:extLst>
                    <a:ext uri="{9D8B030D-6E8A-4147-A177-3AD203B41FA5}">
                      <a16:colId xmlns:a16="http://schemas.microsoft.com/office/drawing/2014/main" val="439930459"/>
                    </a:ext>
                  </a:extLst>
                </a:gridCol>
                <a:gridCol w="1817473">
                  <a:extLst>
                    <a:ext uri="{9D8B030D-6E8A-4147-A177-3AD203B41FA5}">
                      <a16:colId xmlns:a16="http://schemas.microsoft.com/office/drawing/2014/main" val="88973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 between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and 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iterate over vertices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adjacent to v?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list of edges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00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adjacency matrix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V</a:t>
                      </a:r>
                      <a:r>
                        <a:rPr lang="en-US" sz="2000" b="0" i="1" u="none" strike="noStrike" baseline="3000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2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   1 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V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2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adjacency lists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E + 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degree(v)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degree(v)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299379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411CA-662A-3A41-B23B-478CFBB5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4A3A-F7EC-084E-8EA9-EF691F777700}"/>
              </a:ext>
            </a:extLst>
          </p:cNvPr>
          <p:cNvSpPr/>
          <p:nvPr/>
        </p:nvSpPr>
        <p:spPr>
          <a:xfrm>
            <a:off x="4889193" y="4944711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* disallows parallel edges</a:t>
            </a:r>
            <a:endParaRPr lang="en-US" dirty="0">
              <a:solidFill>
                <a:srgbClr val="79221C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8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453C-3913-B142-BA83-3932B371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Adjacency-list graph representation:  Java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73BA-BBC3-A543-A029-3247AEFF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40" y="1930620"/>
            <a:ext cx="4125432" cy="21714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dirty="0"/>
              <a:t>public class Graph</a:t>
            </a:r>
          </a:p>
          <a:p>
            <a:pPr marL="0" indent="0">
              <a:buNone/>
            </a:pPr>
            <a:r>
              <a:rPr lang="en-US" sz="2900" dirty="0"/>
              <a:t>{</a:t>
            </a:r>
          </a:p>
          <a:p>
            <a:pPr marL="0" indent="0">
              <a:buNone/>
            </a:pPr>
            <a:r>
              <a:rPr lang="en-US" sz="2900" dirty="0"/>
              <a:t>   private final </a:t>
            </a:r>
            <a:r>
              <a:rPr lang="en-US" sz="2900" dirty="0" err="1"/>
              <a:t>int</a:t>
            </a:r>
            <a:r>
              <a:rPr lang="en-US" sz="2900" dirty="0"/>
              <a:t> V;</a:t>
            </a:r>
          </a:p>
          <a:p>
            <a:pPr marL="0" indent="0">
              <a:buNone/>
            </a:pPr>
            <a:r>
              <a:rPr lang="en-US" sz="2900" dirty="0"/>
              <a:t>   private Bag&lt;Integer&gt;[] </a:t>
            </a:r>
            <a:r>
              <a:rPr lang="en-US" sz="2900" dirty="0" err="1"/>
              <a:t>adj</a:t>
            </a:r>
            <a:r>
              <a:rPr lang="en-US" sz="2900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C2E2-4277-7646-B4CC-6E2028D1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5978-D62B-4449-9DAD-0BB75BEEE054}"/>
              </a:ext>
            </a:extLst>
          </p:cNvPr>
          <p:cNvSpPr/>
          <p:nvPr/>
        </p:nvSpPr>
        <p:spPr>
          <a:xfrm>
            <a:off x="6754701" y="2061910"/>
            <a:ext cx="47071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public void </a:t>
            </a:r>
            <a:r>
              <a:rPr lang="en-US" sz="2400" dirty="0" err="1">
                <a:solidFill>
                  <a:schemeClr val="bg1"/>
                </a:solidFill>
              </a:rPr>
              <a:t>addEdge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v,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w)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 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</a:t>
            </a:r>
            <a:r>
              <a:rPr lang="en-US" sz="2400" dirty="0" err="1">
                <a:solidFill>
                  <a:schemeClr val="bg1"/>
                </a:solidFill>
              </a:rPr>
              <a:t>adj</a:t>
            </a:r>
            <a:r>
              <a:rPr lang="en-US" sz="2400" dirty="0">
                <a:solidFill>
                  <a:schemeClr val="bg1"/>
                </a:solidFill>
              </a:rPr>
              <a:t>[v].add(w);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</a:t>
            </a:r>
            <a:r>
              <a:rPr lang="en-US" sz="2400" dirty="0" err="1">
                <a:solidFill>
                  <a:schemeClr val="bg1"/>
                </a:solidFill>
              </a:rPr>
              <a:t>adj</a:t>
            </a:r>
            <a:r>
              <a:rPr lang="en-US" sz="2400" dirty="0">
                <a:solidFill>
                  <a:schemeClr val="bg1"/>
                </a:solidFill>
              </a:rPr>
              <a:t>[w].add(v);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  }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   public </a:t>
            </a:r>
            <a:r>
              <a:rPr lang="en-US" sz="2400" dirty="0" err="1">
                <a:solidFill>
                  <a:schemeClr val="bg1"/>
                </a:solidFill>
              </a:rPr>
              <a:t>Iterable</a:t>
            </a:r>
            <a:r>
              <a:rPr lang="en-US" sz="2400" dirty="0">
                <a:solidFill>
                  <a:schemeClr val="bg1"/>
                </a:solidFill>
              </a:rPr>
              <a:t>&lt;Integer&gt; </a:t>
            </a:r>
            <a:r>
              <a:rPr lang="en-US" sz="2400" dirty="0" err="1">
                <a:solidFill>
                  <a:schemeClr val="bg1"/>
                </a:solidFill>
              </a:rPr>
              <a:t>adj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v)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 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  return </a:t>
            </a:r>
            <a:r>
              <a:rPr lang="en-US" sz="2400" dirty="0" err="1">
                <a:solidFill>
                  <a:schemeClr val="bg1"/>
                </a:solidFill>
              </a:rPr>
              <a:t>adj</a:t>
            </a:r>
            <a:r>
              <a:rPr lang="en-US" sz="2400" dirty="0">
                <a:solidFill>
                  <a:schemeClr val="bg1"/>
                </a:solidFill>
              </a:rPr>
              <a:t>[v]; 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177D5-C851-4D49-9284-C79239A4BE2A}"/>
              </a:ext>
            </a:extLst>
          </p:cNvPr>
          <p:cNvSpPr/>
          <p:nvPr/>
        </p:nvSpPr>
        <p:spPr>
          <a:xfrm>
            <a:off x="400493" y="3842402"/>
            <a:ext cx="49476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public Graph(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V)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 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</a:t>
            </a:r>
            <a:r>
              <a:rPr lang="en-US" sz="2400" dirty="0" err="1">
                <a:solidFill>
                  <a:schemeClr val="bg1"/>
                </a:solidFill>
              </a:rPr>
              <a:t>this.V</a:t>
            </a:r>
            <a:r>
              <a:rPr lang="en-US" sz="2400" dirty="0">
                <a:solidFill>
                  <a:schemeClr val="bg1"/>
                </a:solidFill>
              </a:rPr>
              <a:t> = V;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</a:t>
            </a:r>
            <a:r>
              <a:rPr lang="en-US" sz="2400" dirty="0" err="1">
                <a:solidFill>
                  <a:schemeClr val="bg1"/>
                </a:solidFill>
              </a:rPr>
              <a:t>adj</a:t>
            </a:r>
            <a:r>
              <a:rPr lang="en-US" sz="2400" dirty="0">
                <a:solidFill>
                  <a:schemeClr val="bg1"/>
                </a:solidFill>
              </a:rPr>
              <a:t> = (Bag&lt;Integer&gt;[]) new Bag[V];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for (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v = 0; v &lt; V; v++)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        </a:t>
            </a:r>
            <a:r>
              <a:rPr lang="en-US" sz="2400" dirty="0" err="1">
                <a:solidFill>
                  <a:schemeClr val="bg1"/>
                </a:solidFill>
              </a:rPr>
              <a:t>adj</a:t>
            </a:r>
            <a:r>
              <a:rPr lang="en-US" sz="2400" dirty="0">
                <a:solidFill>
                  <a:schemeClr val="bg1"/>
                </a:solidFill>
              </a:rPr>
              <a:t>[v] = new Bag&lt;Integer&gt;();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  }</a:t>
            </a:r>
          </a:p>
        </p:txBody>
      </p:sp>
    </p:spTree>
    <p:extLst>
      <p:ext uri="{BB962C8B-B14F-4D97-AF65-F5344CB8AC3E}">
        <p14:creationId xmlns:p14="http://schemas.microsoft.com/office/powerpoint/2010/main" val="2514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A17F-5853-9343-89AE-F08420B9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7AB5-8976-1146-B7C9-1D31004D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483698"/>
          </a:xfrm>
        </p:spPr>
        <p:txBody>
          <a:bodyPr>
            <a:normAutofit/>
          </a:bodyPr>
          <a:lstStyle/>
          <a:p>
            <a:r>
              <a:rPr lang="en-US" dirty="0"/>
              <a:t>Graph.  Set of vertices connected pairwise by edges.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study graph algorithms?</a:t>
            </a:r>
          </a:p>
          <a:p>
            <a:pPr lvl="1"/>
            <a:r>
              <a:rPr lang="en-US" dirty="0"/>
              <a:t>Thousands of practical applications. </a:t>
            </a:r>
          </a:p>
          <a:p>
            <a:pPr lvl="1"/>
            <a:r>
              <a:rPr lang="en-US" dirty="0"/>
              <a:t>Hundreds of graph algorithms known.</a:t>
            </a:r>
          </a:p>
          <a:p>
            <a:pPr lvl="1"/>
            <a:r>
              <a:rPr lang="en-US" dirty="0"/>
              <a:t>Interesting and broadly useful abstraction.</a:t>
            </a:r>
          </a:p>
          <a:p>
            <a:pPr lvl="1"/>
            <a:r>
              <a:rPr lang="en-US" dirty="0"/>
              <a:t>Challenging branch of computer science and discrete math.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E9B29-DAFE-AE43-94FA-AFB6A185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C9D81D-5A1C-D344-B34D-87B3F00E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6309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DE8E-A60C-3242-AF9F-A242E29C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73AA6C-C5B4-A44B-BD71-296FF6D60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844025"/>
              </p:ext>
            </p:extLst>
          </p:nvPr>
        </p:nvGraphicFramePr>
        <p:xfrm>
          <a:off x="1597306" y="1840374"/>
          <a:ext cx="9161616" cy="415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872">
                  <a:extLst>
                    <a:ext uri="{9D8B030D-6E8A-4147-A177-3AD203B41FA5}">
                      <a16:colId xmlns:a16="http://schemas.microsoft.com/office/drawing/2014/main" val="1295213530"/>
                    </a:ext>
                  </a:extLst>
                </a:gridCol>
                <a:gridCol w="3053872">
                  <a:extLst>
                    <a:ext uri="{9D8B030D-6E8A-4147-A177-3AD203B41FA5}">
                      <a16:colId xmlns:a16="http://schemas.microsoft.com/office/drawing/2014/main" val="1170805867"/>
                    </a:ext>
                  </a:extLst>
                </a:gridCol>
                <a:gridCol w="3053872">
                  <a:extLst>
                    <a:ext uri="{9D8B030D-6E8A-4147-A177-3AD203B41FA5}">
                      <a16:colId xmlns:a16="http://schemas.microsoft.com/office/drawing/2014/main" val="245481453"/>
                    </a:ext>
                  </a:extLst>
                </a:gridCol>
              </a:tblGrid>
              <a:tr h="415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vertex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edge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1814832"/>
                  </a:ext>
                </a:extLst>
              </a:tr>
              <a:tr h="415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Lucida Grande" panose="020B0600040502020204" pitchFamily="34" charset="0"/>
                        </a:rPr>
                        <a:t>communication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telephone, computer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fiber optic cable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8517452"/>
                  </a:ext>
                </a:extLst>
              </a:tr>
              <a:tr h="415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Lucida Grande" panose="020B0600040502020204" pitchFamily="34" charset="0"/>
                        </a:rPr>
                        <a:t>circuit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gate, register, processor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wire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769857"/>
                  </a:ext>
                </a:extLst>
              </a:tr>
              <a:tr h="415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Lucida Grande" panose="020B0600040502020204" pitchFamily="34" charset="0"/>
                        </a:rPr>
                        <a:t>mechanical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joint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rod, beam, spring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576976"/>
                  </a:ext>
                </a:extLst>
              </a:tr>
              <a:tr h="415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Lucida Grande" panose="020B0600040502020204" pitchFamily="34" charset="0"/>
                        </a:rPr>
                        <a:t>financial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stock, currency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transactions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204739"/>
                  </a:ext>
                </a:extLst>
              </a:tr>
              <a:tr h="415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Lucida Grande" panose="020B0600040502020204" pitchFamily="34" charset="0"/>
                        </a:rPr>
                        <a:t>transportation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intersection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street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640789"/>
                  </a:ext>
                </a:extLst>
              </a:tr>
              <a:tr h="415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Lucida Grande" panose="020B0600040502020204" pitchFamily="34" charset="0"/>
                        </a:rPr>
                        <a:t>internet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class C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connection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7203223"/>
                  </a:ext>
                </a:extLst>
              </a:tr>
              <a:tr h="415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Lucida Grande" panose="020B0600040502020204" pitchFamily="34" charset="0"/>
                        </a:rPr>
                        <a:t>game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board position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legal move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6983758"/>
                  </a:ext>
                </a:extLst>
              </a:tr>
              <a:tr h="415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Lucida Grande" panose="020B0600040502020204" pitchFamily="34" charset="0"/>
                        </a:rPr>
                        <a:t>social relationship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person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friendship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681517"/>
                  </a:ext>
                </a:extLst>
              </a:tr>
              <a:tr h="415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Lucida Grande" panose="020B060004050202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neuron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synapse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9229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3645E-E8F0-A04A-940D-85DE12FB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95AFA86-D7D6-C448-B01A-9570FB36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03704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9782-9FDB-9748-BF65-2F90745E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0E1E-8061-0B49-BD35-682D4DA6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60" y="1963401"/>
            <a:ext cx="5550240" cy="389338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rgbClr val="FFFF00"/>
                </a:solidFill>
              </a:rPr>
              <a:t>Path</a:t>
            </a:r>
            <a:r>
              <a:rPr lang="en-US" sz="3000" dirty="0"/>
              <a:t>.  </a:t>
            </a:r>
          </a:p>
          <a:p>
            <a:pPr lvl="1"/>
            <a:r>
              <a:rPr lang="en-US" sz="3000" dirty="0"/>
              <a:t>Sequence of vertices connected by edges.</a:t>
            </a:r>
          </a:p>
          <a:p>
            <a:r>
              <a:rPr lang="en-US" sz="3000" dirty="0">
                <a:solidFill>
                  <a:srgbClr val="FFFF00"/>
                </a:solidFill>
              </a:rPr>
              <a:t>Cycle</a:t>
            </a:r>
            <a:r>
              <a:rPr lang="en-US" sz="3000" dirty="0"/>
              <a:t>.  </a:t>
            </a:r>
          </a:p>
          <a:p>
            <a:pPr lvl="1"/>
            <a:r>
              <a:rPr lang="en-US" sz="3000" dirty="0"/>
              <a:t>Path whose first and last vertices are the same.</a:t>
            </a:r>
          </a:p>
          <a:p>
            <a:r>
              <a:rPr lang="en-US" sz="3000" dirty="0"/>
              <a:t>Two vertices are </a:t>
            </a:r>
            <a:r>
              <a:rPr lang="en-US" sz="3000" dirty="0">
                <a:solidFill>
                  <a:srgbClr val="FFFF00"/>
                </a:solidFill>
              </a:rPr>
              <a:t>connected</a:t>
            </a:r>
            <a:r>
              <a:rPr lang="en-US" sz="3000" dirty="0"/>
              <a:t> if there is a path between them.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C75A3-E90F-F640-8F98-EE81FD58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6A280-4B8F-2341-BCBB-7929A239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68" y="1963400"/>
            <a:ext cx="4251634" cy="462027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0C82-5E34-8846-BD3D-2F182280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8583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F093-359F-1D45-A1CF-EDD0754F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graph-processing problems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3D6475-CD4D-C94D-874D-C094B8757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971314"/>
              </p:ext>
            </p:extLst>
          </p:nvPr>
        </p:nvGraphicFramePr>
        <p:xfrm>
          <a:off x="1446836" y="1924786"/>
          <a:ext cx="982690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290">
                  <a:extLst>
                    <a:ext uri="{9D8B030D-6E8A-4147-A177-3AD203B41FA5}">
                      <a16:colId xmlns:a16="http://schemas.microsoft.com/office/drawing/2014/main" val="1917243339"/>
                    </a:ext>
                  </a:extLst>
                </a:gridCol>
                <a:gridCol w="6977616">
                  <a:extLst>
                    <a:ext uri="{9D8B030D-6E8A-4147-A177-3AD203B41FA5}">
                      <a16:colId xmlns:a16="http://schemas.microsoft.com/office/drawing/2014/main" val="1024481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problem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515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s-t path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 Is there a path between s and t 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10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shortest s-t path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 What is the shortest path between s and t 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075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cycle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 Is there a cycle in the graph 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477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Euler cycle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 Is there a cycle that uses each edge exactly once 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810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Hamilton cycle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 Is there a cycle that uses each vertex exactly once 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861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connectivity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 Is there a way to connect all of the vertices 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56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biconnectivity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 Is there a vertex whose removal disconnects the graph 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53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planarity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 Can the graph be drawn in the plane with no crossing edges 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479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graph isomorphism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 Do two adjacency lists represent the same graph 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977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A7829-3245-644E-B54A-DF30937A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70D33-89CD-144A-B4C2-EB72487FF5D9}"/>
              </a:ext>
            </a:extLst>
          </p:cNvPr>
          <p:cNvSpPr/>
          <p:nvPr/>
        </p:nvSpPr>
        <p:spPr>
          <a:xfrm>
            <a:off x="2020632" y="5744126"/>
            <a:ext cx="794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Challenge</a:t>
            </a:r>
            <a:r>
              <a:rPr lang="en-US" dirty="0">
                <a:solidFill>
                  <a:srgbClr val="074080"/>
                </a:solidFill>
                <a:latin typeface="Helvetica" pitchFamily="2" charset="0"/>
              </a:rPr>
              <a:t>.  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Which graph problems are easy? difficult? intractable?</a:t>
            </a:r>
            <a:endParaRPr lang="en-US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9E6B42D-CF4D-CE42-98DF-FF65D7DF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26703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BF5C-8DDF-5A45-97DD-B743607C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E6DB-92A7-4949-88C2-4E71B7D1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 drawing.  Provides intuition about the structure of the graph.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Two drawings of the same graph</a:t>
            </a:r>
          </a:p>
          <a:p>
            <a:r>
              <a:rPr lang="en-US" dirty="0"/>
              <a:t>Caveat.  Intuition can be misleading.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C68FA-12B9-0B43-9101-04903920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7DBB536-B164-8243-98B1-AF3695D4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494FE-F242-3A42-8831-FB53B19D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93" y="2743199"/>
            <a:ext cx="6733180" cy="21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43CD-D376-6F46-890E-239FDAF9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1FE7-DDFB-704B-9A38-439BC359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847654"/>
            <a:ext cx="10529259" cy="4015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public class Graph {</a:t>
            </a:r>
          </a:p>
          <a:p>
            <a:pPr marL="0" indent="0">
              <a:buNone/>
            </a:pPr>
            <a:r>
              <a:rPr lang="en-US" dirty="0"/>
              <a:t>			Graph(</a:t>
            </a:r>
            <a:r>
              <a:rPr lang="en-US" dirty="0" err="1"/>
              <a:t>int</a:t>
            </a:r>
            <a:r>
              <a:rPr lang="en-US" dirty="0"/>
              <a:t> v)	// </a:t>
            </a:r>
            <a:r>
              <a:rPr lang="en-US" i="1" dirty="0"/>
              <a:t>create an empty graph with V vertices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Graph(In in)	// </a:t>
            </a:r>
            <a:r>
              <a:rPr lang="en-US" i="1" dirty="0"/>
              <a:t>create a graph from input stream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void			</a:t>
            </a:r>
            <a:r>
              <a:rPr lang="en-US" dirty="0" err="1"/>
              <a:t>addEdge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v, </a:t>
            </a:r>
            <a:r>
              <a:rPr lang="en-US" dirty="0" err="1"/>
              <a:t>int</a:t>
            </a:r>
            <a:r>
              <a:rPr lang="en-US" dirty="0"/>
              <a:t> w)  // </a:t>
            </a:r>
            <a:r>
              <a:rPr lang="en-US" i="1" dirty="0"/>
              <a:t>add an edge v-w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Iterable</a:t>
            </a:r>
            <a:r>
              <a:rPr lang="en-US" dirty="0"/>
              <a:t>&lt;Integer&gt;	</a:t>
            </a:r>
            <a:r>
              <a:rPr lang="en-US" dirty="0" err="1"/>
              <a:t>adj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v)	// </a:t>
            </a:r>
            <a:r>
              <a:rPr lang="en-US" i="1" dirty="0"/>
              <a:t>vertices adjacent to 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			v()		// return number of vertices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			e()		// return number of edges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79A9-7D1B-4C4B-9D11-CEE151DD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B714-D0E6-4E45-A3C7-7A427168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5006"/>
            <a:ext cx="7729728" cy="1188720"/>
          </a:xfrm>
        </p:spPr>
        <p:txBody>
          <a:bodyPr/>
          <a:lstStyle/>
          <a:p>
            <a:r>
              <a:rPr lang="en-US" dirty="0"/>
              <a:t>Graph API:  sample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CCD3-F3C4-5646-9AF6-1E6C5679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804" y="1739202"/>
            <a:ext cx="3626689" cy="4478718"/>
          </a:xfrm>
        </p:spPr>
        <p:txBody>
          <a:bodyPr>
            <a:normAutofit/>
          </a:bodyPr>
          <a:lstStyle/>
          <a:p>
            <a:r>
              <a:rPr lang="en-US" dirty="0"/>
              <a:t>Graph input format.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13	13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0    5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4    3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0    1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9    12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6    4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5    4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0    2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11  12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9    10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0     6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7     8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9     11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600" dirty="0"/>
              <a:t>5     3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854D4-F310-6D4D-93C6-36EABD3A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B9004-49C8-8A47-BF6F-A691B88B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591" y="1188435"/>
            <a:ext cx="3149600" cy="4305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829FD-BBB4-FB49-BC83-FA91916F3B69}"/>
              </a:ext>
            </a:extLst>
          </p:cNvPr>
          <p:cNvSpPr/>
          <p:nvPr/>
        </p:nvSpPr>
        <p:spPr>
          <a:xfrm>
            <a:off x="8249913" y="1751958"/>
            <a:ext cx="2417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% java Test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tinyG.txt</a:t>
            </a:r>
            <a:endParaRPr lang="en-US" dirty="0">
              <a:solidFill>
                <a:srgbClr val="FFFF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0-6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0-2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0-1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0-5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1-0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2-0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3-5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3-4</a:t>
            </a:r>
          </a:p>
          <a:p>
            <a:r>
              <a:rPr lang="en-US" dirty="0">
                <a:solidFill>
                  <a:srgbClr val="FFFF00"/>
                </a:solidFill>
                <a:latin typeface="Apple Symbols" panose="02000000000000000000" pitchFamily="2" charset="-79"/>
                <a:cs typeface="Apple Symbols" panose="02000000000000000000" pitchFamily="2" charset="-79"/>
              </a:rPr>
              <a:t>⋮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12-11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12-9</a:t>
            </a:r>
            <a:endParaRPr lang="en-US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609D5-682B-5E46-A03C-C22D1CF87A65}"/>
              </a:ext>
            </a:extLst>
          </p:cNvPr>
          <p:cNvSpPr/>
          <p:nvPr/>
        </p:nvSpPr>
        <p:spPr>
          <a:xfrm>
            <a:off x="4191591" y="4552355"/>
            <a:ext cx="4086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In in = new In(</a:t>
            </a:r>
            <a:r>
              <a:rPr lang="en-US" dirty="0" err="1">
                <a:solidFill>
                  <a:srgbClr val="7030A0"/>
                </a:solidFill>
                <a:latin typeface="Helvetica" pitchFamily="2" charset="0"/>
              </a:rPr>
              <a:t>args</a:t>
            </a:r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[0]);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Graph G = new Graph(in);</a:t>
            </a:r>
          </a:p>
          <a:p>
            <a:br>
              <a:rPr lang="en-US" dirty="0">
                <a:solidFill>
                  <a:srgbClr val="7030A0"/>
                </a:solidFill>
                <a:latin typeface="Helvetica" pitchFamily="2" charset="0"/>
              </a:rPr>
            </a:br>
            <a:endParaRPr lang="en-US" dirty="0">
              <a:solidFill>
                <a:srgbClr val="7030A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for (</a:t>
            </a:r>
            <a:r>
              <a:rPr lang="en-US" dirty="0" err="1">
                <a:solidFill>
                  <a:srgbClr val="7030A0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 v = 0; v &lt; G.V(); v++) 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  for (</a:t>
            </a:r>
            <a:r>
              <a:rPr lang="en-US" dirty="0" err="1">
                <a:solidFill>
                  <a:srgbClr val="7030A0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 w : </a:t>
            </a:r>
            <a:r>
              <a:rPr lang="en-US" dirty="0" err="1">
                <a:solidFill>
                  <a:srgbClr val="7030A0"/>
                </a:solidFill>
                <a:latin typeface="Helvetica" pitchFamily="2" charset="0"/>
              </a:rPr>
              <a:t>G.adj</a:t>
            </a:r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(v))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     </a:t>
            </a:r>
            <a:r>
              <a:rPr lang="en-US" dirty="0" err="1">
                <a:solidFill>
                  <a:srgbClr val="7030A0"/>
                </a:solidFill>
                <a:latin typeface="Helvetica" pitchFamily="2" charset="0"/>
              </a:rPr>
              <a:t>StdOut.println</a:t>
            </a:r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(v + "-" + w);</a:t>
            </a:r>
            <a:endParaRPr lang="en-US" dirty="0">
              <a:solidFill>
                <a:srgbClr val="7030A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257E-FE15-0444-8256-5CF4E89C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  set of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528A-BE48-6C44-B8A6-6160B20C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009" y="1847653"/>
            <a:ext cx="6337005" cy="44574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Maintain a list of the edges (linked list or array).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Question: How long to iterate over vertices adjacent to </a:t>
            </a:r>
            <a:r>
              <a:rPr lang="en-US" i="1" dirty="0"/>
              <a:t>v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/>
              <a:t>Consider vertices adjacent to 0.</a:t>
            </a:r>
          </a:p>
          <a:p>
            <a:pPr marL="0" indent="0">
              <a:buNone/>
            </a:pPr>
            <a:r>
              <a:rPr lang="en-US" dirty="0"/>
              <a:t>Now, vertices adjacent to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E1084-2DEC-EA4D-8DF1-5312822C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42D00-B454-6E41-A569-2B3603F3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48" y="2394984"/>
            <a:ext cx="1765300" cy="2514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902769-B505-2046-AF9B-009FD705725B}"/>
              </a:ext>
            </a:extLst>
          </p:cNvPr>
          <p:cNvSpPr/>
          <p:nvPr/>
        </p:nvSpPr>
        <p:spPr>
          <a:xfrm>
            <a:off x="8087832" y="1847654"/>
            <a:ext cx="19680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 0  1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0  2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0  5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0  6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3  4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3  5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4  5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4  6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7  8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9 10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9 11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9 12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11 12</a:t>
            </a:r>
            <a:endParaRPr lang="en-US" dirty="0">
              <a:solidFill>
                <a:srgbClr val="7030A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4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16777</TotalTime>
  <Words>616</Words>
  <Application>Microsoft Macintosh PowerPoint</Application>
  <PresentationFormat>Widescreen</PresentationFormat>
  <Paragraphs>410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Apple Symbols</vt:lpstr>
      <vt:lpstr>Arial</vt:lpstr>
      <vt:lpstr>Calibri</vt:lpstr>
      <vt:lpstr>Helvetica</vt:lpstr>
      <vt:lpstr>Lucida Grande</vt:lpstr>
      <vt:lpstr>Times</vt:lpstr>
      <vt:lpstr>Parcel</vt:lpstr>
      <vt:lpstr>Algorithms Graphs</vt:lpstr>
      <vt:lpstr>graphs</vt:lpstr>
      <vt:lpstr>Graph applications</vt:lpstr>
      <vt:lpstr>Graph terminology</vt:lpstr>
      <vt:lpstr>Some graph-processing problems</vt:lpstr>
      <vt:lpstr>Undirected graph</vt:lpstr>
      <vt:lpstr>Graph API</vt:lpstr>
      <vt:lpstr>Graph API:  sample client</vt:lpstr>
      <vt:lpstr>Graph representation:  set of edges</vt:lpstr>
      <vt:lpstr>Graph representation:   adjacency matrix</vt:lpstr>
      <vt:lpstr>Graph representation:   adjacency lists</vt:lpstr>
      <vt:lpstr>Graph representations</vt:lpstr>
      <vt:lpstr>Graph representations</vt:lpstr>
      <vt:lpstr>Adjacency-list graph representation:  Java implementation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Kiper, James D. Dr.</cp:lastModifiedBy>
  <cp:revision>193</cp:revision>
  <dcterms:created xsi:type="dcterms:W3CDTF">2019-01-29T13:54:20Z</dcterms:created>
  <dcterms:modified xsi:type="dcterms:W3CDTF">2019-03-09T00:28:14Z</dcterms:modified>
</cp:coreProperties>
</file>