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9"/>
  </p:notes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9" r:id="rId9"/>
    <p:sldId id="288" r:id="rId10"/>
    <p:sldId id="287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591"/>
  </p:normalViewPr>
  <p:slideViewPr>
    <p:cSldViewPr snapToGrid="0" snapToObjects="1">
      <p:cViewPr varScale="1">
        <p:scale>
          <a:sx n="140" d="100"/>
          <a:sy n="14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BAA7-F35D-C548-B493-8709724EAA78}" type="datetime1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EA7B-95FB-6447-8F32-F055D2266041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801-8A31-314A-BCAF-5CA6912FDFF9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44969CFF-0C96-524C-AA27-70BAFB173DE2}" type="datetime1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43698" y="6217920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334-2B2A-1D44-A050-4729E490C19F}" type="datetime1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88D-E1E9-7E45-8DD4-18242BC5FBD7}" type="datetime1">
              <a:rPr lang="en-US" smtClean="0"/>
              <a:t>3/14/19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76CF-A5D7-3048-BDCF-8106F1498B3B}" type="datetime1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54363" y="6238816"/>
            <a:ext cx="920812" cy="323968"/>
          </a:xfrm>
        </p:spPr>
        <p:txBody>
          <a:bodyPr/>
          <a:lstStyle/>
          <a:p>
            <a:fld id="{2576A07C-9D2D-CB49-9CF8-088F98FBA3D6}" type="datetime1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6564" y="6263640"/>
            <a:ext cx="3854302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F147-A4B4-1C45-BA3E-E30AA6D2883A}" type="datetime1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66BD-1656-1346-98B3-AA4382B07614}" type="datetime1">
              <a:rPr lang="en-US" smtClean="0"/>
              <a:t>3/14/19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BA39AF-3D07-F941-9CF3-5216AD3702BC}" type="datetime1">
              <a:rPr lang="en-US" smtClean="0"/>
              <a:t>3/14/19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B7C1C-FF29-1844-93BA-1A8A567D22E2}" type="datetime1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Depth-first and breadth-first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EC4-68F2-F544-96B0-924BDFA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search: 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737E-8A4B-FB47-ABD3-A230D19C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5" y="1847654"/>
            <a:ext cx="9429280" cy="1983566"/>
          </a:xfrm>
        </p:spPr>
        <p:txBody>
          <a:bodyPr/>
          <a:lstStyle/>
          <a:p>
            <a:r>
              <a:rPr lang="en-US" dirty="0"/>
              <a:t>Proposition.  After DFS, we can check if vertex </a:t>
            </a:r>
            <a:r>
              <a:rPr lang="en-US" i="1" dirty="0"/>
              <a:t>v </a:t>
            </a:r>
            <a:r>
              <a:rPr lang="en-US" dirty="0"/>
              <a:t>is connected to </a:t>
            </a:r>
            <a:r>
              <a:rPr lang="en-US" i="1" dirty="0"/>
              <a:t>s</a:t>
            </a:r>
            <a:r>
              <a:rPr lang="en-US" dirty="0"/>
              <a:t> in constant time and can find</a:t>
            </a:r>
            <a:r>
              <a:rPr lang="en-US" i="1" dirty="0"/>
              <a:t> v–s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path (if one exists) in time proportional to its length.</a:t>
            </a:r>
          </a:p>
          <a:p>
            <a:r>
              <a:rPr lang="en-US" dirty="0"/>
              <a:t>Proof:  </a:t>
            </a:r>
            <a:r>
              <a:rPr lang="en-US" dirty="0" err="1"/>
              <a:t>edgeTo</a:t>
            </a:r>
            <a:r>
              <a:rPr lang="en-US" dirty="0"/>
              <a:t>[] is parent-link representation of a tree rooted at vertex 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00DC9-DC85-CE4A-9455-BB48446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A2BF-22A8-5A48-B022-18F757D3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CABCA-65F0-7D44-8640-E17E567CBEFB}"/>
              </a:ext>
            </a:extLst>
          </p:cNvPr>
          <p:cNvSpPr/>
          <p:nvPr/>
        </p:nvSpPr>
        <p:spPr>
          <a:xfrm>
            <a:off x="652041" y="3920428"/>
            <a:ext cx="3781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 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public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hasPathTo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v)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{  return marked[v];  }</a:t>
            </a:r>
          </a:p>
          <a:p>
            <a:br>
              <a:rPr lang="en-US" dirty="0">
                <a:solidFill>
                  <a:srgbClr val="FFFF00"/>
                </a:solidFill>
                <a:latin typeface="Helvetica" pitchFamily="2" charset="0"/>
              </a:rPr>
            </a:br>
            <a:endParaRPr lang="en-US" dirty="0">
              <a:solidFill>
                <a:srgbClr val="FFFF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</a:t>
            </a:r>
            <a:endParaRPr lang="en-US" dirty="0">
              <a:solidFill>
                <a:srgbClr val="FFFF00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DCFFA-677D-8647-984D-80A2EBB4EDDA}"/>
              </a:ext>
            </a:extLst>
          </p:cNvPr>
          <p:cNvSpPr/>
          <p:nvPr/>
        </p:nvSpPr>
        <p:spPr>
          <a:xfrm>
            <a:off x="4662922" y="36325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public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Iterable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&lt;Integer&gt;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pathTo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v)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{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if (!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hasPathTo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(v)) return null;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Stack&lt;Integer&gt; path = new Stack&lt;Integer&gt;();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for (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 x = v; x != s; x =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edgeTo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[x])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     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path.push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(x);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</a:t>
            </a:r>
            <a:r>
              <a:rPr lang="en-US" dirty="0" err="1">
                <a:solidFill>
                  <a:srgbClr val="FFFF00"/>
                </a:solidFill>
                <a:latin typeface="Helvetica" pitchFamily="2" charset="0"/>
              </a:rPr>
              <a:t>path.push</a:t>
            </a:r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(s);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   return path;</a:t>
            </a:r>
          </a:p>
          <a:p>
            <a:r>
              <a:rPr lang="en-US" dirty="0">
                <a:solidFill>
                  <a:srgbClr val="FFFF00"/>
                </a:solidFill>
                <a:latin typeface="Helvetica" pitchFamily="2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5621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FB7A-E78F-A741-ABB7-DC7B7914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search: 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3D3-5DC8-5142-9F03-C8709388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adj</a:t>
            </a:r>
            <a:r>
              <a:rPr lang="en-US" dirty="0"/>
              <a:t> array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66E49-5EE6-C742-AE13-B62121A4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BDBA8-B5B6-134D-A097-5D8EA26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8C0D1B-B2DD-914F-99EC-119CFE0D4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69591"/>
              </p:ext>
            </p:extLst>
          </p:nvPr>
        </p:nvGraphicFramePr>
        <p:xfrm>
          <a:off x="2063714" y="2457742"/>
          <a:ext cx="334844" cy="240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44">
                  <a:extLst>
                    <a:ext uri="{9D8B030D-6E8A-4147-A177-3AD203B41FA5}">
                      <a16:colId xmlns:a16="http://schemas.microsoft.com/office/drawing/2014/main" val="2577948280"/>
                    </a:ext>
                  </a:extLst>
                </a:gridCol>
              </a:tblGrid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40688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2608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6272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8657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6044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88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133E61-C5B9-A244-B86D-25446171F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19576"/>
              </p:ext>
            </p:extLst>
          </p:nvPr>
        </p:nvGraphicFramePr>
        <p:xfrm>
          <a:off x="2873027" y="2457742"/>
          <a:ext cx="2578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4177327940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127451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658311-451A-1341-8C47-821F6C7F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58162"/>
              </p:ext>
            </p:extLst>
          </p:nvPr>
        </p:nvGraphicFramePr>
        <p:xfrm>
          <a:off x="2873027" y="2828582"/>
          <a:ext cx="859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6C2B35-4D4D-6143-86AF-54B2B6D56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03797"/>
              </p:ext>
            </p:extLst>
          </p:nvPr>
        </p:nvGraphicFramePr>
        <p:xfrm>
          <a:off x="2873026" y="3259444"/>
          <a:ext cx="3075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71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  <a:gridCol w="902826">
                  <a:extLst>
                    <a:ext uri="{9D8B030D-6E8A-4147-A177-3AD203B41FA5}">
                      <a16:colId xmlns:a16="http://schemas.microsoft.com/office/drawing/2014/main" val="4177327940"/>
                    </a:ext>
                  </a:extLst>
                </a:gridCol>
                <a:gridCol w="526583">
                  <a:extLst>
                    <a:ext uri="{9D8B030D-6E8A-4147-A177-3AD203B41FA5}">
                      <a16:colId xmlns:a16="http://schemas.microsoft.com/office/drawing/2014/main" val="1274517121"/>
                    </a:ext>
                  </a:extLst>
                </a:gridCol>
                <a:gridCol w="768860">
                  <a:extLst>
                    <a:ext uri="{9D8B030D-6E8A-4147-A177-3AD203B41FA5}">
                      <a16:colId xmlns:a16="http://schemas.microsoft.com/office/drawing/2014/main" val="375505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654636-8027-8042-B543-247D38F1A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55970"/>
              </p:ext>
            </p:extLst>
          </p:nvPr>
        </p:nvGraphicFramePr>
        <p:xfrm>
          <a:off x="2873026" y="3674977"/>
          <a:ext cx="2578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4177327940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127451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93D75-1BBE-D44C-BD03-60E89A690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50081"/>
              </p:ext>
            </p:extLst>
          </p:nvPr>
        </p:nvGraphicFramePr>
        <p:xfrm>
          <a:off x="2873026" y="4071875"/>
          <a:ext cx="1719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417732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ED7E6D-D690-3344-97EF-1A27A547B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45405"/>
              </p:ext>
            </p:extLst>
          </p:nvPr>
        </p:nvGraphicFramePr>
        <p:xfrm>
          <a:off x="2873026" y="4497897"/>
          <a:ext cx="1719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550">
                  <a:extLst>
                    <a:ext uri="{9D8B030D-6E8A-4147-A177-3AD203B41FA5}">
                      <a16:colId xmlns:a16="http://schemas.microsoft.com/office/drawing/2014/main" val="3983937547"/>
                    </a:ext>
                  </a:extLst>
                </a:gridCol>
                <a:gridCol w="859550">
                  <a:extLst>
                    <a:ext uri="{9D8B030D-6E8A-4147-A177-3AD203B41FA5}">
                      <a16:colId xmlns:a16="http://schemas.microsoft.com/office/drawing/2014/main" val="417732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660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56BA8C-23FC-324D-9C89-3B24842A2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18926"/>
              </p:ext>
            </p:extLst>
          </p:nvPr>
        </p:nvGraphicFramePr>
        <p:xfrm>
          <a:off x="10591500" y="2613022"/>
          <a:ext cx="647518" cy="240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59">
                  <a:extLst>
                    <a:ext uri="{9D8B030D-6E8A-4147-A177-3AD203B41FA5}">
                      <a16:colId xmlns:a16="http://schemas.microsoft.com/office/drawing/2014/main" val="2577948280"/>
                    </a:ext>
                  </a:extLst>
                </a:gridCol>
                <a:gridCol w="323759">
                  <a:extLst>
                    <a:ext uri="{9D8B030D-6E8A-4147-A177-3AD203B41FA5}">
                      <a16:colId xmlns:a16="http://schemas.microsoft.com/office/drawing/2014/main" val="1170760300"/>
                    </a:ext>
                  </a:extLst>
                </a:gridCol>
              </a:tblGrid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40688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2608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6272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8657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6044"/>
                  </a:ext>
                </a:extLst>
              </a:tr>
              <a:tr h="4009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884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6FAF4AD-9D22-6241-93FF-DEF845B49EB0}"/>
              </a:ext>
            </a:extLst>
          </p:cNvPr>
          <p:cNvSpPr txBox="1"/>
          <p:nvPr/>
        </p:nvSpPr>
        <p:spPr>
          <a:xfrm>
            <a:off x="10264683" y="1984971"/>
            <a:ext cx="1354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edgeTo</a:t>
            </a:r>
            <a:r>
              <a:rPr lang="en-US" sz="2000" dirty="0">
                <a:solidFill>
                  <a:schemeClr val="bg1"/>
                </a:solidFill>
              </a:rPr>
              <a:t>[]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3E6180-3FE0-F344-B993-14784DB8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24" y="2780444"/>
            <a:ext cx="3098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9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C220-BD78-3E48-9350-4D95CB95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D395-ACB7-344A-81E9-CA24E0F4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Repeat until queue is empty:</a:t>
            </a:r>
          </a:p>
          <a:p>
            <a:pPr lvl="1"/>
            <a:r>
              <a:rPr lang="en-US" sz="2800" dirty="0"/>
              <a:t>Remove vertex </a:t>
            </a:r>
            <a:r>
              <a:rPr lang="en-US" sz="2800" i="1" dirty="0"/>
              <a:t>v </a:t>
            </a:r>
            <a:r>
              <a:rPr lang="en-US" sz="2800" dirty="0"/>
              <a:t>from queue.</a:t>
            </a:r>
          </a:p>
          <a:p>
            <a:pPr lvl="1"/>
            <a:r>
              <a:rPr lang="en-US" sz="2800" dirty="0"/>
              <a:t>Add to queue all unmarked vertices adjacent to </a:t>
            </a:r>
            <a:r>
              <a:rPr lang="en-US" sz="2800" i="1" dirty="0"/>
              <a:t>v </a:t>
            </a:r>
            <a:r>
              <a:rPr lang="en-US" sz="2800" dirty="0"/>
              <a:t>and mark them.</a:t>
            </a:r>
          </a:p>
          <a:p>
            <a:pPr lvl="1"/>
            <a:r>
              <a:rPr lang="en-US" sz="2800" dirty="0"/>
              <a:t>Demo:  https://</a:t>
            </a:r>
            <a:r>
              <a:rPr lang="en-US" sz="2800" dirty="0" err="1"/>
              <a:t>www.cs.usfca.edu</a:t>
            </a:r>
            <a:r>
              <a:rPr lang="en-US" sz="2800" dirty="0"/>
              <a:t>/~</a:t>
            </a:r>
            <a:r>
              <a:rPr lang="en-US" sz="2800" dirty="0" err="1"/>
              <a:t>galles</a:t>
            </a:r>
            <a:r>
              <a:rPr lang="en-US" sz="2800" dirty="0"/>
              <a:t>/visualization/</a:t>
            </a:r>
            <a:r>
              <a:rPr lang="en-US" sz="2800" dirty="0" err="1"/>
              <a:t>BFS.html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C692-4C8E-C94C-A404-872AE07F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9DC68-F4B4-7D44-B96E-C981156E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5D8-ECF5-8347-802C-C5F45D2C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FA50-F78D-CB42-A426-3FCCDA7B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21" y="1847654"/>
            <a:ext cx="7805283" cy="4015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BFS (from source vertex s)</a:t>
            </a:r>
          </a:p>
          <a:p>
            <a:pPr marL="0" indent="0">
              <a:buNone/>
            </a:pPr>
            <a:r>
              <a:rPr lang="en-US" dirty="0"/>
              <a:t>    Put s onto a FIFO queue, and mark s as visited.</a:t>
            </a:r>
          </a:p>
          <a:p>
            <a:pPr marL="0" indent="0">
              <a:buNone/>
            </a:pPr>
            <a:r>
              <a:rPr lang="en-US" dirty="0"/>
              <a:t>    Repeat until the queue is empty:</a:t>
            </a:r>
          </a:p>
          <a:p>
            <a:pPr marL="0" indent="0">
              <a:buNone/>
            </a:pPr>
            <a:r>
              <a:rPr lang="en-US" dirty="0"/>
              <a:t>        - remove the least recently added vertex v</a:t>
            </a:r>
          </a:p>
          <a:p>
            <a:pPr marL="0" indent="0">
              <a:buNone/>
            </a:pPr>
            <a:r>
              <a:rPr lang="en-US" dirty="0"/>
              <a:t>        - add each of v's unvisited neighbors to the queue,  and </a:t>
            </a:r>
          </a:p>
          <a:p>
            <a:pPr marL="0" indent="0">
              <a:buNone/>
            </a:pPr>
            <a:r>
              <a:rPr lang="en-US" dirty="0"/>
              <a:t>           mark them as visited.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4B1CE-BF9B-0F4F-B3CB-276EACD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989E2-0653-5341-88BC-120185BD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5188F-39CE-F84A-9455-12DF2865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10" y="1806969"/>
            <a:ext cx="1917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E4A6-9043-C747-9ECF-C7A6503C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26" y="481710"/>
            <a:ext cx="4817846" cy="1188720"/>
          </a:xfrm>
        </p:spPr>
        <p:txBody>
          <a:bodyPr>
            <a:normAutofit/>
          </a:bodyPr>
          <a:lstStyle/>
          <a:p>
            <a:r>
              <a:rPr lang="en-US" dirty="0"/>
              <a:t>Breadth-first search: </a:t>
            </a:r>
            <a:br>
              <a:rPr lang="en-US" dirty="0"/>
            </a:br>
            <a:r>
              <a:rPr lang="en-US" dirty="0"/>
              <a:t> Java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346-9B10-A546-8315-AEA0CB38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54" y="1747879"/>
            <a:ext cx="3929785" cy="4015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BreadthFirstPaths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boolean</a:t>
            </a:r>
            <a:r>
              <a:rPr lang="en-US" dirty="0"/>
              <a:t>[] marked;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edgeTo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distTo</a:t>
            </a:r>
            <a:r>
              <a:rPr lang="en-US" dirty="0"/>
              <a:t>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  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DBAA-3A80-294E-885D-22221FA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69F24-1DB0-8047-9471-02F50BE4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A1CEC-0753-824E-AF87-7AB58A54588B}"/>
              </a:ext>
            </a:extLst>
          </p:cNvPr>
          <p:cNvSpPr/>
          <p:nvPr/>
        </p:nvSpPr>
        <p:spPr>
          <a:xfrm>
            <a:off x="5849074" y="68538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private void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bfs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(Graph G,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s)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Queue&lt;Integer&gt; q = new Queue&lt;Integer&gt;();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q.enqueue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(s);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marked[s] = true;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distTo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[s] = 0;</a:t>
            </a:r>
          </a:p>
          <a:p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while (!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q.isEmpty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())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 =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q.dequeue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for (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w :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G.adj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(v))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      if (!marked[w])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q.enqueue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(w);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      marked[w] = true;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edgeTo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[w] = v;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distTo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[w] =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distTo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[v] + 1;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    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}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3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2831-8309-4F42-A226-CC69E8C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020A-F92D-0A46-9DC2-74B8B89F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  In which order does BFS examine vertices?</a:t>
            </a:r>
          </a:p>
          <a:p>
            <a:r>
              <a:rPr lang="en-US" dirty="0"/>
              <a:t>Answer:  Increasing distance (number of edges) from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queue always consists of ≥ 0 vertices of distance </a:t>
            </a:r>
            <a:r>
              <a:rPr lang="en-US" i="1" dirty="0"/>
              <a:t>k</a:t>
            </a:r>
            <a:r>
              <a:rPr lang="en-US" dirty="0"/>
              <a:t> from </a:t>
            </a:r>
            <a:r>
              <a:rPr lang="en-US" i="1" dirty="0"/>
              <a:t>s</a:t>
            </a:r>
            <a:r>
              <a:rPr lang="en-US" dirty="0"/>
              <a:t>, followed by ≥ 0 vertices of distance </a:t>
            </a:r>
            <a:r>
              <a:rPr lang="en-US" i="1" dirty="0"/>
              <a:t>k</a:t>
            </a:r>
            <a:r>
              <a:rPr lang="en-US" dirty="0"/>
              <a:t>+1</a:t>
            </a:r>
          </a:p>
          <a:p>
            <a:r>
              <a:rPr lang="en-US" dirty="0"/>
              <a:t>Proposition.  In any connected graph </a:t>
            </a:r>
            <a:r>
              <a:rPr lang="en-US" i="1" dirty="0"/>
              <a:t>G</a:t>
            </a:r>
            <a:r>
              <a:rPr lang="en-US" dirty="0"/>
              <a:t>, BFS computes shortest paths from </a:t>
            </a:r>
            <a:r>
              <a:rPr lang="en-US" i="1" dirty="0"/>
              <a:t>s</a:t>
            </a:r>
            <a:r>
              <a:rPr lang="en-US" dirty="0"/>
              <a:t> to all other vertices in time proportional to 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DEC65-917E-4248-A925-33F5EC9A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A796F-FE8A-B44E-8944-B03E4BCC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9EE8C-02BB-8441-9E93-B695F72A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7A954-F866-E347-872B-DCD86D0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52B9F-887A-9A49-A7AB-8D5266C3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" y="1774051"/>
            <a:ext cx="10056015" cy="35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628-875A-604D-801E-203DAA21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7147-5244-F441-A385-85292B62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Fewest number of hops in a communication network.</a:t>
            </a:r>
          </a:p>
          <a:p>
            <a:r>
              <a:rPr lang="en-US" dirty="0"/>
              <a:t>Kevin Bacon numbers</a:t>
            </a:r>
          </a:p>
          <a:p>
            <a:pPr lvl="1"/>
            <a:r>
              <a:rPr lang="en-US" dirty="0"/>
              <a:t>Include one vertex for each performer and one for each movie.</a:t>
            </a:r>
          </a:p>
          <a:p>
            <a:pPr lvl="1"/>
            <a:r>
              <a:rPr lang="en-US" dirty="0"/>
              <a:t>Connect a movie to all performers that appear in that movie.</a:t>
            </a:r>
          </a:p>
          <a:p>
            <a:pPr lvl="1"/>
            <a:r>
              <a:rPr lang="en-US" dirty="0"/>
              <a:t>Compute shortest path from </a:t>
            </a:r>
            <a:r>
              <a:rPr lang="en-US" i="1" dirty="0"/>
              <a:t>s</a:t>
            </a:r>
            <a:r>
              <a:rPr lang="en-US" dirty="0"/>
              <a:t> = Kevin Bacon.</a:t>
            </a:r>
          </a:p>
          <a:p>
            <a:r>
              <a:rPr lang="en-US" dirty="0" err="1"/>
              <a:t>Erdös</a:t>
            </a:r>
            <a:r>
              <a:rPr lang="en-US" dirty="0"/>
              <a:t>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5B592-6597-504C-83C5-54C15B2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9A8E-8EA8-1343-BE26-7BB4CFB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17F-5853-9343-89AE-F08420B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AB5-8976-1146-B7C9-1D31004D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483698"/>
          </a:xfrm>
        </p:spPr>
        <p:txBody>
          <a:bodyPr>
            <a:normAutofit/>
          </a:bodyPr>
          <a:lstStyle/>
          <a:p>
            <a:r>
              <a:rPr lang="en-US" dirty="0"/>
              <a:t>Goal.  Systematically traverse a graph.</a:t>
            </a:r>
            <a:br>
              <a:rPr lang="en-US" dirty="0"/>
            </a:br>
            <a:r>
              <a:rPr lang="en-US" dirty="0"/>
              <a:t>Idea.  Mimic maze exploration.</a:t>
            </a:r>
          </a:p>
          <a:p>
            <a:r>
              <a:rPr lang="en-US" dirty="0"/>
              <a:t>Typical applications.</a:t>
            </a:r>
          </a:p>
          <a:p>
            <a:pPr lvl="1"/>
            <a:r>
              <a:rPr lang="en-US" dirty="0"/>
              <a:t>Find all vertices connected to a given source vertex.</a:t>
            </a:r>
          </a:p>
          <a:p>
            <a:pPr lvl="1"/>
            <a:r>
              <a:rPr lang="en-US" dirty="0"/>
              <a:t>Find a path between two vertices.</a:t>
            </a:r>
          </a:p>
          <a:p>
            <a:r>
              <a:rPr lang="en-US" dirty="0"/>
              <a:t>Design challenge.  How to implement?</a:t>
            </a:r>
          </a:p>
          <a:p>
            <a:pPr marL="4572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DFS (to visit a vertex v)</a:t>
            </a:r>
            <a:endParaRPr lang="en-US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 Mark v as visited.</a:t>
            </a:r>
            <a:endParaRPr lang="en-US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     Recursively visit all unmarked vertices w adjacent to v.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9B29-DAFE-AE43-94FA-AFB6A18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C9D81D-5A1C-D344-B34D-87B3F00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6309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9935-3328-6342-A9D7-C9AF45DE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4EEE-4AF7-7B4B-BB79-6783838A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visit a vertex </a:t>
            </a:r>
            <a:r>
              <a:rPr lang="en-US" i="1" dirty="0"/>
              <a:t>v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vertex </a:t>
            </a:r>
            <a:r>
              <a:rPr lang="en-US" i="1" dirty="0"/>
              <a:t>v</a:t>
            </a:r>
            <a:r>
              <a:rPr lang="en-US" dirty="0"/>
              <a:t> as visited.</a:t>
            </a:r>
          </a:p>
          <a:p>
            <a:pPr lvl="1"/>
            <a:r>
              <a:rPr lang="en-US" dirty="0"/>
              <a:t>Recursively visit all unmarked vertices adjacent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Demo: 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DFS.html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42564-14E6-0C48-A69E-6A1FB7B7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04E1-FDF5-8941-B913-C970F616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DEF6-E1AF-A945-985D-D934727D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86" y="203910"/>
            <a:ext cx="7729728" cy="1188720"/>
          </a:xfrm>
        </p:spPr>
        <p:txBody>
          <a:bodyPr/>
          <a:lstStyle/>
          <a:p>
            <a:r>
              <a:rPr lang="en-US" dirty="0"/>
              <a:t>Design pattern for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3AEA-82C5-344E-BAD9-866B7489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955" y="1392630"/>
            <a:ext cx="8821789" cy="4015818"/>
          </a:xfrm>
        </p:spPr>
        <p:txBody>
          <a:bodyPr/>
          <a:lstStyle/>
          <a:p>
            <a:r>
              <a:rPr lang="en-US" dirty="0"/>
              <a:t>Design pattern.  Decouple graph data type from graph processing. </a:t>
            </a:r>
          </a:p>
          <a:p>
            <a:pPr lvl="1"/>
            <a:r>
              <a:rPr lang="en-US" dirty="0"/>
              <a:t>Create a Graph object.</a:t>
            </a:r>
          </a:p>
          <a:p>
            <a:pPr lvl="1"/>
            <a:r>
              <a:rPr lang="en-US" dirty="0"/>
              <a:t>Pass the Graph to a graph-processing routine.</a:t>
            </a:r>
          </a:p>
          <a:p>
            <a:pPr lvl="1"/>
            <a:r>
              <a:rPr lang="en-US" dirty="0"/>
              <a:t>Query the graph-processing routine for information.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public class Paths {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		Paths( Graph G, in s)  // </a:t>
            </a:r>
            <a:r>
              <a:rPr lang="en-US" i="1" dirty="0">
                <a:solidFill>
                  <a:srgbClr val="FFFF00"/>
                </a:solidFill>
              </a:rPr>
              <a:t>find paths in G from source s </a:t>
            </a:r>
            <a:endParaRPr lang="en-US" dirty="0">
              <a:solidFill>
                <a:srgbClr val="FFFF00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Boolean		</a:t>
            </a:r>
            <a:r>
              <a:rPr lang="en-US" dirty="0" err="1">
                <a:solidFill>
                  <a:srgbClr val="FFFF00"/>
                </a:solidFill>
              </a:rPr>
              <a:t>hasPathTo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v)  // </a:t>
            </a:r>
            <a:r>
              <a:rPr lang="en-US" i="1" dirty="0">
                <a:solidFill>
                  <a:srgbClr val="FFFF00"/>
                </a:solidFill>
              </a:rPr>
              <a:t>s there a path from s to v?</a:t>
            </a:r>
            <a:endParaRPr lang="en-US" dirty="0">
              <a:solidFill>
                <a:srgbClr val="FFFF00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>
                <a:solidFill>
                  <a:srgbClr val="FFFF00"/>
                </a:solidFill>
              </a:rPr>
              <a:t>&lt;Integer&gt;	</a:t>
            </a:r>
            <a:r>
              <a:rPr lang="en-US" dirty="0" err="1">
                <a:solidFill>
                  <a:srgbClr val="FFFF00"/>
                </a:solidFill>
              </a:rPr>
              <a:t>pathTo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v )  // </a:t>
            </a:r>
            <a:r>
              <a:rPr lang="en-US" i="1" dirty="0">
                <a:solidFill>
                  <a:srgbClr val="FFFF00"/>
                </a:solidFill>
              </a:rPr>
              <a:t>path from s to v; null if no such path</a:t>
            </a:r>
            <a:endParaRPr lang="en-US" dirty="0">
              <a:solidFill>
                <a:srgbClr val="FFFF00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8AEB7-86BD-D84B-8007-8355918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7871-6390-2B4E-B5D5-BF3EBAC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FD237-316D-DA47-AF77-3C495336BF35}"/>
              </a:ext>
            </a:extLst>
          </p:cNvPr>
          <p:cNvSpPr/>
          <p:nvPr/>
        </p:nvSpPr>
        <p:spPr>
          <a:xfrm>
            <a:off x="837235" y="5236459"/>
            <a:ext cx="7971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Paths paths = new Paths(G, s);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for (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 v = 0; v &lt; G.V(); v++)</a:t>
            </a: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   if (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paths.hasPathTo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(v))		// </a:t>
            </a:r>
            <a:r>
              <a:rPr lang="en-US" dirty="0">
                <a:solidFill>
                  <a:srgbClr val="7030A0"/>
                </a:solidFill>
              </a:rPr>
              <a:t>print all vertices connected to s</a:t>
            </a:r>
            <a:endParaRPr lang="en-US" dirty="0">
              <a:solidFill>
                <a:srgbClr val="7030A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       </a:t>
            </a:r>
            <a:r>
              <a:rPr lang="en-US" dirty="0" err="1">
                <a:solidFill>
                  <a:srgbClr val="7030A0"/>
                </a:solidFill>
                <a:latin typeface="Helvetica" pitchFamily="2" charset="0"/>
              </a:rPr>
              <a:t>StdOut.println</a:t>
            </a:r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(v);</a:t>
            </a:r>
            <a:endParaRPr lang="en-US" dirty="0">
              <a:solidFill>
                <a:srgbClr val="7030A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4B37-38BF-C045-B572-AA90857F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search: 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EA75-FA35-F148-998A-96CA5C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visit a vertex </a:t>
            </a:r>
            <a:r>
              <a:rPr lang="en-US" i="1" dirty="0"/>
              <a:t>v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vertex </a:t>
            </a:r>
            <a:r>
              <a:rPr lang="en-US" i="1" dirty="0"/>
              <a:t>v</a:t>
            </a:r>
            <a:r>
              <a:rPr lang="en-US" dirty="0"/>
              <a:t> as visited.</a:t>
            </a:r>
          </a:p>
          <a:p>
            <a:pPr lvl="1"/>
            <a:r>
              <a:rPr lang="en-US" dirty="0"/>
              <a:t>Recursively visit all unmarked vertices adjacent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Data structures.</a:t>
            </a:r>
          </a:p>
          <a:p>
            <a:pPr lvl="1"/>
            <a:r>
              <a:rPr lang="en-US" dirty="0"/>
              <a:t>Boolean array marked[] to mark visited vertices. </a:t>
            </a:r>
          </a:p>
          <a:p>
            <a:pPr lvl="1"/>
            <a:r>
              <a:rPr lang="en-US" dirty="0"/>
              <a:t>Integer array </a:t>
            </a:r>
            <a:r>
              <a:rPr lang="en-US" dirty="0" err="1"/>
              <a:t>edgeTo</a:t>
            </a:r>
            <a:r>
              <a:rPr lang="en-US" dirty="0"/>
              <a:t>[] to keep track of paths.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edgeTo</a:t>
            </a:r>
            <a:r>
              <a:rPr lang="en-US" dirty="0"/>
              <a:t>[w] == v) means that edge v-w</a:t>
            </a:r>
            <a:r>
              <a:rPr lang="en-US" b="1" dirty="0"/>
              <a:t> </a:t>
            </a:r>
            <a:r>
              <a:rPr lang="en-US" dirty="0"/>
              <a:t>taken to visit w for first time</a:t>
            </a:r>
          </a:p>
          <a:p>
            <a:pPr lvl="1"/>
            <a:r>
              <a:rPr lang="en-US" dirty="0"/>
              <a:t>Function-call stack for recursion.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A9BE7-3C93-8647-9FAB-E932412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4DCD8-7EEC-2349-B6B4-15A4E9B3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C919-E357-0C4B-A6EB-93D54B2C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search:  </a:t>
            </a:r>
            <a:br>
              <a:rPr lang="en-US" dirty="0"/>
            </a:br>
            <a:r>
              <a:rPr lang="en-US" dirty="0"/>
              <a:t>Java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5FED-0EF2-E04A-805A-79E36CE9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32" y="1836079"/>
            <a:ext cx="4196002" cy="2921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DepthFirstPaths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boolean</a:t>
            </a:r>
            <a:r>
              <a:rPr lang="en-US" dirty="0"/>
              <a:t>[] marked;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edgeTo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 private </a:t>
            </a:r>
            <a:r>
              <a:rPr lang="en-US" dirty="0" err="1"/>
              <a:t>int</a:t>
            </a:r>
            <a:r>
              <a:rPr lang="en-US" dirty="0"/>
              <a:t> 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252C-927A-C847-920C-AD7D2E6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10A6F-F862-7543-83C8-1F3EE92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7D5D3-B4DF-A746-AB9A-6664AC3C1E35}"/>
              </a:ext>
            </a:extLst>
          </p:cNvPr>
          <p:cNvSpPr/>
          <p:nvPr/>
        </p:nvSpPr>
        <p:spPr>
          <a:xfrm>
            <a:off x="1001032" y="4849676"/>
            <a:ext cx="45102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public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DepthFirstPaths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(Graph G,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 s)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{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...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(G, s);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}</a:t>
            </a:r>
            <a:endParaRPr lang="en-US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76C5E-7BD8-4E4D-B0EB-96D940B81D4C}"/>
              </a:ext>
            </a:extLst>
          </p:cNvPr>
          <p:cNvSpPr/>
          <p:nvPr/>
        </p:nvSpPr>
        <p:spPr>
          <a:xfrm>
            <a:off x="6973568" y="1903802"/>
            <a:ext cx="42286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private void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(Graph G,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 v)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{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marked[v] = true;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for (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 w :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G.adj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(v))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      if (!marked[w])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      {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     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(G, w);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           </a:t>
            </a:r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edgeTo</a:t>
            </a: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[w] = v;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      }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   }</a:t>
            </a:r>
            <a:endParaRPr lang="en-US" sz="2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4AAB8-9445-2F4D-A687-0723E531BE6D}"/>
              </a:ext>
            </a:extLst>
          </p:cNvPr>
          <p:cNvSpPr/>
          <p:nvPr/>
        </p:nvSpPr>
        <p:spPr>
          <a:xfrm>
            <a:off x="2463300" y="2399159"/>
            <a:ext cx="379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marked[v] = true if v connected to s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62599-528B-E44C-84C1-EB80DAEF9A32}"/>
              </a:ext>
            </a:extLst>
          </p:cNvPr>
          <p:cNvSpPr/>
          <p:nvPr/>
        </p:nvSpPr>
        <p:spPr>
          <a:xfrm>
            <a:off x="1750034" y="3304186"/>
            <a:ext cx="498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9221C"/>
                </a:solidFill>
                <a:latin typeface="Helvetica" pitchFamily="2" charset="0"/>
              </a:rPr>
              <a:t>edgeTo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[v] = previous vertex on path from s to v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5834-80FD-2E40-BFC2-69C6DC61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search: 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6140-75DD-2342-BA40-90E1EC9D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16" y="1847654"/>
            <a:ext cx="9618561" cy="4370266"/>
          </a:xfrm>
        </p:spPr>
        <p:txBody>
          <a:bodyPr>
            <a:normAutofit/>
          </a:bodyPr>
          <a:lstStyle/>
          <a:p>
            <a:r>
              <a:rPr lang="en-US" dirty="0"/>
              <a:t>Proposition.  DFS </a:t>
            </a:r>
            <a:r>
              <a:rPr lang="en-US" dirty="0">
                <a:solidFill>
                  <a:srgbClr val="FFFF00"/>
                </a:solidFill>
              </a:rPr>
              <a:t>marks all vertices connected to 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in time proportional to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sum of their degrees </a:t>
            </a:r>
            <a:r>
              <a:rPr lang="en-US" dirty="0"/>
              <a:t>(plus time to initialize the marked[] array).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Proof:  [correctness]</a:t>
            </a:r>
          </a:p>
          <a:p>
            <a:pPr lvl="1"/>
            <a:r>
              <a:rPr lang="en-US" dirty="0"/>
              <a:t>First show that, If </a:t>
            </a:r>
            <a:r>
              <a:rPr lang="en-US" i="1" dirty="0"/>
              <a:t>w</a:t>
            </a:r>
            <a:r>
              <a:rPr lang="en-US" dirty="0"/>
              <a:t> marked, then </a:t>
            </a:r>
            <a:r>
              <a:rPr lang="en-US" i="1" dirty="0"/>
              <a:t>w</a:t>
            </a:r>
            <a:r>
              <a:rPr lang="en-US" dirty="0"/>
              <a:t> is connected to </a:t>
            </a:r>
            <a:r>
              <a:rPr lang="en-US" i="1" dirty="0"/>
              <a:t>s:</a:t>
            </a:r>
          </a:p>
          <a:p>
            <a:pPr lvl="2"/>
            <a:r>
              <a:rPr lang="en-US" dirty="0"/>
              <a:t>From an examination of the code, the only way to get to the “marked[v] = true;” statement is by following edges [ that is, elements of the </a:t>
            </a:r>
            <a:r>
              <a:rPr lang="en-US" dirty="0" err="1"/>
              <a:t>G.adj</a:t>
            </a:r>
            <a:r>
              <a:rPr lang="en-US" dirty="0"/>
              <a:t>(v) array ]</a:t>
            </a:r>
          </a:p>
          <a:p>
            <a:pPr lvl="2"/>
            <a:r>
              <a:rPr lang="en-US" dirty="0"/>
              <a:t>Thus, w is marked only of it is connected to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8E25D-84C9-4940-B49D-F0B54DC5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9A01-008F-B147-9F43-092A76A9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D966-5166-6B45-A251-F3D27E49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8146-9370-D844-9EDE-D280654A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D1663-124F-CF4D-B099-3825BC45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26" y="875657"/>
            <a:ext cx="4013200" cy="4597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DB1969-5A30-BE42-8465-B374B49395AE}"/>
              </a:ext>
            </a:extLst>
          </p:cNvPr>
          <p:cNvSpPr/>
          <p:nvPr/>
        </p:nvSpPr>
        <p:spPr>
          <a:xfrm>
            <a:off x="397395" y="1707678"/>
            <a:ext cx="67673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Next, show that if </a:t>
            </a:r>
            <a:r>
              <a:rPr lang="en-US" sz="2400" i="1" dirty="0">
                <a:solidFill>
                  <a:schemeClr val="bg1"/>
                </a:solidFill>
              </a:rPr>
              <a:t>w</a:t>
            </a:r>
            <a:r>
              <a:rPr lang="en-US" sz="2400" dirty="0">
                <a:solidFill>
                  <a:schemeClr val="bg1"/>
                </a:solidFill>
              </a:rPr>
              <a:t> connected to </a:t>
            </a:r>
            <a:r>
              <a:rPr lang="en-US" sz="2400" i="1" dirty="0">
                <a:solidFill>
                  <a:schemeClr val="bg1"/>
                </a:solidFill>
              </a:rPr>
              <a:t>s</a:t>
            </a:r>
            <a:r>
              <a:rPr lang="en-US" sz="2400" dirty="0">
                <a:solidFill>
                  <a:schemeClr val="bg1"/>
                </a:solidFill>
              </a:rPr>
              <a:t>, then </a:t>
            </a:r>
            <a:r>
              <a:rPr lang="en-US" sz="2400" i="1" dirty="0">
                <a:solidFill>
                  <a:schemeClr val="bg1"/>
                </a:solidFill>
              </a:rPr>
              <a:t>w</a:t>
            </a:r>
            <a:r>
              <a:rPr lang="en-US" sz="2400" dirty="0">
                <a:solidFill>
                  <a:schemeClr val="bg1"/>
                </a:solidFill>
              </a:rPr>
              <a:t> marked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By contradiction.  Supposed that w is connected to s, but is not marked.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Then consider last edge on a path from </a:t>
            </a:r>
            <a:r>
              <a:rPr lang="en-US" sz="2400" i="1" dirty="0">
                <a:solidFill>
                  <a:schemeClr val="bg1"/>
                </a:solidFill>
              </a:rPr>
              <a:t>s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i="1" dirty="0">
                <a:solidFill>
                  <a:schemeClr val="bg1"/>
                </a:solidFill>
              </a:rPr>
              <a:t>w</a:t>
            </a:r>
            <a:r>
              <a:rPr lang="en-US" sz="2400" dirty="0">
                <a:solidFill>
                  <a:schemeClr val="bg1"/>
                </a:solidFill>
              </a:rPr>
              <a:t> that goes from a marked vertex to an unmarked one.   This edge would be in the </a:t>
            </a:r>
            <a:r>
              <a:rPr lang="en-US" sz="2400" dirty="0" err="1">
                <a:solidFill>
                  <a:schemeClr val="bg1"/>
                </a:solidFill>
              </a:rPr>
              <a:t>adj</a:t>
            </a:r>
            <a:r>
              <a:rPr lang="en-US" sz="2400" dirty="0">
                <a:solidFill>
                  <a:schemeClr val="bg1"/>
                </a:solidFill>
              </a:rPr>
              <a:t>  array.  Thus, it would eventually be followed and the vertex marked.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15C5-B766-FA49-A8EB-B03508C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search: 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D168-DA56-B147-BCBC-4D543BBF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Proof:  [running time] </a:t>
            </a:r>
          </a:p>
          <a:p>
            <a:r>
              <a:rPr lang="en-US" dirty="0"/>
              <a:t>Each vertex connected to </a:t>
            </a:r>
            <a:r>
              <a:rPr lang="en-US" i="1" dirty="0"/>
              <a:t>s</a:t>
            </a:r>
            <a:r>
              <a:rPr lang="en-US" dirty="0"/>
              <a:t> is visited once.</a:t>
            </a:r>
          </a:p>
          <a:p>
            <a:pPr lvl="1"/>
            <a:r>
              <a:rPr lang="en-US" dirty="0"/>
              <a:t>A vertex could not have been visited more than once since it is protected by the !marked[w] Boolean condition</a:t>
            </a:r>
          </a:p>
          <a:p>
            <a:pPr lvl="1"/>
            <a:r>
              <a:rPr lang="en-US" dirty="0"/>
              <a:t>No vertex can be missed since we loop through all of the </a:t>
            </a:r>
            <a:r>
              <a:rPr lang="en-US" dirty="0" err="1"/>
              <a:t>adj</a:t>
            </a:r>
            <a:r>
              <a:rPr lang="en-US" dirty="0"/>
              <a:t> array that includes all of the vertices.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18593-A7D4-FB4E-BD88-5633A475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EB71-C5F6-4440-B2B5-3DD5F5A9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17882</TotalTime>
  <Words>659</Words>
  <Application>Microsoft Macintosh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Parcel</vt:lpstr>
      <vt:lpstr>Algorithms Depth-first and breadth-first search</vt:lpstr>
      <vt:lpstr>Depth-first search</vt:lpstr>
      <vt:lpstr>Depth-first search</vt:lpstr>
      <vt:lpstr>Design pattern for graph processing</vt:lpstr>
      <vt:lpstr>Depth-first search:  data structures</vt:lpstr>
      <vt:lpstr>Depth-first search:   Java implementation</vt:lpstr>
      <vt:lpstr>Depth-first search:  properties</vt:lpstr>
      <vt:lpstr>PowerPoint Presentation</vt:lpstr>
      <vt:lpstr>Depth-first search:  properties</vt:lpstr>
      <vt:lpstr>Depth-first search:  properties</vt:lpstr>
      <vt:lpstr>Depth-first search:  properties</vt:lpstr>
      <vt:lpstr>Breadth-first search</vt:lpstr>
      <vt:lpstr>Breadth-first search</vt:lpstr>
      <vt:lpstr>Breadth-first search:   Java implementation</vt:lpstr>
      <vt:lpstr>Breadth-first search properties</vt:lpstr>
      <vt:lpstr>PowerPoint Presentation</vt:lpstr>
      <vt:lpstr>Breadth-first search application: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205</cp:revision>
  <dcterms:created xsi:type="dcterms:W3CDTF">2019-01-29T13:54:20Z</dcterms:created>
  <dcterms:modified xsi:type="dcterms:W3CDTF">2019-03-14T18:34:23Z</dcterms:modified>
</cp:coreProperties>
</file>