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4591"/>
  </p:normalViewPr>
  <p:slideViewPr>
    <p:cSldViewPr snapToGrid="0" snapToObjects="1">
      <p:cViewPr varScale="1">
        <p:scale>
          <a:sx n="111" d="100"/>
          <a:sy n="111" d="100"/>
        </p:scale>
        <p:origin x="24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BAA7-F35D-C548-B493-8709724EAA78}" type="datetime1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EA7B-95FB-6447-8F32-F055D2266041}" type="datetime1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801-8A31-314A-BCAF-5CA6912FDFF9}" type="datetime1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44969CFF-0C96-524C-AA27-70BAFB173DE2}" type="datetime1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43698" y="6217920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334-2B2A-1D44-A050-4729E490C19F}" type="datetime1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88D-E1E9-7E45-8DD4-18242BC5FBD7}" type="datetime1">
              <a:rPr lang="en-US" smtClean="0"/>
              <a:t>3/9/19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76CF-A5D7-3048-BDCF-8106F1498B3B}" type="datetime1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54363" y="6238816"/>
            <a:ext cx="920812" cy="323968"/>
          </a:xfrm>
        </p:spPr>
        <p:txBody>
          <a:bodyPr/>
          <a:lstStyle/>
          <a:p>
            <a:fld id="{2576A07C-9D2D-CB49-9CF8-088F98FBA3D6}" type="datetime1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96564" y="6263640"/>
            <a:ext cx="3854302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F147-A4B4-1C45-BA3E-E30AA6D2883A}" type="datetime1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66BD-1656-1346-98B3-AA4382B07614}" type="datetime1">
              <a:rPr lang="en-US" smtClean="0"/>
              <a:t>3/9/19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BA39AF-3D07-F941-9CF3-5216AD3702BC}" type="datetime1">
              <a:rPr lang="en-US" smtClean="0"/>
              <a:t>3/9/19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B7C1C-FF29-1844-93BA-1A8A567D22E2}" type="datetime1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Connected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1D0E-6DAC-8E47-8E9F-56B3A5DA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E3212-C68F-7F40-9AA3-1849340D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04C65-DA70-2A4D-BDBA-FFAF9DAB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54D30C-7CFD-6845-8710-7350B2DEBBFE}"/>
              </a:ext>
            </a:extLst>
          </p:cNvPr>
          <p:cNvSpPr txBox="1">
            <a:spLocks/>
          </p:cNvSpPr>
          <p:nvPr/>
        </p:nvSpPr>
        <p:spPr>
          <a:xfrm>
            <a:off x="1933111" y="2058910"/>
            <a:ext cx="4862568" cy="401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Problem.  </a:t>
            </a:r>
            <a:r>
              <a:rPr lang="en-US" dirty="0">
                <a:solidFill>
                  <a:srgbClr val="FFFF00"/>
                </a:solidFill>
              </a:rPr>
              <a:t>Find a cycle.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Typical diligent algorithms student could do it. 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simple DFS-based solution</a:t>
            </a:r>
          </a:p>
          <a:p>
            <a:pPr lvl="1"/>
            <a:r>
              <a:rPr lang="en-US" dirty="0"/>
              <a:t>Hire an expert.</a:t>
            </a:r>
          </a:p>
          <a:p>
            <a:pPr lvl="1"/>
            <a:r>
              <a:rPr lang="en-US" dirty="0"/>
              <a:t>Intractable.</a:t>
            </a:r>
          </a:p>
          <a:p>
            <a:pPr lvl="1"/>
            <a:r>
              <a:rPr lang="en-US" dirty="0"/>
              <a:t>No one knows.</a:t>
            </a:r>
          </a:p>
          <a:p>
            <a:pPr lvl="1"/>
            <a:r>
              <a:rPr lang="en-US" dirty="0"/>
              <a:t>Impossible.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AC667-1833-C642-A122-D1386B72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04" y="2294038"/>
            <a:ext cx="2071812" cy="2221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957E1-9E6C-1944-A3E1-DA63FB81F741}"/>
              </a:ext>
            </a:extLst>
          </p:cNvPr>
          <p:cNvSpPr txBox="1"/>
          <p:nvPr/>
        </p:nvSpPr>
        <p:spPr>
          <a:xfrm>
            <a:off x="7928658" y="4826643"/>
            <a:ext cx="165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Cycle: 0-5-4-6-0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08B-921D-8247-BE64-DAF43B8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of </a:t>
            </a:r>
            <a:r>
              <a:rPr lang="en-US" dirty="0" err="1"/>
              <a:t>Königsberg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AC30-8940-A84B-BF5A-9EBB3990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Seven Bridges of </a:t>
            </a:r>
            <a:r>
              <a:rPr lang="en-US" dirty="0" err="1"/>
              <a:t>Königsberg</a:t>
            </a:r>
            <a:r>
              <a:rPr lang="en-US" dirty="0"/>
              <a:t>.  [Leonhard Euler 1736]</a:t>
            </a:r>
          </a:p>
          <a:p>
            <a:r>
              <a:rPr lang="en-US" i="1" dirty="0">
                <a:solidFill>
                  <a:srgbClr val="FFFF00"/>
                </a:solidFill>
              </a:rPr>
              <a:t>“ … in </a:t>
            </a:r>
            <a:r>
              <a:rPr lang="en-US" i="1" dirty="0" err="1">
                <a:solidFill>
                  <a:srgbClr val="FFFF00"/>
                </a:solidFill>
              </a:rPr>
              <a:t>Königsberg</a:t>
            </a:r>
            <a:r>
              <a:rPr lang="en-US" i="1" dirty="0">
                <a:solidFill>
                  <a:srgbClr val="FFFF00"/>
                </a:solidFill>
              </a:rPr>
              <a:t> in Prussia, there is an island A, called the </a:t>
            </a:r>
            <a:r>
              <a:rPr lang="en-US" i="1" dirty="0" err="1">
                <a:solidFill>
                  <a:srgbClr val="FFFF00"/>
                </a:solidFill>
              </a:rPr>
              <a:t>Kneiphof</a:t>
            </a:r>
            <a:r>
              <a:rPr lang="en-US" i="1" dirty="0">
                <a:solidFill>
                  <a:srgbClr val="FFFF00"/>
                </a:solidFill>
              </a:rPr>
              <a:t>; the river which surrounds it is divided into two branches ... and these branches are crossed by seven bridges.  Concerning these bridges, it was asked whether anyone could arrange a route in such a way that he could cross each bridge once and only once. ”</a:t>
            </a:r>
          </a:p>
          <a:p>
            <a:r>
              <a:rPr lang="en-US" dirty="0"/>
              <a:t>Euler cycle.  Is there a (general) cycle that uses each edge exactly once?</a:t>
            </a:r>
          </a:p>
          <a:p>
            <a:r>
              <a:rPr lang="en-US" dirty="0"/>
              <a:t>Answer.  A connected graph is Eulerian </a:t>
            </a:r>
            <a:r>
              <a:rPr lang="en-US" dirty="0" err="1"/>
              <a:t>iff</a:t>
            </a:r>
            <a:r>
              <a:rPr lang="en-US" dirty="0"/>
              <a:t> all vertices have even degree.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6480-ABBF-3C4A-81C7-F6F7C43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AF83-EB15-8E44-B0B8-46525F52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96174-3AA1-A24C-8091-A6584536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452" y="1307904"/>
            <a:ext cx="1536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EBF7-DBF3-8840-8702-79E9A1B6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C2BC-E5DE-E648-B4F3-611D052A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Problem.  Find a (general) cycle that uses every edge exactly once.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Typical diligent algorithms student could do it. 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Euler cycle</a:t>
            </a:r>
          </a:p>
          <a:p>
            <a:pPr lvl="1"/>
            <a:r>
              <a:rPr lang="en-US" dirty="0"/>
              <a:t>Hire an expert.</a:t>
            </a:r>
          </a:p>
          <a:p>
            <a:pPr lvl="1"/>
            <a:r>
              <a:rPr lang="en-US" dirty="0"/>
              <a:t>Intractable.</a:t>
            </a:r>
          </a:p>
          <a:p>
            <a:pPr lvl="1"/>
            <a:r>
              <a:rPr lang="en-US" dirty="0"/>
              <a:t>No one knows.</a:t>
            </a:r>
          </a:p>
          <a:p>
            <a:pPr lvl="1"/>
            <a:r>
              <a:rPr lang="en-US" dirty="0"/>
              <a:t>Impossible.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158F-EC27-E64A-8F78-645B87DE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80445-ECF2-B64A-B2CF-8075AB77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5F6CB-FADE-3542-AD0F-88ABE3BB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64" y="2710727"/>
            <a:ext cx="2176857" cy="2333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36E4AA-8E38-E849-B4C2-8D6D2EDB82BA}"/>
              </a:ext>
            </a:extLst>
          </p:cNvPr>
          <p:cNvSpPr/>
          <p:nvPr/>
        </p:nvSpPr>
        <p:spPr>
          <a:xfrm>
            <a:off x="8488117" y="5486698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0-1-2-3-4-2-0-6-4-5-0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7E2B-8543-074F-B6B1-CFDFF12A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9C3D-7955-394D-AB3A-17968592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Problem.  Find a cycle that visits every vertex exactly once.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/>
              <a:t>Typical diligent algorithms student could do it.  </a:t>
            </a:r>
          </a:p>
          <a:p>
            <a:pPr lvl="1"/>
            <a:r>
              <a:rPr lang="en-US" dirty="0"/>
              <a:t>Hire an expert.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Intractable.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Hamilton cycle (classical NP-complete problem)</a:t>
            </a:r>
          </a:p>
          <a:p>
            <a:pPr lvl="1"/>
            <a:r>
              <a:rPr lang="en-US" dirty="0"/>
              <a:t>No one knows.</a:t>
            </a:r>
          </a:p>
          <a:p>
            <a:pPr lvl="1"/>
            <a:r>
              <a:rPr lang="en-US" dirty="0"/>
              <a:t>Impossible.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F0224-BAD7-104E-A183-D1862078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A598-A3D8-8E45-A0B5-EE348E53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169DA-4E9A-374A-BA15-74FC00E2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03" y="2534762"/>
            <a:ext cx="2141261" cy="22957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CCC1BF-EB82-784A-9F01-950076C565B0}"/>
              </a:ext>
            </a:extLst>
          </p:cNvPr>
          <p:cNvSpPr/>
          <p:nvPr/>
        </p:nvSpPr>
        <p:spPr>
          <a:xfrm>
            <a:off x="8299103" y="533298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0-5-3-4-6-2-1-0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1795-CE0B-7545-AC70-1457DB65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E30E-C096-C446-9D1B-D9E2089C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61" y="1854933"/>
            <a:ext cx="8821789" cy="4015818"/>
          </a:xfrm>
        </p:spPr>
        <p:txBody>
          <a:bodyPr>
            <a:normAutofit/>
          </a:bodyPr>
          <a:lstStyle/>
          <a:p>
            <a:r>
              <a:rPr lang="en-US" dirty="0"/>
              <a:t>Problem.  Are two graphs identical except for vertex names?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/>
              <a:t>Typical diligent algorithms student could do it.  </a:t>
            </a:r>
          </a:p>
          <a:p>
            <a:pPr lvl="1"/>
            <a:r>
              <a:rPr lang="en-US" dirty="0"/>
              <a:t>Hire an expert.</a:t>
            </a:r>
          </a:p>
          <a:p>
            <a:pPr lvl="1"/>
            <a:r>
              <a:rPr lang="en-US" dirty="0"/>
              <a:t>Intractable.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No one knows.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graph isomorphism is longstanding open problem</a:t>
            </a:r>
          </a:p>
          <a:p>
            <a:pPr lvl="1"/>
            <a:r>
              <a:rPr lang="en-US" dirty="0"/>
              <a:t>Impossible.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89B71-98F1-AC45-9BB3-55F769C0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17DA-3CFA-2940-985D-4A698A39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5B2861-5440-FA4E-8F5F-995E0C94C4F5}"/>
              </a:ext>
            </a:extLst>
          </p:cNvPr>
          <p:cNvGrpSpPr/>
          <p:nvPr/>
        </p:nvGrpSpPr>
        <p:grpSpPr>
          <a:xfrm>
            <a:off x="9048976" y="1854933"/>
            <a:ext cx="1568932" cy="3513866"/>
            <a:chOff x="8701736" y="2534041"/>
            <a:chExt cx="1568932" cy="3513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59A365-F133-4E48-8766-FFC1354C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1736" y="2534041"/>
              <a:ext cx="1568932" cy="16821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C7DD6D-9B96-3D4F-92BF-D27844A6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1736" y="4400630"/>
              <a:ext cx="1552241" cy="16472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597C7A-741D-2C45-88F1-EA1DD4F5B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2663" y="5145406"/>
              <a:ext cx="957519" cy="6604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B7F76B8-D31A-0741-A5B0-01BD36061ECD}"/>
              </a:ext>
            </a:extLst>
          </p:cNvPr>
          <p:cNvSpPr/>
          <p:nvPr/>
        </p:nvSpPr>
        <p:spPr>
          <a:xfrm>
            <a:off x="7247868" y="5593637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0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4, 1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3, 2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2, 3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6, 4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5, 5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0, 6</a:t>
            </a:r>
            <a:r>
              <a:rPr lang="en-US" dirty="0">
                <a:solidFill>
                  <a:srgbClr val="79221C"/>
                </a:solidFill>
                <a:latin typeface="Symbol" pitchFamily="2" charset="2"/>
              </a:rPr>
              <a:t>↔</a:t>
            </a:r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1 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B298-15D1-ED4E-8AC1-A47DB25A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2AD8-D875-B04A-B80B-DA1042C0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37" y="1789781"/>
            <a:ext cx="8821789" cy="4015818"/>
          </a:xfrm>
        </p:spPr>
        <p:txBody>
          <a:bodyPr>
            <a:normAutofit/>
          </a:bodyPr>
          <a:lstStyle/>
          <a:p>
            <a:r>
              <a:rPr lang="en-US" dirty="0"/>
              <a:t>Problem.  Lay out a graph in the plane without crossing edges?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/>
              <a:t>Typical diligent algorithms student could do it. 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Hire an expert.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linear-time DFS-based planarity algorithm discovered by </a:t>
            </a:r>
            <a:r>
              <a:rPr lang="en-US" dirty="0" err="1">
                <a:solidFill>
                  <a:srgbClr val="FFFF00"/>
                </a:solidFill>
              </a:rPr>
              <a:t>Tarjan</a:t>
            </a:r>
            <a:r>
              <a:rPr lang="en-US" dirty="0">
                <a:solidFill>
                  <a:srgbClr val="FFFF00"/>
                </a:solidFill>
              </a:rPr>
              <a:t> in 1970s</a:t>
            </a:r>
          </a:p>
          <a:p>
            <a:pPr lvl="1"/>
            <a:r>
              <a:rPr lang="en-US" dirty="0"/>
              <a:t>Intractable.</a:t>
            </a:r>
          </a:p>
          <a:p>
            <a:pPr lvl="1"/>
            <a:r>
              <a:rPr lang="en-US" dirty="0"/>
              <a:t>No one knows.</a:t>
            </a:r>
          </a:p>
          <a:p>
            <a:pPr lvl="1"/>
            <a:r>
              <a:rPr lang="en-US" dirty="0"/>
              <a:t>Impossible.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66645-F4C2-9847-BB23-A2F407AD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B3061-78DD-B242-8751-A8E1BEFC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F1499-563D-5540-A536-36D8C72A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72" y="2027096"/>
            <a:ext cx="1552950" cy="37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56E-1317-D949-8FF1-6E626F26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96A9-18CF-B142-BF17-8F0C896E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A940-A9FF-1546-8934-B6D136C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0CB259-3193-2F40-9660-CE06A8975C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406092"/>
                  </p:ext>
                </p:extLst>
              </p:nvPr>
            </p:nvGraphicFramePr>
            <p:xfrm>
              <a:off x="1840766" y="1881137"/>
              <a:ext cx="8861269" cy="4118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1544">
                      <a:extLst>
                        <a:ext uri="{9D8B030D-6E8A-4147-A177-3AD203B41FA5}">
                          <a16:colId xmlns:a16="http://schemas.microsoft.com/office/drawing/2014/main" val="381860587"/>
                        </a:ext>
                      </a:extLst>
                    </a:gridCol>
                    <a:gridCol w="1845725">
                      <a:extLst>
                        <a:ext uri="{9D8B030D-6E8A-4147-A177-3AD203B41FA5}">
                          <a16:colId xmlns:a16="http://schemas.microsoft.com/office/drawing/2014/main" val="38453371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8722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12060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problem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BFS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745432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 between s and t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54900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shortest path between s and t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669093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connected components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059800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biconnected components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350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217433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159987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Hamilton 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1.657 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13108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bipartiteness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23769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planarity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527011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graph isomorphism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lg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797709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30CB259-3193-2F40-9660-CE06A8975C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406092"/>
                  </p:ext>
                </p:extLst>
              </p:nvPr>
            </p:nvGraphicFramePr>
            <p:xfrm>
              <a:off x="1840766" y="1881137"/>
              <a:ext cx="8861269" cy="4118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1544">
                      <a:extLst>
                        <a:ext uri="{9D8B030D-6E8A-4147-A177-3AD203B41FA5}">
                          <a16:colId xmlns:a16="http://schemas.microsoft.com/office/drawing/2014/main" val="381860587"/>
                        </a:ext>
                      </a:extLst>
                    </a:gridCol>
                    <a:gridCol w="1845725">
                      <a:extLst>
                        <a:ext uri="{9D8B030D-6E8A-4147-A177-3AD203B41FA5}">
                          <a16:colId xmlns:a16="http://schemas.microsoft.com/office/drawing/2014/main" val="384533714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48722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12060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problem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BFS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DFS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rgbClr val="FFFFFF"/>
                              </a:solidFill>
                              <a:effectLst/>
                              <a:latin typeface="Helvetica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US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745432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 between s and t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54900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shortest path between s and t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669093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connected components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059800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biconnected components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8350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217433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Euler 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159987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Hamilton cycle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36875" t="-710345" r="-62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082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bipartiteness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2823769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planarity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Apple Color Emoji" pitchFamily="2" charset="0"/>
                              <a:ea typeface="Times New Roman" panose="02020603050405020304" pitchFamily="18" charset="0"/>
                              <a:cs typeface="Apple Color Emoji" pitchFamily="2" charset="0"/>
                            </a:rPr>
                            <a:t>✔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5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sz="15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Times" pitchFamily="2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en-US" sz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527011754"/>
                      </a:ext>
                    </a:extLst>
                  </a:tr>
                  <a:tr h="410464">
                    <a:tc>
                      <a:txBody>
                        <a:bodyPr/>
                        <a:lstStyle/>
                        <a:p>
                          <a:pPr marL="43815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350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Lucida Grande" panose="020B0600040502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graph isomorphism</a:t>
                          </a:r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 sz="12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36875" t="-918750" r="-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7092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931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17F-5853-9343-89AE-F08420B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AB5-8976-1146-B7C9-1D31004D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483698"/>
          </a:xfrm>
        </p:spPr>
        <p:txBody>
          <a:bodyPr>
            <a:normAutofit/>
          </a:bodyPr>
          <a:lstStyle/>
          <a:p>
            <a:r>
              <a:rPr lang="en-US" dirty="0"/>
              <a:t>Definition:  Vertices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</a:t>
            </a:r>
            <a:r>
              <a:rPr lang="en-US" dirty="0">
                <a:solidFill>
                  <a:srgbClr val="FFFF00"/>
                </a:solidFill>
              </a:rPr>
              <a:t>connected</a:t>
            </a:r>
            <a:r>
              <a:rPr lang="en-US" dirty="0"/>
              <a:t> if there is a path between them.</a:t>
            </a:r>
          </a:p>
          <a:p>
            <a:r>
              <a:rPr lang="en-US" dirty="0"/>
              <a:t>Goal.  </a:t>
            </a:r>
            <a:r>
              <a:rPr lang="en-US" dirty="0">
                <a:solidFill>
                  <a:srgbClr val="FFFF00"/>
                </a:solidFill>
              </a:rPr>
              <a:t>Preprocess</a:t>
            </a:r>
            <a:r>
              <a:rPr lang="en-US" dirty="0"/>
              <a:t> graph to answer queries of the form </a:t>
            </a:r>
            <a:r>
              <a:rPr lang="en-US" i="1" dirty="0"/>
              <a:t>is v connected to w?</a:t>
            </a:r>
            <a:r>
              <a:rPr lang="en-US" dirty="0"/>
              <a:t>  in </a:t>
            </a:r>
            <a:r>
              <a:rPr lang="en-US" dirty="0">
                <a:solidFill>
                  <a:srgbClr val="FFFF00"/>
                </a:solidFill>
              </a:rPr>
              <a:t>constant time</a:t>
            </a:r>
            <a:r>
              <a:rPr lang="en-US" dirty="0"/>
              <a:t>.</a:t>
            </a:r>
          </a:p>
          <a:p>
            <a:pPr marL="457200" lvl="2" indent="0">
              <a:buNone/>
            </a:pPr>
            <a:r>
              <a:rPr lang="en-US" dirty="0"/>
              <a:t> public class CC {</a:t>
            </a:r>
            <a:r>
              <a:rPr lang="en-US" sz="1200" dirty="0"/>
              <a:t>	</a:t>
            </a:r>
          </a:p>
          <a:p>
            <a:pPr marL="457200" lvl="2" indent="0">
              <a:buNone/>
            </a:pPr>
            <a:r>
              <a:rPr lang="en-US" sz="500" dirty="0"/>
              <a:t>		 </a:t>
            </a:r>
            <a:r>
              <a:rPr lang="en-US" dirty="0"/>
              <a:t>CC(Graph G)</a:t>
            </a:r>
            <a:r>
              <a:rPr lang="en-US" sz="1200" dirty="0"/>
              <a:t>		//  </a:t>
            </a:r>
            <a:r>
              <a:rPr lang="en-US" i="1" dirty="0"/>
              <a:t>find connected components in G    </a:t>
            </a:r>
            <a:endParaRPr lang="en-US" sz="1200" dirty="0"/>
          </a:p>
          <a:p>
            <a:pPr marL="457200" lvl="2" indent="0">
              <a:buNone/>
            </a:pPr>
            <a:r>
              <a:rPr lang="en-US" dirty="0" err="1"/>
              <a:t>boolean</a:t>
            </a:r>
            <a:r>
              <a:rPr lang="en-US" sz="1200" dirty="0"/>
              <a:t>	</a:t>
            </a:r>
            <a:r>
              <a:rPr lang="en-US" dirty="0"/>
              <a:t>connected(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w)</a:t>
            </a:r>
            <a:r>
              <a:rPr lang="en-US" sz="1200" dirty="0"/>
              <a:t>	// </a:t>
            </a:r>
            <a:r>
              <a:rPr lang="en-US" i="1" dirty="0"/>
              <a:t>are v and w connected?</a:t>
            </a:r>
            <a:endParaRPr lang="en-US" sz="1200" dirty="0"/>
          </a:p>
          <a:p>
            <a:pPr marL="457200" lvl="2" indent="0">
              <a:buNone/>
            </a:pPr>
            <a:r>
              <a:rPr lang="en-US" dirty="0" err="1"/>
              <a:t>int</a:t>
            </a:r>
            <a:r>
              <a:rPr lang="en-US" sz="1200" dirty="0"/>
              <a:t>		</a:t>
            </a:r>
            <a:r>
              <a:rPr lang="en-US" dirty="0"/>
              <a:t>count()</a:t>
            </a:r>
            <a:r>
              <a:rPr lang="en-US" sz="1200" dirty="0"/>
              <a:t>			// </a:t>
            </a:r>
            <a:r>
              <a:rPr lang="en-US" i="1" dirty="0"/>
              <a:t>number of connected components</a:t>
            </a:r>
            <a:endParaRPr lang="en-US" sz="1200" dirty="0"/>
          </a:p>
          <a:p>
            <a:pPr marL="457200" lvl="2" indent="0">
              <a:buNone/>
            </a:pPr>
            <a:r>
              <a:rPr lang="en-US" dirty="0" err="1"/>
              <a:t>int</a:t>
            </a:r>
            <a:r>
              <a:rPr lang="en-US" sz="1200" dirty="0"/>
              <a:t>		</a:t>
            </a:r>
            <a:r>
              <a:rPr lang="en-US" dirty="0"/>
              <a:t>id(</a:t>
            </a:r>
            <a:r>
              <a:rPr lang="en-US" dirty="0" err="1"/>
              <a:t>int</a:t>
            </a:r>
            <a:r>
              <a:rPr lang="en-US" dirty="0"/>
              <a:t> v)</a:t>
            </a:r>
            <a:r>
              <a:rPr lang="en-US" sz="1200" dirty="0"/>
              <a:t>			//  </a:t>
            </a:r>
            <a:r>
              <a:rPr lang="en-US" i="1" dirty="0"/>
              <a:t>component identifier for v</a:t>
            </a:r>
            <a:endParaRPr lang="en-US" sz="1200" dirty="0"/>
          </a:p>
          <a:p>
            <a:pPr marL="457200" lvl="2" indent="0">
              <a:buNone/>
            </a:pPr>
            <a:r>
              <a:rPr lang="en-US" dirty="0"/>
              <a:t>				  	   (</a:t>
            </a:r>
            <a:r>
              <a:rPr lang="en-US" i="1" dirty="0"/>
              <a:t>between </a:t>
            </a:r>
            <a:r>
              <a:rPr lang="en-US" dirty="0"/>
              <a:t>0</a:t>
            </a:r>
            <a:r>
              <a:rPr lang="en-US" i="1" dirty="0"/>
              <a:t> and </a:t>
            </a:r>
            <a:r>
              <a:rPr lang="en-US" dirty="0"/>
              <a:t>count() - 1)</a:t>
            </a:r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9B29-DAFE-AE43-94FA-AFB6A18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C9D81D-5A1C-D344-B34D-87B3F00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6309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4D34-5566-3E40-9490-1FCEEE5F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5EA8-C283-6247-81AB-55E9F421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1847654"/>
            <a:ext cx="9861175" cy="4015818"/>
          </a:xfrm>
        </p:spPr>
        <p:txBody>
          <a:bodyPr/>
          <a:lstStyle/>
          <a:p>
            <a:r>
              <a:rPr lang="en-US" dirty="0"/>
              <a:t>The relation "is connected to" is an equivalence relation:</a:t>
            </a:r>
          </a:p>
          <a:p>
            <a:pPr lvl="1"/>
            <a:r>
              <a:rPr lang="en-US" dirty="0"/>
              <a:t>Reflexive:  </a:t>
            </a:r>
            <a:r>
              <a:rPr lang="en-US" i="1" dirty="0"/>
              <a:t>v</a:t>
            </a:r>
            <a:r>
              <a:rPr lang="en-US" dirty="0"/>
              <a:t> is connected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Symmetric:  if </a:t>
            </a:r>
            <a:r>
              <a:rPr lang="en-US" i="1" dirty="0"/>
              <a:t>v</a:t>
            </a:r>
            <a:r>
              <a:rPr lang="en-US" dirty="0"/>
              <a:t> is connected to </a:t>
            </a:r>
            <a:r>
              <a:rPr lang="en-US" i="1" dirty="0"/>
              <a:t>w</a:t>
            </a:r>
            <a:r>
              <a:rPr lang="en-US" dirty="0"/>
              <a:t>, then </a:t>
            </a:r>
            <a:r>
              <a:rPr lang="en-US" i="1" dirty="0"/>
              <a:t>w</a:t>
            </a:r>
            <a:r>
              <a:rPr lang="en-US" dirty="0"/>
              <a:t> is connected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Transitive: if </a:t>
            </a:r>
            <a:r>
              <a:rPr lang="en-US" i="1" dirty="0"/>
              <a:t>v</a:t>
            </a:r>
            <a:r>
              <a:rPr lang="en-US" dirty="0"/>
              <a:t> connected to </a:t>
            </a:r>
            <a:r>
              <a:rPr lang="en-US" i="1" dirty="0"/>
              <a:t>w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connected to </a:t>
            </a:r>
            <a:r>
              <a:rPr lang="en-US" i="1" dirty="0"/>
              <a:t>x</a:t>
            </a:r>
            <a:r>
              <a:rPr lang="en-US" dirty="0"/>
              <a:t>, then </a:t>
            </a:r>
            <a:r>
              <a:rPr lang="en-US" i="1" dirty="0"/>
              <a:t>v</a:t>
            </a:r>
            <a:r>
              <a:rPr lang="en-US" dirty="0"/>
              <a:t> connected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Definition:  A </a:t>
            </a:r>
            <a:r>
              <a:rPr lang="en-US" dirty="0">
                <a:solidFill>
                  <a:srgbClr val="FFFF00"/>
                </a:solidFill>
              </a:rPr>
              <a:t>connected component </a:t>
            </a:r>
            <a:r>
              <a:rPr lang="en-US" dirty="0"/>
              <a:t>is a maximal set of connected vertices.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36AC-9576-144C-BAF5-17BC133B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6612D-959C-0E4D-A062-D3852B4C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870-F760-0B48-ABED-94D89D5C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9508-A926-1947-AE67-4B316C03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Goal.  Partition vertices into connected components.</a:t>
            </a:r>
          </a:p>
          <a:p>
            <a:pPr marL="457200" lvl="2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Connected components</a:t>
            </a:r>
          </a:p>
          <a:p>
            <a:pPr marL="457200" lvl="2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Initialize all vertices v as unmarked.</a:t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pPr marL="457200" lvl="2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For each unmarked vertex v, run DFS to identify all vertices discovered as part of the same component.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D6431-49EE-254C-B3AB-D8C7288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9FE9-F14A-2641-B70D-5B086B2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01CF-17EE-0B4E-A256-EF3A7F57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237" y="247063"/>
            <a:ext cx="7729728" cy="1188720"/>
          </a:xfrm>
        </p:spPr>
        <p:txBody>
          <a:bodyPr/>
          <a:lstStyle/>
          <a:p>
            <a:r>
              <a:rPr lang="en-US" dirty="0"/>
              <a:t>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BB38-8BE3-594E-9B55-F2359F8E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4"/>
            <a:ext cx="6422427" cy="4015818"/>
          </a:xfrm>
        </p:spPr>
        <p:txBody>
          <a:bodyPr/>
          <a:lstStyle/>
          <a:p>
            <a:r>
              <a:rPr lang="en-US" dirty="0"/>
              <a:t>To visit a vertex </a:t>
            </a:r>
            <a:r>
              <a:rPr lang="en-US" i="1" dirty="0"/>
              <a:t>v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vertex </a:t>
            </a:r>
            <a:r>
              <a:rPr lang="en-US" i="1" dirty="0"/>
              <a:t>v</a:t>
            </a:r>
            <a:r>
              <a:rPr lang="en-US" dirty="0"/>
              <a:t> as visited.</a:t>
            </a:r>
          </a:p>
          <a:p>
            <a:pPr lvl="1"/>
            <a:r>
              <a:rPr lang="en-US" dirty="0"/>
              <a:t>Recursively visit all unmarked vertices adjacent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F200D-4972-864A-8B9C-8D6BE96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36D1-CE6B-D746-BE7B-6F86873B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836BE-4D69-7F47-9344-3ACCAD16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59" y="3520515"/>
            <a:ext cx="3632200" cy="22733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88EDA2-CA04-744D-9EA5-81C5D070E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78180"/>
              </p:ext>
            </p:extLst>
          </p:nvPr>
        </p:nvGraphicFramePr>
        <p:xfrm>
          <a:off x="8603085" y="1506070"/>
          <a:ext cx="2611761" cy="527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87">
                  <a:extLst>
                    <a:ext uri="{9D8B030D-6E8A-4147-A177-3AD203B41FA5}">
                      <a16:colId xmlns:a16="http://schemas.microsoft.com/office/drawing/2014/main" val="2077138533"/>
                    </a:ext>
                  </a:extLst>
                </a:gridCol>
                <a:gridCol w="870587">
                  <a:extLst>
                    <a:ext uri="{9D8B030D-6E8A-4147-A177-3AD203B41FA5}">
                      <a16:colId xmlns:a16="http://schemas.microsoft.com/office/drawing/2014/main" val="164855020"/>
                    </a:ext>
                  </a:extLst>
                </a:gridCol>
                <a:gridCol w="870587">
                  <a:extLst>
                    <a:ext uri="{9D8B030D-6E8A-4147-A177-3AD203B41FA5}">
                      <a16:colId xmlns:a16="http://schemas.microsoft.com/office/drawing/2014/main" val="2973812352"/>
                    </a:ext>
                  </a:extLst>
                </a:gridCol>
              </a:tblGrid>
              <a:tr h="556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marked[]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252074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067866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00353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31988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825925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3608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5142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010536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1639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974811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895753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460658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391085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–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40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B156-F1FE-D547-83E6-7150D205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5AE9-95F3-0F47-91F9-92694F5D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398E8E-C105-CA4A-A8C9-5C196687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09498"/>
              </p:ext>
            </p:extLst>
          </p:nvPr>
        </p:nvGraphicFramePr>
        <p:xfrm>
          <a:off x="4667579" y="681317"/>
          <a:ext cx="2611761" cy="527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87">
                  <a:extLst>
                    <a:ext uri="{9D8B030D-6E8A-4147-A177-3AD203B41FA5}">
                      <a16:colId xmlns:a16="http://schemas.microsoft.com/office/drawing/2014/main" val="2077138533"/>
                    </a:ext>
                  </a:extLst>
                </a:gridCol>
                <a:gridCol w="870587">
                  <a:extLst>
                    <a:ext uri="{9D8B030D-6E8A-4147-A177-3AD203B41FA5}">
                      <a16:colId xmlns:a16="http://schemas.microsoft.com/office/drawing/2014/main" val="164855020"/>
                    </a:ext>
                  </a:extLst>
                </a:gridCol>
                <a:gridCol w="870587">
                  <a:extLst>
                    <a:ext uri="{9D8B030D-6E8A-4147-A177-3AD203B41FA5}">
                      <a16:colId xmlns:a16="http://schemas.microsoft.com/office/drawing/2014/main" val="2973812352"/>
                    </a:ext>
                  </a:extLst>
                </a:gridCol>
              </a:tblGrid>
              <a:tr h="556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marked[]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id[]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4252074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067866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00353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31988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9825925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3608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51422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010536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961639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974811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895753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460658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6391085"/>
                  </a:ext>
                </a:extLst>
              </a:tr>
              <a:tr h="362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40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75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215E-FF07-E148-84B7-7CBC1BA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Finding connected components </a:t>
            </a:r>
            <a:br>
              <a:rPr lang="en-US" dirty="0"/>
            </a:br>
            <a:r>
              <a:rPr lang="en-US" dirty="0"/>
              <a:t>with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299F-21E2-9E42-AC42-A996653B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6" y="2066813"/>
            <a:ext cx="3544755" cy="25809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CC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   private </a:t>
            </a:r>
            <a:r>
              <a:rPr lang="en-US" sz="2000" dirty="0" err="1"/>
              <a:t>boolean</a:t>
            </a:r>
            <a:r>
              <a:rPr lang="en-US" sz="2000" dirty="0"/>
              <a:t>[] marked;</a:t>
            </a:r>
          </a:p>
          <a:p>
            <a:pPr marL="0" indent="0">
              <a:buNone/>
            </a:pPr>
            <a:r>
              <a:rPr lang="en-US" sz="2000" dirty="0"/>
              <a:t>   private </a:t>
            </a:r>
            <a:r>
              <a:rPr lang="en-US" sz="2000" dirty="0" err="1"/>
              <a:t>int</a:t>
            </a:r>
            <a:r>
              <a:rPr lang="en-US" sz="2000" dirty="0"/>
              <a:t>[] id;</a:t>
            </a:r>
          </a:p>
          <a:p>
            <a:pPr marL="0" indent="0">
              <a:buNone/>
            </a:pPr>
            <a:r>
              <a:rPr lang="en-US" sz="2000" dirty="0"/>
              <a:t>   private </a:t>
            </a:r>
            <a:r>
              <a:rPr lang="en-US" sz="2000" dirty="0" err="1"/>
              <a:t>int</a:t>
            </a:r>
            <a:r>
              <a:rPr lang="en-US" sz="2000" dirty="0"/>
              <a:t> count;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60AC-4F3C-4F46-A2B4-3EB67A63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67547-130A-2042-A484-F236E33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2F019-0DC7-F84C-9233-A555108D1E1E}"/>
              </a:ext>
            </a:extLst>
          </p:cNvPr>
          <p:cNvSpPr/>
          <p:nvPr/>
        </p:nvSpPr>
        <p:spPr>
          <a:xfrm>
            <a:off x="6271401" y="1965120"/>
            <a:ext cx="38727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public CC(Graph G)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marked = new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[G.V()];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id = new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[G.V()];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for (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 = 0; v &lt; G.V(); v++)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if (!marked[v])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(G, v);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      count++;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}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}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201F-2CD8-6F49-9496-54FD927F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connected components </a:t>
            </a:r>
            <a:br>
              <a:rPr lang="en-US" dirty="0"/>
            </a:br>
            <a:r>
              <a:rPr lang="en-US" dirty="0"/>
              <a:t>with DFS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E9770-E78A-454B-B482-8CB072C8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B2E36-38D2-AB45-BBCE-D7F96303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DE86C-2EC2-0149-A54F-C63790C88010}"/>
              </a:ext>
            </a:extLst>
          </p:cNvPr>
          <p:cNvSpPr/>
          <p:nvPr/>
        </p:nvSpPr>
        <p:spPr>
          <a:xfrm>
            <a:off x="1272989" y="2033698"/>
            <a:ext cx="4437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count()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 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    return count; 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public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id(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 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     return id[v]; 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 }</a:t>
            </a:r>
          </a:p>
          <a:p>
            <a:endParaRPr lang="en-US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public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connected(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v,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w) 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      return id[v] == id[w]; 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  }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270FF-4F47-BC4F-87EA-71DCCB89A88E}"/>
              </a:ext>
            </a:extLst>
          </p:cNvPr>
          <p:cNvSpPr/>
          <p:nvPr/>
        </p:nvSpPr>
        <p:spPr>
          <a:xfrm>
            <a:off x="5871883" y="2194155"/>
            <a:ext cx="3971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private void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(Graph G,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v)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{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marked[v] = true;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id[v] = count;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for (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w :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G.adj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(v))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      if (!marked[w])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          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dfs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(G, w);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   }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FD55-ADAB-214A-BEF9-86912B34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Graph-processing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F073-BCE2-564D-8FB3-45565F533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134" y="1856618"/>
            <a:ext cx="4862568" cy="4015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Problem.  </a:t>
            </a:r>
            <a:r>
              <a:rPr lang="en-US" dirty="0">
                <a:solidFill>
                  <a:srgbClr val="FFFF00"/>
                </a:solidFill>
              </a:rPr>
              <a:t>Is a graph bipartite?</a:t>
            </a:r>
          </a:p>
          <a:p>
            <a:r>
              <a:rPr lang="en-US" dirty="0"/>
              <a:t>How difficult?</a:t>
            </a:r>
          </a:p>
          <a:p>
            <a:pPr lvl="1"/>
            <a:r>
              <a:rPr lang="en-US" dirty="0"/>
              <a:t>Any programmer could do it.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✓ Typical diligent algorithms student could do it. 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simple DFS-based solution</a:t>
            </a:r>
          </a:p>
          <a:p>
            <a:pPr lvl="1"/>
            <a:r>
              <a:rPr lang="en-US" dirty="0"/>
              <a:t>Hire an expert.</a:t>
            </a:r>
          </a:p>
          <a:p>
            <a:pPr lvl="1"/>
            <a:r>
              <a:rPr lang="en-US" dirty="0"/>
              <a:t>Intractable.</a:t>
            </a:r>
          </a:p>
          <a:p>
            <a:pPr lvl="1"/>
            <a:r>
              <a:rPr lang="en-US" dirty="0"/>
              <a:t>No one knows.</a:t>
            </a:r>
          </a:p>
          <a:p>
            <a:pPr lvl="1"/>
            <a:r>
              <a:rPr lang="en-US" dirty="0"/>
              <a:t>Impossible.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86EF5-A210-7342-AC67-C85D80A2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304F-666D-D14A-9E5B-06068DFB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5A0166-5D70-494A-B7CD-67AD146C4B10}"/>
              </a:ext>
            </a:extLst>
          </p:cNvPr>
          <p:cNvGrpSpPr/>
          <p:nvPr/>
        </p:nvGrpSpPr>
        <p:grpSpPr>
          <a:xfrm>
            <a:off x="8510121" y="2428520"/>
            <a:ext cx="1315195" cy="3024098"/>
            <a:chOff x="5480050" y="2768600"/>
            <a:chExt cx="1315195" cy="30240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2C8B37-3300-3647-A308-A4D40E192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0050" y="2768600"/>
              <a:ext cx="1231900" cy="132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047AAA-B9FD-B543-92C1-09535164C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6045" y="4471898"/>
              <a:ext cx="1219200" cy="132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1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17978</TotalTime>
  <Words>516</Words>
  <Application>Microsoft Macintosh PowerPoint</Application>
  <PresentationFormat>Widescreen</PresentationFormat>
  <Paragraphs>287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 Color Emoji</vt:lpstr>
      <vt:lpstr>Arial</vt:lpstr>
      <vt:lpstr>Calibri</vt:lpstr>
      <vt:lpstr>Cambria Math</vt:lpstr>
      <vt:lpstr>Helvetica</vt:lpstr>
      <vt:lpstr>Lucida Grande</vt:lpstr>
      <vt:lpstr>Symbol</vt:lpstr>
      <vt:lpstr>Times</vt:lpstr>
      <vt:lpstr>Times New Roman</vt:lpstr>
      <vt:lpstr>Parcel</vt:lpstr>
      <vt:lpstr>Algorithms Connected Components</vt:lpstr>
      <vt:lpstr>Connected Components</vt:lpstr>
      <vt:lpstr>Connected components</vt:lpstr>
      <vt:lpstr>Connected components</vt:lpstr>
      <vt:lpstr>Connected components</vt:lpstr>
      <vt:lpstr>PowerPoint Presentation</vt:lpstr>
      <vt:lpstr>Finding connected components  with DFS</vt:lpstr>
      <vt:lpstr>Finding connected components  with DFS (continued)</vt:lpstr>
      <vt:lpstr>Graph-processing challenges</vt:lpstr>
      <vt:lpstr>Graph-processing challenges</vt:lpstr>
      <vt:lpstr>Bridges of Königsberg </vt:lpstr>
      <vt:lpstr>Graph-processing challenge 3</vt:lpstr>
      <vt:lpstr>Graph-processing challenge 4</vt:lpstr>
      <vt:lpstr>Graph-processing challenge 5</vt:lpstr>
      <vt:lpstr>Graph-processing challenge 6</vt:lpstr>
      <vt:lpstr>Graph traversal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Kiper, James D. Dr.</cp:lastModifiedBy>
  <cp:revision>216</cp:revision>
  <dcterms:created xsi:type="dcterms:W3CDTF">2019-01-29T13:54:20Z</dcterms:created>
  <dcterms:modified xsi:type="dcterms:W3CDTF">2019-03-09T20:31:31Z</dcterms:modified>
</cp:coreProperties>
</file>