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0" r:id="rId1"/>
  </p:sldMasterIdLst>
  <p:notesMasterIdLst>
    <p:notesMasterId r:id="rId33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9" r:id="rId16"/>
    <p:sldId id="293" r:id="rId17"/>
    <p:sldId id="294" r:id="rId18"/>
    <p:sldId id="295" r:id="rId19"/>
    <p:sldId id="296" r:id="rId20"/>
    <p:sldId id="297" r:id="rId21"/>
    <p:sldId id="298" r:id="rId22"/>
    <p:sldId id="300" r:id="rId23"/>
    <p:sldId id="301" r:id="rId24"/>
    <p:sldId id="302" r:id="rId25"/>
    <p:sldId id="303" r:id="rId26"/>
    <p:sldId id="304" r:id="rId27"/>
    <p:sldId id="275" r:id="rId28"/>
    <p:sldId id="276" r:id="rId29"/>
    <p:sldId id="277" r:id="rId30"/>
    <p:sldId id="278" r:id="rId31"/>
    <p:sldId id="27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23"/>
    <p:restoredTop sz="94591"/>
  </p:normalViewPr>
  <p:slideViewPr>
    <p:cSldViewPr snapToGrid="0" snapToObjects="1">
      <p:cViewPr varScale="1">
        <p:scale>
          <a:sx n="109" d="100"/>
          <a:sy n="109" d="100"/>
        </p:scale>
        <p:origin x="200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7" d="100"/>
          <a:sy n="137" d="100"/>
        </p:scale>
        <p:origin x="35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444CC-2D73-944A-9EB3-23994BC90771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90A15-C234-C042-AF93-F583781B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10005F-C192-0849-993B-5D59F3F3A0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5F3AE-ACB8-3245-937B-5A98D392323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787DDDA4-6281-CA4B-B5E9-638627CE048C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992FB5DA-1E85-CC42-9852-800BFDBA085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986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36A969-D7D4-734B-B5DA-C1D2F4B0A8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D49A5D-D600-DF43-ABDD-C523D5B22464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C4D3CDC-081F-814D-B04B-73C59B4688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2FF8CC1-5E3D-CE4A-A85E-A0237DC59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380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8B71DEE-BFC8-5444-B1C1-A0E494E3F0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6B7502-8EC1-F543-A778-780F7A0D938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E861BB94-A245-6343-9FDE-C6221583E715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EA580A50-729F-AB46-AF53-5A5DF56779F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725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786E32A-1528-C34F-BC7C-2224286C71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E654C8-9E84-024D-B31F-B18955DB62FE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A972233C-F13C-2845-A8A5-25B131DB87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5B3CDFC-FB41-1148-B4A9-7481CDE39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844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089EB20-DFB4-4248-BA65-AB77A93C80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9D01C8-44A1-5243-90DB-38BDE947CCC2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68728835-76B0-B54A-862D-DAD34784A6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93FD7E17-A881-F141-8017-E44741F66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46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BAA7-F35D-C548-B493-8709724EAA78}" type="datetime1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3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EA7B-95FB-6447-8F32-F055D2266041}" type="datetime1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D801-8A31-314A-BCAF-5CA6912FDFF9}" type="datetime1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74499"/>
            <a:ext cx="7729728" cy="1188720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385" y="1847654"/>
            <a:ext cx="8821789" cy="4015818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94371" y="6238816"/>
            <a:ext cx="1180804" cy="323968"/>
          </a:xfrm>
        </p:spPr>
        <p:txBody>
          <a:bodyPr/>
          <a:lstStyle/>
          <a:p>
            <a:fld id="{44969CFF-0C96-524C-AA27-70BAFB173DE2}" type="datetime1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43698" y="6217920"/>
            <a:ext cx="4055406" cy="320040"/>
          </a:xfrm>
        </p:spPr>
        <p:txBody>
          <a:bodyPr/>
          <a:lstStyle/>
          <a:p>
            <a:r>
              <a:rPr lang="en-US" dirty="0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76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334-2B2A-1D44-A050-4729E490C19F}" type="datetime1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2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88D-E1E9-7E45-8DD4-18242BC5FBD7}" type="datetime1">
              <a:rPr lang="en-US" smtClean="0"/>
              <a:t>3/12/19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76CF-A5D7-3048-BDCF-8106F1498B3B}" type="datetime1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8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030" y="399915"/>
            <a:ext cx="7729728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54363" y="6238816"/>
            <a:ext cx="920812" cy="323968"/>
          </a:xfrm>
        </p:spPr>
        <p:txBody>
          <a:bodyPr/>
          <a:lstStyle/>
          <a:p>
            <a:fld id="{2576A07C-9D2D-CB49-9CF8-088F98FBA3D6}" type="datetime1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96564" y="6263640"/>
            <a:ext cx="3854302" cy="320040"/>
          </a:xfrm>
        </p:spPr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F147-A4B4-1C45-BA3E-E30AA6D2883A}" type="datetime1">
              <a:rPr lang="en-US" smtClean="0"/>
              <a:t>3/12/19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66BD-1656-1346-98B3-AA4382B07614}" type="datetime1">
              <a:rPr lang="en-US" smtClean="0"/>
              <a:t>3/12/19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9BA39AF-3D07-F941-9CF3-5216AD3702BC}" type="datetime1">
              <a:rPr lang="en-US" smtClean="0"/>
              <a:t>3/12/19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0DB7C1C-FF29-1844-93BA-1A8A567D22E2}" type="datetime1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A2DF-891B-8341-AC22-EF4333AF4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</a:t>
            </a:r>
            <a:br>
              <a:rPr lang="en-US" dirty="0"/>
            </a:br>
            <a:r>
              <a:rPr lang="en-US" dirty="0"/>
              <a:t>Directed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3E170-032A-DD48-8B67-06F86C6CF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464/574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54487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B66F-E109-D743-B42E-53F8BE80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Reachability application:  mark-sweep garbage collector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F902C-A7F5-3F4D-B2D9-ABE02459A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1847654"/>
            <a:ext cx="9535938" cy="4015818"/>
          </a:xfrm>
        </p:spPr>
        <p:txBody>
          <a:bodyPr/>
          <a:lstStyle/>
          <a:p>
            <a:r>
              <a:rPr lang="en-US" dirty="0"/>
              <a:t>Every data structure is a digraph.</a:t>
            </a:r>
          </a:p>
          <a:p>
            <a:pPr lvl="1"/>
            <a:r>
              <a:rPr lang="en-US" dirty="0"/>
              <a:t>Vertex = object.</a:t>
            </a:r>
          </a:p>
          <a:p>
            <a:pPr lvl="1"/>
            <a:r>
              <a:rPr lang="en-US" dirty="0"/>
              <a:t>Edge = reference.</a:t>
            </a:r>
          </a:p>
          <a:p>
            <a:r>
              <a:rPr lang="en-US" dirty="0">
                <a:solidFill>
                  <a:srgbClr val="FFFF00"/>
                </a:solidFill>
              </a:rPr>
              <a:t>Roots</a:t>
            </a:r>
            <a:r>
              <a:rPr lang="en-US" dirty="0"/>
              <a:t>.  </a:t>
            </a:r>
          </a:p>
          <a:p>
            <a:pPr lvl="1"/>
            <a:r>
              <a:rPr lang="en-US" dirty="0"/>
              <a:t>Objects known to be directly accessible by program (e.g., stack).</a:t>
            </a:r>
          </a:p>
          <a:p>
            <a:r>
              <a:rPr lang="en-US" dirty="0">
                <a:solidFill>
                  <a:srgbClr val="FFFF00"/>
                </a:solidFill>
              </a:rPr>
              <a:t>Reachable objects</a:t>
            </a:r>
            <a:r>
              <a:rPr lang="en-US" dirty="0"/>
              <a:t>. </a:t>
            </a:r>
          </a:p>
          <a:p>
            <a:pPr lvl="1"/>
            <a:r>
              <a:rPr lang="en-US" dirty="0"/>
              <a:t>Objects indirectly accessible by program</a:t>
            </a:r>
            <a:br>
              <a:rPr lang="en-US" dirty="0"/>
            </a:br>
            <a:r>
              <a:rPr lang="en-US" dirty="0"/>
              <a:t>(starting at a root and following a chain of pointers).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F746C-2B9C-2B4B-9A59-FDA94D46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47F34-AE23-614B-A36B-4FF358E9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4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2722-F0D2-A649-9483-09085D4E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mark-sweep garbage collector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6D406-16FC-4B49-99BF-C5570772A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Mark-sweep algorithm.  [McCarthy, 1960]</a:t>
            </a:r>
          </a:p>
          <a:p>
            <a:pPr lvl="1"/>
            <a:r>
              <a:rPr lang="en-US" dirty="0"/>
              <a:t>Mark:  mark all reachable objects.</a:t>
            </a:r>
          </a:p>
          <a:p>
            <a:pPr lvl="1"/>
            <a:r>
              <a:rPr lang="en-US" dirty="0"/>
              <a:t>Sweep:  if object is unmarked, it is garbage (so add to free list).</a:t>
            </a:r>
          </a:p>
          <a:p>
            <a:r>
              <a:rPr lang="en-US" dirty="0"/>
              <a:t>Memory cost.  Uses 1 extra mark bit per object (plus DFS stack).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3928C-5692-224C-AE5A-5B3A1C70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104D0-5E57-2A40-B734-EE3D7A17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8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9C71-4E27-CF43-B562-2CB7BFDD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in digraphs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EF9FA-58EB-234F-A65C-A7DD12E4D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method as for undirected graphs.</a:t>
            </a:r>
          </a:p>
          <a:p>
            <a:pPr lvl="1"/>
            <a:r>
              <a:rPr lang="en-US" dirty="0"/>
              <a:t>Every undirected graph is a digraph (with edges in both directions).</a:t>
            </a:r>
          </a:p>
          <a:p>
            <a:pPr lvl="1"/>
            <a:r>
              <a:rPr lang="en-US" dirty="0"/>
              <a:t>BFS is a digraph algorithm.</a:t>
            </a:r>
          </a:p>
          <a:p>
            <a:r>
              <a:rPr lang="en-US" dirty="0"/>
              <a:t>Proposition.  BFS computes shortest paths (fewest number of edges) from </a:t>
            </a:r>
            <a:r>
              <a:rPr lang="en-US" i="1" dirty="0"/>
              <a:t>s</a:t>
            </a:r>
            <a:r>
              <a:rPr lang="en-US" dirty="0"/>
              <a:t> to all other vertices in a digraph in time proportional to </a:t>
            </a:r>
            <a:r>
              <a:rPr lang="en-US" i="1" dirty="0"/>
              <a:t>E</a:t>
            </a:r>
            <a:r>
              <a:rPr lang="en-US" dirty="0"/>
              <a:t> + </a:t>
            </a:r>
            <a:r>
              <a:rPr lang="en-US" i="1" dirty="0"/>
              <a:t>V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BEC93-1173-7A49-B07D-5A12C2E1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6A072-4167-1B44-9ADA-295E95EF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22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A326-D33A-BF49-A5B6-C0A6675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Multiple-source shortest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B1A2-EBA9-1A45-A5E5-60D22DCB5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51" y="1847652"/>
            <a:ext cx="7719589" cy="40959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Multiple-source shortest paths.  </a:t>
            </a:r>
          </a:p>
          <a:p>
            <a:pPr lvl="1"/>
            <a:r>
              <a:rPr lang="en-US" dirty="0"/>
              <a:t>Given a digraph and a set of source vertices, find shortest path from any vertex in the set to each other vertex.</a:t>
            </a:r>
          </a:p>
          <a:p>
            <a:r>
              <a:rPr lang="en-US" dirty="0"/>
              <a:t>Example:  </a:t>
            </a:r>
            <a:r>
              <a:rPr lang="en-US" i="1" dirty="0"/>
              <a:t>S</a:t>
            </a:r>
            <a:r>
              <a:rPr lang="en-US" dirty="0"/>
              <a:t> = { 1, 7, 10 }.</a:t>
            </a:r>
          </a:p>
          <a:p>
            <a:pPr lvl="1"/>
            <a:r>
              <a:rPr lang="en-US" dirty="0"/>
              <a:t>Shortest path to 4 is 7→6→4.</a:t>
            </a:r>
          </a:p>
          <a:p>
            <a:pPr lvl="1"/>
            <a:r>
              <a:rPr lang="en-US" dirty="0"/>
              <a:t>Shortest path to 5 is 7→6→0→5.</a:t>
            </a:r>
          </a:p>
          <a:p>
            <a:pPr lvl="1"/>
            <a:r>
              <a:rPr lang="en-US" dirty="0"/>
              <a:t>Shortest path to 12 is 10→12.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Question:  How to implement multi-source shortest paths algorithm?</a:t>
            </a:r>
          </a:p>
          <a:p>
            <a:r>
              <a:rPr lang="en-US" dirty="0"/>
              <a:t>Answer:  Use BFS, but initialize by enqueuing all source vertices.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F04BB-FCE8-584A-AEC9-27682969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3E0D7-88D2-864B-B3BC-241342C9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23B03F-811A-1240-989F-8DA787A2E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140" y="2474836"/>
            <a:ext cx="3749648" cy="261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2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F8FA-C615-8843-8899-F618B090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Breadth-first search in digraphs application:  web crawler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9800-DE52-7C4A-AEB9-C2CADF646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Goal.  Crawl web, starting from some root web page, say </a:t>
            </a:r>
            <a:r>
              <a:rPr lang="en-US" dirty="0" err="1"/>
              <a:t>www.miamiOH.edu</a:t>
            </a:r>
            <a:r>
              <a:rPr lang="en-US" dirty="0"/>
              <a:t>.</a:t>
            </a:r>
          </a:p>
          <a:p>
            <a:r>
              <a:rPr lang="en-US" dirty="0"/>
              <a:t>Solution. [BFS with implicit digraph]</a:t>
            </a:r>
          </a:p>
          <a:p>
            <a:pPr lvl="1"/>
            <a:r>
              <a:rPr lang="en-US" dirty="0"/>
              <a:t>Choose root web page as source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Maintain a Queue of websites to explore.</a:t>
            </a:r>
          </a:p>
          <a:p>
            <a:pPr lvl="1"/>
            <a:r>
              <a:rPr lang="en-US" dirty="0"/>
              <a:t>Maintain a SET of discovered websites.</a:t>
            </a:r>
          </a:p>
          <a:p>
            <a:pPr lvl="1"/>
            <a:r>
              <a:rPr lang="en-US" dirty="0"/>
              <a:t>Dequeue the next website and enqueue websites to which it links</a:t>
            </a:r>
            <a:br>
              <a:rPr lang="en-US" dirty="0"/>
            </a:br>
            <a:r>
              <a:rPr lang="en-US" dirty="0"/>
              <a:t>(provided you haven't done so before).</a:t>
            </a:r>
          </a:p>
          <a:p>
            <a:r>
              <a:rPr lang="en-US" dirty="0"/>
              <a:t>Q.  Why not use DFS?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1E1F9-CAE7-BA42-BAF9-D6CF38D5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FF7CF-9705-3E41-BF41-E7B83B43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3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6916-13A8-ED45-AF46-ADF99DC8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D3098-0471-674F-997D-F10ADA3B6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63" y="1812485"/>
            <a:ext cx="6159692" cy="4015818"/>
          </a:xfrm>
        </p:spPr>
        <p:txBody>
          <a:bodyPr/>
          <a:lstStyle/>
          <a:p>
            <a:r>
              <a:rPr lang="en-US" dirty="0"/>
              <a:t>Observation.  DFS visits each vertex exactly once. The order in which it does so can be important.</a:t>
            </a:r>
          </a:p>
          <a:p>
            <a:r>
              <a:rPr lang="en-US" dirty="0"/>
              <a:t>Orderings.</a:t>
            </a:r>
          </a:p>
          <a:p>
            <a:pPr lvl="1"/>
            <a:r>
              <a:rPr lang="en-US" dirty="0"/>
              <a:t>Preorder:  order in which </a:t>
            </a:r>
            <a:r>
              <a:rPr lang="en-US" dirty="0" err="1"/>
              <a:t>dfs</a:t>
            </a:r>
            <a:r>
              <a:rPr lang="en-US" dirty="0"/>
              <a:t>() is called.</a:t>
            </a:r>
          </a:p>
          <a:p>
            <a:pPr lvl="1"/>
            <a:r>
              <a:rPr lang="en-US" dirty="0" err="1"/>
              <a:t>Postorder</a:t>
            </a:r>
            <a:r>
              <a:rPr lang="en-US" dirty="0"/>
              <a:t>:  order in which </a:t>
            </a:r>
            <a:r>
              <a:rPr lang="en-US" dirty="0" err="1"/>
              <a:t>dfs</a:t>
            </a:r>
            <a:r>
              <a:rPr lang="en-US" dirty="0"/>
              <a:t>() returns.</a:t>
            </a:r>
          </a:p>
          <a:p>
            <a:pPr lvl="1"/>
            <a:r>
              <a:rPr lang="en-US" dirty="0"/>
              <a:t>Reverse </a:t>
            </a:r>
            <a:r>
              <a:rPr lang="en-US" dirty="0" err="1"/>
              <a:t>postorder</a:t>
            </a:r>
            <a:r>
              <a:rPr lang="en-US" dirty="0"/>
              <a:t>:  reverse order in which </a:t>
            </a:r>
            <a:r>
              <a:rPr lang="en-US" dirty="0" err="1"/>
              <a:t>dfs</a:t>
            </a:r>
            <a:r>
              <a:rPr lang="en-US" dirty="0"/>
              <a:t>() returns.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3B85F-51D9-454D-AA42-5EF8C71A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C055E-A39E-174E-BA18-3705C726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F95460-327A-354C-BF14-6918415DBCAE}"/>
              </a:ext>
            </a:extLst>
          </p:cNvPr>
          <p:cNvSpPr/>
          <p:nvPr/>
        </p:nvSpPr>
        <p:spPr>
          <a:xfrm>
            <a:off x="7040001" y="1893667"/>
            <a:ext cx="43932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private void </a:t>
            </a:r>
            <a:r>
              <a:rPr lang="en-US" sz="2400" dirty="0" err="1">
                <a:solidFill>
                  <a:schemeClr val="bg1"/>
                </a:solidFill>
                <a:latin typeface="Helvetica" pitchFamily="2" charset="0"/>
              </a:rPr>
              <a:t>dfs</a:t>
            </a: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(Graph G, </a:t>
            </a:r>
            <a:r>
              <a:rPr lang="en-US" sz="2400" dirty="0" err="1">
                <a:solidFill>
                  <a:schemeClr val="bg1"/>
                </a:solidFill>
                <a:latin typeface="Helvetica" pitchFamily="2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 v)</a:t>
            </a:r>
          </a:p>
          <a:p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 {</a:t>
            </a:r>
          </a:p>
          <a:p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    marked[v] = true;</a:t>
            </a:r>
          </a:p>
          <a:p>
            <a:r>
              <a:rPr lang="en-US" sz="2400" dirty="0">
                <a:solidFill>
                  <a:srgbClr val="FFFF00"/>
                </a:solidFill>
                <a:latin typeface="Helvetica" pitchFamily="2" charset="0"/>
              </a:rPr>
              <a:t>    </a:t>
            </a:r>
            <a:r>
              <a:rPr lang="en-US" sz="2400" dirty="0" err="1">
                <a:solidFill>
                  <a:srgbClr val="FFFF00"/>
                </a:solidFill>
                <a:latin typeface="Helvetica" pitchFamily="2" charset="0"/>
              </a:rPr>
              <a:t>preorder.enqueue</a:t>
            </a:r>
            <a:r>
              <a:rPr lang="en-US" sz="2400" dirty="0">
                <a:solidFill>
                  <a:srgbClr val="FFFF00"/>
                </a:solidFill>
                <a:latin typeface="Helvetica" pitchFamily="2" charset="0"/>
              </a:rPr>
              <a:t>(v);</a:t>
            </a:r>
          </a:p>
          <a:p>
            <a:r>
              <a:rPr lang="en-US" sz="2400" dirty="0">
                <a:solidFill>
                  <a:srgbClr val="FFFF00"/>
                </a:solidFill>
                <a:latin typeface="Helvetica" pitchFamily="2" charset="0"/>
              </a:rPr>
              <a:t>   </a:t>
            </a: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 for (</a:t>
            </a:r>
            <a:r>
              <a:rPr lang="en-US" sz="2400" dirty="0" err="1">
                <a:solidFill>
                  <a:schemeClr val="bg1"/>
                </a:solidFill>
                <a:latin typeface="Helvetica" pitchFamily="2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 w : </a:t>
            </a:r>
            <a:r>
              <a:rPr lang="en-US" sz="2400" dirty="0" err="1">
                <a:solidFill>
                  <a:schemeClr val="bg1"/>
                </a:solidFill>
                <a:latin typeface="Helvetica" pitchFamily="2" charset="0"/>
              </a:rPr>
              <a:t>G.adj</a:t>
            </a: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(v))</a:t>
            </a:r>
          </a:p>
          <a:p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       if (!marked[w]) </a:t>
            </a:r>
            <a:r>
              <a:rPr lang="en-US" sz="2400" dirty="0" err="1">
                <a:solidFill>
                  <a:schemeClr val="bg1"/>
                </a:solidFill>
                <a:latin typeface="Helvetica" pitchFamily="2" charset="0"/>
              </a:rPr>
              <a:t>dfs</a:t>
            </a: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(G, w);</a:t>
            </a:r>
          </a:p>
          <a:p>
            <a:r>
              <a:rPr lang="en-US" sz="2400" dirty="0">
                <a:solidFill>
                  <a:srgbClr val="FFFF00"/>
                </a:solidFill>
                <a:latin typeface="Helvetica" pitchFamily="2" charset="0"/>
              </a:rPr>
              <a:t>    </a:t>
            </a:r>
            <a:r>
              <a:rPr lang="en-US" sz="2400" dirty="0" err="1">
                <a:solidFill>
                  <a:srgbClr val="FFFF00"/>
                </a:solidFill>
                <a:latin typeface="Helvetica" pitchFamily="2" charset="0"/>
              </a:rPr>
              <a:t>postorder.enqueue</a:t>
            </a:r>
            <a:r>
              <a:rPr lang="en-US" sz="2400" dirty="0">
                <a:solidFill>
                  <a:srgbClr val="FFFF00"/>
                </a:solidFill>
                <a:latin typeface="Helvetica" pitchFamily="2" charset="0"/>
              </a:rPr>
              <a:t>(v);</a:t>
            </a:r>
          </a:p>
          <a:p>
            <a:r>
              <a:rPr lang="en-US" sz="2400" dirty="0">
                <a:solidFill>
                  <a:srgbClr val="FFFF00"/>
                </a:solidFill>
                <a:latin typeface="Helvetica" pitchFamily="2" charset="0"/>
              </a:rPr>
              <a:t>    </a:t>
            </a:r>
            <a:r>
              <a:rPr lang="en-US" sz="2400" dirty="0" err="1">
                <a:solidFill>
                  <a:srgbClr val="FFFF00"/>
                </a:solidFill>
                <a:latin typeface="Helvetica" pitchFamily="2" charset="0"/>
              </a:rPr>
              <a:t>reversePostorder.push</a:t>
            </a:r>
            <a:r>
              <a:rPr lang="en-US" sz="2400" dirty="0">
                <a:solidFill>
                  <a:srgbClr val="FFFF00"/>
                </a:solidFill>
                <a:latin typeface="Helvetica" pitchFamily="2" charset="0"/>
              </a:rPr>
              <a:t>(v);</a:t>
            </a:r>
          </a:p>
          <a:p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 }</a:t>
            </a:r>
            <a:endParaRPr lang="en-US" sz="2400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47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226D-3DF0-B04F-9067-F608B57C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96AD6-1CF9-8B48-B866-4F287B07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Goal.  </a:t>
            </a:r>
          </a:p>
          <a:p>
            <a:pPr lvl="1"/>
            <a:r>
              <a:rPr lang="en-US" dirty="0"/>
              <a:t>Given a set of tasks to be completed with precedence constraints, in which order should we schedule the tasks?</a:t>
            </a:r>
          </a:p>
          <a:p>
            <a:r>
              <a:rPr lang="en-US" dirty="0"/>
              <a:t>Digraph model.  </a:t>
            </a:r>
          </a:p>
          <a:p>
            <a:pPr lvl="1"/>
            <a:r>
              <a:rPr lang="en-US" dirty="0"/>
              <a:t>vertex = task; </a:t>
            </a:r>
          </a:p>
          <a:p>
            <a:pPr lvl="1"/>
            <a:r>
              <a:rPr lang="en-US" dirty="0"/>
              <a:t>edge = precedence constraint.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474BF-A8C6-4743-AA0A-9ACA6930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B5DCE-55C0-454C-B50F-8E53F6FC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0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24FE1-B575-CF43-A684-B5D4F7F09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831" y="1390454"/>
            <a:ext cx="3627507" cy="401581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Tasks:</a:t>
            </a:r>
          </a:p>
          <a:p>
            <a:pPr marL="0" indent="0">
              <a:buNone/>
            </a:pPr>
            <a:r>
              <a:rPr lang="en-US" dirty="0"/>
              <a:t>0.  Algorithms</a:t>
            </a:r>
          </a:p>
          <a:p>
            <a:pPr marL="0" indent="0">
              <a:buNone/>
            </a:pPr>
            <a:r>
              <a:rPr lang="en-US" dirty="0"/>
              <a:t>1.  Complexity Theory</a:t>
            </a:r>
          </a:p>
          <a:p>
            <a:pPr marL="0" indent="0">
              <a:buNone/>
            </a:pPr>
            <a:r>
              <a:rPr lang="en-US" dirty="0"/>
              <a:t>2.  Artificial Intelligence</a:t>
            </a:r>
          </a:p>
          <a:p>
            <a:pPr marL="0" indent="0">
              <a:buNone/>
            </a:pPr>
            <a:r>
              <a:rPr lang="en-US" dirty="0"/>
              <a:t>3.  Intro to CS</a:t>
            </a:r>
          </a:p>
          <a:p>
            <a:pPr marL="0" indent="0">
              <a:buNone/>
            </a:pPr>
            <a:r>
              <a:rPr lang="en-US" dirty="0"/>
              <a:t>4.  Cryptography</a:t>
            </a:r>
          </a:p>
          <a:p>
            <a:pPr marL="0" indent="0">
              <a:buNone/>
            </a:pPr>
            <a:r>
              <a:rPr lang="en-US" dirty="0"/>
              <a:t>5.  Scientific Computing</a:t>
            </a:r>
          </a:p>
          <a:p>
            <a:pPr marL="0" indent="0">
              <a:buNone/>
            </a:pPr>
            <a:r>
              <a:rPr lang="en-US" dirty="0"/>
              <a:t>6. Discrete Math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8281C-5F9C-DE43-9D09-92843522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0AF3B-76AF-014E-9C29-A3DC1059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A7CFA-6FBD-814D-A4FE-170B3D2787A7}"/>
              </a:ext>
            </a:extLst>
          </p:cNvPr>
          <p:cNvSpPr txBox="1"/>
          <p:nvPr/>
        </p:nvSpPr>
        <p:spPr>
          <a:xfrm>
            <a:off x="6415756" y="1390454"/>
            <a:ext cx="47089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Precedence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Algorithms (0) before 1, 2,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Complexity Theory (1) before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AI (2): before none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Intro to CS (3) before 2, 4, 5,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Cryptography (4) before none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Scientific Computing (5) before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Discrete Math (6): before 0, 4</a:t>
            </a:r>
          </a:p>
        </p:txBody>
      </p:sp>
    </p:spTree>
    <p:extLst>
      <p:ext uri="{BB962C8B-B14F-4D97-AF65-F5344CB8AC3E}">
        <p14:creationId xmlns:p14="http://schemas.microsoft.com/office/powerpoint/2010/main" val="265620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A1791-159D-7C46-A817-522EDC81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F691D-67BA-3F45-B3F7-5AC75DD2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A93A9-0F8E-BA4C-95C3-ADB638C7C744}"/>
              </a:ext>
            </a:extLst>
          </p:cNvPr>
          <p:cNvSpPr txBox="1"/>
          <p:nvPr/>
        </p:nvSpPr>
        <p:spPr>
          <a:xfrm>
            <a:off x="8405446" y="1055077"/>
            <a:ext cx="32472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Feasible schedule:</a:t>
            </a:r>
          </a:p>
          <a:p>
            <a:r>
              <a:rPr lang="en-US" sz="2400" dirty="0">
                <a:solidFill>
                  <a:schemeClr val="bg1"/>
                </a:solidFill>
              </a:rPr>
              <a:t>3.  Intro to CS</a:t>
            </a:r>
          </a:p>
          <a:p>
            <a:r>
              <a:rPr lang="en-US" sz="2400" dirty="0">
                <a:solidFill>
                  <a:schemeClr val="bg1"/>
                </a:solidFill>
              </a:rPr>
              <a:t>6. Discrete Math</a:t>
            </a:r>
          </a:p>
          <a:p>
            <a:r>
              <a:rPr lang="en-US" sz="2400" dirty="0">
                <a:solidFill>
                  <a:schemeClr val="bg1"/>
                </a:solidFill>
              </a:rPr>
              <a:t>0.  Algorithms</a:t>
            </a:r>
          </a:p>
          <a:p>
            <a:r>
              <a:rPr lang="en-US" sz="2400" dirty="0">
                <a:solidFill>
                  <a:schemeClr val="bg1"/>
                </a:solidFill>
              </a:rPr>
              <a:t>5.  Scientific Computing</a:t>
            </a:r>
          </a:p>
          <a:p>
            <a:r>
              <a:rPr lang="en-US" sz="2400" dirty="0">
                <a:solidFill>
                  <a:schemeClr val="bg1"/>
                </a:solidFill>
              </a:rPr>
              <a:t>2.  Artificial Intelligence</a:t>
            </a:r>
          </a:p>
          <a:p>
            <a:r>
              <a:rPr lang="en-US" sz="2400" dirty="0">
                <a:solidFill>
                  <a:schemeClr val="bg1"/>
                </a:solidFill>
              </a:rPr>
              <a:t>1.  Complexity Theory</a:t>
            </a:r>
          </a:p>
          <a:p>
            <a:r>
              <a:rPr lang="en-US" sz="2400" dirty="0">
                <a:solidFill>
                  <a:schemeClr val="bg1"/>
                </a:solidFill>
              </a:rPr>
              <a:t>4.  Cryptography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7F30B3-4E55-7744-AEE6-6C354099D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1276090"/>
            <a:ext cx="3911600" cy="322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DE72AA-BE04-2F4F-94C6-88CFC140B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414" y="210179"/>
            <a:ext cx="2743200" cy="5664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CF3875-7C27-4D43-A831-E5B0F0AB92E7}"/>
              </a:ext>
            </a:extLst>
          </p:cNvPr>
          <p:cNvSpPr txBox="1"/>
          <p:nvPr/>
        </p:nvSpPr>
        <p:spPr>
          <a:xfrm>
            <a:off x="1074420" y="4663440"/>
            <a:ext cx="304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Precedence constraint graph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0A7FD9-062C-454C-B158-982C25C4800A}"/>
              </a:ext>
            </a:extLst>
          </p:cNvPr>
          <p:cNvSpPr txBox="1"/>
          <p:nvPr/>
        </p:nvSpPr>
        <p:spPr>
          <a:xfrm>
            <a:off x="5448441" y="587437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feasible schedule</a:t>
            </a:r>
          </a:p>
        </p:txBody>
      </p:sp>
    </p:spTree>
    <p:extLst>
      <p:ext uri="{BB962C8B-B14F-4D97-AF65-F5344CB8AC3E}">
        <p14:creationId xmlns:p14="http://schemas.microsoft.com/office/powerpoint/2010/main" val="254794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FA0D-98BC-464B-B6AC-7A54ACA6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30395-9278-2141-9440-6A68CF767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DAG 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Directed acyclic graph.</a:t>
            </a:r>
          </a:p>
          <a:p>
            <a:r>
              <a:rPr lang="en-US" dirty="0"/>
              <a:t>Topological sort.  Redraw DAG so all edges point upwards.</a:t>
            </a:r>
          </a:p>
          <a:p>
            <a:r>
              <a:rPr lang="en-US" dirty="0"/>
              <a:t>Solution.  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DFS. </a:t>
            </a:r>
          </a:p>
          <a:p>
            <a:pPr lvl="2"/>
            <a:r>
              <a:rPr lang="en-US" dirty="0"/>
              <a:t>Run depth-first search.</a:t>
            </a:r>
          </a:p>
          <a:p>
            <a:pPr lvl="2"/>
            <a:r>
              <a:rPr lang="en-US" dirty="0"/>
              <a:t>Return vertices in reverse </a:t>
            </a:r>
            <a:r>
              <a:rPr lang="en-US" dirty="0" err="1"/>
              <a:t>postorder</a:t>
            </a:r>
            <a:r>
              <a:rPr lang="en-US" dirty="0"/>
              <a:t>.</a:t>
            </a:r>
          </a:p>
          <a:p>
            <a:pPr lvl="1"/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FF1D4-BE02-7447-86A4-F2953E74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82D9D-E71C-9A4D-84C5-984B2713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2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A17F-5853-9343-89AE-F08420B9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7250"/>
            <a:ext cx="7729728" cy="1188720"/>
          </a:xfrm>
        </p:spPr>
        <p:txBody>
          <a:bodyPr/>
          <a:lstStyle/>
          <a:p>
            <a:r>
              <a:rPr lang="en-US" dirty="0"/>
              <a:t>Directed Graphs -- digraphs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7AB5-8976-1146-B7C9-1D31004DB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3" y="1430369"/>
            <a:ext cx="8821789" cy="448369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Digraph:  Set of vertices connected pairwise by </a:t>
            </a:r>
            <a:r>
              <a:rPr lang="en-US" dirty="0">
                <a:solidFill>
                  <a:srgbClr val="FFFF00"/>
                </a:solidFill>
              </a:rPr>
              <a:t>directed</a:t>
            </a:r>
            <a:r>
              <a:rPr lang="en-US" dirty="0"/>
              <a:t> edges.</a:t>
            </a:r>
          </a:p>
          <a:p>
            <a:pPr lvl="2"/>
            <a:r>
              <a:rPr lang="en-US" dirty="0"/>
              <a:t>outdegree, indegree, directed path, directed cycle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E9B29-DAFE-AE43-94FA-AFB6A185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BC9D81D-5A1C-D344-B34D-87B3F00E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684" y="6191559"/>
            <a:ext cx="5901189" cy="320040"/>
          </a:xfrm>
        </p:spPr>
        <p:txBody>
          <a:bodyPr/>
          <a:lstStyle/>
          <a:p>
            <a:r>
              <a:rPr lang="en-US" dirty="0"/>
              <a:t>From: Sedgewick &amp; Wilson, Algorithms, 4-th Edition, lecture notes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6FFF4-9F00-384D-A220-996B347AE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163" y="2450123"/>
            <a:ext cx="7766584" cy="37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2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F05A-ECCE-A941-B35F-F569A2EFA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93" y="1081279"/>
            <a:ext cx="5761107" cy="51366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DepthFirstOrder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  private </a:t>
            </a:r>
            <a:r>
              <a:rPr lang="en-US" dirty="0" err="1"/>
              <a:t>boolean</a:t>
            </a:r>
            <a:r>
              <a:rPr lang="en-US" dirty="0"/>
              <a:t>[] marked;</a:t>
            </a:r>
          </a:p>
          <a:p>
            <a:pPr marL="0" indent="0">
              <a:buNone/>
            </a:pPr>
            <a:r>
              <a:rPr lang="en-US" dirty="0"/>
              <a:t>   private Stack&lt;Integer&gt; </a:t>
            </a:r>
            <a:r>
              <a:rPr lang="en-US" dirty="0" err="1"/>
              <a:t>reversePostorder</a:t>
            </a:r>
            <a:r>
              <a:rPr lang="en-US" dirty="0"/>
              <a:t>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 public </a:t>
            </a:r>
            <a:r>
              <a:rPr lang="en-US" dirty="0" err="1"/>
              <a:t>DepthFirstOrder</a:t>
            </a:r>
            <a:r>
              <a:rPr lang="en-US" dirty="0"/>
              <a:t>(Digraph G)</a:t>
            </a:r>
          </a:p>
          <a:p>
            <a:pPr marL="0" indent="0">
              <a:buNone/>
            </a:pPr>
            <a:r>
              <a:rPr lang="en-US" dirty="0"/>
              <a:t>   {</a:t>
            </a:r>
          </a:p>
          <a:p>
            <a:pPr marL="0" indent="0">
              <a:buNone/>
            </a:pPr>
            <a:r>
              <a:rPr lang="en-US" dirty="0"/>
              <a:t>      </a:t>
            </a:r>
            <a:r>
              <a:rPr lang="en-US" dirty="0" err="1"/>
              <a:t>reversePostorder</a:t>
            </a:r>
            <a:r>
              <a:rPr lang="en-US" dirty="0"/>
              <a:t> = new Stack&lt;Integer&gt;();</a:t>
            </a:r>
          </a:p>
          <a:p>
            <a:pPr marL="0" indent="0">
              <a:buNone/>
            </a:pPr>
            <a:r>
              <a:rPr lang="en-US" dirty="0"/>
              <a:t>      marked = new </a:t>
            </a:r>
            <a:r>
              <a:rPr lang="en-US" dirty="0" err="1"/>
              <a:t>boolean</a:t>
            </a:r>
            <a:r>
              <a:rPr lang="en-US" dirty="0"/>
              <a:t>[G.V()];</a:t>
            </a:r>
          </a:p>
          <a:p>
            <a:pPr marL="0" indent="0">
              <a:buNone/>
            </a:pPr>
            <a:r>
              <a:rPr lang="en-US" dirty="0"/>
              <a:t>      for (</a:t>
            </a:r>
            <a:r>
              <a:rPr lang="en-US" dirty="0" err="1"/>
              <a:t>int</a:t>
            </a:r>
            <a:r>
              <a:rPr lang="en-US" dirty="0"/>
              <a:t> v = 0; v &lt; G.V(); v++)</a:t>
            </a:r>
          </a:p>
          <a:p>
            <a:pPr marL="0" indent="0">
              <a:buNone/>
            </a:pPr>
            <a:r>
              <a:rPr lang="en-US" dirty="0"/>
              <a:t>         if (!marked[v]) </a:t>
            </a:r>
            <a:r>
              <a:rPr lang="en-US" dirty="0" err="1"/>
              <a:t>dfs</a:t>
            </a:r>
            <a:r>
              <a:rPr lang="en-US" dirty="0"/>
              <a:t>(G, v);</a:t>
            </a:r>
          </a:p>
          <a:p>
            <a:pPr marL="0" indent="0">
              <a:buNone/>
            </a:pPr>
            <a:r>
              <a:rPr lang="en-US" dirty="0"/>
              <a:t>  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794C9-ACEA-D949-9B1F-C50683B7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36328-AC75-074E-8C2C-B7D528DE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9585E9-0F9E-7F4B-97AA-4C97B986E24F}"/>
              </a:ext>
            </a:extLst>
          </p:cNvPr>
          <p:cNvSpPr/>
          <p:nvPr/>
        </p:nvSpPr>
        <p:spPr>
          <a:xfrm>
            <a:off x="6271400" y="1406769"/>
            <a:ext cx="551029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private void </a:t>
            </a:r>
            <a:r>
              <a:rPr lang="en-US" sz="2200" dirty="0" err="1">
                <a:solidFill>
                  <a:schemeClr val="bg1"/>
                </a:solidFill>
              </a:rPr>
              <a:t>dfs</a:t>
            </a:r>
            <a:r>
              <a:rPr lang="en-US" sz="2200" dirty="0">
                <a:solidFill>
                  <a:schemeClr val="bg1"/>
                </a:solidFill>
              </a:rPr>
              <a:t>(Digraph G, 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 v)</a:t>
            </a:r>
          </a:p>
          <a:p>
            <a:r>
              <a:rPr lang="en-US" sz="2200" dirty="0">
                <a:solidFill>
                  <a:schemeClr val="bg1"/>
                </a:solidFill>
              </a:rPr>
              <a:t>   {</a:t>
            </a:r>
          </a:p>
          <a:p>
            <a:r>
              <a:rPr lang="en-US" sz="2200" dirty="0">
                <a:solidFill>
                  <a:schemeClr val="bg1"/>
                </a:solidFill>
              </a:rPr>
              <a:t>      marked[v] = true;</a:t>
            </a:r>
          </a:p>
          <a:p>
            <a:r>
              <a:rPr lang="en-US" sz="2200" dirty="0">
                <a:solidFill>
                  <a:schemeClr val="bg1"/>
                </a:solidFill>
              </a:rPr>
              <a:t>      for (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 w : </a:t>
            </a:r>
            <a:r>
              <a:rPr lang="en-US" sz="2200" dirty="0" err="1">
                <a:solidFill>
                  <a:schemeClr val="bg1"/>
                </a:solidFill>
              </a:rPr>
              <a:t>G.adj</a:t>
            </a:r>
            <a:r>
              <a:rPr lang="en-US" sz="2200" dirty="0">
                <a:solidFill>
                  <a:schemeClr val="bg1"/>
                </a:solidFill>
              </a:rPr>
              <a:t>(v))</a:t>
            </a:r>
          </a:p>
          <a:p>
            <a:r>
              <a:rPr lang="en-US" sz="2200" dirty="0">
                <a:solidFill>
                  <a:schemeClr val="bg1"/>
                </a:solidFill>
              </a:rPr>
              <a:t>         if (!marked[w]) </a:t>
            </a:r>
            <a:r>
              <a:rPr lang="en-US" sz="2200" dirty="0" err="1">
                <a:solidFill>
                  <a:schemeClr val="bg1"/>
                </a:solidFill>
              </a:rPr>
              <a:t>dfs</a:t>
            </a:r>
            <a:r>
              <a:rPr lang="en-US" sz="2200" dirty="0">
                <a:solidFill>
                  <a:schemeClr val="bg1"/>
                </a:solidFill>
              </a:rPr>
              <a:t>(G, w);</a:t>
            </a:r>
          </a:p>
          <a:p>
            <a:r>
              <a:rPr lang="en-US" sz="2200" dirty="0">
                <a:solidFill>
                  <a:srgbClr val="FFFF00"/>
                </a:solidFill>
              </a:rPr>
              <a:t>      </a:t>
            </a:r>
            <a:r>
              <a:rPr lang="en-US" sz="2200" dirty="0" err="1">
                <a:solidFill>
                  <a:srgbClr val="FFFF00"/>
                </a:solidFill>
              </a:rPr>
              <a:t>reversePostorder.push</a:t>
            </a:r>
            <a:r>
              <a:rPr lang="en-US" sz="2200" dirty="0">
                <a:solidFill>
                  <a:srgbClr val="FFFF00"/>
                </a:solidFill>
              </a:rPr>
              <a:t>(v);</a:t>
            </a:r>
          </a:p>
          <a:p>
            <a:r>
              <a:rPr lang="en-US" sz="2200" dirty="0">
                <a:solidFill>
                  <a:schemeClr val="bg1"/>
                </a:solidFill>
              </a:rPr>
              <a:t>   } </a:t>
            </a:r>
          </a:p>
          <a:p>
            <a:r>
              <a:rPr lang="en-US" sz="2200" dirty="0">
                <a:solidFill>
                  <a:schemeClr val="bg1"/>
                </a:solidFill>
              </a:rPr>
              <a:t> </a:t>
            </a:r>
          </a:p>
          <a:p>
            <a:r>
              <a:rPr lang="en-US" sz="2200" dirty="0">
                <a:solidFill>
                  <a:schemeClr val="bg1"/>
                </a:solidFill>
              </a:rPr>
              <a:t>   public </a:t>
            </a:r>
            <a:r>
              <a:rPr lang="en-US" sz="2200" dirty="0" err="1">
                <a:solidFill>
                  <a:schemeClr val="bg1"/>
                </a:solidFill>
              </a:rPr>
              <a:t>Iterable</a:t>
            </a:r>
            <a:r>
              <a:rPr lang="en-US" sz="2200" dirty="0">
                <a:solidFill>
                  <a:schemeClr val="bg1"/>
                </a:solidFill>
              </a:rPr>
              <a:t>&lt;Integer&gt; </a:t>
            </a:r>
            <a:r>
              <a:rPr lang="en-US" sz="2200" dirty="0" err="1">
                <a:solidFill>
                  <a:schemeClr val="bg1"/>
                </a:solidFill>
              </a:rPr>
              <a:t>reversePostorder</a:t>
            </a:r>
            <a:r>
              <a:rPr lang="en-US" sz="2200" dirty="0">
                <a:solidFill>
                  <a:schemeClr val="bg1"/>
                </a:solidFill>
              </a:rPr>
              <a:t>()</a:t>
            </a:r>
          </a:p>
          <a:p>
            <a:r>
              <a:rPr lang="en-US" sz="2200" dirty="0">
                <a:solidFill>
                  <a:schemeClr val="bg1"/>
                </a:solidFill>
              </a:rPr>
              <a:t>   {  return </a:t>
            </a:r>
            <a:r>
              <a:rPr lang="en-US" sz="2200" dirty="0" err="1">
                <a:solidFill>
                  <a:schemeClr val="bg1"/>
                </a:solidFill>
              </a:rPr>
              <a:t>reversePostorder</a:t>
            </a:r>
            <a:r>
              <a:rPr lang="en-US" sz="2200" dirty="0">
                <a:solidFill>
                  <a:schemeClr val="bg1"/>
                </a:solidFill>
              </a:rPr>
              <a:t>;  }</a:t>
            </a:r>
          </a:p>
          <a:p>
            <a:r>
              <a:rPr lang="en-US" sz="2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9A6F0-8BAF-0846-A8A7-1A23402ED59E}"/>
              </a:ext>
            </a:extLst>
          </p:cNvPr>
          <p:cNvSpPr txBox="1"/>
          <p:nvPr/>
        </p:nvSpPr>
        <p:spPr>
          <a:xfrm>
            <a:off x="4431323" y="395314"/>
            <a:ext cx="2499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130782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BE15-22BF-CB46-BE91-A2EDD09C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Topological sort in a DAG:  </a:t>
            </a:r>
            <a:br>
              <a:rPr lang="en-US" dirty="0"/>
            </a:br>
            <a:r>
              <a:rPr lang="en-US" dirty="0"/>
              <a:t>correctness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8FC5-8E4B-D847-B12D-732081A0A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1847654"/>
            <a:ext cx="9185125" cy="42216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Proposition.  Reverse DFS </a:t>
            </a:r>
            <a:r>
              <a:rPr lang="en-US" dirty="0" err="1"/>
              <a:t>postorder</a:t>
            </a:r>
            <a:r>
              <a:rPr lang="en-US" dirty="0"/>
              <a:t> of a DAG is a topological order.</a:t>
            </a:r>
          </a:p>
          <a:p>
            <a:r>
              <a:rPr lang="en-US" dirty="0"/>
              <a:t>Proof:  Consider any edge </a:t>
            </a:r>
            <a:r>
              <a:rPr lang="en-US" dirty="0" err="1"/>
              <a:t>v→w</a:t>
            </a:r>
            <a:r>
              <a:rPr lang="en-US" dirty="0"/>
              <a:t>. </a:t>
            </a:r>
          </a:p>
          <a:p>
            <a:r>
              <a:rPr lang="en-US" dirty="0"/>
              <a:t>When </a:t>
            </a:r>
            <a:r>
              <a:rPr lang="en-US" dirty="0" err="1"/>
              <a:t>dfs</a:t>
            </a:r>
            <a:r>
              <a:rPr lang="en-US" dirty="0"/>
              <a:t>(v) is called:</a:t>
            </a:r>
          </a:p>
          <a:p>
            <a:pPr lvl="1"/>
            <a:r>
              <a:rPr lang="en-US" dirty="0"/>
              <a:t>Case 1:  </a:t>
            </a:r>
            <a:r>
              <a:rPr lang="en-US" dirty="0" err="1"/>
              <a:t>dfs</a:t>
            </a:r>
            <a:r>
              <a:rPr lang="en-US" dirty="0"/>
              <a:t>(w) has already been called and returned. </a:t>
            </a:r>
          </a:p>
          <a:p>
            <a:pPr lvl="2"/>
            <a:r>
              <a:rPr lang="en-US" dirty="0"/>
              <a:t>Thus, w is on the stack before v.</a:t>
            </a:r>
          </a:p>
          <a:p>
            <a:pPr lvl="1"/>
            <a:r>
              <a:rPr lang="en-US" dirty="0"/>
              <a:t>Case 2:  </a:t>
            </a:r>
            <a:r>
              <a:rPr lang="en-US" dirty="0" err="1"/>
              <a:t>dfs</a:t>
            </a:r>
            <a:r>
              <a:rPr lang="en-US" dirty="0"/>
              <a:t>(w) has not yet been called. </a:t>
            </a:r>
          </a:p>
          <a:p>
            <a:pPr lvl="2"/>
            <a:r>
              <a:rPr lang="en-US" dirty="0" err="1"/>
              <a:t>dfs</a:t>
            </a:r>
            <a:r>
              <a:rPr lang="en-US" dirty="0"/>
              <a:t>(w) will get called directly or indirectly by </a:t>
            </a:r>
            <a:r>
              <a:rPr lang="en-US" dirty="0" err="1"/>
              <a:t>dfs</a:t>
            </a:r>
            <a:r>
              <a:rPr lang="en-US" dirty="0"/>
              <a:t>(v) and will finish before </a:t>
            </a:r>
            <a:r>
              <a:rPr lang="en-US" dirty="0" err="1"/>
              <a:t>dfs</a:t>
            </a:r>
            <a:r>
              <a:rPr lang="en-US" dirty="0"/>
              <a:t>(v). </a:t>
            </a:r>
          </a:p>
          <a:p>
            <a:pPr lvl="2"/>
            <a:r>
              <a:rPr lang="en-US" dirty="0"/>
              <a:t>Thus, w is on the stack before v.</a:t>
            </a:r>
          </a:p>
          <a:p>
            <a:pPr lvl="1"/>
            <a:r>
              <a:rPr lang="en-US" dirty="0"/>
              <a:t>Case 3:  </a:t>
            </a:r>
            <a:r>
              <a:rPr lang="en-US" dirty="0" err="1"/>
              <a:t>dfs</a:t>
            </a:r>
            <a:r>
              <a:rPr lang="en-US" dirty="0"/>
              <a:t>(w) has already been called,  but has not yet returned.  </a:t>
            </a:r>
          </a:p>
          <a:p>
            <a:pPr lvl="2"/>
            <a:r>
              <a:rPr lang="en-US" dirty="0"/>
              <a:t>Can’t happen in a DAG: function call stack contains path from w to v, so </a:t>
            </a:r>
            <a:r>
              <a:rPr lang="en-US" dirty="0" err="1"/>
              <a:t>v→w</a:t>
            </a:r>
            <a:r>
              <a:rPr lang="en-US" dirty="0"/>
              <a:t> would complete a cycle.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0E773-CE18-434D-A75A-7A5F0B98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008A2-0223-0E49-BEE5-7B9A73ED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4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60BB-080F-4C42-B948-BE4C57CD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cycle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76A5-19B0-4645-BA68-0340CD490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Proposition.  A digraph has a topological order </a:t>
            </a:r>
            <a:r>
              <a:rPr lang="en-US" dirty="0" err="1"/>
              <a:t>iff</a:t>
            </a:r>
            <a:r>
              <a:rPr lang="en-US" dirty="0"/>
              <a:t> no directed cycle.</a:t>
            </a:r>
          </a:p>
          <a:p>
            <a:r>
              <a:rPr lang="en-US" dirty="0"/>
              <a:t>Proof:</a:t>
            </a:r>
          </a:p>
          <a:p>
            <a:pPr lvl="1"/>
            <a:r>
              <a:rPr lang="en-US" dirty="0"/>
              <a:t>If directed cycle, topological order impossible.</a:t>
            </a:r>
          </a:p>
          <a:p>
            <a:pPr lvl="1"/>
            <a:r>
              <a:rPr lang="en-US" dirty="0"/>
              <a:t>If no directed cycle, DFS-based algorithm finds a topological order.</a:t>
            </a:r>
          </a:p>
          <a:p>
            <a:r>
              <a:rPr lang="en-US" dirty="0"/>
              <a:t>Goal.  Given a digraph, find a directed cycle.</a:t>
            </a:r>
          </a:p>
          <a:p>
            <a:r>
              <a:rPr lang="en-US" dirty="0"/>
              <a:t>Solution.  DFS. What else?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90063-F34A-F64F-8E0C-D73534BC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B2D88-DC2F-AB47-BFDA-B400C44F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4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1BC5-E564-5341-B745-8DAE0282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Directed cycle detection application:  cyclic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6DF2-9E86-E949-8F45-5A45DCDD3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Java compiler does cycle detection.</a:t>
            </a:r>
          </a:p>
          <a:p>
            <a:pPr lvl="1"/>
            <a:r>
              <a:rPr lang="en-US" dirty="0"/>
              <a:t>public class A extends B</a:t>
            </a:r>
          </a:p>
          <a:p>
            <a:pPr lvl="1"/>
            <a:r>
              <a:rPr lang="en-US" dirty="0"/>
              <a:t>public class B extends C</a:t>
            </a:r>
          </a:p>
          <a:p>
            <a:pPr lvl="1"/>
            <a:r>
              <a:rPr lang="en-US" dirty="0"/>
              <a:t>public class C extends A</a:t>
            </a:r>
          </a:p>
          <a:p>
            <a:pPr marL="685800" lvl="3" indent="0">
              <a:buNone/>
            </a:pPr>
            <a:r>
              <a:rPr lang="en-US" sz="2000" dirty="0"/>
              <a:t>% </a:t>
            </a:r>
            <a:r>
              <a:rPr lang="en-US" sz="2000" dirty="0" err="1"/>
              <a:t>javac</a:t>
            </a:r>
            <a:r>
              <a:rPr lang="en-US" sz="2000" dirty="0"/>
              <a:t> </a:t>
            </a:r>
            <a:r>
              <a:rPr lang="en-US" sz="2000" dirty="0" err="1"/>
              <a:t>A.java</a:t>
            </a:r>
            <a:endParaRPr lang="en-US" sz="2000" dirty="0"/>
          </a:p>
          <a:p>
            <a:pPr marL="685800" lvl="3" indent="0">
              <a:buNone/>
            </a:pPr>
            <a:r>
              <a:rPr lang="en-US" sz="2000" dirty="0"/>
              <a:t>A.java:1: cyclic inheritance involving A</a:t>
            </a:r>
          </a:p>
          <a:p>
            <a:pPr marL="685800" lvl="3" indent="0">
              <a:buNone/>
            </a:pPr>
            <a:r>
              <a:rPr lang="en-US" sz="2000" dirty="0"/>
              <a:t>public class A extends B { }</a:t>
            </a:r>
          </a:p>
          <a:p>
            <a:pPr marL="685800" lvl="3" indent="0">
              <a:buNone/>
            </a:pPr>
            <a:r>
              <a:rPr lang="en-US" sz="2000" dirty="0"/>
              <a:t>       ^</a:t>
            </a:r>
          </a:p>
          <a:p>
            <a:pPr marL="685800" lvl="3" indent="0">
              <a:buNone/>
            </a:pPr>
            <a:r>
              <a:rPr lang="en-US" sz="2000" dirty="0"/>
              <a:t>1 error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93FF2-C84E-FF46-BEDE-92D041E9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13C13-3FDE-DE46-903D-963C993C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54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D9A8-7ED2-A84E-9BC9-A79A31E3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cycle detection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9915-1C5F-CF4F-8465-4C808034C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Causalities.</a:t>
            </a:r>
          </a:p>
          <a:p>
            <a:pPr lvl="1"/>
            <a:r>
              <a:rPr lang="en-US" dirty="0"/>
              <a:t>Compilation units.</a:t>
            </a:r>
          </a:p>
          <a:p>
            <a:pPr lvl="1"/>
            <a:r>
              <a:rPr lang="en-US" dirty="0"/>
              <a:t>Class inheritance.</a:t>
            </a:r>
          </a:p>
          <a:p>
            <a:pPr lvl="1"/>
            <a:r>
              <a:rPr lang="en-US" dirty="0"/>
              <a:t>Course prerequisites.</a:t>
            </a:r>
          </a:p>
          <a:p>
            <a:pPr lvl="1"/>
            <a:r>
              <a:rPr lang="en-US" dirty="0"/>
              <a:t>Deadlocking detection.</a:t>
            </a:r>
          </a:p>
          <a:p>
            <a:pPr lvl="1"/>
            <a:r>
              <a:rPr lang="en-US" dirty="0"/>
              <a:t>Precedence scheduling.</a:t>
            </a:r>
          </a:p>
          <a:p>
            <a:pPr lvl="1"/>
            <a:r>
              <a:rPr lang="en-US" dirty="0"/>
              <a:t>Temporal dependencies.</a:t>
            </a:r>
          </a:p>
          <a:p>
            <a:pPr lvl="1"/>
            <a:r>
              <a:rPr lang="en-US" dirty="0"/>
              <a:t>Pipeline of computing jobs.</a:t>
            </a:r>
          </a:p>
          <a:p>
            <a:pPr lvl="1"/>
            <a:r>
              <a:rPr lang="en-US" dirty="0"/>
              <a:t>Check for symbolic link loop. </a:t>
            </a:r>
          </a:p>
          <a:p>
            <a:pPr lvl="1"/>
            <a:r>
              <a:rPr lang="en-US" dirty="0"/>
              <a:t>Evaluate formula in spreadsheet.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52786-DEBE-6240-B199-A1587177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D9D72-D196-EB4B-B746-57344C4D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10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DA0F-1F94-9946-A293-F35DD262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Strongly-connected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C277-E4F7-364D-BB2D-B4DC57A6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Definition:  Vertices </a:t>
            </a:r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w</a:t>
            </a:r>
            <a:r>
              <a:rPr lang="en-US" dirty="0"/>
              <a:t> are </a:t>
            </a:r>
            <a:r>
              <a:rPr lang="en-US" dirty="0">
                <a:solidFill>
                  <a:srgbClr val="FFFF00"/>
                </a:solidFill>
              </a:rPr>
              <a:t>strongly connected </a:t>
            </a:r>
            <a:r>
              <a:rPr lang="en-US" dirty="0"/>
              <a:t>if there is both a directed path from </a:t>
            </a:r>
            <a:r>
              <a:rPr lang="en-US" i="1" dirty="0"/>
              <a:t>v</a:t>
            </a:r>
            <a:r>
              <a:rPr lang="en-US" dirty="0"/>
              <a:t> to </a:t>
            </a:r>
            <a:r>
              <a:rPr lang="en-US" i="1" dirty="0"/>
              <a:t>w</a:t>
            </a:r>
            <a:r>
              <a:rPr lang="en-US" dirty="0"/>
              <a:t> and a directed path from </a:t>
            </a:r>
            <a:r>
              <a:rPr lang="en-US" i="1" dirty="0"/>
              <a:t>w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Key property.  Strong connectivity is an equivalence relation: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is strongly connected to </a:t>
            </a:r>
            <a:r>
              <a:rPr lang="en-US" i="1" dirty="0"/>
              <a:t>v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v</a:t>
            </a:r>
            <a:r>
              <a:rPr lang="en-US" dirty="0"/>
              <a:t> is strongly connected to </a:t>
            </a:r>
            <a:r>
              <a:rPr lang="en-US" i="1" dirty="0"/>
              <a:t>w</a:t>
            </a:r>
            <a:r>
              <a:rPr lang="en-US" dirty="0"/>
              <a:t>, then </a:t>
            </a:r>
            <a:r>
              <a:rPr lang="en-US" i="1" dirty="0"/>
              <a:t>w</a:t>
            </a:r>
            <a:r>
              <a:rPr lang="en-US" dirty="0"/>
              <a:t> is strongly connected to </a:t>
            </a:r>
            <a:r>
              <a:rPr lang="en-US" i="1" dirty="0"/>
              <a:t>v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v</a:t>
            </a:r>
            <a:r>
              <a:rPr lang="en-US" dirty="0"/>
              <a:t> is strongly connected to </a:t>
            </a:r>
            <a:r>
              <a:rPr lang="en-US" i="1" dirty="0"/>
              <a:t>w</a:t>
            </a:r>
            <a:r>
              <a:rPr lang="en-US" dirty="0"/>
              <a:t> and </a:t>
            </a:r>
            <a:r>
              <a:rPr lang="en-US" i="1" dirty="0"/>
              <a:t>w</a:t>
            </a:r>
            <a:r>
              <a:rPr lang="en-US" dirty="0"/>
              <a:t> to </a:t>
            </a:r>
            <a:r>
              <a:rPr lang="en-US" i="1" dirty="0"/>
              <a:t>x</a:t>
            </a:r>
            <a:r>
              <a:rPr lang="en-US" dirty="0"/>
              <a:t>, then </a:t>
            </a:r>
            <a:r>
              <a:rPr lang="en-US" i="1" dirty="0"/>
              <a:t>v</a:t>
            </a:r>
            <a:r>
              <a:rPr lang="en-US" dirty="0"/>
              <a:t> is strongly connected to </a:t>
            </a:r>
            <a:r>
              <a:rPr lang="en-US" i="1" dirty="0"/>
              <a:t>x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Definition:  A </a:t>
            </a:r>
            <a:r>
              <a:rPr lang="en-US" dirty="0">
                <a:solidFill>
                  <a:srgbClr val="FFFF00"/>
                </a:solidFill>
              </a:rPr>
              <a:t>strong component </a:t>
            </a:r>
            <a:r>
              <a:rPr lang="en-US" dirty="0"/>
              <a:t>is a maximal subset of strongly-connected vertices.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267E2-690F-8645-95B5-D8AFDB5A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78DBF-378C-5F41-A00B-A8D07D8A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0801-7EAA-E140-AF43-10AB1F889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Connected components versus </a:t>
            </a:r>
            <a:br>
              <a:rPr lang="en-US" dirty="0"/>
            </a:br>
            <a:r>
              <a:rPr lang="en-US" dirty="0"/>
              <a:t>strongly-connected components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3C277-A0A4-1A4C-B302-1C7A33C02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 and w are </a:t>
            </a:r>
            <a:r>
              <a:rPr lang="en-US" dirty="0">
                <a:solidFill>
                  <a:srgbClr val="FFFF00"/>
                </a:solidFill>
              </a:rPr>
              <a:t>connected</a:t>
            </a:r>
            <a:r>
              <a:rPr lang="en-US" dirty="0"/>
              <a:t> if there is a path between v and w</a:t>
            </a:r>
          </a:p>
          <a:p>
            <a:r>
              <a:rPr lang="en-US" dirty="0"/>
              <a:t>v and w are </a:t>
            </a:r>
            <a:r>
              <a:rPr lang="en-US" dirty="0">
                <a:solidFill>
                  <a:srgbClr val="FFFF00"/>
                </a:solidFill>
              </a:rPr>
              <a:t>strongly connected </a:t>
            </a:r>
            <a:r>
              <a:rPr lang="en-US" dirty="0"/>
              <a:t>if there is both a directed path from v to w and a directed path from w to 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C725B-68B8-B54F-ACA2-D44555A8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2FC0E-5078-634E-909A-08C61DB6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23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DFF3984-1242-D842-AD80-F00B5B53E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Transpose graphs</a:t>
            </a:r>
          </a:p>
        </p:txBody>
      </p:sp>
      <p:sp>
        <p:nvSpPr>
          <p:cNvPr id="49155" name="Oval 3">
            <a:extLst>
              <a:ext uri="{FF2B5EF4-FFF2-40B4-BE49-F238E27FC236}">
                <a16:creationId xmlns:a16="http://schemas.microsoft.com/office/drawing/2014/main" id="{5F4A54B9-B718-8146-9FE9-6B7D60321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0480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Oval 4">
            <a:extLst>
              <a:ext uri="{FF2B5EF4-FFF2-40B4-BE49-F238E27FC236}">
                <a16:creationId xmlns:a16="http://schemas.microsoft.com/office/drawing/2014/main" id="{DA0D7296-64E6-4745-A119-FF62AEF07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860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Oval 5">
            <a:extLst>
              <a:ext uri="{FF2B5EF4-FFF2-40B4-BE49-F238E27FC236}">
                <a16:creationId xmlns:a16="http://schemas.microsoft.com/office/drawing/2014/main" id="{7D2C852D-0FA0-A64A-B3ED-6481B8FB6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48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Oval 6">
            <a:extLst>
              <a:ext uri="{FF2B5EF4-FFF2-40B4-BE49-F238E27FC236}">
                <a16:creationId xmlns:a16="http://schemas.microsoft.com/office/drawing/2014/main" id="{E85F7CC6-D24B-9F46-A30C-3AF6581A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148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Oval 7">
            <a:extLst>
              <a:ext uri="{FF2B5EF4-FFF2-40B4-BE49-F238E27FC236}">
                <a16:creationId xmlns:a16="http://schemas.microsoft.com/office/drawing/2014/main" id="{161FFE7E-2543-D142-A5B2-DA7B9695A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4290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9160" name="Oval 8">
            <a:extLst>
              <a:ext uri="{FF2B5EF4-FFF2-40B4-BE49-F238E27FC236}">
                <a16:creationId xmlns:a16="http://schemas.microsoft.com/office/drawing/2014/main" id="{7DD1838A-9588-FC4B-88D9-DF2244DD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8194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61" name="AutoShape 9">
            <a:extLst>
              <a:ext uri="{FF2B5EF4-FFF2-40B4-BE49-F238E27FC236}">
                <a16:creationId xmlns:a16="http://schemas.microsoft.com/office/drawing/2014/main" id="{D11CF9A3-2FFA-C242-B5A5-6FD68234A1D1}"/>
              </a:ext>
            </a:extLst>
          </p:cNvPr>
          <p:cNvCxnSpPr>
            <a:cxnSpLocks noChangeShapeType="1"/>
            <a:stCxn id="49157" idx="6"/>
            <a:endCxn id="49158" idx="2"/>
          </p:cNvCxnSpPr>
          <p:nvPr/>
        </p:nvCxnSpPr>
        <p:spPr bwMode="auto">
          <a:xfrm>
            <a:off x="3048000" y="4457700"/>
            <a:ext cx="15240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2" name="AutoShape 10">
            <a:extLst>
              <a:ext uri="{FF2B5EF4-FFF2-40B4-BE49-F238E27FC236}">
                <a16:creationId xmlns:a16="http://schemas.microsoft.com/office/drawing/2014/main" id="{B6ADAE70-039B-BE41-9441-1CB0F1A2C9E6}"/>
              </a:ext>
            </a:extLst>
          </p:cNvPr>
          <p:cNvCxnSpPr>
            <a:cxnSpLocks noChangeShapeType="1"/>
            <a:stCxn id="49158" idx="1"/>
            <a:endCxn id="49159" idx="6"/>
          </p:cNvCxnSpPr>
          <p:nvPr/>
        </p:nvCxnSpPr>
        <p:spPr bwMode="auto">
          <a:xfrm flipH="1" flipV="1">
            <a:off x="4267201" y="3771901"/>
            <a:ext cx="404813" cy="442913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3" name="AutoShape 11">
            <a:extLst>
              <a:ext uri="{FF2B5EF4-FFF2-40B4-BE49-F238E27FC236}">
                <a16:creationId xmlns:a16="http://schemas.microsoft.com/office/drawing/2014/main" id="{148B8EBF-3E78-9E41-8485-D620B6CEA6E4}"/>
              </a:ext>
            </a:extLst>
          </p:cNvPr>
          <p:cNvCxnSpPr>
            <a:cxnSpLocks noChangeShapeType="1"/>
            <a:stCxn id="49159" idx="2"/>
            <a:endCxn id="49157" idx="7"/>
          </p:cNvCxnSpPr>
          <p:nvPr/>
        </p:nvCxnSpPr>
        <p:spPr bwMode="auto">
          <a:xfrm flipH="1">
            <a:off x="2947988" y="3771901"/>
            <a:ext cx="633412" cy="442913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4" name="AutoShape 12">
            <a:extLst>
              <a:ext uri="{FF2B5EF4-FFF2-40B4-BE49-F238E27FC236}">
                <a16:creationId xmlns:a16="http://schemas.microsoft.com/office/drawing/2014/main" id="{47312A96-B5A7-D64B-B3BE-B5C9D9C994C4}"/>
              </a:ext>
            </a:extLst>
          </p:cNvPr>
          <p:cNvCxnSpPr>
            <a:cxnSpLocks noChangeShapeType="1"/>
            <a:stCxn id="49155" idx="7"/>
            <a:endCxn id="49156" idx="2"/>
          </p:cNvCxnSpPr>
          <p:nvPr/>
        </p:nvCxnSpPr>
        <p:spPr bwMode="auto">
          <a:xfrm flipV="1">
            <a:off x="2566988" y="2628901"/>
            <a:ext cx="938212" cy="519113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5" name="AutoShape 13">
            <a:extLst>
              <a:ext uri="{FF2B5EF4-FFF2-40B4-BE49-F238E27FC236}">
                <a16:creationId xmlns:a16="http://schemas.microsoft.com/office/drawing/2014/main" id="{9024652F-258F-F64E-8B44-8D5E7217B902}"/>
              </a:ext>
            </a:extLst>
          </p:cNvPr>
          <p:cNvCxnSpPr>
            <a:cxnSpLocks noChangeShapeType="1"/>
            <a:stCxn id="49156" idx="3"/>
            <a:endCxn id="49155" idx="6"/>
          </p:cNvCxnSpPr>
          <p:nvPr/>
        </p:nvCxnSpPr>
        <p:spPr bwMode="auto">
          <a:xfrm flipH="1">
            <a:off x="2667001" y="2871788"/>
            <a:ext cx="938213" cy="519112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6" name="AutoShape 14">
            <a:extLst>
              <a:ext uri="{FF2B5EF4-FFF2-40B4-BE49-F238E27FC236}">
                <a16:creationId xmlns:a16="http://schemas.microsoft.com/office/drawing/2014/main" id="{34BD8E58-0395-964F-AFB6-85862AB02505}"/>
              </a:ext>
            </a:extLst>
          </p:cNvPr>
          <p:cNvCxnSpPr>
            <a:cxnSpLocks noChangeShapeType="1"/>
            <a:stCxn id="49159" idx="0"/>
            <a:endCxn id="49156" idx="4"/>
          </p:cNvCxnSpPr>
          <p:nvPr/>
        </p:nvCxnSpPr>
        <p:spPr bwMode="auto">
          <a:xfrm flipH="1" flipV="1">
            <a:off x="3848100" y="2971800"/>
            <a:ext cx="76200" cy="4572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7" name="AutoShape 15">
            <a:extLst>
              <a:ext uri="{FF2B5EF4-FFF2-40B4-BE49-F238E27FC236}">
                <a16:creationId xmlns:a16="http://schemas.microsoft.com/office/drawing/2014/main" id="{41897D87-3A25-B544-8CF9-4F587431B6F9}"/>
              </a:ext>
            </a:extLst>
          </p:cNvPr>
          <p:cNvCxnSpPr>
            <a:cxnSpLocks noChangeShapeType="1"/>
            <a:stCxn id="49160" idx="2"/>
            <a:endCxn id="49156" idx="6"/>
          </p:cNvCxnSpPr>
          <p:nvPr/>
        </p:nvCxnSpPr>
        <p:spPr bwMode="auto">
          <a:xfrm flipH="1" flipV="1">
            <a:off x="4191000" y="2628900"/>
            <a:ext cx="762000" cy="5334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8" name="AutoShape 16">
            <a:extLst>
              <a:ext uri="{FF2B5EF4-FFF2-40B4-BE49-F238E27FC236}">
                <a16:creationId xmlns:a16="http://schemas.microsoft.com/office/drawing/2014/main" id="{137C7D47-D28E-944F-AB6E-36A45077E062}"/>
              </a:ext>
            </a:extLst>
          </p:cNvPr>
          <p:cNvCxnSpPr>
            <a:cxnSpLocks noChangeShapeType="1"/>
            <a:stCxn id="49159" idx="6"/>
            <a:endCxn id="49160" idx="2"/>
          </p:cNvCxnSpPr>
          <p:nvPr/>
        </p:nvCxnSpPr>
        <p:spPr bwMode="auto">
          <a:xfrm flipV="1">
            <a:off x="4267200" y="3162300"/>
            <a:ext cx="685800" cy="6096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4" name="Oval 22">
            <a:extLst>
              <a:ext uri="{FF2B5EF4-FFF2-40B4-BE49-F238E27FC236}">
                <a16:creationId xmlns:a16="http://schemas.microsoft.com/office/drawing/2014/main" id="{F57F5FB2-89CE-B746-9648-9A69CDD55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9718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Oval 23">
            <a:extLst>
              <a:ext uri="{FF2B5EF4-FFF2-40B4-BE49-F238E27FC236}">
                <a16:creationId xmlns:a16="http://schemas.microsoft.com/office/drawing/2014/main" id="{46DE65D0-8462-9842-9F54-FF5F0F727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2098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6" name="Oval 24">
            <a:extLst>
              <a:ext uri="{FF2B5EF4-FFF2-40B4-BE49-F238E27FC236}">
                <a16:creationId xmlns:a16="http://schemas.microsoft.com/office/drawing/2014/main" id="{010E1A8E-FEAF-9B4D-87CB-7D5911999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0386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7" name="Oval 25">
            <a:extLst>
              <a:ext uri="{FF2B5EF4-FFF2-40B4-BE49-F238E27FC236}">
                <a16:creationId xmlns:a16="http://schemas.microsoft.com/office/drawing/2014/main" id="{E9E440F1-46C2-7E4C-886F-46A18FDE8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0386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Oval 26">
            <a:extLst>
              <a:ext uri="{FF2B5EF4-FFF2-40B4-BE49-F238E27FC236}">
                <a16:creationId xmlns:a16="http://schemas.microsoft.com/office/drawing/2014/main" id="{ACF600EF-2299-0C4F-8FBD-E6CC621AE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3528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9179" name="Oval 27">
            <a:extLst>
              <a:ext uri="{FF2B5EF4-FFF2-40B4-BE49-F238E27FC236}">
                <a16:creationId xmlns:a16="http://schemas.microsoft.com/office/drawing/2014/main" id="{C629100D-F2AF-7144-BDD4-1BC32F118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7432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80" name="AutoShape 28">
            <a:extLst>
              <a:ext uri="{FF2B5EF4-FFF2-40B4-BE49-F238E27FC236}">
                <a16:creationId xmlns:a16="http://schemas.microsoft.com/office/drawing/2014/main" id="{AA09102A-99EA-F246-99BD-BEA4BD31BE68}"/>
              </a:ext>
            </a:extLst>
          </p:cNvPr>
          <p:cNvCxnSpPr>
            <a:cxnSpLocks noChangeShapeType="1"/>
            <a:stCxn id="49176" idx="6"/>
            <a:endCxn id="49177" idx="2"/>
          </p:cNvCxnSpPr>
          <p:nvPr/>
        </p:nvCxnSpPr>
        <p:spPr bwMode="auto">
          <a:xfrm>
            <a:off x="7086600" y="4381500"/>
            <a:ext cx="15240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1" name="AutoShape 29">
            <a:extLst>
              <a:ext uri="{FF2B5EF4-FFF2-40B4-BE49-F238E27FC236}">
                <a16:creationId xmlns:a16="http://schemas.microsoft.com/office/drawing/2014/main" id="{BDF6DFDD-D008-E744-A3AD-C68300E2B88D}"/>
              </a:ext>
            </a:extLst>
          </p:cNvPr>
          <p:cNvCxnSpPr>
            <a:cxnSpLocks noChangeShapeType="1"/>
            <a:stCxn id="49177" idx="1"/>
            <a:endCxn id="49178" idx="6"/>
          </p:cNvCxnSpPr>
          <p:nvPr/>
        </p:nvCxnSpPr>
        <p:spPr bwMode="auto">
          <a:xfrm flipH="1" flipV="1">
            <a:off x="8305801" y="3695701"/>
            <a:ext cx="404813" cy="442913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2" name="AutoShape 30">
            <a:extLst>
              <a:ext uri="{FF2B5EF4-FFF2-40B4-BE49-F238E27FC236}">
                <a16:creationId xmlns:a16="http://schemas.microsoft.com/office/drawing/2014/main" id="{2758E7DA-1F4D-5E43-8A16-6503EC953C9C}"/>
              </a:ext>
            </a:extLst>
          </p:cNvPr>
          <p:cNvCxnSpPr>
            <a:cxnSpLocks noChangeShapeType="1"/>
            <a:stCxn id="49178" idx="2"/>
            <a:endCxn id="49176" idx="7"/>
          </p:cNvCxnSpPr>
          <p:nvPr/>
        </p:nvCxnSpPr>
        <p:spPr bwMode="auto">
          <a:xfrm flipH="1">
            <a:off x="6986588" y="3695701"/>
            <a:ext cx="633412" cy="442913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3" name="AutoShape 31">
            <a:extLst>
              <a:ext uri="{FF2B5EF4-FFF2-40B4-BE49-F238E27FC236}">
                <a16:creationId xmlns:a16="http://schemas.microsoft.com/office/drawing/2014/main" id="{E59F8FAE-F598-3045-80F8-9C7AD7FC1278}"/>
              </a:ext>
            </a:extLst>
          </p:cNvPr>
          <p:cNvCxnSpPr>
            <a:cxnSpLocks noChangeShapeType="1"/>
            <a:stCxn id="49174" idx="7"/>
            <a:endCxn id="49175" idx="2"/>
          </p:cNvCxnSpPr>
          <p:nvPr/>
        </p:nvCxnSpPr>
        <p:spPr bwMode="auto">
          <a:xfrm flipV="1">
            <a:off x="6605588" y="2552701"/>
            <a:ext cx="938212" cy="519113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4" name="AutoShape 32">
            <a:extLst>
              <a:ext uri="{FF2B5EF4-FFF2-40B4-BE49-F238E27FC236}">
                <a16:creationId xmlns:a16="http://schemas.microsoft.com/office/drawing/2014/main" id="{D45922EF-CF1C-F14A-B1B8-68B5255A1220}"/>
              </a:ext>
            </a:extLst>
          </p:cNvPr>
          <p:cNvCxnSpPr>
            <a:cxnSpLocks noChangeShapeType="1"/>
            <a:stCxn id="49175" idx="3"/>
            <a:endCxn id="49174" idx="6"/>
          </p:cNvCxnSpPr>
          <p:nvPr/>
        </p:nvCxnSpPr>
        <p:spPr bwMode="auto">
          <a:xfrm flipH="1">
            <a:off x="6705601" y="2795588"/>
            <a:ext cx="938213" cy="519112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5" name="AutoShape 33">
            <a:extLst>
              <a:ext uri="{FF2B5EF4-FFF2-40B4-BE49-F238E27FC236}">
                <a16:creationId xmlns:a16="http://schemas.microsoft.com/office/drawing/2014/main" id="{069B0AA1-2106-EC40-A99F-59314E7CD066}"/>
              </a:ext>
            </a:extLst>
          </p:cNvPr>
          <p:cNvCxnSpPr>
            <a:cxnSpLocks noChangeShapeType="1"/>
            <a:stCxn id="49178" idx="0"/>
            <a:endCxn id="49175" idx="4"/>
          </p:cNvCxnSpPr>
          <p:nvPr/>
        </p:nvCxnSpPr>
        <p:spPr bwMode="auto">
          <a:xfrm flipH="1" flipV="1">
            <a:off x="7886700" y="2895600"/>
            <a:ext cx="76200" cy="4572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6" name="AutoShape 34">
            <a:extLst>
              <a:ext uri="{FF2B5EF4-FFF2-40B4-BE49-F238E27FC236}">
                <a16:creationId xmlns:a16="http://schemas.microsoft.com/office/drawing/2014/main" id="{C2EFC07F-453E-7C4F-9C5D-FC70CE5BC162}"/>
              </a:ext>
            </a:extLst>
          </p:cNvPr>
          <p:cNvCxnSpPr>
            <a:cxnSpLocks noChangeShapeType="1"/>
            <a:stCxn id="49179" idx="2"/>
            <a:endCxn id="49175" idx="6"/>
          </p:cNvCxnSpPr>
          <p:nvPr/>
        </p:nvCxnSpPr>
        <p:spPr bwMode="auto">
          <a:xfrm flipH="1" flipV="1">
            <a:off x="8229600" y="2552700"/>
            <a:ext cx="762000" cy="5334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7" name="AutoShape 35">
            <a:extLst>
              <a:ext uri="{FF2B5EF4-FFF2-40B4-BE49-F238E27FC236}">
                <a16:creationId xmlns:a16="http://schemas.microsoft.com/office/drawing/2014/main" id="{8554998F-0330-704D-A41B-C40C12DD93A2}"/>
              </a:ext>
            </a:extLst>
          </p:cNvPr>
          <p:cNvCxnSpPr>
            <a:cxnSpLocks noChangeShapeType="1"/>
            <a:stCxn id="49178" idx="6"/>
            <a:endCxn id="49179" idx="2"/>
          </p:cNvCxnSpPr>
          <p:nvPr/>
        </p:nvCxnSpPr>
        <p:spPr bwMode="auto">
          <a:xfrm flipV="1">
            <a:off x="8305800" y="3086100"/>
            <a:ext cx="685800" cy="6096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8" name="Rectangle 36">
            <a:extLst>
              <a:ext uri="{FF2B5EF4-FFF2-40B4-BE49-F238E27FC236}">
                <a16:creationId xmlns:a16="http://schemas.microsoft.com/office/drawing/2014/main" id="{1C8EDD9C-9348-2743-BEBC-9C59849CDB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5500" y="4953000"/>
            <a:ext cx="8001000" cy="1676400"/>
          </a:xfrm>
        </p:spPr>
        <p:txBody>
          <a:bodyPr/>
          <a:lstStyle/>
          <a:p>
            <a:r>
              <a:rPr lang="en-US" altLang="en-US" sz="2800" dirty="0"/>
              <a:t>Flip all edges</a:t>
            </a:r>
          </a:p>
          <a:p>
            <a:r>
              <a:rPr lang="en-US" altLang="en-US" sz="2800" dirty="0"/>
              <a:t>Why transpose? Look at adjacency matrix</a:t>
            </a:r>
          </a:p>
          <a:p>
            <a:r>
              <a:rPr lang="en-US" altLang="en-US" sz="2800" dirty="0"/>
              <a:t>G and G</a:t>
            </a:r>
            <a:r>
              <a:rPr lang="en-US" altLang="en-US" sz="2800" baseline="30000" dirty="0"/>
              <a:t>T</a:t>
            </a:r>
            <a:r>
              <a:rPr lang="en-US" altLang="en-US" sz="2800" dirty="0"/>
              <a:t> have same SCCs</a:t>
            </a:r>
          </a:p>
        </p:txBody>
      </p:sp>
      <p:sp>
        <p:nvSpPr>
          <p:cNvPr id="49189" name="Text Box 37">
            <a:extLst>
              <a:ext uri="{FF2B5EF4-FFF2-40B4-BE49-F238E27FC236}">
                <a16:creationId xmlns:a16="http://schemas.microsoft.com/office/drawing/2014/main" id="{2D647449-3B16-874A-99E1-357AD37C8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1828800"/>
            <a:ext cx="9172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Original</a:t>
            </a:r>
          </a:p>
        </p:txBody>
      </p:sp>
      <p:sp>
        <p:nvSpPr>
          <p:cNvPr id="49190" name="Text Box 38">
            <a:extLst>
              <a:ext uri="{FF2B5EF4-FFF2-40B4-BE49-F238E27FC236}">
                <a16:creationId xmlns:a16="http://schemas.microsoft.com/office/drawing/2014/main" id="{EFED8F3B-F142-F341-9D14-AE0A3740B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1" y="1752600"/>
            <a:ext cx="11290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Transpose</a:t>
            </a:r>
          </a:p>
        </p:txBody>
      </p:sp>
    </p:spTree>
    <p:extLst>
      <p:ext uri="{BB962C8B-B14F-4D97-AF65-F5344CB8AC3E}">
        <p14:creationId xmlns:p14="http://schemas.microsoft.com/office/powerpoint/2010/main" val="5670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094BA4F-DF4C-3740-8916-A02324469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SCC Algorithm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F22159F-1805-7F4A-B399-D70700F3E0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Compute DFS(G) : O(V+E)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Compute G</a:t>
            </a:r>
            <a:r>
              <a:rPr lang="en-US" altLang="en-US" baseline="30000" dirty="0"/>
              <a:t>T</a:t>
            </a:r>
            <a:r>
              <a:rPr lang="en-US" altLang="en-US" dirty="0"/>
              <a:t> (use adjacency lists!) O(V+E)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Compute DFS(G</a:t>
            </a:r>
            <a:r>
              <a:rPr lang="en-US" altLang="en-US" baseline="30000" dirty="0"/>
              <a:t>T</a:t>
            </a:r>
            <a:r>
              <a:rPr lang="en-US" altLang="en-US" dirty="0"/>
              <a:t>), but...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 main loop of DFS, visit vertices in order of decreasing finish time from G O(V+E)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Each DFS tree in the forest from step 3 is a SCC</a:t>
            </a:r>
          </a:p>
        </p:txBody>
      </p:sp>
    </p:spTree>
    <p:extLst>
      <p:ext uri="{BB962C8B-B14F-4D97-AF65-F5344CB8AC3E}">
        <p14:creationId xmlns:p14="http://schemas.microsoft.com/office/powerpoint/2010/main" val="126620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7898DC6-4651-074C-84FA-EEFA59377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SCC Algorithm</a:t>
            </a:r>
          </a:p>
        </p:txBody>
      </p:sp>
      <p:grpSp>
        <p:nvGrpSpPr>
          <p:cNvPr id="53282" name="Group 34">
            <a:extLst>
              <a:ext uri="{FF2B5EF4-FFF2-40B4-BE49-F238E27FC236}">
                <a16:creationId xmlns:a16="http://schemas.microsoft.com/office/drawing/2014/main" id="{7C9E0931-BCDC-BB4F-893A-0F8E2F60958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286000"/>
            <a:ext cx="3657600" cy="2514600"/>
            <a:chOff x="288" y="1440"/>
            <a:chExt cx="2304" cy="1584"/>
          </a:xfrm>
        </p:grpSpPr>
        <p:sp>
          <p:nvSpPr>
            <p:cNvPr id="53251" name="Oval 3">
              <a:extLst>
                <a:ext uri="{FF2B5EF4-FFF2-40B4-BE49-F238E27FC236}">
                  <a16:creationId xmlns:a16="http://schemas.microsoft.com/office/drawing/2014/main" id="{6CB6B45E-579D-C74B-A208-15A2D74C3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20"/>
              <a:ext cx="432" cy="43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2" name="Oval 4">
              <a:extLst>
                <a:ext uri="{FF2B5EF4-FFF2-40B4-BE49-F238E27FC236}">
                  <a16:creationId xmlns:a16="http://schemas.microsoft.com/office/drawing/2014/main" id="{9C0D4390-45D6-594C-A673-615E83D0F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440"/>
              <a:ext cx="432" cy="43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3" name="Oval 5">
              <a:extLst>
                <a:ext uri="{FF2B5EF4-FFF2-40B4-BE49-F238E27FC236}">
                  <a16:creationId xmlns:a16="http://schemas.microsoft.com/office/drawing/2014/main" id="{8D21DE14-B435-C34D-8EAF-EDEC00A39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592"/>
              <a:ext cx="432" cy="43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4" name="Oval 6">
              <a:extLst>
                <a:ext uri="{FF2B5EF4-FFF2-40B4-BE49-F238E27FC236}">
                  <a16:creationId xmlns:a16="http://schemas.microsoft.com/office/drawing/2014/main" id="{002B1244-A13E-A742-849F-5FFB22E5F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592"/>
              <a:ext cx="432" cy="43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5" name="Oval 7">
              <a:extLst>
                <a:ext uri="{FF2B5EF4-FFF2-40B4-BE49-F238E27FC236}">
                  <a16:creationId xmlns:a16="http://schemas.microsoft.com/office/drawing/2014/main" id="{9A11349D-17D2-B24F-95D9-F160E52BF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160"/>
              <a:ext cx="432" cy="43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53256" name="Oval 8">
              <a:extLst>
                <a:ext uri="{FF2B5EF4-FFF2-40B4-BE49-F238E27FC236}">
                  <a16:creationId xmlns:a16="http://schemas.microsoft.com/office/drawing/2014/main" id="{52AC90CB-A421-BC44-A071-43DB8A314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776"/>
              <a:ext cx="432" cy="43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3257" name="AutoShape 9">
              <a:extLst>
                <a:ext uri="{FF2B5EF4-FFF2-40B4-BE49-F238E27FC236}">
                  <a16:creationId xmlns:a16="http://schemas.microsoft.com/office/drawing/2014/main" id="{A19359FB-66D9-B04C-816E-5729C1EF2049}"/>
                </a:ext>
              </a:extLst>
            </p:cNvPr>
            <p:cNvCxnSpPr>
              <a:cxnSpLocks noChangeShapeType="1"/>
              <a:stCxn id="53253" idx="6"/>
              <a:endCxn id="53254" idx="2"/>
            </p:cNvCxnSpPr>
            <p:nvPr/>
          </p:nvCxnSpPr>
          <p:spPr bwMode="auto">
            <a:xfrm>
              <a:off x="960" y="2808"/>
              <a:ext cx="960" cy="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58" name="AutoShape 10">
              <a:extLst>
                <a:ext uri="{FF2B5EF4-FFF2-40B4-BE49-F238E27FC236}">
                  <a16:creationId xmlns:a16="http://schemas.microsoft.com/office/drawing/2014/main" id="{E9D6A6D3-2E5E-B946-98E8-D9E88EDE092D}"/>
                </a:ext>
              </a:extLst>
            </p:cNvPr>
            <p:cNvCxnSpPr>
              <a:cxnSpLocks noChangeShapeType="1"/>
              <a:stCxn id="53254" idx="1"/>
              <a:endCxn id="53255" idx="6"/>
            </p:cNvCxnSpPr>
            <p:nvPr/>
          </p:nvCxnSpPr>
          <p:spPr bwMode="auto">
            <a:xfrm flipH="1" flipV="1">
              <a:off x="1728" y="2376"/>
              <a:ext cx="255" cy="279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59" name="AutoShape 11">
              <a:extLst>
                <a:ext uri="{FF2B5EF4-FFF2-40B4-BE49-F238E27FC236}">
                  <a16:creationId xmlns:a16="http://schemas.microsoft.com/office/drawing/2014/main" id="{CB13BE66-2DF6-1B47-AE12-63A9FCBD4FFE}"/>
                </a:ext>
              </a:extLst>
            </p:cNvPr>
            <p:cNvCxnSpPr>
              <a:cxnSpLocks noChangeShapeType="1"/>
              <a:stCxn id="53255" idx="2"/>
              <a:endCxn id="53253" idx="7"/>
            </p:cNvCxnSpPr>
            <p:nvPr/>
          </p:nvCxnSpPr>
          <p:spPr bwMode="auto">
            <a:xfrm flipH="1">
              <a:off x="897" y="2376"/>
              <a:ext cx="399" cy="279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0" name="AutoShape 12">
              <a:extLst>
                <a:ext uri="{FF2B5EF4-FFF2-40B4-BE49-F238E27FC236}">
                  <a16:creationId xmlns:a16="http://schemas.microsoft.com/office/drawing/2014/main" id="{21D7D4AD-E16C-AE44-8EE2-C44FB7A79949}"/>
                </a:ext>
              </a:extLst>
            </p:cNvPr>
            <p:cNvCxnSpPr>
              <a:cxnSpLocks noChangeShapeType="1"/>
              <a:stCxn id="53251" idx="7"/>
              <a:endCxn id="53252" idx="2"/>
            </p:cNvCxnSpPr>
            <p:nvPr/>
          </p:nvCxnSpPr>
          <p:spPr bwMode="auto">
            <a:xfrm flipV="1">
              <a:off x="657" y="1656"/>
              <a:ext cx="591" cy="327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1" name="AutoShape 13">
              <a:extLst>
                <a:ext uri="{FF2B5EF4-FFF2-40B4-BE49-F238E27FC236}">
                  <a16:creationId xmlns:a16="http://schemas.microsoft.com/office/drawing/2014/main" id="{77597460-5F3A-F64B-9D39-5EF22D3948D6}"/>
                </a:ext>
              </a:extLst>
            </p:cNvPr>
            <p:cNvCxnSpPr>
              <a:cxnSpLocks noChangeShapeType="1"/>
              <a:stCxn id="53252" idx="3"/>
              <a:endCxn id="53251" idx="6"/>
            </p:cNvCxnSpPr>
            <p:nvPr/>
          </p:nvCxnSpPr>
          <p:spPr bwMode="auto">
            <a:xfrm flipH="1">
              <a:off x="720" y="1809"/>
              <a:ext cx="591" cy="327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2" name="AutoShape 14">
              <a:extLst>
                <a:ext uri="{FF2B5EF4-FFF2-40B4-BE49-F238E27FC236}">
                  <a16:creationId xmlns:a16="http://schemas.microsoft.com/office/drawing/2014/main" id="{5399DEF3-438A-CE46-B875-57D21ED7967D}"/>
                </a:ext>
              </a:extLst>
            </p:cNvPr>
            <p:cNvCxnSpPr>
              <a:cxnSpLocks noChangeShapeType="1"/>
              <a:stCxn id="53255" idx="0"/>
              <a:endCxn id="53252" idx="4"/>
            </p:cNvCxnSpPr>
            <p:nvPr/>
          </p:nvCxnSpPr>
          <p:spPr bwMode="auto">
            <a:xfrm flipH="1" flipV="1">
              <a:off x="1464" y="1872"/>
              <a:ext cx="48" cy="288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3" name="AutoShape 15">
              <a:extLst>
                <a:ext uri="{FF2B5EF4-FFF2-40B4-BE49-F238E27FC236}">
                  <a16:creationId xmlns:a16="http://schemas.microsoft.com/office/drawing/2014/main" id="{975AABFD-ADEA-1442-8FD8-EDA6C80095E2}"/>
                </a:ext>
              </a:extLst>
            </p:cNvPr>
            <p:cNvCxnSpPr>
              <a:cxnSpLocks noChangeShapeType="1"/>
              <a:stCxn id="53256" idx="2"/>
              <a:endCxn id="53252" idx="6"/>
            </p:cNvCxnSpPr>
            <p:nvPr/>
          </p:nvCxnSpPr>
          <p:spPr bwMode="auto">
            <a:xfrm flipH="1" flipV="1">
              <a:off x="1680" y="1656"/>
              <a:ext cx="480" cy="336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4" name="AutoShape 16">
              <a:extLst>
                <a:ext uri="{FF2B5EF4-FFF2-40B4-BE49-F238E27FC236}">
                  <a16:creationId xmlns:a16="http://schemas.microsoft.com/office/drawing/2014/main" id="{0A4A0B8B-9473-4741-9196-5475995E2089}"/>
                </a:ext>
              </a:extLst>
            </p:cNvPr>
            <p:cNvCxnSpPr>
              <a:cxnSpLocks noChangeShapeType="1"/>
              <a:stCxn id="53255" idx="6"/>
              <a:endCxn id="53256" idx="2"/>
            </p:cNvCxnSpPr>
            <p:nvPr/>
          </p:nvCxnSpPr>
          <p:spPr bwMode="auto">
            <a:xfrm flipV="1">
              <a:off x="1728" y="1992"/>
              <a:ext cx="432" cy="384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83" name="Group 35">
            <a:extLst>
              <a:ext uri="{FF2B5EF4-FFF2-40B4-BE49-F238E27FC236}">
                <a16:creationId xmlns:a16="http://schemas.microsoft.com/office/drawing/2014/main" id="{823884AE-5314-1E41-83C4-F87446636427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209800"/>
            <a:ext cx="3657600" cy="2514600"/>
            <a:chOff x="2832" y="1392"/>
            <a:chExt cx="2304" cy="1584"/>
          </a:xfrm>
        </p:grpSpPr>
        <p:sp>
          <p:nvSpPr>
            <p:cNvPr id="53265" name="Oval 17">
              <a:extLst>
                <a:ext uri="{FF2B5EF4-FFF2-40B4-BE49-F238E27FC236}">
                  <a16:creationId xmlns:a16="http://schemas.microsoft.com/office/drawing/2014/main" id="{B3E8DC52-AE0D-5245-95AA-FED10310C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872"/>
              <a:ext cx="432" cy="43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6" name="Oval 18">
              <a:extLst>
                <a:ext uri="{FF2B5EF4-FFF2-40B4-BE49-F238E27FC236}">
                  <a16:creationId xmlns:a16="http://schemas.microsoft.com/office/drawing/2014/main" id="{8D588FA8-A563-3443-BCBB-281C04EDD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392"/>
              <a:ext cx="432" cy="43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7" name="Oval 19">
              <a:extLst>
                <a:ext uri="{FF2B5EF4-FFF2-40B4-BE49-F238E27FC236}">
                  <a16:creationId xmlns:a16="http://schemas.microsoft.com/office/drawing/2014/main" id="{4BCA0555-3DFF-3041-AA60-6A4C33D56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544"/>
              <a:ext cx="432" cy="43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8" name="Oval 20">
              <a:extLst>
                <a:ext uri="{FF2B5EF4-FFF2-40B4-BE49-F238E27FC236}">
                  <a16:creationId xmlns:a16="http://schemas.microsoft.com/office/drawing/2014/main" id="{D25B5312-FC2E-9E49-9051-95A50CB73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544"/>
              <a:ext cx="432" cy="43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9" name="Oval 21">
              <a:extLst>
                <a:ext uri="{FF2B5EF4-FFF2-40B4-BE49-F238E27FC236}">
                  <a16:creationId xmlns:a16="http://schemas.microsoft.com/office/drawing/2014/main" id="{854EEC11-53CD-9645-8227-58FD8AA58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112"/>
              <a:ext cx="432" cy="43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53270" name="Oval 22">
              <a:extLst>
                <a:ext uri="{FF2B5EF4-FFF2-40B4-BE49-F238E27FC236}">
                  <a16:creationId xmlns:a16="http://schemas.microsoft.com/office/drawing/2014/main" id="{DC98040A-C394-8F46-B460-267007AA2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728"/>
              <a:ext cx="432" cy="43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3271" name="AutoShape 23">
              <a:extLst>
                <a:ext uri="{FF2B5EF4-FFF2-40B4-BE49-F238E27FC236}">
                  <a16:creationId xmlns:a16="http://schemas.microsoft.com/office/drawing/2014/main" id="{423DD47C-5A09-EF4F-BEED-E19D794CBA2F}"/>
                </a:ext>
              </a:extLst>
            </p:cNvPr>
            <p:cNvCxnSpPr>
              <a:cxnSpLocks noChangeShapeType="1"/>
              <a:stCxn id="53267" idx="6"/>
              <a:endCxn id="53268" idx="2"/>
            </p:cNvCxnSpPr>
            <p:nvPr/>
          </p:nvCxnSpPr>
          <p:spPr bwMode="auto">
            <a:xfrm>
              <a:off x="3504" y="2760"/>
              <a:ext cx="960" cy="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2" name="AutoShape 24">
              <a:extLst>
                <a:ext uri="{FF2B5EF4-FFF2-40B4-BE49-F238E27FC236}">
                  <a16:creationId xmlns:a16="http://schemas.microsoft.com/office/drawing/2014/main" id="{8746FCC4-50B1-3F4D-8B13-8B56595FF6EA}"/>
                </a:ext>
              </a:extLst>
            </p:cNvPr>
            <p:cNvCxnSpPr>
              <a:cxnSpLocks noChangeShapeType="1"/>
              <a:stCxn id="53268" idx="1"/>
              <a:endCxn id="53269" idx="6"/>
            </p:cNvCxnSpPr>
            <p:nvPr/>
          </p:nvCxnSpPr>
          <p:spPr bwMode="auto">
            <a:xfrm flipH="1" flipV="1">
              <a:off x="4272" y="2328"/>
              <a:ext cx="255" cy="279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3" name="AutoShape 25">
              <a:extLst>
                <a:ext uri="{FF2B5EF4-FFF2-40B4-BE49-F238E27FC236}">
                  <a16:creationId xmlns:a16="http://schemas.microsoft.com/office/drawing/2014/main" id="{292151E4-2B28-4D46-9CCA-AE4ABA21BD49}"/>
                </a:ext>
              </a:extLst>
            </p:cNvPr>
            <p:cNvCxnSpPr>
              <a:cxnSpLocks noChangeShapeType="1"/>
              <a:stCxn id="53269" idx="2"/>
              <a:endCxn id="53267" idx="7"/>
            </p:cNvCxnSpPr>
            <p:nvPr/>
          </p:nvCxnSpPr>
          <p:spPr bwMode="auto">
            <a:xfrm flipH="1">
              <a:off x="3441" y="2328"/>
              <a:ext cx="399" cy="279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4" name="AutoShape 26">
              <a:extLst>
                <a:ext uri="{FF2B5EF4-FFF2-40B4-BE49-F238E27FC236}">
                  <a16:creationId xmlns:a16="http://schemas.microsoft.com/office/drawing/2014/main" id="{23F7279A-B46B-964A-A3AF-DF945B4702AC}"/>
                </a:ext>
              </a:extLst>
            </p:cNvPr>
            <p:cNvCxnSpPr>
              <a:cxnSpLocks noChangeShapeType="1"/>
              <a:stCxn id="53265" idx="7"/>
              <a:endCxn id="53266" idx="2"/>
            </p:cNvCxnSpPr>
            <p:nvPr/>
          </p:nvCxnSpPr>
          <p:spPr bwMode="auto">
            <a:xfrm flipV="1">
              <a:off x="3201" y="1608"/>
              <a:ext cx="591" cy="327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5" name="AutoShape 27">
              <a:extLst>
                <a:ext uri="{FF2B5EF4-FFF2-40B4-BE49-F238E27FC236}">
                  <a16:creationId xmlns:a16="http://schemas.microsoft.com/office/drawing/2014/main" id="{A95D1C38-42AC-6A47-8857-7584C3E83A6E}"/>
                </a:ext>
              </a:extLst>
            </p:cNvPr>
            <p:cNvCxnSpPr>
              <a:cxnSpLocks noChangeShapeType="1"/>
              <a:stCxn id="53266" idx="3"/>
              <a:endCxn id="53265" idx="6"/>
            </p:cNvCxnSpPr>
            <p:nvPr/>
          </p:nvCxnSpPr>
          <p:spPr bwMode="auto">
            <a:xfrm flipH="1">
              <a:off x="3264" y="1761"/>
              <a:ext cx="591" cy="327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6" name="AutoShape 28">
              <a:extLst>
                <a:ext uri="{FF2B5EF4-FFF2-40B4-BE49-F238E27FC236}">
                  <a16:creationId xmlns:a16="http://schemas.microsoft.com/office/drawing/2014/main" id="{0A86D9B8-9EF5-F547-BEEB-011541BD8883}"/>
                </a:ext>
              </a:extLst>
            </p:cNvPr>
            <p:cNvCxnSpPr>
              <a:cxnSpLocks noChangeShapeType="1"/>
              <a:stCxn id="53269" idx="0"/>
              <a:endCxn id="53266" idx="4"/>
            </p:cNvCxnSpPr>
            <p:nvPr/>
          </p:nvCxnSpPr>
          <p:spPr bwMode="auto">
            <a:xfrm flipH="1" flipV="1">
              <a:off x="4008" y="1824"/>
              <a:ext cx="48" cy="288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7" name="AutoShape 29">
              <a:extLst>
                <a:ext uri="{FF2B5EF4-FFF2-40B4-BE49-F238E27FC236}">
                  <a16:creationId xmlns:a16="http://schemas.microsoft.com/office/drawing/2014/main" id="{834F02B5-23D8-6040-8757-E97FEAA416CF}"/>
                </a:ext>
              </a:extLst>
            </p:cNvPr>
            <p:cNvCxnSpPr>
              <a:cxnSpLocks noChangeShapeType="1"/>
              <a:stCxn id="53270" idx="2"/>
              <a:endCxn id="53266" idx="6"/>
            </p:cNvCxnSpPr>
            <p:nvPr/>
          </p:nvCxnSpPr>
          <p:spPr bwMode="auto">
            <a:xfrm flipH="1" flipV="1">
              <a:off x="4224" y="1608"/>
              <a:ext cx="480" cy="336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8" name="AutoShape 30">
              <a:extLst>
                <a:ext uri="{FF2B5EF4-FFF2-40B4-BE49-F238E27FC236}">
                  <a16:creationId xmlns:a16="http://schemas.microsoft.com/office/drawing/2014/main" id="{DD25854A-D19F-D245-AE73-04C3EF5B225E}"/>
                </a:ext>
              </a:extLst>
            </p:cNvPr>
            <p:cNvCxnSpPr>
              <a:cxnSpLocks noChangeShapeType="1"/>
              <a:stCxn id="53269" idx="6"/>
              <a:endCxn id="53270" idx="2"/>
            </p:cNvCxnSpPr>
            <p:nvPr/>
          </p:nvCxnSpPr>
          <p:spPr bwMode="auto">
            <a:xfrm flipV="1">
              <a:off x="4272" y="1944"/>
              <a:ext cx="432" cy="384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3280" name="Text Box 32">
            <a:extLst>
              <a:ext uri="{FF2B5EF4-FFF2-40B4-BE49-F238E27FC236}">
                <a16:creationId xmlns:a16="http://schemas.microsoft.com/office/drawing/2014/main" id="{825FAF78-2FA8-B941-B913-9CB3A4EA7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1828800"/>
            <a:ext cx="9172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Original</a:t>
            </a:r>
          </a:p>
        </p:txBody>
      </p:sp>
      <p:sp>
        <p:nvSpPr>
          <p:cNvPr id="53281" name="Text Box 33">
            <a:extLst>
              <a:ext uri="{FF2B5EF4-FFF2-40B4-BE49-F238E27FC236}">
                <a16:creationId xmlns:a16="http://schemas.microsoft.com/office/drawing/2014/main" id="{7A7E96AE-8518-3445-9DA7-C8ED85836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1" y="1752600"/>
            <a:ext cx="11290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Transpose</a:t>
            </a:r>
          </a:p>
        </p:txBody>
      </p:sp>
      <p:sp>
        <p:nvSpPr>
          <p:cNvPr id="53298" name="Oval 50">
            <a:extLst>
              <a:ext uri="{FF2B5EF4-FFF2-40B4-BE49-F238E27FC236}">
                <a16:creationId xmlns:a16="http://schemas.microsoft.com/office/drawing/2014/main" id="{50BFE67C-A269-3643-9C3F-5F9DDA378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86000"/>
            <a:ext cx="685800" cy="685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grpSp>
        <p:nvGrpSpPr>
          <p:cNvPr id="53301" name="Group 53">
            <a:extLst>
              <a:ext uri="{FF2B5EF4-FFF2-40B4-BE49-F238E27FC236}">
                <a16:creationId xmlns:a16="http://schemas.microsoft.com/office/drawing/2014/main" id="{38FD1E5C-E2AF-C94A-BA23-4EDD48F71E96}"/>
              </a:ext>
            </a:extLst>
          </p:cNvPr>
          <p:cNvGrpSpPr>
            <a:grpSpLocks/>
          </p:cNvGrpSpPr>
          <p:nvPr/>
        </p:nvGrpSpPr>
        <p:grpSpPr bwMode="auto">
          <a:xfrm>
            <a:off x="1981201" y="2895600"/>
            <a:ext cx="1624013" cy="838200"/>
            <a:chOff x="288" y="1824"/>
            <a:chExt cx="1023" cy="528"/>
          </a:xfrm>
        </p:grpSpPr>
        <p:cxnSp>
          <p:nvCxnSpPr>
            <p:cNvPr id="53294" name="AutoShape 46">
              <a:extLst>
                <a:ext uri="{FF2B5EF4-FFF2-40B4-BE49-F238E27FC236}">
                  <a16:creationId xmlns:a16="http://schemas.microsoft.com/office/drawing/2014/main" id="{C4F2F67F-78E4-4240-B4CC-CA864C4849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20" y="1824"/>
              <a:ext cx="591" cy="327"/>
            </a:xfrm>
            <a:prstGeom prst="straightConnector1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99" name="Oval 51">
              <a:extLst>
                <a:ext uri="{FF2B5EF4-FFF2-40B4-BE49-F238E27FC236}">
                  <a16:creationId xmlns:a16="http://schemas.microsoft.com/office/drawing/2014/main" id="{ADDFCD4D-EA0C-0147-A247-5421D6008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20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</p:grpSp>
      <p:sp>
        <p:nvSpPr>
          <p:cNvPr id="53302" name="Oval 54">
            <a:extLst>
              <a:ext uri="{FF2B5EF4-FFF2-40B4-BE49-F238E27FC236}">
                <a16:creationId xmlns:a16="http://schemas.microsoft.com/office/drawing/2014/main" id="{7BD69575-DEEB-0442-8375-4E929BF7C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0480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2:3</a:t>
            </a:r>
          </a:p>
        </p:txBody>
      </p:sp>
      <p:sp>
        <p:nvSpPr>
          <p:cNvPr id="53303" name="Oval 55">
            <a:extLst>
              <a:ext uri="{FF2B5EF4-FFF2-40B4-BE49-F238E27FC236}">
                <a16:creationId xmlns:a16="http://schemas.microsoft.com/office/drawing/2014/main" id="{5C5AB412-A379-E643-B1F2-37C319BBB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860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1:4</a:t>
            </a:r>
          </a:p>
        </p:txBody>
      </p:sp>
      <p:sp>
        <p:nvSpPr>
          <p:cNvPr id="53304" name="Oval 56">
            <a:extLst>
              <a:ext uri="{FF2B5EF4-FFF2-40B4-BE49-F238E27FC236}">
                <a16:creationId xmlns:a16="http://schemas.microsoft.com/office/drawing/2014/main" id="{83BD34EB-6C06-8A42-BDBE-4EC155313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429000"/>
            <a:ext cx="685800" cy="685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</a:p>
        </p:txBody>
      </p:sp>
      <p:grpSp>
        <p:nvGrpSpPr>
          <p:cNvPr id="53307" name="Group 59">
            <a:extLst>
              <a:ext uri="{FF2B5EF4-FFF2-40B4-BE49-F238E27FC236}">
                <a16:creationId xmlns:a16="http://schemas.microsoft.com/office/drawing/2014/main" id="{0F15EA80-319C-5B45-B87A-805111985BED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819400"/>
            <a:ext cx="1371600" cy="914400"/>
            <a:chOff x="1728" y="1776"/>
            <a:chExt cx="864" cy="576"/>
          </a:xfrm>
        </p:grpSpPr>
        <p:sp>
          <p:nvSpPr>
            <p:cNvPr id="53305" name="Oval 57">
              <a:extLst>
                <a:ext uri="{FF2B5EF4-FFF2-40B4-BE49-F238E27FC236}">
                  <a16:creationId xmlns:a16="http://schemas.microsoft.com/office/drawing/2014/main" id="{0221ACD8-75CC-3340-8DA0-55642DA38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776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cxnSp>
          <p:nvCxnSpPr>
            <p:cNvPr id="53306" name="AutoShape 58">
              <a:extLst>
                <a:ext uri="{FF2B5EF4-FFF2-40B4-BE49-F238E27FC236}">
                  <a16:creationId xmlns:a16="http://schemas.microsoft.com/office/drawing/2014/main" id="{596BDA99-B1FB-064A-854F-B6ECC35197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28" y="1968"/>
              <a:ext cx="432" cy="384"/>
            </a:xfrm>
            <a:prstGeom prst="straightConnector1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3308" name="Oval 60">
            <a:extLst>
              <a:ext uri="{FF2B5EF4-FFF2-40B4-BE49-F238E27FC236}">
                <a16:creationId xmlns:a16="http://schemas.microsoft.com/office/drawing/2014/main" id="{EF414F2F-DD17-DF4C-B7BE-9637DDCD9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8194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6:7</a:t>
            </a:r>
          </a:p>
        </p:txBody>
      </p:sp>
      <p:grpSp>
        <p:nvGrpSpPr>
          <p:cNvPr id="53311" name="Group 63">
            <a:extLst>
              <a:ext uri="{FF2B5EF4-FFF2-40B4-BE49-F238E27FC236}">
                <a16:creationId xmlns:a16="http://schemas.microsoft.com/office/drawing/2014/main" id="{90A39736-C902-3A41-8FAE-4470DB7BC13F}"/>
              </a:ext>
            </a:extLst>
          </p:cNvPr>
          <p:cNvGrpSpPr>
            <a:grpSpLocks/>
          </p:cNvGrpSpPr>
          <p:nvPr/>
        </p:nvGrpSpPr>
        <p:grpSpPr bwMode="auto">
          <a:xfrm>
            <a:off x="2362201" y="3733800"/>
            <a:ext cx="1243013" cy="1066800"/>
            <a:chOff x="528" y="2352"/>
            <a:chExt cx="783" cy="672"/>
          </a:xfrm>
        </p:grpSpPr>
        <p:sp>
          <p:nvSpPr>
            <p:cNvPr id="53309" name="Oval 61">
              <a:extLst>
                <a:ext uri="{FF2B5EF4-FFF2-40B4-BE49-F238E27FC236}">
                  <a16:creationId xmlns:a16="http://schemas.microsoft.com/office/drawing/2014/main" id="{6F095D30-DF7A-DF4D-84E7-3BCA4DFB8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592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cxnSp>
          <p:nvCxnSpPr>
            <p:cNvPr id="53310" name="AutoShape 62">
              <a:extLst>
                <a:ext uri="{FF2B5EF4-FFF2-40B4-BE49-F238E27FC236}">
                  <a16:creationId xmlns:a16="http://schemas.microsoft.com/office/drawing/2014/main" id="{9A34CFBD-AB7D-7C40-8AF4-1E0CFEC181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12" y="2352"/>
              <a:ext cx="399" cy="279"/>
            </a:xfrm>
            <a:prstGeom prst="straightConnector1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314" name="Group 66">
            <a:extLst>
              <a:ext uri="{FF2B5EF4-FFF2-40B4-BE49-F238E27FC236}">
                <a16:creationId xmlns:a16="http://schemas.microsoft.com/office/drawing/2014/main" id="{ECC81CB6-B36D-C54F-BA54-DDC083212341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114800"/>
            <a:ext cx="2209800" cy="685800"/>
            <a:chOff x="1200" y="3312"/>
            <a:chExt cx="1392" cy="432"/>
          </a:xfrm>
        </p:grpSpPr>
        <p:sp>
          <p:nvSpPr>
            <p:cNvPr id="53312" name="Oval 64">
              <a:extLst>
                <a:ext uri="{FF2B5EF4-FFF2-40B4-BE49-F238E27FC236}">
                  <a16:creationId xmlns:a16="http://schemas.microsoft.com/office/drawing/2014/main" id="{2DA12295-A83B-B648-9CE4-7DC99C14F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312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cxnSp>
          <p:nvCxnSpPr>
            <p:cNvPr id="53313" name="AutoShape 65">
              <a:extLst>
                <a:ext uri="{FF2B5EF4-FFF2-40B4-BE49-F238E27FC236}">
                  <a16:creationId xmlns:a16="http://schemas.microsoft.com/office/drawing/2014/main" id="{0CD6C081-8E91-0E49-A898-BA048B2CF423}"/>
                </a:ext>
              </a:extLst>
            </p:cNvPr>
            <p:cNvCxnSpPr>
              <a:cxnSpLocks noChangeShapeType="1"/>
              <a:endCxn id="53312" idx="2"/>
            </p:cNvCxnSpPr>
            <p:nvPr/>
          </p:nvCxnSpPr>
          <p:spPr bwMode="auto">
            <a:xfrm>
              <a:off x="1200" y="3528"/>
              <a:ext cx="960" cy="0"/>
            </a:xfrm>
            <a:prstGeom prst="straightConnector1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3315" name="Oval 67">
            <a:extLst>
              <a:ext uri="{FF2B5EF4-FFF2-40B4-BE49-F238E27FC236}">
                <a16:creationId xmlns:a16="http://schemas.microsoft.com/office/drawing/2014/main" id="{A4630226-5479-1F48-821E-6F65DAEDA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148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9:10</a:t>
            </a:r>
          </a:p>
        </p:txBody>
      </p:sp>
      <p:sp>
        <p:nvSpPr>
          <p:cNvPr id="53316" name="Oval 68">
            <a:extLst>
              <a:ext uri="{FF2B5EF4-FFF2-40B4-BE49-F238E27FC236}">
                <a16:creationId xmlns:a16="http://schemas.microsoft.com/office/drawing/2014/main" id="{D7F8D361-F7B3-1748-B129-E2136B147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48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8:11</a:t>
            </a:r>
          </a:p>
        </p:txBody>
      </p:sp>
      <p:sp>
        <p:nvSpPr>
          <p:cNvPr id="53317" name="Oval 69">
            <a:extLst>
              <a:ext uri="{FF2B5EF4-FFF2-40B4-BE49-F238E27FC236}">
                <a16:creationId xmlns:a16="http://schemas.microsoft.com/office/drawing/2014/main" id="{074FE936-1421-6844-96C6-6FCFAC61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4290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5:12</a:t>
            </a:r>
          </a:p>
        </p:txBody>
      </p:sp>
      <p:sp>
        <p:nvSpPr>
          <p:cNvPr id="53318" name="Oval 70">
            <a:extLst>
              <a:ext uri="{FF2B5EF4-FFF2-40B4-BE49-F238E27FC236}">
                <a16:creationId xmlns:a16="http://schemas.microsoft.com/office/drawing/2014/main" id="{0EF8926A-9805-C843-8CC9-619219037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352800"/>
            <a:ext cx="685800" cy="685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grpSp>
        <p:nvGrpSpPr>
          <p:cNvPr id="53338" name="Group 90">
            <a:extLst>
              <a:ext uri="{FF2B5EF4-FFF2-40B4-BE49-F238E27FC236}">
                <a16:creationId xmlns:a16="http://schemas.microsoft.com/office/drawing/2014/main" id="{81318194-4947-9C44-A51A-8BEF4E05A801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3657600"/>
            <a:ext cx="990600" cy="1066800"/>
            <a:chOff x="4272" y="2304"/>
            <a:chExt cx="624" cy="672"/>
          </a:xfrm>
        </p:grpSpPr>
        <p:sp>
          <p:nvSpPr>
            <p:cNvPr id="53335" name="Oval 87">
              <a:extLst>
                <a:ext uri="{FF2B5EF4-FFF2-40B4-BE49-F238E27FC236}">
                  <a16:creationId xmlns:a16="http://schemas.microsoft.com/office/drawing/2014/main" id="{F848D7B1-7F35-484F-8785-CD2C115F6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544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cxnSp>
          <p:nvCxnSpPr>
            <p:cNvPr id="53337" name="AutoShape 89">
              <a:extLst>
                <a:ext uri="{FF2B5EF4-FFF2-40B4-BE49-F238E27FC236}">
                  <a16:creationId xmlns:a16="http://schemas.microsoft.com/office/drawing/2014/main" id="{439B6314-3360-4C4F-9CBE-5E83CE4A2D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272" y="2304"/>
              <a:ext cx="255" cy="279"/>
            </a:xfrm>
            <a:prstGeom prst="straightConnector1">
              <a:avLst/>
            </a:prstGeom>
            <a:noFill/>
            <a:ln w="508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341" name="Group 93">
            <a:extLst>
              <a:ext uri="{FF2B5EF4-FFF2-40B4-BE49-F238E27FC236}">
                <a16:creationId xmlns:a16="http://schemas.microsoft.com/office/drawing/2014/main" id="{0752C5D5-6092-8B4D-A37D-09F1F9DD3902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2209800" cy="685800"/>
            <a:chOff x="3504" y="3120"/>
            <a:chExt cx="1392" cy="432"/>
          </a:xfrm>
        </p:grpSpPr>
        <p:sp>
          <p:nvSpPr>
            <p:cNvPr id="53339" name="Oval 91">
              <a:extLst>
                <a:ext uri="{FF2B5EF4-FFF2-40B4-BE49-F238E27FC236}">
                  <a16:creationId xmlns:a16="http://schemas.microsoft.com/office/drawing/2014/main" id="{5886EA1B-EFBF-034E-898A-9D58429B0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120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cxnSp>
          <p:nvCxnSpPr>
            <p:cNvPr id="53340" name="AutoShape 92">
              <a:extLst>
                <a:ext uri="{FF2B5EF4-FFF2-40B4-BE49-F238E27FC236}">
                  <a16:creationId xmlns:a16="http://schemas.microsoft.com/office/drawing/2014/main" id="{2C66A36D-32D5-114F-978C-2EC29DA997E4}"/>
                </a:ext>
              </a:extLst>
            </p:cNvPr>
            <p:cNvCxnSpPr>
              <a:cxnSpLocks noChangeShapeType="1"/>
              <a:stCxn id="53339" idx="6"/>
            </p:cNvCxnSpPr>
            <p:nvPr/>
          </p:nvCxnSpPr>
          <p:spPr bwMode="auto">
            <a:xfrm>
              <a:off x="3936" y="3336"/>
              <a:ext cx="960" cy="0"/>
            </a:xfrm>
            <a:prstGeom prst="straightConnector1">
              <a:avLst/>
            </a:prstGeom>
            <a:noFill/>
            <a:ln w="508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3342" name="Oval 94">
            <a:extLst>
              <a:ext uri="{FF2B5EF4-FFF2-40B4-BE49-F238E27FC236}">
                <a16:creationId xmlns:a16="http://schemas.microsoft.com/office/drawing/2014/main" id="{415932A3-8B3C-5E4C-AB0A-D4AEC6990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0386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3:4</a:t>
            </a:r>
          </a:p>
        </p:txBody>
      </p:sp>
      <p:sp>
        <p:nvSpPr>
          <p:cNvPr id="53343" name="Oval 95">
            <a:extLst>
              <a:ext uri="{FF2B5EF4-FFF2-40B4-BE49-F238E27FC236}">
                <a16:creationId xmlns:a16="http://schemas.microsoft.com/office/drawing/2014/main" id="{08754129-5D43-A949-9A02-1C51C583A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0386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2:5</a:t>
            </a:r>
          </a:p>
        </p:txBody>
      </p:sp>
      <p:sp>
        <p:nvSpPr>
          <p:cNvPr id="53344" name="Oval 96">
            <a:extLst>
              <a:ext uri="{FF2B5EF4-FFF2-40B4-BE49-F238E27FC236}">
                <a16:creationId xmlns:a16="http://schemas.microsoft.com/office/drawing/2014/main" id="{DED11726-07F3-6A4F-9FE2-60671136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3528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1:6</a:t>
            </a:r>
          </a:p>
        </p:txBody>
      </p:sp>
      <p:grpSp>
        <p:nvGrpSpPr>
          <p:cNvPr id="53348" name="Group 100">
            <a:extLst>
              <a:ext uri="{FF2B5EF4-FFF2-40B4-BE49-F238E27FC236}">
                <a16:creationId xmlns:a16="http://schemas.microsoft.com/office/drawing/2014/main" id="{889A6831-5128-9D4E-B90E-5E8A267AB7F0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3352800"/>
            <a:ext cx="2895600" cy="1371600"/>
            <a:chOff x="3168" y="3024"/>
            <a:chExt cx="1824" cy="864"/>
          </a:xfrm>
        </p:grpSpPr>
        <p:sp>
          <p:nvSpPr>
            <p:cNvPr id="53345" name="Oval 97">
              <a:extLst>
                <a:ext uri="{FF2B5EF4-FFF2-40B4-BE49-F238E27FC236}">
                  <a16:creationId xmlns:a16="http://schemas.microsoft.com/office/drawing/2014/main" id="{DBF8B1E3-4D65-B04B-A5EE-63BEBF189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456"/>
              <a:ext cx="432" cy="432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rgbClr val="00B050"/>
                  </a:solidFill>
                </a:rPr>
                <a:t>3:4</a:t>
              </a:r>
            </a:p>
          </p:txBody>
        </p:sp>
        <p:sp>
          <p:nvSpPr>
            <p:cNvPr id="53346" name="Oval 98">
              <a:extLst>
                <a:ext uri="{FF2B5EF4-FFF2-40B4-BE49-F238E27FC236}">
                  <a16:creationId xmlns:a16="http://schemas.microsoft.com/office/drawing/2014/main" id="{E2E2DBC9-2136-9A4E-B6C1-2D4E234D7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456"/>
              <a:ext cx="432" cy="432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rgbClr val="00B050"/>
                  </a:solidFill>
                </a:rPr>
                <a:t>2:5</a:t>
              </a:r>
            </a:p>
          </p:txBody>
        </p:sp>
        <p:sp>
          <p:nvSpPr>
            <p:cNvPr id="53347" name="Oval 99">
              <a:extLst>
                <a:ext uri="{FF2B5EF4-FFF2-40B4-BE49-F238E27FC236}">
                  <a16:creationId xmlns:a16="http://schemas.microsoft.com/office/drawing/2014/main" id="{AE7AC01D-1A2A-8E4C-B333-6D27D2BAA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024"/>
              <a:ext cx="432" cy="432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rgbClr val="00B050"/>
                  </a:solidFill>
                </a:rPr>
                <a:t>1:6</a:t>
              </a:r>
            </a:p>
          </p:txBody>
        </p:sp>
      </p:grpSp>
      <p:sp>
        <p:nvSpPr>
          <p:cNvPr id="53349" name="Oval 101">
            <a:extLst>
              <a:ext uri="{FF2B5EF4-FFF2-40B4-BE49-F238E27FC236}">
                <a16:creationId xmlns:a16="http://schemas.microsoft.com/office/drawing/2014/main" id="{6104B9EE-31BA-3045-B64B-988CB532C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743200"/>
            <a:ext cx="685800" cy="685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53350" name="Oval 102">
            <a:extLst>
              <a:ext uri="{FF2B5EF4-FFF2-40B4-BE49-F238E27FC236}">
                <a16:creationId xmlns:a16="http://schemas.microsoft.com/office/drawing/2014/main" id="{5191B7FD-62E2-E447-9B94-78B893309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743200"/>
            <a:ext cx="685800" cy="685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7:8</a:t>
            </a:r>
          </a:p>
        </p:txBody>
      </p:sp>
      <p:sp>
        <p:nvSpPr>
          <p:cNvPr id="53351" name="Oval 103">
            <a:extLst>
              <a:ext uri="{FF2B5EF4-FFF2-40B4-BE49-F238E27FC236}">
                <a16:creationId xmlns:a16="http://schemas.microsoft.com/office/drawing/2014/main" id="{750731CE-E9C1-0241-8D1C-D51583042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613" y="2209800"/>
            <a:ext cx="685800" cy="685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grpSp>
        <p:nvGrpSpPr>
          <p:cNvPr id="53357" name="Group 109">
            <a:extLst>
              <a:ext uri="{FF2B5EF4-FFF2-40B4-BE49-F238E27FC236}">
                <a16:creationId xmlns:a16="http://schemas.microsoft.com/office/drawing/2014/main" id="{5B7F4CD9-155C-984D-8DFE-035D0B93A7BC}"/>
              </a:ext>
            </a:extLst>
          </p:cNvPr>
          <p:cNvGrpSpPr>
            <a:grpSpLocks/>
          </p:cNvGrpSpPr>
          <p:nvPr/>
        </p:nvGrpSpPr>
        <p:grpSpPr bwMode="auto">
          <a:xfrm>
            <a:off x="6019801" y="2552700"/>
            <a:ext cx="1547813" cy="1104900"/>
            <a:chOff x="2832" y="1608"/>
            <a:chExt cx="975" cy="696"/>
          </a:xfrm>
        </p:grpSpPr>
        <p:cxnSp>
          <p:nvCxnSpPr>
            <p:cNvPr id="53352" name="AutoShape 104">
              <a:extLst>
                <a:ext uri="{FF2B5EF4-FFF2-40B4-BE49-F238E27FC236}">
                  <a16:creationId xmlns:a16="http://schemas.microsoft.com/office/drawing/2014/main" id="{F1BC1F09-8DD4-4041-AF7D-CAF3BE584B85}"/>
                </a:ext>
              </a:extLst>
            </p:cNvPr>
            <p:cNvCxnSpPr>
              <a:cxnSpLocks noChangeShapeType="1"/>
              <a:endCxn id="53351" idx="2"/>
            </p:cNvCxnSpPr>
            <p:nvPr/>
          </p:nvCxnSpPr>
          <p:spPr bwMode="auto">
            <a:xfrm flipV="1">
              <a:off x="3216" y="1608"/>
              <a:ext cx="591" cy="327"/>
            </a:xfrm>
            <a:prstGeom prst="straightConnector1">
              <a:avLst/>
            </a:prstGeom>
            <a:noFill/>
            <a:ln w="508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354" name="Oval 106">
              <a:extLst>
                <a:ext uri="{FF2B5EF4-FFF2-40B4-BE49-F238E27FC236}">
                  <a16:creationId xmlns:a16="http://schemas.microsoft.com/office/drawing/2014/main" id="{42C9ACB2-D71C-6C4D-A08D-A6379CF98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872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</p:grpSp>
      <p:sp>
        <p:nvSpPr>
          <p:cNvPr id="53355" name="Oval 107">
            <a:extLst>
              <a:ext uri="{FF2B5EF4-FFF2-40B4-BE49-F238E27FC236}">
                <a16:creationId xmlns:a16="http://schemas.microsoft.com/office/drawing/2014/main" id="{38C2E4C7-F6C6-6649-A306-6B4A0C86D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9718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>
                <a:solidFill>
                  <a:schemeClr val="bg1"/>
                </a:solidFill>
              </a:rPr>
              <a:t>10:11</a:t>
            </a:r>
          </a:p>
        </p:txBody>
      </p:sp>
      <p:sp>
        <p:nvSpPr>
          <p:cNvPr id="53356" name="Oval 108">
            <a:extLst>
              <a:ext uri="{FF2B5EF4-FFF2-40B4-BE49-F238E27FC236}">
                <a16:creationId xmlns:a16="http://schemas.microsoft.com/office/drawing/2014/main" id="{419B4356-67A9-4546-B9B5-1B9A0711C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2098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9:12</a:t>
            </a:r>
          </a:p>
        </p:txBody>
      </p:sp>
    </p:spTree>
    <p:extLst>
      <p:ext uri="{BB962C8B-B14F-4D97-AF65-F5344CB8AC3E}">
        <p14:creationId xmlns:p14="http://schemas.microsoft.com/office/powerpoint/2010/main" val="344893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98" grpId="0" animBg="1"/>
      <p:bldP spid="53302" grpId="0" animBg="1"/>
      <p:bldP spid="53303" grpId="0" animBg="1"/>
      <p:bldP spid="53304" grpId="0" animBg="1"/>
      <p:bldP spid="53308" grpId="0" animBg="1"/>
      <p:bldP spid="53315" grpId="0" animBg="1"/>
      <p:bldP spid="53316" grpId="0" animBg="1"/>
      <p:bldP spid="53317" grpId="0" animBg="1"/>
      <p:bldP spid="53318" grpId="0" animBg="1"/>
      <p:bldP spid="53342" grpId="0" animBg="1"/>
      <p:bldP spid="53343" grpId="0" animBg="1"/>
      <p:bldP spid="53344" grpId="0" animBg="1"/>
      <p:bldP spid="53349" grpId="0" animBg="1"/>
      <p:bldP spid="53350" grpId="0" animBg="1"/>
      <p:bldP spid="53351" grpId="0" animBg="1"/>
      <p:bldP spid="53355" grpId="0" animBg="1"/>
      <p:bldP spid="533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474B-5EA2-1644-B7B2-99FB33D5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digraph 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C2C4E-F0A2-CE4E-981B-2FD762C0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81162-385F-0B40-AEC6-F63DDADD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FCB6EF-E3A4-984E-8803-466F90532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66015"/>
              </p:ext>
            </p:extLst>
          </p:nvPr>
        </p:nvGraphicFramePr>
        <p:xfrm>
          <a:off x="1934308" y="1946030"/>
          <a:ext cx="8393723" cy="42075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99997">
                  <a:extLst>
                    <a:ext uri="{9D8B030D-6E8A-4147-A177-3AD203B41FA5}">
                      <a16:colId xmlns:a16="http://schemas.microsoft.com/office/drawing/2014/main" val="941527563"/>
                    </a:ext>
                  </a:extLst>
                </a:gridCol>
                <a:gridCol w="5493726">
                  <a:extLst>
                    <a:ext uri="{9D8B030D-6E8A-4147-A177-3AD203B41FA5}">
                      <a16:colId xmlns:a16="http://schemas.microsoft.com/office/drawing/2014/main" val="583923641"/>
                    </a:ext>
                  </a:extLst>
                </a:gridCol>
              </a:tblGrid>
              <a:tr h="468199">
                <a:tc>
                  <a:txBody>
                    <a:bodyPr/>
                    <a:lstStyle/>
                    <a:p>
                      <a:pPr marL="438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problem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97" marR="31897" marT="31897" marB="31897" anchor="ctr"/>
                </a:tc>
                <a:tc>
                  <a:txBody>
                    <a:bodyPr/>
                    <a:lstStyle/>
                    <a:p>
                      <a:pPr marL="438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97" marR="31897" marT="31897" marB="31897" anchor="ctr"/>
                </a:tc>
                <a:extLst>
                  <a:ext uri="{0D108BD9-81ED-4DB2-BD59-A6C34878D82A}">
                    <a16:rowId xmlns:a16="http://schemas.microsoft.com/office/drawing/2014/main" val="767192081"/>
                  </a:ext>
                </a:extLst>
              </a:tr>
              <a:tr h="477953">
                <a:tc>
                  <a:txBody>
                    <a:bodyPr/>
                    <a:lstStyle/>
                    <a:p>
                      <a:pPr marL="438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s→t path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97" marR="31897" marT="31897" marB="31897" anchor="ctr"/>
                </a:tc>
                <a:tc>
                  <a:txBody>
                    <a:bodyPr/>
                    <a:lstStyle/>
                    <a:p>
                      <a:pPr marL="438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Is there a path from s to t ?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97" marR="31897" marT="31897" marB="31897" anchor="ctr"/>
                </a:tc>
                <a:extLst>
                  <a:ext uri="{0D108BD9-81ED-4DB2-BD59-A6C34878D82A}">
                    <a16:rowId xmlns:a16="http://schemas.microsoft.com/office/drawing/2014/main" val="2905150247"/>
                  </a:ext>
                </a:extLst>
              </a:tr>
              <a:tr h="468199">
                <a:tc>
                  <a:txBody>
                    <a:bodyPr/>
                    <a:lstStyle/>
                    <a:p>
                      <a:pPr marL="438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shortest s→t path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97" marR="31897" marT="31897" marB="31897" anchor="ctr"/>
                </a:tc>
                <a:tc>
                  <a:txBody>
                    <a:bodyPr/>
                    <a:lstStyle/>
                    <a:p>
                      <a:pPr marL="438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What is the shortest path from s to t ?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97" marR="31897" marT="31897" marB="31897" anchor="ctr"/>
                </a:tc>
                <a:extLst>
                  <a:ext uri="{0D108BD9-81ED-4DB2-BD59-A6C34878D82A}">
                    <a16:rowId xmlns:a16="http://schemas.microsoft.com/office/drawing/2014/main" val="953722987"/>
                  </a:ext>
                </a:extLst>
              </a:tr>
              <a:tr h="477953">
                <a:tc>
                  <a:txBody>
                    <a:bodyPr/>
                    <a:lstStyle/>
                    <a:p>
                      <a:pPr marL="438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directed cycle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97" marR="31897" marT="31897" marB="31897" anchor="ctr"/>
                </a:tc>
                <a:tc>
                  <a:txBody>
                    <a:bodyPr/>
                    <a:lstStyle/>
                    <a:p>
                      <a:pPr marL="438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Is there a directed cycle in the graph ?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97" marR="31897" marT="31897" marB="31897" anchor="ctr"/>
                </a:tc>
                <a:extLst>
                  <a:ext uri="{0D108BD9-81ED-4DB2-BD59-A6C34878D82A}">
                    <a16:rowId xmlns:a16="http://schemas.microsoft.com/office/drawing/2014/main" val="4244745748"/>
                  </a:ext>
                </a:extLst>
              </a:tr>
              <a:tr h="477953">
                <a:tc>
                  <a:txBody>
                    <a:bodyPr/>
                    <a:lstStyle/>
                    <a:p>
                      <a:pPr marL="438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topological sort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97" marR="31897" marT="31897" marB="31897" anchor="ctr"/>
                </a:tc>
                <a:tc>
                  <a:txBody>
                    <a:bodyPr/>
                    <a:lstStyle/>
                    <a:p>
                      <a:pPr marL="438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Can the digraph be drawn so that all edges point upwards?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97" marR="31897" marT="31897" marB="31897" anchor="ctr"/>
                </a:tc>
                <a:extLst>
                  <a:ext uri="{0D108BD9-81ED-4DB2-BD59-A6C34878D82A}">
                    <a16:rowId xmlns:a16="http://schemas.microsoft.com/office/drawing/2014/main" val="3913618623"/>
                  </a:ext>
                </a:extLst>
              </a:tr>
              <a:tr h="477953">
                <a:tc>
                  <a:txBody>
                    <a:bodyPr/>
                    <a:lstStyle/>
                    <a:p>
                      <a:pPr marL="438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strong connectivity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97" marR="31897" marT="31897" marB="31897" anchor="ctr"/>
                </a:tc>
                <a:tc>
                  <a:txBody>
                    <a:bodyPr/>
                    <a:lstStyle/>
                    <a:p>
                      <a:pPr marL="438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Is there a directed path between all pairs of vertices ?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97" marR="31897" marT="31897" marB="31897" anchor="ctr"/>
                </a:tc>
                <a:extLst>
                  <a:ext uri="{0D108BD9-81ED-4DB2-BD59-A6C34878D82A}">
                    <a16:rowId xmlns:a16="http://schemas.microsoft.com/office/drawing/2014/main" val="3053310489"/>
                  </a:ext>
                </a:extLst>
              </a:tr>
              <a:tr h="468199">
                <a:tc>
                  <a:txBody>
                    <a:bodyPr/>
                    <a:lstStyle/>
                    <a:p>
                      <a:pPr marL="438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transitive closure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97" marR="31897" marT="31897" marB="31897" anchor="ctr"/>
                </a:tc>
                <a:tc>
                  <a:txBody>
                    <a:bodyPr/>
                    <a:lstStyle/>
                    <a:p>
                      <a:pPr marL="438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For which vertices v and w is there a directed path from v to w ?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97" marR="31897" marT="31897" marB="31897" anchor="ctr"/>
                </a:tc>
                <a:extLst>
                  <a:ext uri="{0D108BD9-81ED-4DB2-BD59-A6C34878D82A}">
                    <a16:rowId xmlns:a16="http://schemas.microsoft.com/office/drawing/2014/main" val="465610861"/>
                  </a:ext>
                </a:extLst>
              </a:tr>
              <a:tr h="477953">
                <a:tc>
                  <a:txBody>
                    <a:bodyPr/>
                    <a:lstStyle/>
                    <a:p>
                      <a:pPr marL="438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PageRank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97" marR="31897" marT="31897" marB="3189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the importance of a web page ?</a:t>
                      </a:r>
                    </a:p>
                    <a:p>
                      <a:pPr algn="ctr"/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97" marR="31897" marT="31897" marB="31897" anchor="ctr"/>
                </a:tc>
                <a:extLst>
                  <a:ext uri="{0D108BD9-81ED-4DB2-BD59-A6C34878D82A}">
                    <a16:rowId xmlns:a16="http://schemas.microsoft.com/office/drawing/2014/main" val="1721750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122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A133031-19C5-7D42-8357-5BCFCF2DD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Component graph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F67E37C-DB22-B949-B24A-ADB6EC136B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6814" y="1905001"/>
            <a:ext cx="8110537" cy="754063"/>
          </a:xfrm>
        </p:spPr>
        <p:txBody>
          <a:bodyPr/>
          <a:lstStyle/>
          <a:p>
            <a:r>
              <a:rPr lang="en-US" altLang="en-US"/>
              <a:t>One vertex for each SCC</a:t>
            </a:r>
          </a:p>
        </p:txBody>
      </p:sp>
      <p:sp>
        <p:nvSpPr>
          <p:cNvPr id="57361" name="Oval 17">
            <a:extLst>
              <a:ext uri="{FF2B5EF4-FFF2-40B4-BE49-F238E27FC236}">
                <a16:creationId xmlns:a16="http://schemas.microsoft.com/office/drawing/2014/main" id="{B3697860-9058-9C49-9E7B-F4E48048C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9624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Oval 18">
            <a:extLst>
              <a:ext uri="{FF2B5EF4-FFF2-40B4-BE49-F238E27FC236}">
                <a16:creationId xmlns:a16="http://schemas.microsoft.com/office/drawing/2014/main" id="{CC11850C-6581-CD4D-A9E9-15000EE8F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004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3" name="Oval 19">
            <a:extLst>
              <a:ext uri="{FF2B5EF4-FFF2-40B4-BE49-F238E27FC236}">
                <a16:creationId xmlns:a16="http://schemas.microsoft.com/office/drawing/2014/main" id="{AD5DE77F-18FD-C44F-B601-C1255BBAE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685800" cy="685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Oval 20">
            <a:extLst>
              <a:ext uri="{FF2B5EF4-FFF2-40B4-BE49-F238E27FC236}">
                <a16:creationId xmlns:a16="http://schemas.microsoft.com/office/drawing/2014/main" id="{47B9AB9B-FA2E-8D4C-B735-028FBB7C2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029200"/>
            <a:ext cx="685800" cy="685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Oval 21">
            <a:extLst>
              <a:ext uri="{FF2B5EF4-FFF2-40B4-BE49-F238E27FC236}">
                <a16:creationId xmlns:a16="http://schemas.microsoft.com/office/drawing/2014/main" id="{FE652F10-B163-654B-B319-F71DD355E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343400"/>
            <a:ext cx="685800" cy="685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57366" name="Oval 22">
            <a:extLst>
              <a:ext uri="{FF2B5EF4-FFF2-40B4-BE49-F238E27FC236}">
                <a16:creationId xmlns:a16="http://schemas.microsoft.com/office/drawing/2014/main" id="{B698B8A8-6F27-2D40-A1D8-EA1673768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733800"/>
            <a:ext cx="685800" cy="685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367" name="AutoShape 23">
            <a:extLst>
              <a:ext uri="{FF2B5EF4-FFF2-40B4-BE49-F238E27FC236}">
                <a16:creationId xmlns:a16="http://schemas.microsoft.com/office/drawing/2014/main" id="{96FBB08D-FC46-A649-8621-41BC7127C874}"/>
              </a:ext>
            </a:extLst>
          </p:cNvPr>
          <p:cNvCxnSpPr>
            <a:cxnSpLocks noChangeShapeType="1"/>
            <a:stCxn id="57363" idx="6"/>
            <a:endCxn id="57364" idx="2"/>
          </p:cNvCxnSpPr>
          <p:nvPr/>
        </p:nvCxnSpPr>
        <p:spPr bwMode="auto">
          <a:xfrm>
            <a:off x="3048000" y="5372100"/>
            <a:ext cx="15240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8" name="AutoShape 24">
            <a:extLst>
              <a:ext uri="{FF2B5EF4-FFF2-40B4-BE49-F238E27FC236}">
                <a16:creationId xmlns:a16="http://schemas.microsoft.com/office/drawing/2014/main" id="{D8FB2E46-DEC6-EF4D-B29A-C8599CA46810}"/>
              </a:ext>
            </a:extLst>
          </p:cNvPr>
          <p:cNvCxnSpPr>
            <a:cxnSpLocks noChangeShapeType="1"/>
            <a:stCxn id="57364" idx="1"/>
            <a:endCxn id="57365" idx="6"/>
          </p:cNvCxnSpPr>
          <p:nvPr/>
        </p:nvCxnSpPr>
        <p:spPr bwMode="auto">
          <a:xfrm flipH="1" flipV="1">
            <a:off x="4267201" y="4686301"/>
            <a:ext cx="404813" cy="442913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9" name="AutoShape 25">
            <a:extLst>
              <a:ext uri="{FF2B5EF4-FFF2-40B4-BE49-F238E27FC236}">
                <a16:creationId xmlns:a16="http://schemas.microsoft.com/office/drawing/2014/main" id="{3B7D225D-7B06-9848-A5CA-F52D9250DE7C}"/>
              </a:ext>
            </a:extLst>
          </p:cNvPr>
          <p:cNvCxnSpPr>
            <a:cxnSpLocks noChangeShapeType="1"/>
            <a:stCxn id="57365" idx="2"/>
            <a:endCxn id="57363" idx="7"/>
          </p:cNvCxnSpPr>
          <p:nvPr/>
        </p:nvCxnSpPr>
        <p:spPr bwMode="auto">
          <a:xfrm flipH="1">
            <a:off x="2947988" y="4686301"/>
            <a:ext cx="633412" cy="442913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0" name="AutoShape 26">
            <a:extLst>
              <a:ext uri="{FF2B5EF4-FFF2-40B4-BE49-F238E27FC236}">
                <a16:creationId xmlns:a16="http://schemas.microsoft.com/office/drawing/2014/main" id="{4DFC73BD-45C0-9644-BB8F-EB0BD9D0B6FE}"/>
              </a:ext>
            </a:extLst>
          </p:cNvPr>
          <p:cNvCxnSpPr>
            <a:cxnSpLocks noChangeShapeType="1"/>
            <a:stCxn id="57361" idx="7"/>
            <a:endCxn id="57362" idx="2"/>
          </p:cNvCxnSpPr>
          <p:nvPr/>
        </p:nvCxnSpPr>
        <p:spPr bwMode="auto">
          <a:xfrm flipV="1">
            <a:off x="2566988" y="3543301"/>
            <a:ext cx="938212" cy="519113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1" name="AutoShape 27">
            <a:extLst>
              <a:ext uri="{FF2B5EF4-FFF2-40B4-BE49-F238E27FC236}">
                <a16:creationId xmlns:a16="http://schemas.microsoft.com/office/drawing/2014/main" id="{4A47B0D5-E1B6-924C-B287-A56B5140D030}"/>
              </a:ext>
            </a:extLst>
          </p:cNvPr>
          <p:cNvCxnSpPr>
            <a:cxnSpLocks noChangeShapeType="1"/>
            <a:stCxn id="57362" idx="3"/>
            <a:endCxn id="57361" idx="6"/>
          </p:cNvCxnSpPr>
          <p:nvPr/>
        </p:nvCxnSpPr>
        <p:spPr bwMode="auto">
          <a:xfrm flipH="1">
            <a:off x="2667001" y="3786188"/>
            <a:ext cx="938213" cy="519112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2" name="AutoShape 28">
            <a:extLst>
              <a:ext uri="{FF2B5EF4-FFF2-40B4-BE49-F238E27FC236}">
                <a16:creationId xmlns:a16="http://schemas.microsoft.com/office/drawing/2014/main" id="{18ACC6A8-8742-5948-B778-9EDA5D076BFA}"/>
              </a:ext>
            </a:extLst>
          </p:cNvPr>
          <p:cNvCxnSpPr>
            <a:cxnSpLocks noChangeShapeType="1"/>
            <a:stCxn id="57365" idx="0"/>
            <a:endCxn id="57362" idx="4"/>
          </p:cNvCxnSpPr>
          <p:nvPr/>
        </p:nvCxnSpPr>
        <p:spPr bwMode="auto">
          <a:xfrm flipH="1" flipV="1">
            <a:off x="3848100" y="3886200"/>
            <a:ext cx="76200" cy="4572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3" name="AutoShape 29">
            <a:extLst>
              <a:ext uri="{FF2B5EF4-FFF2-40B4-BE49-F238E27FC236}">
                <a16:creationId xmlns:a16="http://schemas.microsoft.com/office/drawing/2014/main" id="{503B45C2-5201-BF42-9C56-166709FFE7FA}"/>
              </a:ext>
            </a:extLst>
          </p:cNvPr>
          <p:cNvCxnSpPr>
            <a:cxnSpLocks noChangeShapeType="1"/>
            <a:stCxn id="57366" idx="2"/>
            <a:endCxn id="57362" idx="6"/>
          </p:cNvCxnSpPr>
          <p:nvPr/>
        </p:nvCxnSpPr>
        <p:spPr bwMode="auto">
          <a:xfrm flipH="1" flipV="1">
            <a:off x="4191000" y="3543300"/>
            <a:ext cx="762000" cy="5334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4" name="AutoShape 30">
            <a:extLst>
              <a:ext uri="{FF2B5EF4-FFF2-40B4-BE49-F238E27FC236}">
                <a16:creationId xmlns:a16="http://schemas.microsoft.com/office/drawing/2014/main" id="{95D29483-3784-FC41-BC5A-E05EF4530E62}"/>
              </a:ext>
            </a:extLst>
          </p:cNvPr>
          <p:cNvCxnSpPr>
            <a:cxnSpLocks noChangeShapeType="1"/>
            <a:stCxn id="57365" idx="6"/>
            <a:endCxn id="57366" idx="2"/>
          </p:cNvCxnSpPr>
          <p:nvPr/>
        </p:nvCxnSpPr>
        <p:spPr bwMode="auto">
          <a:xfrm flipV="1">
            <a:off x="4267200" y="4076700"/>
            <a:ext cx="685800" cy="6096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75" name="Text Box 31">
            <a:extLst>
              <a:ext uri="{FF2B5EF4-FFF2-40B4-BE49-F238E27FC236}">
                <a16:creationId xmlns:a16="http://schemas.microsoft.com/office/drawing/2014/main" id="{AE59AA56-D833-684A-A434-5AB0874EF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2743200"/>
            <a:ext cx="11160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Original G</a:t>
            </a:r>
          </a:p>
        </p:txBody>
      </p:sp>
      <p:sp>
        <p:nvSpPr>
          <p:cNvPr id="57377" name="Oval 33">
            <a:extLst>
              <a:ext uri="{FF2B5EF4-FFF2-40B4-BE49-F238E27FC236}">
                <a16:creationId xmlns:a16="http://schemas.microsoft.com/office/drawing/2014/main" id="{24471903-C2DC-B045-9E8C-C7CFD70E5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4290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8" name="Oval 34">
            <a:extLst>
              <a:ext uri="{FF2B5EF4-FFF2-40B4-BE49-F238E27FC236}">
                <a16:creationId xmlns:a16="http://schemas.microsoft.com/office/drawing/2014/main" id="{7A47E0C7-F8C1-EE43-9BA5-53317A1D6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800600"/>
            <a:ext cx="685800" cy="685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57379" name="Oval 35">
            <a:extLst>
              <a:ext uri="{FF2B5EF4-FFF2-40B4-BE49-F238E27FC236}">
                <a16:creationId xmlns:a16="http://schemas.microsoft.com/office/drawing/2014/main" id="{6E8B37DA-2D22-0743-88D9-0B38FECD8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429000"/>
            <a:ext cx="685800" cy="685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381" name="AutoShape 37">
            <a:extLst>
              <a:ext uri="{FF2B5EF4-FFF2-40B4-BE49-F238E27FC236}">
                <a16:creationId xmlns:a16="http://schemas.microsoft.com/office/drawing/2014/main" id="{98E630D9-5AB0-3D47-A96E-76BAD1A04A91}"/>
              </a:ext>
            </a:extLst>
          </p:cNvPr>
          <p:cNvCxnSpPr>
            <a:cxnSpLocks noChangeShapeType="1"/>
            <a:stCxn id="57378" idx="1"/>
            <a:endCxn id="57377" idx="4"/>
          </p:cNvCxnSpPr>
          <p:nvPr/>
        </p:nvCxnSpPr>
        <p:spPr bwMode="auto">
          <a:xfrm flipH="1" flipV="1">
            <a:off x="7658101" y="4114801"/>
            <a:ext cx="442913" cy="785813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2" name="AutoShape 38">
            <a:extLst>
              <a:ext uri="{FF2B5EF4-FFF2-40B4-BE49-F238E27FC236}">
                <a16:creationId xmlns:a16="http://schemas.microsoft.com/office/drawing/2014/main" id="{8F7E37BB-25D4-8241-B392-963CB0DC2B4A}"/>
              </a:ext>
            </a:extLst>
          </p:cNvPr>
          <p:cNvCxnSpPr>
            <a:cxnSpLocks noChangeShapeType="1"/>
            <a:stCxn id="57379" idx="2"/>
            <a:endCxn id="57377" idx="6"/>
          </p:cNvCxnSpPr>
          <p:nvPr/>
        </p:nvCxnSpPr>
        <p:spPr bwMode="auto">
          <a:xfrm flipH="1">
            <a:off x="8001000" y="3771900"/>
            <a:ext cx="7620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3" name="AutoShape 39">
            <a:extLst>
              <a:ext uri="{FF2B5EF4-FFF2-40B4-BE49-F238E27FC236}">
                <a16:creationId xmlns:a16="http://schemas.microsoft.com/office/drawing/2014/main" id="{1D17AE18-30CB-5645-8985-73C7E6D7D6ED}"/>
              </a:ext>
            </a:extLst>
          </p:cNvPr>
          <p:cNvCxnSpPr>
            <a:cxnSpLocks noChangeShapeType="1"/>
            <a:stCxn id="57378" idx="7"/>
            <a:endCxn id="57379" idx="4"/>
          </p:cNvCxnSpPr>
          <p:nvPr/>
        </p:nvCxnSpPr>
        <p:spPr bwMode="auto">
          <a:xfrm flipV="1">
            <a:off x="8586788" y="4114801"/>
            <a:ext cx="519112" cy="785813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84" name="Text Box 40">
            <a:extLst>
              <a:ext uri="{FF2B5EF4-FFF2-40B4-BE49-F238E27FC236}">
                <a16:creationId xmlns:a16="http://schemas.microsoft.com/office/drawing/2014/main" id="{02A8BEF2-4713-5844-8F23-E01703F8C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743200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</a:t>
            </a:r>
            <a:r>
              <a:rPr lang="en-US" altLang="en-US" baseline="30000"/>
              <a:t>SCC</a:t>
            </a:r>
            <a:endParaRPr lang="en-US" altLang="en-US"/>
          </a:p>
        </p:txBody>
      </p:sp>
      <p:sp>
        <p:nvSpPr>
          <p:cNvPr id="57385" name="Text Box 41">
            <a:extLst>
              <a:ext uri="{FF2B5EF4-FFF2-40B4-BE49-F238E27FC236}">
                <a16:creationId xmlns:a16="http://schemas.microsoft.com/office/drawing/2014/main" id="{83E4B486-1861-D34E-957C-5117C7536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715000"/>
            <a:ext cx="3200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G</a:t>
            </a:r>
            <a:r>
              <a:rPr lang="en-US" altLang="en-US" baseline="30000"/>
              <a:t>SCC</a:t>
            </a:r>
            <a:r>
              <a:rPr lang="en-US" altLang="en-US"/>
              <a:t> is always a DAG</a:t>
            </a:r>
          </a:p>
        </p:txBody>
      </p:sp>
    </p:spTree>
    <p:extLst>
      <p:ext uri="{BB962C8B-B14F-4D97-AF65-F5344CB8AC3E}">
        <p14:creationId xmlns:p14="http://schemas.microsoft.com/office/powerpoint/2010/main" val="12070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8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CAB4C5CC-BA54-544C-95B1-973F3FC3A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does SCC algorithm work?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721746B7-624B-3349-89FD-A927FF7C6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6814" y="1905000"/>
            <a:ext cx="8110537" cy="20955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If u and v in different SCCs, and there is a        u --&gt; v path in G, then no u --&gt; v path in G</a:t>
            </a:r>
            <a:r>
              <a:rPr lang="en-US" altLang="en-US" sz="2800" baseline="30000"/>
              <a:t>T</a:t>
            </a: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Visit SCCs in G</a:t>
            </a:r>
            <a:r>
              <a:rPr lang="en-US" altLang="en-US" sz="2800" baseline="30000"/>
              <a:t>T</a:t>
            </a:r>
            <a:r>
              <a:rPr lang="en-US" altLang="en-US" sz="2800"/>
              <a:t> in </a:t>
            </a:r>
            <a:r>
              <a:rPr lang="en-US" altLang="en-US" sz="2800" b="1"/>
              <a:t>reverse</a:t>
            </a:r>
            <a:r>
              <a:rPr lang="en-US" altLang="en-US" sz="2800"/>
              <a:t> topo sort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Everything reachable from this SCC is either in the SCC, or has already been colored</a:t>
            </a:r>
          </a:p>
        </p:txBody>
      </p:sp>
      <p:grpSp>
        <p:nvGrpSpPr>
          <p:cNvPr id="58436" name="Group 68">
            <a:extLst>
              <a:ext uri="{FF2B5EF4-FFF2-40B4-BE49-F238E27FC236}">
                <a16:creationId xmlns:a16="http://schemas.microsoft.com/office/drawing/2014/main" id="{1C04C3AB-4529-FB47-B067-D8D96E796D9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657600" y="5105400"/>
            <a:ext cx="4705350" cy="1511300"/>
            <a:chOff x="1344" y="3216"/>
            <a:chExt cx="2964" cy="952"/>
          </a:xfrm>
        </p:grpSpPr>
        <p:sp>
          <p:nvSpPr>
            <p:cNvPr id="58380" name="Oval 12">
              <a:extLst>
                <a:ext uri="{FF2B5EF4-FFF2-40B4-BE49-F238E27FC236}">
                  <a16:creationId xmlns:a16="http://schemas.microsoft.com/office/drawing/2014/main" id="{EB7FBA49-B1CB-354C-BD02-23A9125E5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3876"/>
              <a:ext cx="292" cy="292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1" name="Oval 13">
              <a:extLst>
                <a:ext uri="{FF2B5EF4-FFF2-40B4-BE49-F238E27FC236}">
                  <a16:creationId xmlns:a16="http://schemas.microsoft.com/office/drawing/2014/main" id="{5CA50CDF-B5E0-6D45-92C7-6D4A99F15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" y="3876"/>
              <a:ext cx="292" cy="292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2" name="Oval 14">
              <a:extLst>
                <a:ext uri="{FF2B5EF4-FFF2-40B4-BE49-F238E27FC236}">
                  <a16:creationId xmlns:a16="http://schemas.microsoft.com/office/drawing/2014/main" id="{4ED0C9CD-FC90-6540-AC1F-7E0A09A67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3876"/>
              <a:ext cx="291" cy="292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3" name="Oval 15">
              <a:extLst>
                <a:ext uri="{FF2B5EF4-FFF2-40B4-BE49-F238E27FC236}">
                  <a16:creationId xmlns:a16="http://schemas.microsoft.com/office/drawing/2014/main" id="{24336494-F989-CE47-9E1E-3D27FCFAE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" y="3876"/>
              <a:ext cx="292" cy="292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4" name="Oval 16">
              <a:extLst>
                <a:ext uri="{FF2B5EF4-FFF2-40B4-BE49-F238E27FC236}">
                  <a16:creationId xmlns:a16="http://schemas.microsoft.com/office/drawing/2014/main" id="{69601291-0AC8-8949-9815-B526B9EEF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876"/>
              <a:ext cx="292" cy="292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58385" name="Oval 17">
              <a:extLst>
                <a:ext uri="{FF2B5EF4-FFF2-40B4-BE49-F238E27FC236}">
                  <a16:creationId xmlns:a16="http://schemas.microsoft.com/office/drawing/2014/main" id="{ED1636D7-884A-F540-9BF6-47E890A5F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" y="3876"/>
              <a:ext cx="292" cy="292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8386" name="AutoShape 18">
              <a:extLst>
                <a:ext uri="{FF2B5EF4-FFF2-40B4-BE49-F238E27FC236}">
                  <a16:creationId xmlns:a16="http://schemas.microsoft.com/office/drawing/2014/main" id="{A066B4D7-CE86-3C4F-8EBB-867D970EFDC5}"/>
                </a:ext>
              </a:extLst>
            </p:cNvPr>
            <p:cNvCxnSpPr>
              <a:cxnSpLocks noChangeShapeType="1"/>
              <a:stCxn id="58382" idx="6"/>
              <a:endCxn id="58383" idx="2"/>
            </p:cNvCxnSpPr>
            <p:nvPr/>
          </p:nvCxnSpPr>
          <p:spPr bwMode="auto">
            <a:xfrm>
              <a:off x="2219" y="4022"/>
              <a:ext cx="29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388" name="AutoShape 20">
              <a:extLst>
                <a:ext uri="{FF2B5EF4-FFF2-40B4-BE49-F238E27FC236}">
                  <a16:creationId xmlns:a16="http://schemas.microsoft.com/office/drawing/2014/main" id="{A3080EE8-3D9E-F745-B8FF-8BD77C4C4D80}"/>
                </a:ext>
              </a:extLst>
            </p:cNvPr>
            <p:cNvCxnSpPr>
              <a:cxnSpLocks noChangeShapeType="1"/>
              <a:stCxn id="58384" idx="6"/>
              <a:endCxn id="58382" idx="2"/>
            </p:cNvCxnSpPr>
            <p:nvPr/>
          </p:nvCxnSpPr>
          <p:spPr bwMode="auto">
            <a:xfrm>
              <a:off x="1636" y="4022"/>
              <a:ext cx="29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389" name="AutoShape 21">
              <a:extLst>
                <a:ext uri="{FF2B5EF4-FFF2-40B4-BE49-F238E27FC236}">
                  <a16:creationId xmlns:a16="http://schemas.microsoft.com/office/drawing/2014/main" id="{B83C1F67-A8A8-2144-A281-9A7708A7F380}"/>
                </a:ext>
              </a:extLst>
            </p:cNvPr>
            <p:cNvCxnSpPr>
              <a:cxnSpLocks noChangeShapeType="1"/>
              <a:stCxn id="58380" idx="1"/>
              <a:endCxn id="58381" idx="7"/>
            </p:cNvCxnSpPr>
            <p:nvPr/>
          </p:nvCxnSpPr>
          <p:spPr bwMode="auto">
            <a:xfrm flipH="1">
              <a:off x="3701" y="3919"/>
              <a:ext cx="3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390" name="AutoShape 22">
              <a:extLst>
                <a:ext uri="{FF2B5EF4-FFF2-40B4-BE49-F238E27FC236}">
                  <a16:creationId xmlns:a16="http://schemas.microsoft.com/office/drawing/2014/main" id="{20467310-577A-FC4D-8A14-FC7AB092C93C}"/>
                </a:ext>
              </a:extLst>
            </p:cNvPr>
            <p:cNvCxnSpPr>
              <a:cxnSpLocks noChangeShapeType="1"/>
              <a:stCxn id="58381" idx="6"/>
              <a:endCxn id="58380" idx="2"/>
            </p:cNvCxnSpPr>
            <p:nvPr/>
          </p:nvCxnSpPr>
          <p:spPr bwMode="auto">
            <a:xfrm>
              <a:off x="3743" y="4022"/>
              <a:ext cx="227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392" name="AutoShape 24">
              <a:extLst>
                <a:ext uri="{FF2B5EF4-FFF2-40B4-BE49-F238E27FC236}">
                  <a16:creationId xmlns:a16="http://schemas.microsoft.com/office/drawing/2014/main" id="{AFFBDE0F-09FF-D64D-9B5C-A4720CFE4F5B}"/>
                </a:ext>
              </a:extLst>
            </p:cNvPr>
            <p:cNvCxnSpPr>
              <a:cxnSpLocks noChangeShapeType="1"/>
              <a:stCxn id="58385" idx="6"/>
              <a:endCxn id="58381" idx="2"/>
            </p:cNvCxnSpPr>
            <p:nvPr/>
          </p:nvCxnSpPr>
          <p:spPr bwMode="auto">
            <a:xfrm>
              <a:off x="3257" y="4022"/>
              <a:ext cx="19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16" name="AutoShape 48">
              <a:extLst>
                <a:ext uri="{FF2B5EF4-FFF2-40B4-BE49-F238E27FC236}">
                  <a16:creationId xmlns:a16="http://schemas.microsoft.com/office/drawing/2014/main" id="{7E7FEE66-C663-B643-9B3D-681B172B97D6}"/>
                </a:ext>
              </a:extLst>
            </p:cNvPr>
            <p:cNvCxnSpPr>
              <a:cxnSpLocks noChangeShapeType="1"/>
              <a:stCxn id="58384" idx="5"/>
              <a:endCxn id="58383" idx="3"/>
            </p:cNvCxnSpPr>
            <p:nvPr/>
          </p:nvCxnSpPr>
          <p:spPr bwMode="auto">
            <a:xfrm rot="16200000" flipH="1">
              <a:off x="2073" y="3645"/>
              <a:ext cx="1" cy="961"/>
            </a:xfrm>
            <a:prstGeom prst="curvedConnector3">
              <a:avLst>
                <a:gd name="adj1" fmla="val 119999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17" name="AutoShape 49">
              <a:extLst>
                <a:ext uri="{FF2B5EF4-FFF2-40B4-BE49-F238E27FC236}">
                  <a16:creationId xmlns:a16="http://schemas.microsoft.com/office/drawing/2014/main" id="{6B013D17-0C12-3C46-98DB-DFF0F2BEBBB1}"/>
                </a:ext>
              </a:extLst>
            </p:cNvPr>
            <p:cNvCxnSpPr>
              <a:cxnSpLocks noChangeShapeType="1"/>
              <a:stCxn id="58385" idx="1"/>
              <a:endCxn id="58384" idx="7"/>
            </p:cNvCxnSpPr>
            <p:nvPr/>
          </p:nvCxnSpPr>
          <p:spPr bwMode="auto">
            <a:xfrm rot="16200000" flipH="1" flipV="1">
              <a:off x="2300" y="3204"/>
              <a:ext cx="1" cy="1415"/>
            </a:xfrm>
            <a:prstGeom prst="curvedConnector3">
              <a:avLst>
                <a:gd name="adj1" fmla="val -1310000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18" name="AutoShape 50">
              <a:extLst>
                <a:ext uri="{FF2B5EF4-FFF2-40B4-BE49-F238E27FC236}">
                  <a16:creationId xmlns:a16="http://schemas.microsoft.com/office/drawing/2014/main" id="{D36CC799-234B-7B42-98CA-4F89E0405433}"/>
                </a:ext>
              </a:extLst>
            </p:cNvPr>
            <p:cNvCxnSpPr>
              <a:cxnSpLocks noChangeShapeType="1"/>
              <a:stCxn id="58381" idx="0"/>
              <a:endCxn id="58384" idx="0"/>
            </p:cNvCxnSpPr>
            <p:nvPr/>
          </p:nvCxnSpPr>
          <p:spPr bwMode="auto">
            <a:xfrm rot="16200000" flipH="1" flipV="1">
              <a:off x="2543" y="2823"/>
              <a:ext cx="1" cy="2107"/>
            </a:xfrm>
            <a:prstGeom prst="curvedConnector3">
              <a:avLst>
                <a:gd name="adj1" fmla="val -2080000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419" name="Oval 51">
              <a:extLst>
                <a:ext uri="{FF2B5EF4-FFF2-40B4-BE49-F238E27FC236}">
                  <a16:creationId xmlns:a16="http://schemas.microsoft.com/office/drawing/2014/main" id="{D1DC45D8-5708-5740-8ABE-CC32AA696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" y="3216"/>
              <a:ext cx="292" cy="292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0" name="Oval 52">
              <a:extLst>
                <a:ext uri="{FF2B5EF4-FFF2-40B4-BE49-F238E27FC236}">
                  <a16:creationId xmlns:a16="http://schemas.microsoft.com/office/drawing/2014/main" id="{7CEA0774-C7C0-B642-921A-73B943734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" y="3216"/>
              <a:ext cx="292" cy="292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1" name="Oval 53">
              <a:extLst>
                <a:ext uri="{FF2B5EF4-FFF2-40B4-BE49-F238E27FC236}">
                  <a16:creationId xmlns:a16="http://schemas.microsoft.com/office/drawing/2014/main" id="{4069B13C-9B8D-A044-B12C-D523888B6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" y="3216"/>
              <a:ext cx="291" cy="292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2" name="Oval 54">
              <a:extLst>
                <a:ext uri="{FF2B5EF4-FFF2-40B4-BE49-F238E27FC236}">
                  <a16:creationId xmlns:a16="http://schemas.microsoft.com/office/drawing/2014/main" id="{6629CF87-1188-DE43-B331-AE7B32748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" y="3216"/>
              <a:ext cx="292" cy="292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3" name="Oval 55">
              <a:extLst>
                <a:ext uri="{FF2B5EF4-FFF2-40B4-BE49-F238E27FC236}">
                  <a16:creationId xmlns:a16="http://schemas.microsoft.com/office/drawing/2014/main" id="{AD7268B8-D515-6F41-9B8D-C3EC29B62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" y="3216"/>
              <a:ext cx="292" cy="292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58424" name="Oval 56">
              <a:extLst>
                <a:ext uri="{FF2B5EF4-FFF2-40B4-BE49-F238E27FC236}">
                  <a16:creationId xmlns:a16="http://schemas.microsoft.com/office/drawing/2014/main" id="{B64D90DF-73C5-9246-8718-61712C915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" y="3216"/>
              <a:ext cx="292" cy="292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8425" name="AutoShape 57">
              <a:extLst>
                <a:ext uri="{FF2B5EF4-FFF2-40B4-BE49-F238E27FC236}">
                  <a16:creationId xmlns:a16="http://schemas.microsoft.com/office/drawing/2014/main" id="{8B2BFE77-66D1-1B47-A3B1-0B68C41E7B04}"/>
                </a:ext>
              </a:extLst>
            </p:cNvPr>
            <p:cNvCxnSpPr>
              <a:cxnSpLocks noChangeShapeType="1"/>
              <a:stCxn id="58421" idx="6"/>
              <a:endCxn id="58422" idx="2"/>
            </p:cNvCxnSpPr>
            <p:nvPr/>
          </p:nvCxnSpPr>
          <p:spPr bwMode="auto">
            <a:xfrm>
              <a:off x="2265" y="3362"/>
              <a:ext cx="29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26" name="AutoShape 58">
              <a:extLst>
                <a:ext uri="{FF2B5EF4-FFF2-40B4-BE49-F238E27FC236}">
                  <a16:creationId xmlns:a16="http://schemas.microsoft.com/office/drawing/2014/main" id="{911CAC09-6379-7942-B631-80D15BD0CAC7}"/>
                </a:ext>
              </a:extLst>
            </p:cNvPr>
            <p:cNvCxnSpPr>
              <a:cxnSpLocks noChangeShapeType="1"/>
              <a:stCxn id="58423" idx="6"/>
              <a:endCxn id="58421" idx="2"/>
            </p:cNvCxnSpPr>
            <p:nvPr/>
          </p:nvCxnSpPr>
          <p:spPr bwMode="auto">
            <a:xfrm>
              <a:off x="1682" y="3362"/>
              <a:ext cx="29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27" name="AutoShape 59">
              <a:extLst>
                <a:ext uri="{FF2B5EF4-FFF2-40B4-BE49-F238E27FC236}">
                  <a16:creationId xmlns:a16="http://schemas.microsoft.com/office/drawing/2014/main" id="{E48A05C0-907A-E447-827E-E1617071487F}"/>
                </a:ext>
              </a:extLst>
            </p:cNvPr>
            <p:cNvCxnSpPr>
              <a:cxnSpLocks noChangeShapeType="1"/>
              <a:stCxn id="58419" idx="1"/>
              <a:endCxn id="58420" idx="7"/>
            </p:cNvCxnSpPr>
            <p:nvPr/>
          </p:nvCxnSpPr>
          <p:spPr bwMode="auto">
            <a:xfrm flipH="1">
              <a:off x="3747" y="3259"/>
              <a:ext cx="3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28" name="AutoShape 60">
              <a:extLst>
                <a:ext uri="{FF2B5EF4-FFF2-40B4-BE49-F238E27FC236}">
                  <a16:creationId xmlns:a16="http://schemas.microsoft.com/office/drawing/2014/main" id="{4EE83D66-657B-7A48-8850-A59CA24E7C65}"/>
                </a:ext>
              </a:extLst>
            </p:cNvPr>
            <p:cNvCxnSpPr>
              <a:cxnSpLocks noChangeShapeType="1"/>
              <a:stCxn id="58420" idx="6"/>
              <a:endCxn id="58419" idx="2"/>
            </p:cNvCxnSpPr>
            <p:nvPr/>
          </p:nvCxnSpPr>
          <p:spPr bwMode="auto">
            <a:xfrm>
              <a:off x="3789" y="3362"/>
              <a:ext cx="227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29" name="AutoShape 61">
              <a:extLst>
                <a:ext uri="{FF2B5EF4-FFF2-40B4-BE49-F238E27FC236}">
                  <a16:creationId xmlns:a16="http://schemas.microsoft.com/office/drawing/2014/main" id="{B4345690-BE50-0942-8AC8-10422F57D4E3}"/>
                </a:ext>
              </a:extLst>
            </p:cNvPr>
            <p:cNvCxnSpPr>
              <a:cxnSpLocks noChangeShapeType="1"/>
              <a:stCxn id="58424" idx="6"/>
              <a:endCxn id="58420" idx="2"/>
            </p:cNvCxnSpPr>
            <p:nvPr/>
          </p:nvCxnSpPr>
          <p:spPr bwMode="auto">
            <a:xfrm>
              <a:off x="3303" y="3362"/>
              <a:ext cx="19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30" name="AutoShape 62">
              <a:extLst>
                <a:ext uri="{FF2B5EF4-FFF2-40B4-BE49-F238E27FC236}">
                  <a16:creationId xmlns:a16="http://schemas.microsoft.com/office/drawing/2014/main" id="{A818FF75-30FC-7C4E-98B6-AE22A6CAA05D}"/>
                </a:ext>
              </a:extLst>
            </p:cNvPr>
            <p:cNvCxnSpPr>
              <a:cxnSpLocks noChangeShapeType="1"/>
              <a:stCxn id="58423" idx="5"/>
              <a:endCxn id="58422" idx="3"/>
            </p:cNvCxnSpPr>
            <p:nvPr/>
          </p:nvCxnSpPr>
          <p:spPr bwMode="auto">
            <a:xfrm rot="16200000" flipH="1">
              <a:off x="2119" y="2985"/>
              <a:ext cx="1" cy="961"/>
            </a:xfrm>
            <a:prstGeom prst="curvedConnector3">
              <a:avLst>
                <a:gd name="adj1" fmla="val 13599995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31" name="AutoShape 63">
              <a:extLst>
                <a:ext uri="{FF2B5EF4-FFF2-40B4-BE49-F238E27FC236}">
                  <a16:creationId xmlns:a16="http://schemas.microsoft.com/office/drawing/2014/main" id="{45C8A21C-1163-384D-BA11-961E7253E2A9}"/>
                </a:ext>
              </a:extLst>
            </p:cNvPr>
            <p:cNvCxnSpPr>
              <a:cxnSpLocks noChangeShapeType="1"/>
              <a:stCxn id="58424" idx="1"/>
              <a:endCxn id="58423" idx="7"/>
            </p:cNvCxnSpPr>
            <p:nvPr/>
          </p:nvCxnSpPr>
          <p:spPr bwMode="auto">
            <a:xfrm rot="16200000" flipH="1" flipV="1">
              <a:off x="2346" y="2544"/>
              <a:ext cx="1" cy="1415"/>
            </a:xfrm>
            <a:prstGeom prst="curvedConnector3">
              <a:avLst>
                <a:gd name="adj1" fmla="val -9900005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32" name="AutoShape 64">
              <a:extLst>
                <a:ext uri="{FF2B5EF4-FFF2-40B4-BE49-F238E27FC236}">
                  <a16:creationId xmlns:a16="http://schemas.microsoft.com/office/drawing/2014/main" id="{424846D2-37D9-9B4C-B204-7DB5092D78DF}"/>
                </a:ext>
              </a:extLst>
            </p:cNvPr>
            <p:cNvCxnSpPr>
              <a:cxnSpLocks noChangeShapeType="1"/>
              <a:stCxn id="58420" idx="0"/>
              <a:endCxn id="58423" idx="0"/>
            </p:cNvCxnSpPr>
            <p:nvPr/>
          </p:nvCxnSpPr>
          <p:spPr bwMode="auto">
            <a:xfrm rot="16200000" flipH="1" flipV="1">
              <a:off x="2589" y="2163"/>
              <a:ext cx="1" cy="2107"/>
            </a:xfrm>
            <a:prstGeom prst="curvedConnector3">
              <a:avLst>
                <a:gd name="adj1" fmla="val -20700005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434" name="Text Box 66">
            <a:extLst>
              <a:ext uri="{FF2B5EF4-FFF2-40B4-BE49-F238E27FC236}">
                <a16:creationId xmlns:a16="http://schemas.microsoft.com/office/drawing/2014/main" id="{EC51919F-0F72-EA41-9C23-61674B338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5068888"/>
            <a:ext cx="3305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</a:t>
            </a:r>
          </a:p>
        </p:txBody>
      </p:sp>
      <p:sp>
        <p:nvSpPr>
          <p:cNvPr id="58435" name="Text Box 67">
            <a:extLst>
              <a:ext uri="{FF2B5EF4-FFF2-40B4-BE49-F238E27FC236}">
                <a16:creationId xmlns:a16="http://schemas.microsoft.com/office/drawing/2014/main" id="{B52A15BF-233F-F742-9DD1-59F6C1990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5983288"/>
            <a:ext cx="4047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</a:t>
            </a:r>
            <a:r>
              <a:rPr lang="en-US" altLang="en-US" baseline="30000"/>
              <a:t>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371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53BB-DDC4-6D4D-B2ED-1EC7ED7D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Digraph API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C9905-7A09-4A40-B8B5-2792B838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0F6CB-78B2-CA4D-B593-B1AFD52A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399A57-FB3C-B34B-A736-AFDEDBB8E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529732"/>
              </p:ext>
            </p:extLst>
          </p:nvPr>
        </p:nvGraphicFramePr>
        <p:xfrm>
          <a:off x="2098430" y="1887416"/>
          <a:ext cx="8288215" cy="4038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0314">
                  <a:extLst>
                    <a:ext uri="{9D8B030D-6E8A-4147-A177-3AD203B41FA5}">
                      <a16:colId xmlns:a16="http://schemas.microsoft.com/office/drawing/2014/main" val="2883089312"/>
                    </a:ext>
                  </a:extLst>
                </a:gridCol>
                <a:gridCol w="2700323">
                  <a:extLst>
                    <a:ext uri="{9D8B030D-6E8A-4147-A177-3AD203B41FA5}">
                      <a16:colId xmlns:a16="http://schemas.microsoft.com/office/drawing/2014/main" val="214736111"/>
                    </a:ext>
                  </a:extLst>
                </a:gridCol>
                <a:gridCol w="3567578">
                  <a:extLst>
                    <a:ext uri="{9D8B030D-6E8A-4147-A177-3AD203B41FA5}">
                      <a16:colId xmlns:a16="http://schemas.microsoft.com/office/drawing/2014/main" val="2255937934"/>
                    </a:ext>
                  </a:extLst>
                </a:gridCol>
              </a:tblGrid>
              <a:tr h="408805">
                <a:tc gridSpan="2">
                  <a:txBody>
                    <a:bodyPr/>
                    <a:lstStyle/>
                    <a:p>
                      <a:pPr marL="4381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       public class Digraph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2" marR="32912" marT="32912" marB="3291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8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2912" marR="32912" marT="32912" marB="32912" anchor="ctr"/>
                </a:tc>
                <a:extLst>
                  <a:ext uri="{0D108BD9-81ED-4DB2-BD59-A6C34878D82A}">
                    <a16:rowId xmlns:a16="http://schemas.microsoft.com/office/drawing/2014/main" val="1468881024"/>
                  </a:ext>
                </a:extLst>
              </a:tr>
              <a:tr h="429244"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2912" marR="32912" marT="32912" marB="3291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81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Digraph(</a:t>
                      </a:r>
                      <a:r>
                        <a:rPr lang="en-US" sz="1800" b="0" dirty="0" err="1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 V)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2" marR="32912" marT="32912" marB="3291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81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create an empty digraph with V vertices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2" marR="32912" marT="32912" marB="3291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049022"/>
                  </a:ext>
                </a:extLst>
              </a:tr>
              <a:tr h="429244">
                <a:tc>
                  <a:txBody>
                    <a:bodyPr/>
                    <a:lstStyle/>
                    <a:p>
                      <a:pPr algn="l"/>
                      <a:endParaRPr lang="en-US" sz="1800" b="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912" marR="32912" marT="32912" marB="3291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81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Digraph(In in)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2" marR="32912" marT="32912" marB="3291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81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create a digraph from input stream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2" marR="32912" marT="32912" marB="3291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883132"/>
                  </a:ext>
                </a:extLst>
              </a:tr>
              <a:tr h="439465">
                <a:tc>
                  <a:txBody>
                    <a:bodyPr/>
                    <a:lstStyle/>
                    <a:p>
                      <a:pPr marL="4381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void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2" marR="32912" marT="32912" marB="3291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81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addEdge</a:t>
                      </a:r>
                      <a:r>
                        <a:rPr lang="en-US" sz="1800" b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 v, </a:t>
                      </a:r>
                      <a:r>
                        <a:rPr lang="en-US" sz="1800" b="0" dirty="0" err="1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 w)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2" marR="32912" marT="32912" marB="3291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81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add a directed edge </a:t>
                      </a:r>
                      <a:r>
                        <a:rPr lang="en-US" sz="1800" b="0" dirty="0" err="1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v→w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2" marR="32912" marT="32912" marB="3291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509399"/>
                  </a:ext>
                </a:extLst>
              </a:tr>
              <a:tr h="429244">
                <a:tc>
                  <a:txBody>
                    <a:bodyPr/>
                    <a:lstStyle/>
                    <a:p>
                      <a:pPr marL="4381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Iterable</a:t>
                      </a:r>
                      <a:r>
                        <a:rPr lang="en-US" sz="1800" b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&lt;Integer&gt;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2" marR="32912" marT="32912" marB="32912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81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adj</a:t>
                      </a:r>
                      <a:r>
                        <a:rPr lang="en-US" sz="1800" b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 v)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2" marR="32912" marT="32912" marB="32912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81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vertices pointing from v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2" marR="32912" marT="32912" marB="32912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66412"/>
                  </a:ext>
                </a:extLst>
              </a:tr>
              <a:tr h="429244">
                <a:tc>
                  <a:txBody>
                    <a:bodyPr/>
                    <a:lstStyle/>
                    <a:p>
                      <a:pPr marL="4381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2" marR="32912" marT="32912" marB="3291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81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V()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2" marR="32912" marT="32912" marB="3291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81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number of vertices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2" marR="32912" marT="32912" marB="3291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212"/>
                  </a:ext>
                </a:extLst>
              </a:tr>
              <a:tr h="429244">
                <a:tc>
                  <a:txBody>
                    <a:bodyPr/>
                    <a:lstStyle/>
                    <a:p>
                      <a:pPr marL="4381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2" marR="32912" marT="32912" marB="32912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81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E()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2" marR="32912" marT="32912" marB="32912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81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number of edges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2" marR="32912" marT="32912" marB="32912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490042"/>
                  </a:ext>
                </a:extLst>
              </a:tr>
              <a:tr h="439465">
                <a:tc>
                  <a:txBody>
                    <a:bodyPr/>
                    <a:lstStyle/>
                    <a:p>
                      <a:pPr marL="4381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Digraph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2" marR="32912" marT="32912" marB="3291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81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reverse()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2" marR="32912" marT="32912" marB="3291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81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reverse of this digraph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2" marR="32912" marT="32912" marB="3291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991485"/>
                  </a:ext>
                </a:extLst>
              </a:tr>
              <a:tr h="419025">
                <a:tc>
                  <a:txBody>
                    <a:bodyPr/>
                    <a:lstStyle/>
                    <a:p>
                      <a:pPr marL="4381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String 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2" marR="32912" marT="32912" marB="32912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81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toString</a:t>
                      </a:r>
                      <a:r>
                        <a:rPr lang="en-US" sz="1800" b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2" marR="32912" marT="32912" marB="32912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81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string representation</a:t>
                      </a:r>
                      <a:endParaRPr lang="en-US" sz="1800" b="0" dirty="0">
                        <a:solidFill>
                          <a:srgbClr val="0070C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2" marR="32912" marT="32912" marB="32912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920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4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30B7-766E-9C47-8D00-071AA969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Digraph </a:t>
            </a:r>
            <a:r>
              <a:rPr lang="en-US" dirty="0" err="1"/>
              <a:t>representationS</a:t>
            </a:r>
            <a:r>
              <a:rPr lang="en-US" dirty="0"/>
              <a:t>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E51AE-8CA9-2E48-AB8B-BC95AF19E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 of edges</a:t>
            </a:r>
          </a:p>
          <a:p>
            <a:pPr lvl="1"/>
            <a:r>
              <a:rPr lang="en-US" dirty="0"/>
              <a:t>Store a list of the edges (linked list or array)</a:t>
            </a:r>
          </a:p>
          <a:p>
            <a:r>
              <a:rPr lang="en-US" dirty="0">
                <a:solidFill>
                  <a:srgbClr val="FFFF00"/>
                </a:solidFill>
              </a:rPr>
              <a:t>adjacency matrix</a:t>
            </a:r>
          </a:p>
          <a:p>
            <a:pPr lvl="1"/>
            <a:r>
              <a:rPr lang="en-US" dirty="0"/>
              <a:t>Maintain a two-dimensional </a:t>
            </a:r>
            <a:r>
              <a:rPr lang="en-US" i="1" dirty="0"/>
              <a:t>V</a:t>
            </a:r>
            <a:r>
              <a:rPr lang="en-US" dirty="0"/>
              <a:t>-by-</a:t>
            </a:r>
            <a:r>
              <a:rPr lang="en-US" i="1" dirty="0"/>
              <a:t>V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array;</a:t>
            </a:r>
            <a:br>
              <a:rPr lang="en-US" dirty="0"/>
            </a:br>
            <a:r>
              <a:rPr lang="en-US" dirty="0"/>
              <a:t>for each edge </a:t>
            </a:r>
            <a:r>
              <a:rPr lang="en-US" i="1" dirty="0" err="1"/>
              <a:t>v</a:t>
            </a:r>
            <a:r>
              <a:rPr lang="en-US" dirty="0" err="1"/>
              <a:t>→</a:t>
            </a:r>
            <a:r>
              <a:rPr lang="en-US" i="1" dirty="0" err="1"/>
              <a:t>w</a:t>
            </a:r>
            <a:r>
              <a:rPr lang="en-US" dirty="0"/>
              <a:t> in the digraph:  </a:t>
            </a:r>
            <a:r>
              <a:rPr lang="en-US" dirty="0" err="1"/>
              <a:t>adj</a:t>
            </a:r>
            <a:r>
              <a:rPr lang="en-US" dirty="0"/>
              <a:t>[v][w] = true.</a:t>
            </a:r>
          </a:p>
          <a:p>
            <a:r>
              <a:rPr lang="en-US" dirty="0">
                <a:solidFill>
                  <a:srgbClr val="FFFF00"/>
                </a:solidFill>
              </a:rPr>
              <a:t>adjacency lists</a:t>
            </a:r>
          </a:p>
          <a:p>
            <a:pPr lvl="1"/>
            <a:r>
              <a:rPr lang="en-US" dirty="0"/>
              <a:t>Maintain vertex-indexed array of lists.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5F812-BE52-8C49-A229-1866CD37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23281-7FDF-D740-99C0-889EDDA1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4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4E71-1E1F-4342-A535-39EB0775B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413" y="383554"/>
            <a:ext cx="7729728" cy="1188720"/>
          </a:xfrm>
        </p:spPr>
        <p:txBody>
          <a:bodyPr/>
          <a:lstStyle/>
          <a:p>
            <a:r>
              <a:rPr lang="en-US" dirty="0"/>
              <a:t>Digraph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6FF3-B2D0-4349-962D-F44471F7A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6" y="1718700"/>
            <a:ext cx="8445692" cy="1727884"/>
          </a:xfrm>
        </p:spPr>
        <p:txBody>
          <a:bodyPr/>
          <a:lstStyle/>
          <a:p>
            <a:r>
              <a:rPr lang="en-US" dirty="0"/>
              <a:t>In practice.  Use adjacency-lists representation.</a:t>
            </a:r>
          </a:p>
          <a:p>
            <a:pPr lvl="1"/>
            <a:r>
              <a:rPr lang="en-US" dirty="0"/>
              <a:t>Algorithms based on iterating over vertices pointing from </a:t>
            </a:r>
            <a:r>
              <a:rPr lang="en-US" i="1" dirty="0"/>
              <a:t>v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Real-world digraphs tend to be sparse.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12F66-12EC-564D-A225-1C9647E6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4FA09-F4E9-1E4C-8680-653446F9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4EF106-8EB8-7A46-9663-5467FD39B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735763"/>
              </p:ext>
            </p:extLst>
          </p:nvPr>
        </p:nvGraphicFramePr>
        <p:xfrm>
          <a:off x="1371600" y="3176954"/>
          <a:ext cx="9003325" cy="2692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665">
                  <a:extLst>
                    <a:ext uri="{9D8B030D-6E8A-4147-A177-3AD203B41FA5}">
                      <a16:colId xmlns:a16="http://schemas.microsoft.com/office/drawing/2014/main" val="1432884910"/>
                    </a:ext>
                  </a:extLst>
                </a:gridCol>
                <a:gridCol w="1800665">
                  <a:extLst>
                    <a:ext uri="{9D8B030D-6E8A-4147-A177-3AD203B41FA5}">
                      <a16:colId xmlns:a16="http://schemas.microsoft.com/office/drawing/2014/main" val="2224295940"/>
                    </a:ext>
                  </a:extLst>
                </a:gridCol>
                <a:gridCol w="1800665">
                  <a:extLst>
                    <a:ext uri="{9D8B030D-6E8A-4147-A177-3AD203B41FA5}">
                      <a16:colId xmlns:a16="http://schemas.microsoft.com/office/drawing/2014/main" val="3781424493"/>
                    </a:ext>
                  </a:extLst>
                </a:gridCol>
                <a:gridCol w="1800665">
                  <a:extLst>
                    <a:ext uri="{9D8B030D-6E8A-4147-A177-3AD203B41FA5}">
                      <a16:colId xmlns:a16="http://schemas.microsoft.com/office/drawing/2014/main" val="2229324226"/>
                    </a:ext>
                  </a:extLst>
                </a:gridCol>
                <a:gridCol w="1800665">
                  <a:extLst>
                    <a:ext uri="{9D8B030D-6E8A-4147-A177-3AD203B41FA5}">
                      <a16:colId xmlns:a16="http://schemas.microsoft.com/office/drawing/2014/main" val="653027104"/>
                    </a:ext>
                  </a:extLst>
                </a:gridCol>
              </a:tblGrid>
              <a:tr h="12769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space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insert edge from v to 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edge from v to w?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iterate over vertices pointing from v?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5679485"/>
                  </a:ext>
                </a:extLst>
              </a:tr>
              <a:tr h="3884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list of edges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705878"/>
                  </a:ext>
                </a:extLst>
              </a:tr>
              <a:tr h="6384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adjacency matrix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000" baseline="30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  1</a:t>
                      </a:r>
                      <a:r>
                        <a:rPr lang="en-US" sz="2000" baseline="30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†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048489"/>
                  </a:ext>
                </a:extLst>
              </a:tr>
              <a:tr h="3884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adjacency lists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outdegree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outdegree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624503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8E736F1-4883-3543-B5C1-ABD9E60C57E9}"/>
              </a:ext>
            </a:extLst>
          </p:cNvPr>
          <p:cNvSpPr/>
          <p:nvPr/>
        </p:nvSpPr>
        <p:spPr>
          <a:xfrm>
            <a:off x="4710845" y="5952363"/>
            <a:ext cx="2770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olidFill>
                  <a:srgbClr val="79221C"/>
                </a:solidFill>
                <a:latin typeface="Helvetica" pitchFamily="2" charset="0"/>
              </a:rPr>
              <a:t>†</a:t>
            </a:r>
            <a:r>
              <a:rPr lang="en-US" dirty="0">
                <a:solidFill>
                  <a:srgbClr val="79221C"/>
                </a:solidFill>
                <a:latin typeface="Helvetica" pitchFamily="2" charset="0"/>
              </a:rPr>
              <a:t> disallows parallel edges</a:t>
            </a:r>
            <a:endParaRPr lang="en-US" dirty="0">
              <a:solidFill>
                <a:srgbClr val="79221C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17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3168-34AB-304B-BC13-BE7A2BD3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Adjacency-lists graph</a:t>
            </a:r>
            <a:br>
              <a:rPr lang="en-US" dirty="0"/>
            </a:br>
            <a:r>
              <a:rPr lang="en-US" dirty="0"/>
              <a:t>code: graphs vs digraphs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2293D-F44B-E741-8A9A-F4C1B7DB9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6" y="1847654"/>
            <a:ext cx="4307446" cy="4015818"/>
          </a:xfrm>
        </p:spPr>
        <p:txBody>
          <a:bodyPr/>
          <a:lstStyle/>
          <a:p>
            <a:r>
              <a:rPr lang="en-US" dirty="0"/>
              <a:t>For graphs:</a:t>
            </a:r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addEdge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v, </a:t>
            </a:r>
            <a:r>
              <a:rPr lang="en-US" dirty="0" err="1"/>
              <a:t>int</a:t>
            </a:r>
            <a:r>
              <a:rPr lang="en-US" dirty="0"/>
              <a:t> w)</a:t>
            </a:r>
          </a:p>
          <a:p>
            <a:pPr marL="0" indent="0">
              <a:buNone/>
            </a:pPr>
            <a:r>
              <a:rPr lang="en-US" dirty="0"/>
              <a:t>   {</a:t>
            </a:r>
          </a:p>
          <a:p>
            <a:pPr marL="0" indent="0">
              <a:buNone/>
            </a:pPr>
            <a:r>
              <a:rPr lang="en-US" dirty="0"/>
              <a:t>      </a:t>
            </a:r>
            <a:r>
              <a:rPr lang="en-US" dirty="0" err="1"/>
              <a:t>adj</a:t>
            </a:r>
            <a:r>
              <a:rPr lang="en-US" dirty="0"/>
              <a:t>[v].add(w);  </a:t>
            </a:r>
          </a:p>
          <a:p>
            <a:pPr marL="0" indent="0">
              <a:buNone/>
            </a:pPr>
            <a:r>
              <a:rPr lang="en-US" dirty="0"/>
              <a:t>      </a:t>
            </a:r>
            <a:r>
              <a:rPr lang="en-US" dirty="0" err="1">
                <a:solidFill>
                  <a:srgbClr val="FFFF00"/>
                </a:solidFill>
              </a:rPr>
              <a:t>adj</a:t>
            </a:r>
            <a:r>
              <a:rPr lang="en-US" dirty="0">
                <a:solidFill>
                  <a:srgbClr val="FFFF00"/>
                </a:solidFill>
              </a:rPr>
              <a:t>[w].add(v);  </a:t>
            </a:r>
          </a:p>
          <a:p>
            <a:pPr marL="0" indent="0">
              <a:buNone/>
            </a:pPr>
            <a:r>
              <a:rPr lang="en-US" dirty="0"/>
              <a:t>  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561DD-A18A-6743-BD86-362FD24B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F16C8-BFED-FD4B-A885-47E1628E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2A6E13-8F4A-914C-9109-78AC55304264}"/>
              </a:ext>
            </a:extLst>
          </p:cNvPr>
          <p:cNvSpPr txBox="1">
            <a:spLocks/>
          </p:cNvSpPr>
          <p:nvPr/>
        </p:nvSpPr>
        <p:spPr>
          <a:xfrm>
            <a:off x="6145381" y="1920937"/>
            <a:ext cx="4307446" cy="401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digraphs: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public void </a:t>
            </a:r>
            <a:r>
              <a:rPr lang="en-US" dirty="0" err="1"/>
              <a:t>addEdge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v, </a:t>
            </a:r>
            <a:r>
              <a:rPr lang="en-US" dirty="0" err="1"/>
              <a:t>int</a:t>
            </a:r>
            <a:r>
              <a:rPr lang="en-US" dirty="0"/>
              <a:t> w)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  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      </a:t>
            </a:r>
            <a:r>
              <a:rPr lang="en-US" dirty="0" err="1"/>
              <a:t>adj</a:t>
            </a:r>
            <a:r>
              <a:rPr lang="en-US" dirty="0"/>
              <a:t>[v].add(w); 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  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8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F4E7-F79A-AD4E-9735-1846FDA7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in digraphs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3525A-3E36-4D49-9942-4AE14DF74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method as for undirected graphs.</a:t>
            </a:r>
          </a:p>
          <a:p>
            <a:pPr lvl="1"/>
            <a:r>
              <a:rPr lang="en-US" dirty="0"/>
              <a:t>Every undirected graph is a digraph (with edges in both directions).</a:t>
            </a:r>
          </a:p>
          <a:p>
            <a:pPr lvl="1"/>
            <a:r>
              <a:rPr lang="en-US" dirty="0"/>
              <a:t>DFS is a digraph algorithm.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9E6D3-A4B9-C442-90B1-16F37A48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E2BCF-27B3-774C-A7C4-EF047A9F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7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2C0E-B669-0849-AF2A-4124EF73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Reachability application:  program control-flow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AE8BB-53D4-4A46-9992-9502ED8BA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1847654"/>
            <a:ext cx="7308553" cy="4015818"/>
          </a:xfrm>
        </p:spPr>
        <p:txBody>
          <a:bodyPr/>
          <a:lstStyle/>
          <a:p>
            <a:r>
              <a:rPr lang="en-US" dirty="0"/>
              <a:t>Every program is a digraph.</a:t>
            </a:r>
          </a:p>
          <a:p>
            <a:pPr lvl="1"/>
            <a:r>
              <a:rPr lang="en-US" dirty="0"/>
              <a:t>Vertex = basic block of instructions (straight-line program).</a:t>
            </a:r>
          </a:p>
          <a:p>
            <a:pPr lvl="1"/>
            <a:r>
              <a:rPr lang="en-US" dirty="0"/>
              <a:t>Edge = jump.</a:t>
            </a:r>
          </a:p>
          <a:p>
            <a:r>
              <a:rPr lang="en-US" dirty="0"/>
              <a:t>Dead-code elimination. </a:t>
            </a:r>
          </a:p>
          <a:p>
            <a:pPr lvl="1"/>
            <a:r>
              <a:rPr lang="en-US" dirty="0"/>
              <a:t>Find (and remove) unreachable code. </a:t>
            </a:r>
          </a:p>
          <a:p>
            <a:r>
              <a:rPr lang="en-US" dirty="0"/>
              <a:t>Infinite-loop detection. </a:t>
            </a:r>
          </a:p>
          <a:p>
            <a:pPr lvl="1"/>
            <a:r>
              <a:rPr lang="en-US" dirty="0"/>
              <a:t>Determine whether exit is unreachable.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3DDE9-F621-8F41-AD98-371C5272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E51D3-4323-F045-B5A9-41392051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7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18111</TotalTime>
  <Words>1265</Words>
  <Application>Microsoft Macintosh PowerPoint</Application>
  <PresentationFormat>Widescreen</PresentationFormat>
  <Paragraphs>374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Helvetica</vt:lpstr>
      <vt:lpstr>Times New Roman</vt:lpstr>
      <vt:lpstr>Parcel</vt:lpstr>
      <vt:lpstr>Algorithms Directed Graphs</vt:lpstr>
      <vt:lpstr>Directed Graphs -- digraphs</vt:lpstr>
      <vt:lpstr>Some digraph problems</vt:lpstr>
      <vt:lpstr>Digraph API</vt:lpstr>
      <vt:lpstr>Digraph representationS: </vt:lpstr>
      <vt:lpstr>Digraph representations</vt:lpstr>
      <vt:lpstr>Adjacency-lists graph code: graphs vs digraphs</vt:lpstr>
      <vt:lpstr>Depth-first search in digraphs</vt:lpstr>
      <vt:lpstr>Reachability application:  program control-flow analysis</vt:lpstr>
      <vt:lpstr>Reachability application:  mark-sweep garbage collector</vt:lpstr>
      <vt:lpstr>mark-sweep garbage collector</vt:lpstr>
      <vt:lpstr>Breadth-first search in digraphs</vt:lpstr>
      <vt:lpstr>Multiple-source shortest paths</vt:lpstr>
      <vt:lpstr>Breadth-first search in digraphs application:  web crawler</vt:lpstr>
      <vt:lpstr>Depth-first search orders</vt:lpstr>
      <vt:lpstr>Precedence scheduling</vt:lpstr>
      <vt:lpstr>PowerPoint Presentation</vt:lpstr>
      <vt:lpstr>PowerPoint Presentation</vt:lpstr>
      <vt:lpstr>Topological sort</vt:lpstr>
      <vt:lpstr>PowerPoint Presentation</vt:lpstr>
      <vt:lpstr>Topological sort in a DAG:   correctness proof</vt:lpstr>
      <vt:lpstr>Directed cycle detection</vt:lpstr>
      <vt:lpstr>Directed cycle detection application:  cyclic inheritance</vt:lpstr>
      <vt:lpstr>Directed cycle detection applications</vt:lpstr>
      <vt:lpstr>Strongly-connected components</vt:lpstr>
      <vt:lpstr>Connected components versus  strongly-connected components </vt:lpstr>
      <vt:lpstr>Transpose graphs</vt:lpstr>
      <vt:lpstr>SCC Algorithm</vt:lpstr>
      <vt:lpstr>SCC Algorithm</vt:lpstr>
      <vt:lpstr>Component graph</vt:lpstr>
      <vt:lpstr>Why does SCC algorithm work?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Microsoft Office User</dc:creator>
  <cp:lastModifiedBy>Microsoft Office User</cp:lastModifiedBy>
  <cp:revision>229</cp:revision>
  <dcterms:created xsi:type="dcterms:W3CDTF">2019-01-29T13:54:20Z</dcterms:created>
  <dcterms:modified xsi:type="dcterms:W3CDTF">2019-03-12T18:31:15Z</dcterms:modified>
</cp:coreProperties>
</file>