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74320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74" autoAdjust="0"/>
  </p:normalViewPr>
  <p:slideViewPr>
    <p:cSldViewPr snapToGrid="0">
      <p:cViewPr>
        <p:scale>
          <a:sx n="30" d="100"/>
          <a:sy n="30" d="100"/>
        </p:scale>
        <p:origin x="696" y="-17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EE5FC3-4605-4BDA-8E6A-4A06DD81ADCF}" type="datetimeFigureOut">
              <a:rPr lang="en-US" smtClean="0"/>
              <a:t>24-Apr-18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701C8-CD4B-4564-849F-84B0B8BF0046}" type="slidenum">
              <a:rPr lang="en-US" smtClean="0"/>
              <a:t>‹#›</a:t>
            </a:fld>
            <a:endParaRPr lang="en-US"/>
          </a:p>
        </p:txBody>
      </p:sp>
    </p:spTree>
    <p:extLst>
      <p:ext uri="{BB962C8B-B14F-4D97-AF65-F5344CB8AC3E}">
        <p14:creationId xmlns:p14="http://schemas.microsoft.com/office/powerpoint/2010/main" val="245291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EE5FC3-4605-4BDA-8E6A-4A06DD81ADCF}" type="datetimeFigureOut">
              <a:rPr lang="en-US" smtClean="0"/>
              <a:t>24-Apr-18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701C8-CD4B-4564-849F-84B0B8BF0046}" type="slidenum">
              <a:rPr lang="en-US" smtClean="0"/>
              <a:t>‹#›</a:t>
            </a:fld>
            <a:endParaRPr lang="en-US"/>
          </a:p>
        </p:txBody>
      </p:sp>
    </p:spTree>
    <p:extLst>
      <p:ext uri="{BB962C8B-B14F-4D97-AF65-F5344CB8AC3E}">
        <p14:creationId xmlns:p14="http://schemas.microsoft.com/office/powerpoint/2010/main" val="78932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EE5FC3-4605-4BDA-8E6A-4A06DD81ADCF}" type="datetimeFigureOut">
              <a:rPr lang="en-US" smtClean="0"/>
              <a:t>24-Apr-18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701C8-CD4B-4564-849F-84B0B8BF0046}" type="slidenum">
              <a:rPr lang="en-US" smtClean="0"/>
              <a:t>‹#›</a:t>
            </a:fld>
            <a:endParaRPr lang="en-US"/>
          </a:p>
        </p:txBody>
      </p:sp>
    </p:spTree>
    <p:extLst>
      <p:ext uri="{BB962C8B-B14F-4D97-AF65-F5344CB8AC3E}">
        <p14:creationId xmlns:p14="http://schemas.microsoft.com/office/powerpoint/2010/main" val="1810614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EE5FC3-4605-4BDA-8E6A-4A06DD81ADCF}" type="datetimeFigureOut">
              <a:rPr lang="en-US" smtClean="0"/>
              <a:t>24-Apr-18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701C8-CD4B-4564-849F-84B0B8BF0046}" type="slidenum">
              <a:rPr lang="en-US" smtClean="0"/>
              <a:t>‹#›</a:t>
            </a:fld>
            <a:endParaRPr lang="en-US"/>
          </a:p>
        </p:txBody>
      </p:sp>
    </p:spTree>
    <p:extLst>
      <p:ext uri="{BB962C8B-B14F-4D97-AF65-F5344CB8AC3E}">
        <p14:creationId xmlns:p14="http://schemas.microsoft.com/office/powerpoint/2010/main" val="32994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EE5FC3-4605-4BDA-8E6A-4A06DD81ADCF}" type="datetimeFigureOut">
              <a:rPr lang="en-US" smtClean="0"/>
              <a:t>24-Apr-18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701C8-CD4B-4564-849F-84B0B8BF0046}" type="slidenum">
              <a:rPr lang="en-US" smtClean="0"/>
              <a:t>‹#›</a:t>
            </a:fld>
            <a:endParaRPr lang="en-US"/>
          </a:p>
        </p:txBody>
      </p:sp>
    </p:spTree>
    <p:extLst>
      <p:ext uri="{BB962C8B-B14F-4D97-AF65-F5344CB8AC3E}">
        <p14:creationId xmlns:p14="http://schemas.microsoft.com/office/powerpoint/2010/main" val="2893420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EE5FC3-4605-4BDA-8E6A-4A06DD81ADCF}" type="datetimeFigureOut">
              <a:rPr lang="en-US" smtClean="0"/>
              <a:t>24-Apr-18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701C8-CD4B-4564-849F-84B0B8BF0046}" type="slidenum">
              <a:rPr lang="en-US" smtClean="0"/>
              <a:t>‹#›</a:t>
            </a:fld>
            <a:endParaRPr lang="en-US"/>
          </a:p>
        </p:txBody>
      </p:sp>
    </p:spTree>
    <p:extLst>
      <p:ext uri="{BB962C8B-B14F-4D97-AF65-F5344CB8AC3E}">
        <p14:creationId xmlns:p14="http://schemas.microsoft.com/office/powerpoint/2010/main" val="1338206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EE5FC3-4605-4BDA-8E6A-4A06DD81ADCF}" type="datetimeFigureOut">
              <a:rPr lang="en-US" smtClean="0"/>
              <a:t>24-Apr-18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7701C8-CD4B-4564-849F-84B0B8BF0046}" type="slidenum">
              <a:rPr lang="en-US" smtClean="0"/>
              <a:t>‹#›</a:t>
            </a:fld>
            <a:endParaRPr lang="en-US"/>
          </a:p>
        </p:txBody>
      </p:sp>
    </p:spTree>
    <p:extLst>
      <p:ext uri="{BB962C8B-B14F-4D97-AF65-F5344CB8AC3E}">
        <p14:creationId xmlns:p14="http://schemas.microsoft.com/office/powerpoint/2010/main" val="157236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EE5FC3-4605-4BDA-8E6A-4A06DD81ADCF}" type="datetimeFigureOut">
              <a:rPr lang="en-US" smtClean="0"/>
              <a:t>24-Apr-18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7701C8-CD4B-4564-849F-84B0B8BF0046}" type="slidenum">
              <a:rPr lang="en-US" smtClean="0"/>
              <a:t>‹#›</a:t>
            </a:fld>
            <a:endParaRPr lang="en-US"/>
          </a:p>
        </p:txBody>
      </p:sp>
    </p:spTree>
    <p:extLst>
      <p:ext uri="{BB962C8B-B14F-4D97-AF65-F5344CB8AC3E}">
        <p14:creationId xmlns:p14="http://schemas.microsoft.com/office/powerpoint/2010/main" val="307927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E5FC3-4605-4BDA-8E6A-4A06DD81ADCF}" type="datetimeFigureOut">
              <a:rPr lang="en-US" smtClean="0"/>
              <a:t>24-Apr-18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7701C8-CD4B-4564-849F-84B0B8BF0046}" type="slidenum">
              <a:rPr lang="en-US" smtClean="0"/>
              <a:t>‹#›</a:t>
            </a:fld>
            <a:endParaRPr lang="en-US"/>
          </a:p>
        </p:txBody>
      </p:sp>
    </p:spTree>
    <p:extLst>
      <p:ext uri="{BB962C8B-B14F-4D97-AF65-F5344CB8AC3E}">
        <p14:creationId xmlns:p14="http://schemas.microsoft.com/office/powerpoint/2010/main" val="121273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35EE5FC3-4605-4BDA-8E6A-4A06DD81ADCF}" type="datetimeFigureOut">
              <a:rPr lang="en-US" smtClean="0"/>
              <a:t>24-Apr-18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701C8-CD4B-4564-849F-84B0B8BF0046}" type="slidenum">
              <a:rPr lang="en-US" smtClean="0"/>
              <a:t>‹#›</a:t>
            </a:fld>
            <a:endParaRPr lang="en-US"/>
          </a:p>
        </p:txBody>
      </p:sp>
    </p:spTree>
    <p:extLst>
      <p:ext uri="{BB962C8B-B14F-4D97-AF65-F5344CB8AC3E}">
        <p14:creationId xmlns:p14="http://schemas.microsoft.com/office/powerpoint/2010/main" val="75805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35EE5FC3-4605-4BDA-8E6A-4A06DD81ADCF}" type="datetimeFigureOut">
              <a:rPr lang="en-US" smtClean="0"/>
              <a:t>24-Apr-18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701C8-CD4B-4564-849F-84B0B8BF0046}" type="slidenum">
              <a:rPr lang="en-US" smtClean="0"/>
              <a:t>‹#›</a:t>
            </a:fld>
            <a:endParaRPr lang="en-US"/>
          </a:p>
        </p:txBody>
      </p:sp>
    </p:spTree>
    <p:extLst>
      <p:ext uri="{BB962C8B-B14F-4D97-AF65-F5344CB8AC3E}">
        <p14:creationId xmlns:p14="http://schemas.microsoft.com/office/powerpoint/2010/main" val="180364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35EE5FC3-4605-4BDA-8E6A-4A06DD81ADCF}" type="datetimeFigureOut">
              <a:rPr lang="en-US" smtClean="0"/>
              <a:t>24-Apr-18</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F97701C8-CD4B-4564-849F-84B0B8BF0046}" type="slidenum">
              <a:rPr lang="en-US" smtClean="0"/>
              <a:t>‹#›</a:t>
            </a:fld>
            <a:endParaRPr lang="en-US"/>
          </a:p>
        </p:txBody>
      </p:sp>
    </p:spTree>
    <p:extLst>
      <p:ext uri="{BB962C8B-B14F-4D97-AF65-F5344CB8AC3E}">
        <p14:creationId xmlns:p14="http://schemas.microsoft.com/office/powerpoint/2010/main" val="1631938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C3715D-1A46-4EEE-907D-1F561CD8C351}"/>
              </a:ext>
            </a:extLst>
          </p:cNvPr>
          <p:cNvSpPr txBox="1"/>
          <p:nvPr/>
        </p:nvSpPr>
        <p:spPr>
          <a:xfrm>
            <a:off x="4499198" y="341933"/>
            <a:ext cx="22577197" cy="3692679"/>
          </a:xfrm>
          <a:prstGeom prst="rect">
            <a:avLst/>
          </a:prstGeom>
          <a:noFill/>
          <a:ln w="57150" cmpd="thinThick">
            <a:noFill/>
          </a:ln>
        </p:spPr>
        <p:txBody>
          <a:bodyPr wrap="square" lIns="76581" tIns="38291" rIns="76581" bIns="38291" rtlCol="0">
            <a:spAutoFit/>
          </a:bodyPr>
          <a:lstStyle/>
          <a:p>
            <a:pPr algn="ctr">
              <a:lnSpc>
                <a:spcPct val="90000"/>
              </a:lnSpc>
              <a:spcAft>
                <a:spcPts val="2000"/>
              </a:spcAft>
            </a:pPr>
            <a:r>
              <a:rPr lang="en-US" sz="5400" b="1" dirty="0">
                <a:latin typeface="Avenir Book" charset="0"/>
                <a:ea typeface="Avenir Book" charset="0"/>
                <a:cs typeface="Avenir Book" charset="0"/>
              </a:rPr>
              <a:t>Page &amp; Reel: The Cross Book/Movie Recommender</a:t>
            </a:r>
          </a:p>
          <a:p>
            <a:pPr algn="ctr">
              <a:lnSpc>
                <a:spcPct val="90000"/>
              </a:lnSpc>
              <a:spcAft>
                <a:spcPts val="2000"/>
              </a:spcAft>
            </a:pPr>
            <a:r>
              <a:rPr lang="en-US" sz="4400" dirty="0">
                <a:latin typeface="Avenir Book" charset="0"/>
                <a:ea typeface="Avenir Book" charset="0"/>
                <a:cs typeface="Avenir Book" charset="0"/>
              </a:rPr>
              <a:t>Brian Merritt</a:t>
            </a:r>
            <a:r>
              <a:rPr lang="en-US" sz="4400" baseline="30000" dirty="0">
                <a:latin typeface="Avenir Book" charset="0"/>
                <a:ea typeface="Avenir Book" charset="0"/>
                <a:cs typeface="Avenir Book" charset="0"/>
              </a:rPr>
              <a:t>1</a:t>
            </a:r>
            <a:r>
              <a:rPr lang="en-US" sz="4400" dirty="0">
                <a:latin typeface="Avenir Book" charset="0"/>
                <a:ea typeface="Avenir Book" charset="0"/>
                <a:cs typeface="Avenir Book" charset="0"/>
              </a:rPr>
              <a:t>, Haritha Ramesh</a:t>
            </a:r>
            <a:r>
              <a:rPr lang="en-US" sz="4400" baseline="30000" dirty="0">
                <a:latin typeface="Avenir Book" charset="0"/>
                <a:ea typeface="Avenir Book" charset="0"/>
                <a:cs typeface="Avenir Book" charset="0"/>
              </a:rPr>
              <a:t>2</a:t>
            </a:r>
            <a:r>
              <a:rPr lang="en-US" sz="4400" dirty="0">
                <a:latin typeface="Avenir Book" charset="0"/>
                <a:ea typeface="Avenir Book" charset="0"/>
                <a:cs typeface="Avenir Book" charset="0"/>
              </a:rPr>
              <a:t>, </a:t>
            </a:r>
            <a:r>
              <a:rPr lang="en-US" sz="4400" dirty="0" err="1">
                <a:latin typeface="Avenir Book" charset="0"/>
                <a:ea typeface="Avenir Book" charset="0"/>
                <a:cs typeface="Avenir Book" charset="0"/>
              </a:rPr>
              <a:t>Irtaza</a:t>
            </a:r>
            <a:r>
              <a:rPr lang="en-US" sz="4400" dirty="0">
                <a:latin typeface="Avenir Book" charset="0"/>
                <a:ea typeface="Avenir Book" charset="0"/>
                <a:cs typeface="Avenir Book" charset="0"/>
              </a:rPr>
              <a:t> Haider</a:t>
            </a:r>
            <a:r>
              <a:rPr lang="en-US" sz="4400" baseline="30000" dirty="0">
                <a:latin typeface="Avenir Book" charset="0"/>
                <a:ea typeface="Avenir Book" charset="0"/>
                <a:cs typeface="Avenir Book" charset="0"/>
              </a:rPr>
              <a:t>3</a:t>
            </a:r>
            <a:r>
              <a:rPr lang="en-US" sz="4400" dirty="0">
                <a:latin typeface="Avenir Book" charset="0"/>
                <a:ea typeface="Avenir Book" charset="0"/>
                <a:cs typeface="Avenir Book" charset="0"/>
              </a:rPr>
              <a:t>, Nirav N. Shah</a:t>
            </a:r>
            <a:r>
              <a:rPr lang="en-US" sz="4400" baseline="30000" dirty="0">
                <a:latin typeface="Avenir Book" charset="0"/>
                <a:ea typeface="Avenir Book" charset="0"/>
                <a:cs typeface="Avenir Book" charset="0"/>
              </a:rPr>
              <a:t>1</a:t>
            </a:r>
            <a:r>
              <a:rPr lang="en-US" sz="4400" dirty="0">
                <a:latin typeface="Avenir Book" charset="0"/>
                <a:ea typeface="Avenir Book" charset="0"/>
                <a:cs typeface="Avenir Book" charset="0"/>
              </a:rPr>
              <a:t>, Ryan Place</a:t>
            </a:r>
            <a:r>
              <a:rPr lang="en-US" sz="4400" baseline="30000" dirty="0">
                <a:latin typeface="Avenir Book" charset="0"/>
                <a:ea typeface="Avenir Book" charset="0"/>
                <a:cs typeface="Avenir Book" charset="0"/>
              </a:rPr>
              <a:t>1</a:t>
            </a:r>
            <a:r>
              <a:rPr lang="en-US" sz="4400" dirty="0">
                <a:latin typeface="Avenir Book" charset="0"/>
                <a:ea typeface="Avenir Book" charset="0"/>
                <a:cs typeface="Avenir Book" charset="0"/>
              </a:rPr>
              <a:t>, </a:t>
            </a:r>
            <a:r>
              <a:rPr lang="en-US" sz="4400" dirty="0" err="1">
                <a:latin typeface="Avenir Book" charset="0"/>
                <a:ea typeface="Avenir Book" charset="0"/>
                <a:cs typeface="Avenir Book" charset="0"/>
              </a:rPr>
              <a:t>Shubhashree</a:t>
            </a:r>
            <a:r>
              <a:rPr lang="en-US" sz="4400" dirty="0">
                <a:latin typeface="Avenir Book" charset="0"/>
                <a:ea typeface="Avenir Book" charset="0"/>
                <a:cs typeface="Avenir Book" charset="0"/>
              </a:rPr>
              <a:t> Baskar</a:t>
            </a:r>
            <a:r>
              <a:rPr lang="en-US" sz="4400" baseline="30000" dirty="0">
                <a:latin typeface="Avenir Book" charset="0"/>
                <a:ea typeface="Avenir Book" charset="0"/>
                <a:cs typeface="Avenir Book" charset="0"/>
              </a:rPr>
              <a:t>2</a:t>
            </a:r>
            <a:endParaRPr lang="en-US" sz="4400" dirty="0">
              <a:latin typeface="Avenir Book" charset="0"/>
              <a:ea typeface="Avenir Book" charset="0"/>
              <a:cs typeface="Avenir Book" charset="0"/>
            </a:endParaRPr>
          </a:p>
          <a:p>
            <a:pPr algn="ctr">
              <a:lnSpc>
                <a:spcPct val="90000"/>
              </a:lnSpc>
            </a:pPr>
            <a:r>
              <a:rPr lang="en-US" sz="4200" i="1" baseline="30000" dirty="0">
                <a:latin typeface="Avenir Book" charset="0"/>
                <a:ea typeface="Avenir Book" charset="0"/>
                <a:cs typeface="Avenir Book" charset="0"/>
              </a:rPr>
              <a:t>1</a:t>
            </a:r>
            <a:r>
              <a:rPr lang="en-US" sz="4200" i="1" dirty="0">
                <a:latin typeface="Avenir Book" charset="0"/>
                <a:ea typeface="Avenir Book" charset="0"/>
                <a:cs typeface="Avenir Book" charset="0"/>
              </a:rPr>
              <a:t>Department of Bioinformatics, School of Biological Sciences</a:t>
            </a:r>
          </a:p>
          <a:p>
            <a:pPr algn="ctr">
              <a:lnSpc>
                <a:spcPct val="90000"/>
              </a:lnSpc>
            </a:pPr>
            <a:r>
              <a:rPr lang="en-US" sz="4200" i="1" baseline="30000" dirty="0">
                <a:latin typeface="Avenir Book" charset="0"/>
                <a:ea typeface="Avenir Book" charset="0"/>
                <a:cs typeface="Avenir Book" charset="0"/>
              </a:rPr>
              <a:t>2</a:t>
            </a:r>
            <a:r>
              <a:rPr lang="en-US" sz="4200" i="1" dirty="0">
                <a:latin typeface="Avenir Book" charset="0"/>
                <a:ea typeface="Avenir Book" charset="0"/>
                <a:cs typeface="Avenir Book" charset="0"/>
              </a:rPr>
              <a:t>School of Electrical and Computer Engineering</a:t>
            </a:r>
          </a:p>
          <a:p>
            <a:pPr algn="ctr">
              <a:lnSpc>
                <a:spcPct val="90000"/>
              </a:lnSpc>
            </a:pPr>
            <a:r>
              <a:rPr lang="en-US" sz="4200" i="1" baseline="30000" dirty="0">
                <a:latin typeface="Avenir Book" charset="0"/>
                <a:ea typeface="Avenir Book" charset="0"/>
                <a:cs typeface="Avenir Book" charset="0"/>
              </a:rPr>
              <a:t>3</a:t>
            </a:r>
            <a:r>
              <a:rPr lang="en-US" sz="4200" i="1" dirty="0">
                <a:latin typeface="Avenir Book" charset="0"/>
                <a:ea typeface="Avenir Book" charset="0"/>
                <a:cs typeface="Avenir Book" charset="0"/>
              </a:rPr>
              <a:t>College of Computing</a:t>
            </a:r>
          </a:p>
        </p:txBody>
      </p:sp>
      <p:pic>
        <p:nvPicPr>
          <p:cNvPr id="5" name="Picture 4">
            <a:extLst>
              <a:ext uri="{FF2B5EF4-FFF2-40B4-BE49-F238E27FC236}">
                <a16:creationId xmlns:a16="http://schemas.microsoft.com/office/drawing/2014/main" id="{75725FB2-47BF-4FBD-8B33-BC67DA8F2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04" y="1067649"/>
            <a:ext cx="4862027" cy="2268946"/>
          </a:xfrm>
          <a:prstGeom prst="rect">
            <a:avLst/>
          </a:prstGeom>
        </p:spPr>
      </p:pic>
      <p:grpSp>
        <p:nvGrpSpPr>
          <p:cNvPr id="6" name="Group 5">
            <a:extLst>
              <a:ext uri="{FF2B5EF4-FFF2-40B4-BE49-F238E27FC236}">
                <a16:creationId xmlns:a16="http://schemas.microsoft.com/office/drawing/2014/main" id="{E51A04E3-5C42-482C-8640-51A5051B1EEA}"/>
              </a:ext>
            </a:extLst>
          </p:cNvPr>
          <p:cNvGrpSpPr/>
          <p:nvPr/>
        </p:nvGrpSpPr>
        <p:grpSpPr>
          <a:xfrm>
            <a:off x="256604" y="4327421"/>
            <a:ext cx="26819796" cy="160192"/>
            <a:chOff x="256604" y="4537297"/>
            <a:chExt cx="45183996" cy="178388"/>
          </a:xfrm>
        </p:grpSpPr>
        <p:cxnSp>
          <p:nvCxnSpPr>
            <p:cNvPr id="7" name="Straight Connector 6">
              <a:extLst>
                <a:ext uri="{FF2B5EF4-FFF2-40B4-BE49-F238E27FC236}">
                  <a16:creationId xmlns:a16="http://schemas.microsoft.com/office/drawing/2014/main" id="{CE300355-828B-48D6-BCF8-565FF634F5AA}"/>
                </a:ext>
              </a:extLst>
            </p:cNvPr>
            <p:cNvCxnSpPr/>
            <p:nvPr/>
          </p:nvCxnSpPr>
          <p:spPr>
            <a:xfrm>
              <a:off x="256604" y="4537297"/>
              <a:ext cx="45183996" cy="25988"/>
            </a:xfrm>
            <a:prstGeom prst="line">
              <a:avLst/>
            </a:prstGeo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A9B6DB74-3DFE-4F94-91CD-2FED2D32F8B8}"/>
                </a:ext>
              </a:extLst>
            </p:cNvPr>
            <p:cNvCxnSpPr/>
            <p:nvPr/>
          </p:nvCxnSpPr>
          <p:spPr>
            <a:xfrm>
              <a:off x="256604" y="4689697"/>
              <a:ext cx="45183996" cy="25988"/>
            </a:xfrm>
            <a:prstGeom prst="line">
              <a:avLst/>
            </a:prstGeom>
            <a:ln/>
          </p:spPr>
          <p:style>
            <a:lnRef idx="3">
              <a:schemeClr val="dk1"/>
            </a:lnRef>
            <a:fillRef idx="0">
              <a:schemeClr val="dk1"/>
            </a:fillRef>
            <a:effectRef idx="2">
              <a:schemeClr val="dk1"/>
            </a:effectRef>
            <a:fontRef idx="minor">
              <a:schemeClr val="tx1"/>
            </a:fontRef>
          </p:style>
        </p:cxnSp>
      </p:grpSp>
      <p:cxnSp>
        <p:nvCxnSpPr>
          <p:cNvPr id="12" name="Straight Connector 11">
            <a:extLst>
              <a:ext uri="{FF2B5EF4-FFF2-40B4-BE49-F238E27FC236}">
                <a16:creationId xmlns:a16="http://schemas.microsoft.com/office/drawing/2014/main" id="{3EB2C5C8-6A35-4E0D-855A-F6A6EB4CA2F3}"/>
              </a:ext>
            </a:extLst>
          </p:cNvPr>
          <p:cNvCxnSpPr/>
          <p:nvPr/>
        </p:nvCxnSpPr>
        <p:spPr>
          <a:xfrm>
            <a:off x="13716000" y="5124111"/>
            <a:ext cx="0" cy="307625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178DF2B-314F-4728-A749-65FC2422D7D5}"/>
              </a:ext>
            </a:extLst>
          </p:cNvPr>
          <p:cNvSpPr/>
          <p:nvPr/>
        </p:nvSpPr>
        <p:spPr>
          <a:xfrm>
            <a:off x="249621" y="4838152"/>
            <a:ext cx="13459396" cy="811209"/>
          </a:xfrm>
          <a:prstGeom prst="rect">
            <a:avLst/>
          </a:prstGeom>
        </p:spPr>
        <p:txBody>
          <a:bodyPr wrap="square" lIns="117564" tIns="58782" rIns="117564" bIns="58782">
            <a:spAutoFit/>
          </a:bodyPr>
          <a:lstStyle/>
          <a:p>
            <a:pPr algn="ctr"/>
            <a:r>
              <a:rPr lang="en-US" sz="4500" b="1" u="sng" dirty="0">
                <a:latin typeface="Avenir Book" charset="0"/>
                <a:ea typeface="Avenir Book" charset="0"/>
                <a:cs typeface="Avenir Book" charset="0"/>
              </a:rPr>
              <a:t>Abstract</a:t>
            </a:r>
          </a:p>
        </p:txBody>
      </p:sp>
      <p:sp>
        <p:nvSpPr>
          <p:cNvPr id="17" name="Rectangle 16">
            <a:extLst>
              <a:ext uri="{FF2B5EF4-FFF2-40B4-BE49-F238E27FC236}">
                <a16:creationId xmlns:a16="http://schemas.microsoft.com/office/drawing/2014/main" id="{D326352C-7381-41D7-979C-3B28F8A38A46}"/>
              </a:ext>
            </a:extLst>
          </p:cNvPr>
          <p:cNvSpPr/>
          <p:nvPr/>
        </p:nvSpPr>
        <p:spPr>
          <a:xfrm>
            <a:off x="13760843" y="4861101"/>
            <a:ext cx="13716022" cy="811209"/>
          </a:xfrm>
          <a:prstGeom prst="rect">
            <a:avLst/>
          </a:prstGeom>
        </p:spPr>
        <p:txBody>
          <a:bodyPr wrap="square" lIns="117564" tIns="58782" rIns="117564" bIns="58782" anchor="t">
            <a:spAutoFit/>
          </a:bodyPr>
          <a:lstStyle/>
          <a:p>
            <a:pPr algn="ctr"/>
            <a:r>
              <a:rPr lang="en-US" sz="4500" b="1" u="sng" dirty="0">
                <a:latin typeface="Avenir Book" charset="0"/>
                <a:ea typeface="Avenir Book" charset="0"/>
                <a:cs typeface="Avenir Book" charset="0"/>
              </a:rPr>
              <a:t>Motivation &amp; Innovation</a:t>
            </a:r>
          </a:p>
        </p:txBody>
      </p:sp>
      <p:sp>
        <p:nvSpPr>
          <p:cNvPr id="18" name="TextBox 17">
            <a:extLst>
              <a:ext uri="{FF2B5EF4-FFF2-40B4-BE49-F238E27FC236}">
                <a16:creationId xmlns:a16="http://schemas.microsoft.com/office/drawing/2014/main" id="{061D3095-E850-43C7-98B7-0D351EEC1485}"/>
              </a:ext>
            </a:extLst>
          </p:cNvPr>
          <p:cNvSpPr txBox="1"/>
          <p:nvPr/>
        </p:nvSpPr>
        <p:spPr>
          <a:xfrm>
            <a:off x="301447" y="5601236"/>
            <a:ext cx="13113114" cy="6863417"/>
          </a:xfrm>
          <a:prstGeom prst="rect">
            <a:avLst/>
          </a:prstGeom>
          <a:noFill/>
        </p:spPr>
        <p:txBody>
          <a:bodyPr wrap="square" rtlCol="0">
            <a:spAutoFit/>
          </a:bodyPr>
          <a:lstStyle/>
          <a:p>
            <a:pPr algn="just"/>
            <a:r>
              <a:rPr lang="en-US" sz="4000" dirty="0">
                <a:latin typeface="Avenir Book" charset="0"/>
                <a:ea typeface="Avenir Book" charset="0"/>
                <a:cs typeface="Avenir Book" charset="0"/>
              </a:rPr>
              <a:t>Recommendation systems are one of the most used tools on e-commerce website. In United States, there are more than 300,000 books written every year and about 500+ movies released every year in the past decade. Various movies are often motivated by the books written. The books and movies share a lot in common such as genres and plots and thus our design performs a quick cross book-movie recommendation based on the analysis of description and other common features such as user-history, genres, plots, description, ratings and the number of awards. We also believe this can create a social impact to develop the culture of reading.</a:t>
            </a:r>
          </a:p>
        </p:txBody>
      </p:sp>
      <p:sp>
        <p:nvSpPr>
          <p:cNvPr id="19" name="TextBox 18">
            <a:extLst>
              <a:ext uri="{FF2B5EF4-FFF2-40B4-BE49-F238E27FC236}">
                <a16:creationId xmlns:a16="http://schemas.microsoft.com/office/drawing/2014/main" id="{1C573002-16CD-47AC-A24B-C9132CCD3ED3}"/>
              </a:ext>
            </a:extLst>
          </p:cNvPr>
          <p:cNvSpPr txBox="1"/>
          <p:nvPr/>
        </p:nvSpPr>
        <p:spPr>
          <a:xfrm>
            <a:off x="13809350" y="5864837"/>
            <a:ext cx="13298163" cy="8710077"/>
          </a:xfrm>
          <a:prstGeom prst="rect">
            <a:avLst/>
          </a:prstGeom>
          <a:noFill/>
        </p:spPr>
        <p:txBody>
          <a:bodyPr wrap="square" rtlCol="0">
            <a:spAutoFit/>
          </a:bodyPr>
          <a:lstStyle/>
          <a:p>
            <a:pPr algn="just"/>
            <a:r>
              <a:rPr lang="en-US" sz="4000" dirty="0">
                <a:latin typeface="Avenir Book" charset="0"/>
                <a:ea typeface="Avenir Book" charset="0"/>
                <a:cs typeface="Avenir Book" charset="0"/>
              </a:rPr>
              <a:t>Netflix, Amazon, IMDB, </a:t>
            </a:r>
            <a:r>
              <a:rPr lang="en-US" sz="4000" dirty="0" err="1">
                <a:latin typeface="Avenir Book" charset="0"/>
                <a:ea typeface="Avenir Book" charset="0"/>
                <a:cs typeface="Avenir Book" charset="0"/>
              </a:rPr>
              <a:t>GoodReads</a:t>
            </a:r>
            <a:r>
              <a:rPr lang="en-US" sz="4000" dirty="0">
                <a:latin typeface="Avenir Book" charset="0"/>
                <a:ea typeface="Avenir Book" charset="0"/>
                <a:cs typeface="Avenir Book" charset="0"/>
              </a:rPr>
              <a:t> are few among many of the examples that use advanced machine learning algorithms to recommend a choice of a movie, a book, or a product based on your history of choice and critique reviews. However, Netflix and IMDB would only recommend movies, </a:t>
            </a:r>
            <a:r>
              <a:rPr lang="en-US" sz="4000" dirty="0" err="1">
                <a:latin typeface="Avenir Book" charset="0"/>
                <a:ea typeface="Avenir Book" charset="0"/>
                <a:cs typeface="Avenir Book" charset="0"/>
              </a:rPr>
              <a:t>GoodReads</a:t>
            </a:r>
            <a:r>
              <a:rPr lang="en-US" sz="4000" dirty="0">
                <a:latin typeface="Avenir Book" charset="0"/>
                <a:ea typeface="Avenir Book" charset="0"/>
                <a:cs typeface="Avenir Book" charset="0"/>
              </a:rPr>
              <a:t> would only recommend books and so on and so forth. There are no current applications in the market that would perform cross recommendation between movies and books.</a:t>
            </a:r>
          </a:p>
          <a:p>
            <a:pPr algn="just"/>
            <a:endParaRPr lang="en-US" sz="4000" dirty="0">
              <a:latin typeface="Avenir Book" charset="0"/>
              <a:ea typeface="Avenir Book" charset="0"/>
              <a:cs typeface="Avenir Book" charset="0"/>
            </a:endParaRPr>
          </a:p>
          <a:p>
            <a:pPr algn="just"/>
            <a:r>
              <a:rPr lang="en-US" sz="4000" dirty="0">
                <a:latin typeface="Avenir Book" charset="0"/>
                <a:ea typeface="Avenir Book" charset="0"/>
                <a:cs typeface="Avenir Book" charset="0"/>
              </a:rPr>
              <a:t>Movies and Books often seem to have similar themes and this occurs often because a lot of movies are inspired by books. This will help the user (1) to watch movies based on their choice of books and (2) to read books similar to their choice of genres to help inculcate the habit of reading.</a:t>
            </a:r>
          </a:p>
        </p:txBody>
      </p:sp>
      <p:sp>
        <p:nvSpPr>
          <p:cNvPr id="20" name="TextBox 19">
            <a:extLst>
              <a:ext uri="{FF2B5EF4-FFF2-40B4-BE49-F238E27FC236}">
                <a16:creationId xmlns:a16="http://schemas.microsoft.com/office/drawing/2014/main" id="{5F5C84B1-781A-4D61-95ED-F4926DA0BF74}"/>
              </a:ext>
            </a:extLst>
          </p:cNvPr>
          <p:cNvSpPr txBox="1"/>
          <p:nvPr/>
        </p:nvSpPr>
        <p:spPr>
          <a:xfrm>
            <a:off x="346901" y="13471207"/>
            <a:ext cx="13232723" cy="6247864"/>
          </a:xfrm>
          <a:prstGeom prst="rect">
            <a:avLst/>
          </a:prstGeom>
          <a:noFill/>
        </p:spPr>
        <p:txBody>
          <a:bodyPr wrap="square" rtlCol="0">
            <a:spAutoFit/>
          </a:bodyPr>
          <a:lstStyle/>
          <a:p>
            <a:pPr algn="just"/>
            <a:r>
              <a:rPr lang="en-US" sz="4000" dirty="0">
                <a:latin typeface="Avenir Book" charset="0"/>
                <a:ea typeface="Avenir Book" charset="0"/>
                <a:cs typeface="Avenir Book" charset="0"/>
              </a:rPr>
              <a:t>We have used two datasets for Movies – IMDB and </a:t>
            </a:r>
            <a:r>
              <a:rPr lang="en-US" sz="4000" dirty="0" err="1">
                <a:latin typeface="Avenir Book" charset="0"/>
                <a:ea typeface="Avenir Book" charset="0"/>
                <a:cs typeface="Avenir Book" charset="0"/>
              </a:rPr>
              <a:t>MovieLens</a:t>
            </a:r>
            <a:r>
              <a:rPr lang="en-US" sz="4000" dirty="0">
                <a:latin typeface="Avenir Book" charset="0"/>
                <a:ea typeface="Avenir Book" charset="0"/>
                <a:cs typeface="Avenir Book" charset="0"/>
              </a:rPr>
              <a:t> dataset. The movie dataset was made sure to have the following basic features – Name, Director, Ratings, Description. </a:t>
            </a:r>
          </a:p>
          <a:p>
            <a:pPr algn="just"/>
            <a:r>
              <a:rPr lang="en-US" sz="4000" dirty="0">
                <a:latin typeface="Avenir Book" charset="0"/>
                <a:ea typeface="Avenir Book" charset="0"/>
                <a:cs typeface="Avenir Book" charset="0"/>
              </a:rPr>
              <a:t>We used three datasets for Books – </a:t>
            </a:r>
            <a:r>
              <a:rPr lang="en-US" sz="4000" dirty="0" err="1">
                <a:latin typeface="Avenir Book" charset="0"/>
                <a:ea typeface="Avenir Book" charset="0"/>
                <a:cs typeface="Avenir Book" charset="0"/>
              </a:rPr>
              <a:t>GoodReads</a:t>
            </a:r>
            <a:r>
              <a:rPr lang="en-US" sz="4000" dirty="0">
                <a:latin typeface="Avenir Book" charset="0"/>
                <a:ea typeface="Avenir Book" charset="0"/>
                <a:cs typeface="Avenir Book" charset="0"/>
              </a:rPr>
              <a:t>, </a:t>
            </a:r>
            <a:r>
              <a:rPr lang="en-US" sz="4000" dirty="0" err="1">
                <a:latin typeface="Avenir Book" charset="0"/>
                <a:ea typeface="Avenir Book" charset="0"/>
                <a:cs typeface="Avenir Book" charset="0"/>
              </a:rPr>
              <a:t>OpenSource</a:t>
            </a:r>
            <a:r>
              <a:rPr lang="en-US" sz="4000" dirty="0">
                <a:latin typeface="Avenir Book" charset="0"/>
                <a:ea typeface="Avenir Book" charset="0"/>
                <a:cs typeface="Avenir Book" charset="0"/>
              </a:rPr>
              <a:t> Library and Kaggle having the following basic features – Name, Author, Rating, Description.</a:t>
            </a:r>
          </a:p>
          <a:p>
            <a:pPr algn="just"/>
            <a:endParaRPr lang="en-US" sz="4000" dirty="0">
              <a:latin typeface="Avenir Book" charset="0"/>
              <a:ea typeface="Avenir Book" charset="0"/>
              <a:cs typeface="Avenir Book" charset="0"/>
            </a:endParaRPr>
          </a:p>
          <a:p>
            <a:pPr algn="just"/>
            <a:r>
              <a:rPr lang="en-US" sz="4000" dirty="0">
                <a:latin typeface="Avenir Book" charset="0"/>
                <a:ea typeface="Avenir Book" charset="0"/>
                <a:cs typeface="Avenir Book" charset="0"/>
              </a:rPr>
              <a:t>Both the data sets were combined and cleaned using MySQL, </a:t>
            </a:r>
            <a:r>
              <a:rPr lang="en-US" sz="4000" dirty="0" err="1">
                <a:latin typeface="Avenir Book" charset="0"/>
                <a:ea typeface="Avenir Book" charset="0"/>
                <a:cs typeface="Avenir Book" charset="0"/>
              </a:rPr>
              <a:t>OpenRefine</a:t>
            </a:r>
            <a:r>
              <a:rPr lang="en-US" sz="4000" dirty="0">
                <a:latin typeface="Avenir Book" charset="0"/>
                <a:ea typeface="Avenir Book" charset="0"/>
                <a:cs typeface="Avenir Book" charset="0"/>
              </a:rPr>
              <a:t>, </a:t>
            </a:r>
            <a:r>
              <a:rPr lang="en-US" sz="4000" dirty="0" err="1">
                <a:latin typeface="Avenir Book" charset="0"/>
                <a:ea typeface="Avenir Book" charset="0"/>
                <a:cs typeface="Avenir Book" charset="0"/>
              </a:rPr>
              <a:t>DataWrangler</a:t>
            </a:r>
            <a:r>
              <a:rPr lang="en-US" sz="4000" dirty="0">
                <a:latin typeface="Avenir Book" charset="0"/>
                <a:ea typeface="Avenir Book" charset="0"/>
                <a:cs typeface="Avenir Book" charset="0"/>
              </a:rPr>
              <a:t> and R. Post Data-Cleaning, we had up to 27,000 books and more than 6,000 movies.</a:t>
            </a:r>
          </a:p>
        </p:txBody>
      </p:sp>
      <p:sp>
        <p:nvSpPr>
          <p:cNvPr id="21" name="Rectangle 20">
            <a:extLst>
              <a:ext uri="{FF2B5EF4-FFF2-40B4-BE49-F238E27FC236}">
                <a16:creationId xmlns:a16="http://schemas.microsoft.com/office/drawing/2014/main" id="{0BBE98EF-C88B-4A79-A27A-EFF4412DD1E5}"/>
              </a:ext>
            </a:extLst>
          </p:cNvPr>
          <p:cNvSpPr/>
          <p:nvPr/>
        </p:nvSpPr>
        <p:spPr>
          <a:xfrm>
            <a:off x="-6975" y="12360180"/>
            <a:ext cx="13715992" cy="811209"/>
          </a:xfrm>
          <a:prstGeom prst="rect">
            <a:avLst/>
          </a:prstGeom>
        </p:spPr>
        <p:txBody>
          <a:bodyPr wrap="square" lIns="117564" tIns="58782" rIns="117564" bIns="58782">
            <a:spAutoFit/>
          </a:bodyPr>
          <a:lstStyle/>
          <a:p>
            <a:pPr algn="ctr"/>
            <a:r>
              <a:rPr lang="en-US" sz="4500" b="1" u="sng" dirty="0">
                <a:latin typeface="Avenir Book" charset="0"/>
                <a:ea typeface="Avenir Book" charset="0"/>
                <a:cs typeface="Avenir Book" charset="0"/>
              </a:rPr>
              <a:t>Data</a:t>
            </a:r>
          </a:p>
        </p:txBody>
      </p:sp>
      <p:sp>
        <p:nvSpPr>
          <p:cNvPr id="22" name="Rectangle 21">
            <a:extLst>
              <a:ext uri="{FF2B5EF4-FFF2-40B4-BE49-F238E27FC236}">
                <a16:creationId xmlns:a16="http://schemas.microsoft.com/office/drawing/2014/main" id="{07829AF3-94DE-49E5-A472-B2E213F82821}"/>
              </a:ext>
            </a:extLst>
          </p:cNvPr>
          <p:cNvSpPr/>
          <p:nvPr/>
        </p:nvSpPr>
        <p:spPr>
          <a:xfrm>
            <a:off x="-31109" y="19850002"/>
            <a:ext cx="13778226" cy="811209"/>
          </a:xfrm>
          <a:prstGeom prst="rect">
            <a:avLst/>
          </a:prstGeom>
        </p:spPr>
        <p:txBody>
          <a:bodyPr wrap="square" lIns="117564" tIns="58782" rIns="117564" bIns="58782" anchor="t">
            <a:spAutoFit/>
          </a:bodyPr>
          <a:lstStyle/>
          <a:p>
            <a:pPr algn="ctr"/>
            <a:r>
              <a:rPr lang="en-US" sz="4500" b="1" u="sng" dirty="0">
                <a:latin typeface="Avenir Book" charset="0"/>
                <a:ea typeface="Avenir Book" charset="0"/>
                <a:cs typeface="Avenir Book" charset="0"/>
              </a:rPr>
              <a:t>Algorithm</a:t>
            </a:r>
          </a:p>
        </p:txBody>
      </p:sp>
      <p:sp>
        <p:nvSpPr>
          <p:cNvPr id="23" name="Rectangle 22">
            <a:extLst>
              <a:ext uri="{FF2B5EF4-FFF2-40B4-BE49-F238E27FC236}">
                <a16:creationId xmlns:a16="http://schemas.microsoft.com/office/drawing/2014/main" id="{06E19D31-0F75-4007-A8DC-A0D16B7DD323}"/>
              </a:ext>
            </a:extLst>
          </p:cNvPr>
          <p:cNvSpPr/>
          <p:nvPr/>
        </p:nvSpPr>
        <p:spPr>
          <a:xfrm>
            <a:off x="-63830" y="30105530"/>
            <a:ext cx="13715994" cy="811209"/>
          </a:xfrm>
          <a:prstGeom prst="rect">
            <a:avLst/>
          </a:prstGeom>
        </p:spPr>
        <p:txBody>
          <a:bodyPr wrap="square" lIns="117564" tIns="58782" rIns="117564" bIns="58782" anchor="t">
            <a:spAutoFit/>
          </a:bodyPr>
          <a:lstStyle/>
          <a:p>
            <a:pPr algn="ctr"/>
            <a:r>
              <a:rPr lang="en-US" sz="4500" b="1" u="sng" dirty="0">
                <a:latin typeface="Avenir Book" charset="0"/>
                <a:ea typeface="Avenir Book" charset="0"/>
                <a:cs typeface="Avenir Book" charset="0"/>
              </a:rPr>
              <a:t>Evaluation</a:t>
            </a:r>
          </a:p>
        </p:txBody>
      </p:sp>
      <p:sp>
        <p:nvSpPr>
          <p:cNvPr id="24" name="Rectangle 23">
            <a:extLst>
              <a:ext uri="{FF2B5EF4-FFF2-40B4-BE49-F238E27FC236}">
                <a16:creationId xmlns:a16="http://schemas.microsoft.com/office/drawing/2014/main" id="{0E4320F8-4A83-4B6B-825E-92906C0A4E75}"/>
              </a:ext>
            </a:extLst>
          </p:cNvPr>
          <p:cNvSpPr/>
          <p:nvPr/>
        </p:nvSpPr>
        <p:spPr>
          <a:xfrm>
            <a:off x="13722984" y="14943347"/>
            <a:ext cx="13697612" cy="811209"/>
          </a:xfrm>
          <a:prstGeom prst="rect">
            <a:avLst/>
          </a:prstGeom>
        </p:spPr>
        <p:txBody>
          <a:bodyPr wrap="square" lIns="117564" tIns="58782" rIns="117564" bIns="58782" anchor="t">
            <a:spAutoFit/>
          </a:bodyPr>
          <a:lstStyle/>
          <a:p>
            <a:pPr algn="ctr"/>
            <a:r>
              <a:rPr lang="en-US" sz="4500" b="1" u="sng" dirty="0">
                <a:latin typeface="Avenir Book" charset="0"/>
                <a:ea typeface="Avenir Book" charset="0"/>
                <a:cs typeface="Avenir Book" charset="0"/>
              </a:rPr>
              <a:t>Web App</a:t>
            </a:r>
          </a:p>
        </p:txBody>
      </p:sp>
      <p:sp>
        <p:nvSpPr>
          <p:cNvPr id="25" name="Rectangle 24">
            <a:extLst>
              <a:ext uri="{FF2B5EF4-FFF2-40B4-BE49-F238E27FC236}">
                <a16:creationId xmlns:a16="http://schemas.microsoft.com/office/drawing/2014/main" id="{1D89A01F-5DB4-4D82-8DE0-9A7BBD2E5A0C}"/>
              </a:ext>
            </a:extLst>
          </p:cNvPr>
          <p:cNvSpPr/>
          <p:nvPr/>
        </p:nvSpPr>
        <p:spPr>
          <a:xfrm>
            <a:off x="13715977" y="28977764"/>
            <a:ext cx="13716022" cy="811208"/>
          </a:xfrm>
          <a:prstGeom prst="rect">
            <a:avLst/>
          </a:prstGeom>
        </p:spPr>
        <p:txBody>
          <a:bodyPr wrap="square" lIns="117564" tIns="58782" rIns="117564" bIns="58782" anchor="t">
            <a:spAutoFit/>
          </a:bodyPr>
          <a:lstStyle/>
          <a:p>
            <a:pPr algn="ctr"/>
            <a:r>
              <a:rPr lang="en-US" sz="4500" b="1" u="sng" dirty="0">
                <a:latin typeface="Avenir Book" charset="0"/>
                <a:ea typeface="Avenir Book" charset="0"/>
                <a:cs typeface="Avenir Book" charset="0"/>
              </a:rPr>
              <a:t>References</a:t>
            </a:r>
          </a:p>
        </p:txBody>
      </p:sp>
      <p:sp>
        <p:nvSpPr>
          <p:cNvPr id="27" name="TextBox 26">
            <a:extLst>
              <a:ext uri="{FF2B5EF4-FFF2-40B4-BE49-F238E27FC236}">
                <a16:creationId xmlns:a16="http://schemas.microsoft.com/office/drawing/2014/main" id="{D686FD5D-9B24-4CBA-992A-2BC728420D13}"/>
              </a:ext>
            </a:extLst>
          </p:cNvPr>
          <p:cNvSpPr txBox="1"/>
          <p:nvPr/>
        </p:nvSpPr>
        <p:spPr>
          <a:xfrm>
            <a:off x="13783147" y="29893517"/>
            <a:ext cx="13298163" cy="6494085"/>
          </a:xfrm>
          <a:prstGeom prst="rect">
            <a:avLst/>
          </a:prstGeom>
          <a:noFill/>
        </p:spPr>
        <p:txBody>
          <a:bodyPr wrap="square" rtlCol="0">
            <a:spAutoFit/>
          </a:bodyPr>
          <a:lstStyle/>
          <a:p>
            <a:pPr marL="742950" indent="-742950" algn="just">
              <a:buFont typeface="+mj-lt"/>
              <a:buAutoNum type="arabicPeriod"/>
            </a:pPr>
            <a:r>
              <a:rPr lang="en-US" sz="3200" dirty="0">
                <a:latin typeface="Avenir Book" charset="0"/>
                <a:ea typeface="Avenir Book" charset="0"/>
                <a:cs typeface="Avenir Book" charset="0"/>
              </a:rPr>
              <a:t>Gediminas  </a:t>
            </a:r>
            <a:r>
              <a:rPr lang="en-US" sz="3200" dirty="0" err="1">
                <a:latin typeface="Avenir Book" charset="0"/>
                <a:ea typeface="Avenir Book" charset="0"/>
                <a:cs typeface="Avenir Book" charset="0"/>
              </a:rPr>
              <a:t>Adomavicius</a:t>
            </a:r>
            <a:r>
              <a:rPr lang="en-US" sz="3200" dirty="0">
                <a:latin typeface="Avenir Book" charset="0"/>
                <a:ea typeface="Avenir Book" charset="0"/>
                <a:cs typeface="Avenir Book" charset="0"/>
              </a:rPr>
              <a:t>,  </a:t>
            </a:r>
            <a:r>
              <a:rPr lang="en-US" sz="3200" dirty="0" err="1">
                <a:latin typeface="Avenir Book" charset="0"/>
                <a:ea typeface="Avenir Book" charset="0"/>
                <a:cs typeface="Avenir Book" charset="0"/>
              </a:rPr>
              <a:t>Tuzhilin</a:t>
            </a:r>
            <a:r>
              <a:rPr lang="en-US" sz="3200" dirty="0">
                <a:latin typeface="Avenir Book" charset="0"/>
                <a:ea typeface="Avenir Book" charset="0"/>
                <a:cs typeface="Avenir Book" charset="0"/>
              </a:rPr>
              <a:t>  A.: </a:t>
            </a:r>
            <a:r>
              <a:rPr lang="en-US" sz="3200" u="sng" dirty="0">
                <a:latin typeface="Avenir Book" charset="0"/>
                <a:ea typeface="Avenir Book" charset="0"/>
                <a:cs typeface="Avenir Book" charset="0"/>
              </a:rPr>
              <a:t>Toward  the  next  generation  of  recommender systems:  a  survey  of  the  state-of-the-art  and possible  extensions</a:t>
            </a:r>
            <a:r>
              <a:rPr lang="en-US" sz="3200" dirty="0">
                <a:latin typeface="Avenir Book" charset="0"/>
                <a:ea typeface="Avenir Book" charset="0"/>
                <a:cs typeface="Avenir Book" charset="0"/>
              </a:rPr>
              <a:t>. IEEE  Transactions  on Knowledge and Data Engineering 2005, 17(6):734-749.2.</a:t>
            </a:r>
          </a:p>
          <a:p>
            <a:pPr marL="742950" indent="-742950" algn="just">
              <a:buFont typeface="+mj-lt"/>
              <a:buAutoNum type="arabicPeriod"/>
            </a:pPr>
            <a:r>
              <a:rPr lang="en-US" sz="3200" dirty="0">
                <a:latin typeface="Avenir Book" charset="0"/>
                <a:ea typeface="Avenir Book" charset="0"/>
                <a:cs typeface="Avenir Book" charset="0"/>
              </a:rPr>
              <a:t>Gong  S: A  </a:t>
            </a:r>
            <a:r>
              <a:rPr lang="en-US" sz="3200" u="sng" dirty="0">
                <a:latin typeface="Avenir Book" charset="0"/>
                <a:ea typeface="Avenir Book" charset="0"/>
                <a:cs typeface="Avenir Book" charset="0"/>
              </a:rPr>
              <a:t>Collaborative  Filtering  Recommendation  Algorithm  Based  on  User Clustering and Item Clustering</a:t>
            </a:r>
            <a:r>
              <a:rPr lang="en-US" sz="3200" dirty="0">
                <a:latin typeface="Avenir Book" charset="0"/>
                <a:ea typeface="Avenir Book" charset="0"/>
                <a:cs typeface="Avenir Book" charset="0"/>
              </a:rPr>
              <a:t>. JSW 2010, 5(7):745-752</a:t>
            </a:r>
          </a:p>
          <a:p>
            <a:pPr marL="742950" indent="-742950" algn="just">
              <a:buFont typeface="+mj-lt"/>
              <a:buAutoNum type="arabicPeriod"/>
            </a:pPr>
            <a:r>
              <a:rPr lang="en-US" sz="3200" dirty="0">
                <a:latin typeface="Avenir Book" charset="0"/>
                <a:ea typeface="Avenir Book" charset="0"/>
                <a:cs typeface="Avenir Book" charset="0"/>
              </a:rPr>
              <a:t>Greg   Linden   BS,   Jeremy   York: </a:t>
            </a:r>
            <a:r>
              <a:rPr lang="en-US" sz="3200" u="sng" dirty="0">
                <a:latin typeface="Avenir Book" charset="0"/>
                <a:ea typeface="Avenir Book" charset="0"/>
                <a:cs typeface="Avenir Book" charset="0"/>
              </a:rPr>
              <a:t>Amazon.com   recommendations:   item-to-item collaborative filtering</a:t>
            </a:r>
            <a:r>
              <a:rPr lang="en-US" sz="3200" dirty="0">
                <a:latin typeface="Avenir Book" charset="0"/>
                <a:ea typeface="Avenir Book" charset="0"/>
                <a:cs typeface="Avenir Book" charset="0"/>
              </a:rPr>
              <a:t>. IEEE Internet Computing 2003, 7(1):76-80</a:t>
            </a:r>
          </a:p>
          <a:p>
            <a:pPr marL="742950" indent="-742950" algn="just">
              <a:buFont typeface="+mj-lt"/>
              <a:buAutoNum type="arabicPeriod"/>
            </a:pPr>
            <a:r>
              <a:rPr lang="en-US" sz="3200" dirty="0">
                <a:latin typeface="Avenir Book" charset="0"/>
                <a:ea typeface="Avenir Book" charset="0"/>
                <a:cs typeface="Avenir Book" charset="0"/>
              </a:rPr>
              <a:t>Nadav   </a:t>
            </a:r>
            <a:r>
              <a:rPr lang="en-US" sz="3200" dirty="0" err="1">
                <a:latin typeface="Avenir Book" charset="0"/>
                <a:ea typeface="Avenir Book" charset="0"/>
                <a:cs typeface="Avenir Book" charset="0"/>
              </a:rPr>
              <a:t>Golbandi</a:t>
            </a:r>
            <a:r>
              <a:rPr lang="en-US" sz="3200" dirty="0">
                <a:latin typeface="Avenir Book" charset="0"/>
                <a:ea typeface="Avenir Book" charset="0"/>
                <a:cs typeface="Avenir Book" charset="0"/>
              </a:rPr>
              <a:t> YK,   Ronny   Lempel: </a:t>
            </a:r>
            <a:r>
              <a:rPr lang="en-US" sz="3200" u="sng" dirty="0">
                <a:latin typeface="Avenir Book" charset="0"/>
                <a:ea typeface="Avenir Book" charset="0"/>
                <a:cs typeface="Avenir Book" charset="0"/>
              </a:rPr>
              <a:t>Adaptive   bootstrapping   of   recommender systems using decision trees</a:t>
            </a:r>
            <a:r>
              <a:rPr lang="en-US" sz="3200" dirty="0">
                <a:latin typeface="Avenir Book" charset="0"/>
                <a:ea typeface="Avenir Book" charset="0"/>
                <a:cs typeface="Avenir Book" charset="0"/>
              </a:rPr>
              <a:t>. WSDM'11 2011</a:t>
            </a:r>
          </a:p>
          <a:p>
            <a:pPr marL="742950" indent="-742950" algn="just">
              <a:buFont typeface="+mj-lt"/>
              <a:buAutoNum type="arabicPeriod"/>
            </a:pPr>
            <a:r>
              <a:rPr lang="en-US" sz="3200" dirty="0">
                <a:latin typeface="Avenir Book" charset="0"/>
                <a:ea typeface="Avenir Book" charset="0"/>
                <a:cs typeface="Avenir Book" charset="0"/>
              </a:rPr>
              <a:t>Olivier  Chapelle  TJ,  Filip  </a:t>
            </a:r>
            <a:r>
              <a:rPr lang="en-US" sz="3200" dirty="0" err="1">
                <a:latin typeface="Avenir Book" charset="0"/>
                <a:ea typeface="Avenir Book" charset="0"/>
                <a:cs typeface="Avenir Book" charset="0"/>
              </a:rPr>
              <a:t>Radlinski</a:t>
            </a:r>
            <a:r>
              <a:rPr lang="en-US" sz="3200" dirty="0">
                <a:latin typeface="Avenir Book" charset="0"/>
                <a:ea typeface="Avenir Book" charset="0"/>
                <a:cs typeface="Avenir Book" charset="0"/>
              </a:rPr>
              <a:t>,  </a:t>
            </a:r>
            <a:r>
              <a:rPr lang="en-US" sz="3200" dirty="0" err="1">
                <a:latin typeface="Avenir Book" charset="0"/>
                <a:ea typeface="Avenir Book" charset="0"/>
                <a:cs typeface="Avenir Book" charset="0"/>
              </a:rPr>
              <a:t>Yisong</a:t>
            </a:r>
            <a:r>
              <a:rPr lang="en-US" sz="3200" dirty="0">
                <a:latin typeface="Avenir Book" charset="0"/>
                <a:ea typeface="Avenir Book" charset="0"/>
                <a:cs typeface="Avenir Book" charset="0"/>
              </a:rPr>
              <a:t>  Yue: </a:t>
            </a:r>
            <a:r>
              <a:rPr lang="en-US" sz="3200" u="sng" dirty="0">
                <a:latin typeface="Avenir Book" charset="0"/>
                <a:ea typeface="Avenir Book" charset="0"/>
                <a:cs typeface="Avenir Book" charset="0"/>
              </a:rPr>
              <a:t>Large-scale  validation  and  analysis of interleaved search evaluation</a:t>
            </a:r>
            <a:r>
              <a:rPr lang="en-US" sz="3200" dirty="0">
                <a:latin typeface="Avenir Book" charset="0"/>
                <a:ea typeface="Avenir Book" charset="0"/>
                <a:cs typeface="Avenir Book" charset="0"/>
              </a:rPr>
              <a:t>. ACM Transactions on Information Systems 2012, 30(1)</a:t>
            </a:r>
          </a:p>
        </p:txBody>
      </p:sp>
      <p:pic>
        <p:nvPicPr>
          <p:cNvPr id="11" name="Picture 10">
            <a:extLst>
              <a:ext uri="{FF2B5EF4-FFF2-40B4-BE49-F238E27FC236}">
                <a16:creationId xmlns:a16="http://schemas.microsoft.com/office/drawing/2014/main" id="{E5FF8D66-694E-405C-B431-9EB8B5B5274D}"/>
              </a:ext>
            </a:extLst>
          </p:cNvPr>
          <p:cNvPicPr>
            <a:picLocks noChangeAspect="1"/>
          </p:cNvPicPr>
          <p:nvPr/>
        </p:nvPicPr>
        <p:blipFill rotWithShape="1">
          <a:blip r:embed="rId3">
            <a:extLst>
              <a:ext uri="{28A0092B-C50C-407E-A947-70E740481C1C}">
                <a14:useLocalDpi xmlns:a14="http://schemas.microsoft.com/office/drawing/2010/main" val="0"/>
              </a:ext>
            </a:extLst>
          </a:blip>
          <a:srcRect l="47814" r="6422"/>
          <a:stretch/>
        </p:blipFill>
        <p:spPr>
          <a:xfrm>
            <a:off x="14343257" y="16377862"/>
            <a:ext cx="5269956" cy="6362700"/>
          </a:xfrm>
          <a:prstGeom prst="rect">
            <a:avLst/>
          </a:prstGeom>
          <a:ln>
            <a:solidFill>
              <a:schemeClr val="tx1"/>
            </a:solidFill>
          </a:ln>
        </p:spPr>
      </p:pic>
      <p:pic>
        <p:nvPicPr>
          <p:cNvPr id="28" name="Picture 27">
            <a:extLst>
              <a:ext uri="{FF2B5EF4-FFF2-40B4-BE49-F238E27FC236}">
                <a16:creationId xmlns:a16="http://schemas.microsoft.com/office/drawing/2014/main" id="{60531D5F-9FCB-46DD-A90B-59FD015CE1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43256" y="23664215"/>
            <a:ext cx="12593695" cy="4230932"/>
          </a:xfrm>
          <a:prstGeom prst="rect">
            <a:avLst/>
          </a:prstGeom>
          <a:ln>
            <a:solidFill>
              <a:schemeClr val="tx1"/>
            </a:solidFill>
          </a:ln>
        </p:spPr>
      </p:pic>
      <p:sp>
        <p:nvSpPr>
          <p:cNvPr id="29" name="TextBox 28">
            <a:extLst>
              <a:ext uri="{FF2B5EF4-FFF2-40B4-BE49-F238E27FC236}">
                <a16:creationId xmlns:a16="http://schemas.microsoft.com/office/drawing/2014/main" id="{6B03D9F9-E7FC-4737-BC56-BFBFA6E7D3CB}"/>
              </a:ext>
            </a:extLst>
          </p:cNvPr>
          <p:cNvSpPr txBox="1"/>
          <p:nvPr/>
        </p:nvSpPr>
        <p:spPr>
          <a:xfrm>
            <a:off x="14343257" y="22765806"/>
            <a:ext cx="5269956" cy="707886"/>
          </a:xfrm>
          <a:prstGeom prst="rect">
            <a:avLst/>
          </a:prstGeom>
          <a:noFill/>
        </p:spPr>
        <p:txBody>
          <a:bodyPr wrap="square" rtlCol="0">
            <a:spAutoFit/>
          </a:bodyPr>
          <a:lstStyle/>
          <a:p>
            <a:pPr algn="ctr"/>
            <a:r>
              <a:rPr lang="en-US" sz="4000" dirty="0">
                <a:latin typeface="Avenir Book" charset="0"/>
                <a:ea typeface="Avenir Book" charset="0"/>
                <a:cs typeface="Avenir Book" charset="0"/>
              </a:rPr>
              <a:t>Sign-Up/Log-In Page</a:t>
            </a:r>
          </a:p>
        </p:txBody>
      </p:sp>
      <p:sp>
        <p:nvSpPr>
          <p:cNvPr id="30" name="TextBox 29">
            <a:extLst>
              <a:ext uri="{FF2B5EF4-FFF2-40B4-BE49-F238E27FC236}">
                <a16:creationId xmlns:a16="http://schemas.microsoft.com/office/drawing/2014/main" id="{AF1E48AB-CBCD-4D06-B69F-10CA319FF3BF}"/>
              </a:ext>
            </a:extLst>
          </p:cNvPr>
          <p:cNvSpPr txBox="1"/>
          <p:nvPr/>
        </p:nvSpPr>
        <p:spPr>
          <a:xfrm>
            <a:off x="20145544" y="22765805"/>
            <a:ext cx="6791393" cy="707887"/>
          </a:xfrm>
          <a:prstGeom prst="rect">
            <a:avLst/>
          </a:prstGeom>
          <a:noFill/>
        </p:spPr>
        <p:txBody>
          <a:bodyPr wrap="square" rtlCol="0">
            <a:spAutoFit/>
          </a:bodyPr>
          <a:lstStyle/>
          <a:p>
            <a:pPr algn="ctr"/>
            <a:r>
              <a:rPr lang="en-US" sz="4000" dirty="0">
                <a:latin typeface="Avenir Book" charset="0"/>
                <a:ea typeface="Avenir Book" charset="0"/>
                <a:cs typeface="Avenir Book" charset="0"/>
              </a:rPr>
              <a:t>Selection Page</a:t>
            </a:r>
          </a:p>
        </p:txBody>
      </p:sp>
      <p:sp>
        <p:nvSpPr>
          <p:cNvPr id="31" name="TextBox 30">
            <a:extLst>
              <a:ext uri="{FF2B5EF4-FFF2-40B4-BE49-F238E27FC236}">
                <a16:creationId xmlns:a16="http://schemas.microsoft.com/office/drawing/2014/main" id="{89B8949C-672F-44B7-905D-5661C92A293F}"/>
              </a:ext>
            </a:extLst>
          </p:cNvPr>
          <p:cNvSpPr txBox="1"/>
          <p:nvPr/>
        </p:nvSpPr>
        <p:spPr>
          <a:xfrm>
            <a:off x="14343256" y="27976056"/>
            <a:ext cx="12593685" cy="707886"/>
          </a:xfrm>
          <a:prstGeom prst="rect">
            <a:avLst/>
          </a:prstGeom>
          <a:noFill/>
        </p:spPr>
        <p:txBody>
          <a:bodyPr wrap="square" rtlCol="0">
            <a:spAutoFit/>
          </a:bodyPr>
          <a:lstStyle/>
          <a:p>
            <a:pPr algn="ctr"/>
            <a:r>
              <a:rPr lang="en-US" sz="4000" dirty="0">
                <a:latin typeface="Avenir Book" charset="0"/>
                <a:ea typeface="Avenir Book" charset="0"/>
                <a:cs typeface="Avenir Book" charset="0"/>
              </a:rPr>
              <a:t>Results/Prediction Page</a:t>
            </a:r>
          </a:p>
        </p:txBody>
      </p:sp>
      <p:sp>
        <p:nvSpPr>
          <p:cNvPr id="26" name="TextBox 25">
            <a:extLst>
              <a:ext uri="{FF2B5EF4-FFF2-40B4-BE49-F238E27FC236}">
                <a16:creationId xmlns:a16="http://schemas.microsoft.com/office/drawing/2014/main" id="{909534C5-7CFF-4C0F-9FBE-C9BE6149F426}"/>
              </a:ext>
            </a:extLst>
          </p:cNvPr>
          <p:cNvSpPr txBox="1"/>
          <p:nvPr/>
        </p:nvSpPr>
        <p:spPr>
          <a:xfrm>
            <a:off x="210525" y="20679638"/>
            <a:ext cx="13232723" cy="7478970"/>
          </a:xfrm>
          <a:prstGeom prst="rect">
            <a:avLst/>
          </a:prstGeom>
          <a:noFill/>
        </p:spPr>
        <p:txBody>
          <a:bodyPr wrap="square" rtlCol="0">
            <a:spAutoFit/>
          </a:bodyPr>
          <a:lstStyle/>
          <a:p>
            <a:pPr algn="just"/>
            <a:r>
              <a:rPr lang="en-US" sz="4000" dirty="0">
                <a:latin typeface="Avenir Book" charset="0"/>
                <a:ea typeface="Avenir Book" charset="0"/>
                <a:cs typeface="Avenir Book" charset="0"/>
              </a:rPr>
              <a:t>For extracting similarity out of texts (description and plots), we used two  approaches – the Naïve Bayes “Bag-of-words” and Cosine Similarity Measure. The Bag of Words approach analyzes the description of the media chosen by the user and performs a similarity search based on the number of similar words. The cosine approach looks for the similarity between two vectors created based on the title and the description of the movies. Moreover, we used user history to extract genres that the user prefers the most. The user history and text similarity are given equal weightage and then the final results are filtered on the basis of ratings of the book/movie and the number of awards won.</a:t>
            </a:r>
          </a:p>
        </p:txBody>
      </p:sp>
      <p:pic>
        <p:nvPicPr>
          <p:cNvPr id="32" name="Picture 31">
            <a:extLst>
              <a:ext uri="{FF2B5EF4-FFF2-40B4-BE49-F238E27FC236}">
                <a16:creationId xmlns:a16="http://schemas.microsoft.com/office/drawing/2014/main" id="{B3A035F3-0AA3-439C-A2C2-AF9BBCEEF9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525" y="27499191"/>
            <a:ext cx="9342744" cy="2598362"/>
          </a:xfrm>
          <a:prstGeom prst="rect">
            <a:avLst/>
          </a:prstGeom>
        </p:spPr>
      </p:pic>
      <p:sp>
        <p:nvSpPr>
          <p:cNvPr id="33" name="TextBox 32">
            <a:extLst>
              <a:ext uri="{FF2B5EF4-FFF2-40B4-BE49-F238E27FC236}">
                <a16:creationId xmlns:a16="http://schemas.microsoft.com/office/drawing/2014/main" id="{A8A6FC2C-52B8-4EE3-8CA4-598936F6B59E}"/>
              </a:ext>
            </a:extLst>
          </p:cNvPr>
          <p:cNvSpPr txBox="1"/>
          <p:nvPr/>
        </p:nvSpPr>
        <p:spPr>
          <a:xfrm>
            <a:off x="272759" y="30764339"/>
            <a:ext cx="13232723" cy="5632311"/>
          </a:xfrm>
          <a:prstGeom prst="rect">
            <a:avLst/>
          </a:prstGeom>
          <a:noFill/>
        </p:spPr>
        <p:txBody>
          <a:bodyPr wrap="square" rtlCol="0">
            <a:spAutoFit/>
          </a:bodyPr>
          <a:lstStyle/>
          <a:p>
            <a:pPr algn="just"/>
            <a:r>
              <a:rPr lang="en-US" sz="4000" dirty="0">
                <a:latin typeface="Avenir Book" charset="0"/>
                <a:ea typeface="Avenir Book" charset="0"/>
                <a:cs typeface="Avenir Book" charset="0"/>
              </a:rPr>
              <a:t>We evaluated our approach by performing a simple blind experiment. We asked volunteers to choose media (books and movies) that they have watched, and/or liked and asked few basic questions on whether they would read the recommended movies and/or books. We helped them by showing the trailers of movies and description of the books that were recommended.</a:t>
            </a:r>
          </a:p>
          <a:p>
            <a:pPr algn="just"/>
            <a:r>
              <a:rPr lang="en-US" sz="4000" dirty="0">
                <a:latin typeface="Avenir Book" charset="0"/>
                <a:ea typeface="Avenir Book" charset="0"/>
                <a:cs typeface="Avenir Book" charset="0"/>
              </a:rPr>
              <a:t>Among the recommendations, the volunteers in average liked 83% of them and would like to go ahead and read or watch the media.</a:t>
            </a:r>
          </a:p>
        </p:txBody>
      </p:sp>
      <p:pic>
        <p:nvPicPr>
          <p:cNvPr id="3" name="Picture 2">
            <a:extLst>
              <a:ext uri="{FF2B5EF4-FFF2-40B4-BE49-F238E27FC236}">
                <a16:creationId xmlns:a16="http://schemas.microsoft.com/office/drawing/2014/main" id="{7430CA4E-35A9-492A-89E1-85BBA98273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68539" y="16377862"/>
            <a:ext cx="6714752" cy="6362700"/>
          </a:xfrm>
          <a:prstGeom prst="rect">
            <a:avLst/>
          </a:prstGeom>
          <a:ln>
            <a:solidFill>
              <a:schemeClr val="tx1"/>
            </a:solidFill>
          </a:ln>
        </p:spPr>
      </p:pic>
    </p:spTree>
    <p:extLst>
      <p:ext uri="{BB962C8B-B14F-4D97-AF65-F5344CB8AC3E}">
        <p14:creationId xmlns:p14="http://schemas.microsoft.com/office/powerpoint/2010/main" val="22615301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220</TotalTime>
  <Words>768</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Book</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 Nirav N</dc:creator>
  <cp:lastModifiedBy>Shah, Nirav N</cp:lastModifiedBy>
  <cp:revision>28</cp:revision>
  <dcterms:created xsi:type="dcterms:W3CDTF">2018-04-18T20:58:29Z</dcterms:created>
  <dcterms:modified xsi:type="dcterms:W3CDTF">2018-04-24T13:23:28Z</dcterms:modified>
</cp:coreProperties>
</file>