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75" r:id="rId9"/>
    <p:sldId id="276" r:id="rId10"/>
    <p:sldId id="277" r:id="rId11"/>
    <p:sldId id="263" r:id="rId12"/>
    <p:sldId id="264" r:id="rId13"/>
    <p:sldId id="268" r:id="rId14"/>
    <p:sldId id="269" r:id="rId15"/>
    <p:sldId id="270" r:id="rId16"/>
    <p:sldId id="279" r:id="rId17"/>
    <p:sldId id="280" r:id="rId18"/>
    <p:sldId id="281" r:id="rId19"/>
    <p:sldId id="282" r:id="rId20"/>
    <p:sldId id="271" r:id="rId21"/>
    <p:sldId id="272" r:id="rId22"/>
    <p:sldId id="273"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Police_IT" TargetMode="External"/><Relationship Id="rId2" Type="http://schemas.openxmlformats.org/officeDocument/2006/relationships/hyperlink" Target="http://documents.tips/documents/e-police-police-record-management-system.html" TargetMode="External"/><Relationship Id="rId1" Type="http://schemas.openxmlformats.org/officeDocument/2006/relationships/slideLayout" Target="../slideLayouts/slideLayout2.xml"/><Relationship Id="rId4" Type="http://schemas.openxmlformats.org/officeDocument/2006/relationships/hyperlink" Target="http://www.ijritcc.org/download/E-Police%20Police%20Record%20Management%20System.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50000"/>
              </a:lnSpc>
            </a:pPr>
            <a:r>
              <a:rPr lang="en-US" sz="5400" dirty="0" smtClean="0">
                <a:latin typeface="Times New Roman" panose="02020603050405020304" pitchFamily="18" charset="0"/>
                <a:cs typeface="Times New Roman" panose="02020603050405020304" pitchFamily="18" charset="0"/>
              </a:rPr>
              <a:t>E-POLICE RECORD MANAGEMENT SYETEM</a:t>
            </a:r>
            <a:endParaRPr lang="en-US" sz="5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4102479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326" y="658779"/>
            <a:ext cx="9404723" cy="5780657"/>
          </a:xfrm>
        </p:spPr>
        <p:txBody>
          <a:bodyPr/>
          <a:lstStyle/>
          <a:p>
            <a:r>
              <a:rPr lang="en-US" sz="2000" dirty="0">
                <a:latin typeface="Times New Roman" panose="02020603050405020304" pitchFamily="18" charset="0"/>
                <a:cs typeface="Times New Roman" panose="02020603050405020304" pitchFamily="18" charset="0"/>
              </a:rPr>
              <a:t>We plan to use the conventional prototyping model for the development of our project. The steps we will follow are:</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1) Requirement Analysis</a:t>
            </a:r>
            <a:br>
              <a:rPr lang="en-US" sz="2000" b="1"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Requirement and specification of the software are </a:t>
            </a:r>
            <a:r>
              <a:rPr lang="en-US" sz="2000" dirty="0" smtClean="0">
                <a:latin typeface="Times New Roman" panose="02020603050405020304" pitchFamily="18" charset="0"/>
                <a:cs typeface="Times New Roman" panose="02020603050405020304" pitchFamily="18" charset="0"/>
              </a:rPr>
              <a:t>collected.</a:t>
            </a:r>
            <a:r>
              <a:rPr lang="en-US" sz="2000" dirty="0"/>
              <a:t> </a:t>
            </a:r>
            <a:r>
              <a:rPr lang="en-US" sz="2000" dirty="0">
                <a:latin typeface="Times New Roman" panose="02020603050405020304" pitchFamily="18" charset="0"/>
                <a:cs typeface="Times New Roman" panose="02020603050405020304" pitchFamily="18" charset="0"/>
              </a:rPr>
              <a:t>We first discussed at length, about their exact expectations from the software system which enabled us to determine their requirements</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2) Design</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Some high-end function are designed during this </a:t>
            </a:r>
            <a:r>
              <a:rPr lang="en-US" sz="2000" dirty="0" err="1" smtClean="0">
                <a:latin typeface="Times New Roman" panose="02020603050405020304" pitchFamily="18" charset="0"/>
                <a:cs typeface="Times New Roman" panose="02020603050405020304" pitchFamily="18" charset="0"/>
              </a:rPr>
              <a:t>stage.When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requirements are known, a preliminary design </a:t>
            </a:r>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the system is created. It is not a detailed design and includes only the important aspects of the system, which gives an idea of the system to the user. </a:t>
            </a:r>
            <a:br>
              <a:rPr lang="en-US" sz="2000" dirty="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3) Coding</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err="1">
                <a:latin typeface="Times New Roman" panose="02020603050405020304" pitchFamily="18" charset="0"/>
                <a:cs typeface="Times New Roman" panose="02020603050405020304" pitchFamily="18" charset="0"/>
              </a:rPr>
              <a:t>Coding</a:t>
            </a:r>
            <a:r>
              <a:rPr lang="en-US" sz="2000" dirty="0">
                <a:latin typeface="Times New Roman" panose="02020603050405020304" pitchFamily="18" charset="0"/>
                <a:cs typeface="Times New Roman" panose="02020603050405020304" pitchFamily="18" charset="0"/>
              </a:rPr>
              <a:t> of software is done during this </a:t>
            </a:r>
            <a:r>
              <a:rPr lang="en-US" sz="2000" dirty="0" smtClean="0">
                <a:latin typeface="Times New Roman" panose="02020603050405020304" pitchFamily="18" charset="0"/>
                <a:cs typeface="Times New Roman" panose="02020603050405020304" pitchFamily="18" charset="0"/>
              </a:rPr>
              <a:t>stage. The design should be translated into machine readable form.</a:t>
            </a:r>
            <a:br>
              <a:rPr lang="en-US" sz="2000"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4) Testing</a:t>
            </a:r>
            <a:br>
              <a:rPr lang="en-US" sz="2000" b="1" dirty="0" smtClean="0">
                <a:latin typeface="Times New Roman" panose="02020603050405020304" pitchFamily="18" charset="0"/>
                <a:cs typeface="Times New Roman" panose="02020603050405020304" pitchFamily="18" charset="0"/>
              </a:rPr>
            </a:br>
            <a:r>
              <a:rPr lang="en-US" sz="2000" dirty="0" err="1" smtClean="0">
                <a:latin typeface="Times New Roman" panose="02020603050405020304" pitchFamily="18" charset="0"/>
                <a:cs typeface="Times New Roman" panose="02020603050405020304" pitchFamily="18" charset="0"/>
              </a:rPr>
              <a:t>Testing</a:t>
            </a:r>
            <a:r>
              <a:rPr lang="en-US" sz="2000" dirty="0" smtClean="0">
                <a:latin typeface="Times New Roman" panose="02020603050405020304" pitchFamily="18" charset="0"/>
                <a:cs typeface="Times New Roman" panose="02020603050405020304" pitchFamily="18" charset="0"/>
              </a:rPr>
              <a:t> phase ensures that the software is developed as per the users requirements. The project focuses on logical internals of the software and functional externals.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7753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5.0 IMPLEMENTATION TOOLS</a:t>
            </a:r>
            <a:endParaRPr lang="en-US" sz="4000" dirty="0"/>
          </a:p>
        </p:txBody>
      </p:sp>
      <p:sp>
        <p:nvSpPr>
          <p:cNvPr id="3" name="Content Placeholder 2"/>
          <p:cNvSpPr>
            <a:spLocks noGrp="1"/>
          </p:cNvSpPr>
          <p:nvPr>
            <p:ph idx="1"/>
          </p:nvPr>
        </p:nvSpPr>
        <p:spPr>
          <a:xfrm>
            <a:off x="974523" y="1344580"/>
            <a:ext cx="8946541" cy="4195481"/>
          </a:xfrm>
        </p:spPr>
        <p:txBody>
          <a:bodyPr/>
          <a:lstStyle/>
          <a:p>
            <a:r>
              <a:rPr lang="en-US" sz="3200" b="1" dirty="0">
                <a:latin typeface="Times New Roman" panose="02020603050405020304" pitchFamily="18" charset="0"/>
                <a:cs typeface="Times New Roman" panose="02020603050405020304" pitchFamily="18" charset="0"/>
              </a:rPr>
              <a:t>5.1 FRONT END</a:t>
            </a:r>
          </a:p>
          <a:p>
            <a:r>
              <a:rPr lang="en-US" sz="3200" dirty="0">
                <a:latin typeface="Times New Roman" panose="02020603050405020304" pitchFamily="18" charset="0"/>
                <a:cs typeface="Times New Roman" panose="02020603050405020304" pitchFamily="18" charset="0"/>
              </a:rPr>
              <a:t>5.1.1 Microsoft ASP.NET</a:t>
            </a:r>
          </a:p>
          <a:p>
            <a:endParaRPr lang="en-US" b="1" dirty="0"/>
          </a:p>
          <a:p>
            <a:endParaRPr lang="en-US" b="1" dirty="0"/>
          </a:p>
          <a:p>
            <a:endParaRPr lang="en-US" dirty="0"/>
          </a:p>
        </p:txBody>
      </p:sp>
      <p:pic>
        <p:nvPicPr>
          <p:cNvPr id="4" name="Picture 3" descr="C:\Users\VASIL SHAIKH\AppData\Local\Microsoft\Windows\INetCacheContent.Word\asp.png"/>
          <p:cNvPicPr/>
          <p:nvPr/>
        </p:nvPicPr>
        <p:blipFill>
          <a:blip r:embed="rId2">
            <a:extLst>
              <a:ext uri="{28A0092B-C50C-407E-A947-70E740481C1C}">
                <a14:useLocalDpi xmlns:a14="http://schemas.microsoft.com/office/drawing/2010/main" val="0"/>
              </a:ext>
            </a:extLst>
          </a:blip>
          <a:srcRect/>
          <a:stretch>
            <a:fillRect/>
          </a:stretch>
        </p:blipFill>
        <p:spPr bwMode="auto">
          <a:xfrm>
            <a:off x="1715076" y="2585507"/>
            <a:ext cx="8534400" cy="3141345"/>
          </a:xfrm>
          <a:prstGeom prst="rect">
            <a:avLst/>
          </a:prstGeom>
          <a:ln w="88900" cap="sq" cmpd="thickThin">
            <a:solidFill>
              <a:srgbClr val="000000"/>
            </a:solidFill>
            <a:prstDash val="solid"/>
            <a:miter lim="800000"/>
          </a:ln>
          <a:effectLst>
            <a:innerShdw blurRad="76200">
              <a:srgbClr val="000000"/>
            </a:innerShdw>
          </a:effectLst>
        </p:spPr>
      </p:pic>
      <p:sp>
        <p:nvSpPr>
          <p:cNvPr id="5" name="TextBox 4"/>
          <p:cNvSpPr txBox="1"/>
          <p:nvPr/>
        </p:nvSpPr>
        <p:spPr>
          <a:xfrm>
            <a:off x="1948449" y="6089779"/>
            <a:ext cx="6800045"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5.1.1.1 ASP.NET Logo</a:t>
            </a:r>
          </a:p>
        </p:txBody>
      </p:sp>
    </p:spTree>
    <p:extLst>
      <p:ext uri="{BB962C8B-B14F-4D97-AF65-F5344CB8AC3E}">
        <p14:creationId xmlns:p14="http://schemas.microsoft.com/office/powerpoint/2010/main" val="919508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611" y="605307"/>
            <a:ext cx="10972801" cy="5924282"/>
          </a:xfrm>
          <a:prstGeom prst="rect">
            <a:avLst/>
          </a:prstGeom>
          <a:noFill/>
        </p:spPr>
        <p:txBody>
          <a:bodyPr wrap="square" rtlCol="0">
            <a:spAutoFit/>
          </a:bodyPr>
          <a:lstStyle/>
          <a:p>
            <a:endParaRPr lang="en-US" dirty="0"/>
          </a:p>
        </p:txBody>
      </p:sp>
      <p:sp>
        <p:nvSpPr>
          <p:cNvPr id="4" name="Content Placeholder 2"/>
          <p:cNvSpPr txBox="1">
            <a:spLocks/>
          </p:cNvSpPr>
          <p:nvPr/>
        </p:nvSpPr>
        <p:spPr>
          <a:xfrm>
            <a:off x="1180585" y="1469707"/>
            <a:ext cx="8946541" cy="4195481"/>
          </a:xfrm>
          <a:prstGeom prst="rect">
            <a:avLst/>
          </a:prstGeom>
        </p:spPr>
        <p:txBody>
          <a:bodyPr>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n-US" b="1" dirty="0">
                <a:latin typeface="Times New Roman" panose="02020603050405020304" pitchFamily="18" charset="0"/>
                <a:cs typeface="Times New Roman" panose="02020603050405020304" pitchFamily="18" charset="0"/>
              </a:rPr>
              <a:t>ASP.NET</a:t>
            </a:r>
            <a:r>
              <a:rPr lang="en-US" dirty="0">
                <a:latin typeface="Times New Roman" panose="02020603050405020304" pitchFamily="18" charset="0"/>
                <a:cs typeface="Times New Roman" panose="02020603050405020304" pitchFamily="18" charset="0"/>
              </a:rPr>
              <a:t> is an open-source server-side web application framework designed for web development to produce dynamic web pages. It was developed by Microsoft to allow programmers to build dynamic web sites, web applications and web services.</a:t>
            </a:r>
          </a:p>
          <a:p>
            <a:pPr algn="just"/>
            <a:endParaRPr lang="en-US" dirty="0">
              <a:latin typeface="Times New Roman" panose="02020603050405020304" pitchFamily="18" charset="0"/>
              <a:cs typeface="Times New Roman" panose="02020603050405020304" pitchFamily="18" charset="0"/>
            </a:endParaRPr>
          </a:p>
          <a:p>
            <a:pPr algn="just"/>
            <a:r>
              <a:rPr lang="en-US" b="1" u="sng" dirty="0">
                <a:latin typeface="Times New Roman" panose="02020603050405020304" pitchFamily="18" charset="0"/>
                <a:cs typeface="Times New Roman" panose="02020603050405020304" pitchFamily="18" charset="0"/>
              </a:rPr>
              <a:t>ADVANTAGES :</a:t>
            </a:r>
          </a:p>
          <a:p>
            <a:pPr algn="just"/>
            <a:endParaRPr lang="en-US" u="sng"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reduces the amount of code required for building large and complex applications.</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Thus, increases overall development speed and reduce development costs.</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Just-in-time compilation, smart caching technologies and native optimization dramatically increase overall application performance</a:t>
            </a:r>
            <a:r>
              <a:rPr lang="en-US" dirty="0"/>
              <a:t>.</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ASP.NET Framework supports varied languages; it allows you to select the language that better applies to your application.</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ASP.NET provides ability of cross platform migration. </a:t>
            </a:r>
          </a:p>
          <a:p>
            <a:pPr marL="457200" indent="-457200" algn="just">
              <a:buFont typeface="Arial" panose="020B0604020202020204" pitchFamily="34" charset="0"/>
              <a:buChar char="•"/>
            </a:pPr>
            <a:endParaRPr lang="en-US" dirty="0"/>
          </a:p>
          <a:p>
            <a:pPr marL="0" indent="0">
              <a:buFont typeface="Wingdings 3" charset="2"/>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1865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5.2 BACK END</a:t>
            </a:r>
            <a:br>
              <a:rPr lang="en-US" sz="3200" b="1"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5.2.1</a:t>
            </a:r>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Microsoft SQL Server</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dirty="0"/>
          </a:p>
        </p:txBody>
      </p:sp>
      <p:pic>
        <p:nvPicPr>
          <p:cNvPr id="4" name="Content Placeholder 3" descr="C:\Users\VASIL SHAIKH\AppData\Local\Microsoft\Windows\INetCacheContent.Word\sql.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3363" y="1767716"/>
            <a:ext cx="7478525" cy="419576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p:cNvSpPr txBox="1"/>
          <p:nvPr/>
        </p:nvSpPr>
        <p:spPr>
          <a:xfrm>
            <a:off x="2491408" y="6202189"/>
            <a:ext cx="7222434"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Fig. 6.2.1.1 MS SQL Server Logo</a:t>
            </a:r>
          </a:p>
          <a:p>
            <a:pPr algn="ct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8238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1266" y="761812"/>
            <a:ext cx="9404723" cy="5935202"/>
          </a:xfrm>
        </p:spPr>
        <p:txBody>
          <a:bodyPr/>
          <a:lstStyle/>
          <a:p>
            <a:r>
              <a:rPr lang="en-US" sz="2000" dirty="0" smtClean="0">
                <a:latin typeface="Times New Roman" panose="02020603050405020304" pitchFamily="18" charset="0"/>
                <a:cs typeface="Times New Roman" panose="02020603050405020304" pitchFamily="18" charset="0"/>
              </a:rPr>
              <a:t>	Microsoft SQL Server is comprehensive, integrated data management and analysis software that enables organizations to reliably gain greater insight from their business information and achieve faster results for a competitive advantage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Key Capabilities </a:t>
            </a:r>
            <a:r>
              <a:rPr lang="en-US" sz="2000" b="1" u="sng" dirty="0" smtClean="0">
                <a:latin typeface="Times New Roman" panose="02020603050405020304" pitchFamily="18" charset="0"/>
                <a:cs typeface="Times New Roman" panose="02020603050405020304" pitchFamily="18" charset="0"/>
              </a:rPr>
              <a:t/>
            </a:r>
            <a:br>
              <a:rPr lang="en-US" sz="2000" b="1" u="sng"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1) High Availability: </a:t>
            </a:r>
            <a:r>
              <a:rPr lang="en-US" sz="2000" dirty="0" smtClean="0">
                <a:latin typeface="Times New Roman" panose="02020603050405020304" pitchFamily="18" charset="0"/>
                <a:cs typeface="Times New Roman" panose="02020603050405020304" pitchFamily="18" charset="0"/>
              </a:rPr>
              <a:t>Ensure business continuity with the highest levels of system availability through technologies that protect your data against costly human errors and minimize disaster recovery downtime.</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2)</a:t>
            </a:r>
            <a:r>
              <a:rPr lang="en-US" sz="2000" b="1" dirty="0" smtClean="0">
                <a:latin typeface="Times New Roman" panose="02020603050405020304" pitchFamily="18" charset="0"/>
                <a:cs typeface="Times New Roman" panose="02020603050405020304" pitchFamily="18" charset="0"/>
              </a:rPr>
              <a:t>Performance and Scalability: </a:t>
            </a:r>
            <a:r>
              <a:rPr lang="en-US" sz="2000" dirty="0" smtClean="0">
                <a:latin typeface="Times New Roman" panose="02020603050405020304" pitchFamily="18" charset="0"/>
                <a:cs typeface="Times New Roman" panose="02020603050405020304" pitchFamily="18" charset="0"/>
              </a:rPr>
              <a:t>Deliver an infrastructure that can grow with your business and has a proven record in handling today's large amounts of data and most critical enterprise workloads.</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 Security: </a:t>
            </a:r>
            <a:r>
              <a:rPr lang="en-US" sz="2000" dirty="0">
                <a:latin typeface="Times New Roman" panose="02020603050405020304" pitchFamily="18" charset="0"/>
                <a:cs typeface="Times New Roman" panose="02020603050405020304" pitchFamily="18" charset="0"/>
              </a:rPr>
              <a:t>Provide a secure environment to address privacy and compliance requirements with built-in features that protect your data against unauthorized access</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 Developer Productivity: </a:t>
            </a:r>
            <a:r>
              <a:rPr lang="en-US" sz="2000" dirty="0">
                <a:latin typeface="Times New Roman" panose="02020603050405020304" pitchFamily="18" charset="0"/>
                <a:cs typeface="Times New Roman" panose="02020603050405020304" pitchFamily="18" charset="0"/>
              </a:rPr>
              <a:t>Build and deploy critical business-ready applications more quickly by improving developer productivity and reducing project life cycle times.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a:t/>
            </a:r>
            <a:br>
              <a:rPr lang="en-US" sz="2000" dirty="0"/>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US" sz="2000" dirty="0"/>
          </a:p>
        </p:txBody>
      </p:sp>
    </p:spTree>
    <p:extLst>
      <p:ext uri="{BB962C8B-B14F-4D97-AF65-F5344CB8AC3E}">
        <p14:creationId xmlns:p14="http://schemas.microsoft.com/office/powerpoint/2010/main" val="3862041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02595"/>
          </a:xfrm>
        </p:spPr>
        <p:txBody>
          <a:bodyPr/>
          <a:lstStyle/>
          <a:p>
            <a:pPr algn="ctr"/>
            <a:r>
              <a:rPr lang="en-US" sz="4000" b="1" dirty="0">
                <a:latin typeface="Times New Roman" panose="02020603050405020304" pitchFamily="18" charset="0"/>
                <a:cs typeface="Times New Roman" panose="02020603050405020304" pitchFamily="18" charset="0"/>
              </a:rPr>
              <a:t>6.0 </a:t>
            </a:r>
            <a:r>
              <a:rPr lang="en-US" sz="4000" b="1" dirty="0" smtClean="0">
                <a:latin typeface="Times New Roman" panose="02020603050405020304" pitchFamily="18" charset="0"/>
                <a:cs typeface="Times New Roman" panose="02020603050405020304" pitchFamily="18" charset="0"/>
              </a:rPr>
              <a:t>SYSTEM REQUIREMENTS</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104293" y="1705188"/>
            <a:ext cx="8946541" cy="4195481"/>
          </a:xfrm>
        </p:spPr>
        <p:txBody>
          <a:bodyPr>
            <a:normAutofit fontScale="55000" lnSpcReduction="20000"/>
          </a:bodyPr>
          <a:lstStyle/>
          <a:p>
            <a:pPr marL="0" indent="0">
              <a:buNone/>
            </a:pPr>
            <a:endParaRPr lang="en-US" sz="3200" dirty="0" smtClean="0">
              <a:latin typeface="Times New Roman" panose="02020603050405020304" pitchFamily="18" charset="0"/>
              <a:cs typeface="Times New Roman" panose="02020603050405020304" pitchFamily="18" charset="0"/>
            </a:endParaRPr>
          </a:p>
          <a:p>
            <a:r>
              <a:rPr lang="en-US" sz="5800" b="1" dirty="0"/>
              <a:t>5.1 </a:t>
            </a:r>
            <a:r>
              <a:rPr lang="en-US" sz="5800" dirty="0" smtClean="0"/>
              <a:t>Hardware requirements</a:t>
            </a:r>
          </a:p>
          <a:p>
            <a:pPr lvl="0">
              <a:buFont typeface="Arial" panose="020B0604020202020204" pitchFamily="34" charset="0"/>
              <a:buChar char="•"/>
            </a:pPr>
            <a:r>
              <a:rPr lang="en-US" sz="3200" dirty="0" smtClean="0"/>
              <a:t>Intel Pentium III Processor or above with 1GHZ</a:t>
            </a:r>
          </a:p>
          <a:p>
            <a:pPr lvl="0">
              <a:buFont typeface="Arial" panose="020B0604020202020204" pitchFamily="34" charset="0"/>
              <a:buChar char="•"/>
            </a:pPr>
            <a:r>
              <a:rPr lang="en-US" sz="3200" dirty="0" smtClean="0"/>
              <a:t>At </a:t>
            </a:r>
            <a:r>
              <a:rPr lang="en-US" sz="3200" dirty="0"/>
              <a:t>least 512MB of RAM (Recommended 1GB)</a:t>
            </a:r>
          </a:p>
          <a:p>
            <a:pPr lvl="0">
              <a:buFont typeface="Arial" panose="020B0604020202020204" pitchFamily="34" charset="0"/>
              <a:buChar char="•"/>
            </a:pPr>
            <a:r>
              <a:rPr lang="en-US" sz="3200" dirty="0"/>
              <a:t>LAN Card.</a:t>
            </a:r>
          </a:p>
          <a:p>
            <a:pPr lvl="0">
              <a:buFont typeface="Arial" panose="020B0604020202020204" pitchFamily="34" charset="0"/>
              <a:buChar char="•"/>
            </a:pPr>
            <a:r>
              <a:rPr lang="en-US" sz="3200" dirty="0"/>
              <a:t>Recommended 1024x768 resolution.</a:t>
            </a:r>
          </a:p>
          <a:p>
            <a:r>
              <a:rPr lang="en-US" sz="5800" b="1" dirty="0"/>
              <a:t>5.2 Software requirements</a:t>
            </a:r>
            <a:endParaRPr lang="en-US" sz="5800" dirty="0"/>
          </a:p>
          <a:p>
            <a:pPr lvl="0">
              <a:buFont typeface="Arial" panose="020B0604020202020204" pitchFamily="34" charset="0"/>
              <a:buChar char="•"/>
            </a:pPr>
            <a:r>
              <a:rPr lang="en-US" sz="3200" dirty="0"/>
              <a:t>Windows 7,8,10 32-bit and 64-bit</a:t>
            </a:r>
          </a:p>
          <a:p>
            <a:pPr lvl="0">
              <a:buFont typeface="Arial" panose="020B0604020202020204" pitchFamily="34" charset="0"/>
              <a:buChar char="•"/>
            </a:pPr>
            <a:r>
              <a:rPr lang="en-US" sz="3200" dirty="0"/>
              <a:t>Windows XP, 32-bit, and 64-bit</a:t>
            </a:r>
          </a:p>
          <a:p>
            <a:pPr lvl="0">
              <a:buFont typeface="Arial" panose="020B0604020202020204" pitchFamily="34" charset="0"/>
              <a:buChar char="•"/>
            </a:pPr>
            <a:r>
              <a:rPr lang="en-US" sz="3200" dirty="0"/>
              <a:t>.NET Framework</a:t>
            </a:r>
          </a:p>
          <a:p>
            <a:pPr lvl="0">
              <a:buFont typeface="Arial" panose="020B0604020202020204" pitchFamily="34" charset="0"/>
              <a:buChar char="•"/>
            </a:pPr>
            <a:r>
              <a:rPr lang="en-US" sz="3200" dirty="0"/>
              <a:t>SQL server 2005</a:t>
            </a:r>
          </a:p>
          <a:p>
            <a:endParaRPr lang="en-US" sz="3200" dirty="0"/>
          </a:p>
        </p:txBody>
      </p:sp>
    </p:spTree>
    <p:extLst>
      <p:ext uri="{BB962C8B-B14F-4D97-AF65-F5344CB8AC3E}">
        <p14:creationId xmlns:p14="http://schemas.microsoft.com/office/powerpoint/2010/main" val="2565916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Times New Roman" panose="02020603050405020304" pitchFamily="18" charset="0"/>
                <a:cs typeface="Times New Roman" panose="02020603050405020304" pitchFamily="18" charset="0"/>
              </a:rPr>
              <a:t>7.0 SCREENSHOTS</a:t>
            </a:r>
            <a:endParaRPr lang="en-US" sz="4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434106" y="6336405"/>
            <a:ext cx="6748530"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Fig 7.0.1 Homepage</a:t>
            </a:r>
            <a:endParaRPr lang="en-US"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2165" y="1306176"/>
            <a:ext cx="8946995" cy="5030229"/>
          </a:xfrm>
        </p:spPr>
      </p:pic>
    </p:spTree>
    <p:extLst>
      <p:ext uri="{BB962C8B-B14F-4D97-AF65-F5344CB8AC3E}">
        <p14:creationId xmlns:p14="http://schemas.microsoft.com/office/powerpoint/2010/main" val="7672856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492" y="478191"/>
            <a:ext cx="10058400" cy="5655088"/>
          </a:xfrm>
          <a:prstGeom prst="rect">
            <a:avLst/>
          </a:prstGeom>
        </p:spPr>
      </p:pic>
      <p:sp>
        <p:nvSpPr>
          <p:cNvPr id="3" name="TextBox 2"/>
          <p:cNvSpPr txBox="1"/>
          <p:nvPr/>
        </p:nvSpPr>
        <p:spPr>
          <a:xfrm>
            <a:off x="2472744" y="6246253"/>
            <a:ext cx="6954592"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Fig 7.0.2 Admin page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5138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62" y="811369"/>
            <a:ext cx="5731099" cy="422427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8829" y="811369"/>
            <a:ext cx="5988676" cy="4224270"/>
          </a:xfrm>
          <a:prstGeom prst="rect">
            <a:avLst/>
          </a:prstGeom>
        </p:spPr>
      </p:pic>
      <p:sp>
        <p:nvSpPr>
          <p:cNvPr id="4" name="TextBox 3"/>
          <p:cNvSpPr txBox="1"/>
          <p:nvPr/>
        </p:nvSpPr>
        <p:spPr>
          <a:xfrm>
            <a:off x="206062" y="5357611"/>
            <a:ext cx="5731099"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Fig 7.0.3: Adding Police Station</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078829" y="5357611"/>
            <a:ext cx="5847008"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Fig 7.0.4 Police Station Details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1103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82" y="1135014"/>
            <a:ext cx="5847009" cy="394470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4738" y="1135014"/>
            <a:ext cx="5821250" cy="3944706"/>
          </a:xfrm>
          <a:prstGeom prst="rect">
            <a:avLst/>
          </a:prstGeom>
        </p:spPr>
      </p:pic>
      <p:sp>
        <p:nvSpPr>
          <p:cNvPr id="5" name="TextBox 4"/>
          <p:cNvSpPr txBox="1"/>
          <p:nvPr/>
        </p:nvSpPr>
        <p:spPr>
          <a:xfrm>
            <a:off x="180304" y="5499279"/>
            <a:ext cx="5692462"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Fig 7.0.5: Adding Citizens Detail</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194738" y="5499279"/>
            <a:ext cx="5525037"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Fig 7.0.6 Citizen Details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8479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7077" y="2756079"/>
            <a:ext cx="5164428" cy="3170099"/>
          </a:xfrm>
          <a:prstGeom prst="rect">
            <a:avLst/>
          </a:prstGeom>
          <a:noFill/>
        </p:spPr>
        <p:txBody>
          <a:bodyPr wrap="square" rtlCol="0">
            <a:spAutoFit/>
          </a:bodyPr>
          <a:lstStyle/>
          <a:p>
            <a:r>
              <a:rPr lang="en-US" sz="4000" dirty="0" smtClean="0">
                <a:latin typeface="Times New Roman" panose="02020603050405020304" pitchFamily="18" charset="0"/>
                <a:cs typeface="Times New Roman" panose="02020603050405020304" pitchFamily="18" charset="0"/>
              </a:rPr>
              <a:t>PRESENTED BY:-</a:t>
            </a:r>
          </a:p>
          <a:p>
            <a:endParaRPr lang="en-US" sz="4000" dirty="0">
              <a:latin typeface="Times New Roman" panose="02020603050405020304" pitchFamily="18" charset="0"/>
              <a:cs typeface="Times New Roman" panose="02020603050405020304" pitchFamily="18" charset="0"/>
            </a:endParaRPr>
          </a:p>
          <a:p>
            <a:r>
              <a:rPr lang="en-US" sz="3000" dirty="0" smtClean="0">
                <a:latin typeface="Times New Roman" panose="02020603050405020304" pitchFamily="18" charset="0"/>
                <a:cs typeface="Times New Roman" panose="02020603050405020304" pitchFamily="18" charset="0"/>
              </a:rPr>
              <a:t>JUVERIA WELDER</a:t>
            </a:r>
          </a:p>
          <a:p>
            <a:r>
              <a:rPr lang="en-US" sz="3000" dirty="0" smtClean="0">
                <a:latin typeface="Times New Roman" panose="02020603050405020304" pitchFamily="18" charset="0"/>
                <a:cs typeface="Times New Roman" panose="02020603050405020304" pitchFamily="18" charset="0"/>
              </a:rPr>
              <a:t>YUSRA MIRZA</a:t>
            </a:r>
          </a:p>
          <a:p>
            <a:r>
              <a:rPr lang="en-US" sz="3000" dirty="0" smtClean="0">
                <a:latin typeface="Times New Roman" panose="02020603050405020304" pitchFamily="18" charset="0"/>
                <a:cs typeface="Times New Roman" panose="02020603050405020304" pitchFamily="18" charset="0"/>
              </a:rPr>
              <a:t>ARBAZ KHAN</a:t>
            </a:r>
          </a:p>
          <a:p>
            <a:r>
              <a:rPr lang="en-US" sz="3000" dirty="0" smtClean="0">
                <a:latin typeface="Times New Roman" panose="02020603050405020304" pitchFamily="18" charset="0"/>
                <a:cs typeface="Times New Roman" panose="02020603050405020304" pitchFamily="18" charset="0"/>
              </a:rPr>
              <a:t>SHAHNOOR BAGA</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9816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latin typeface="Times New Roman" panose="02020603050405020304" pitchFamily="18" charset="0"/>
                <a:cs typeface="Times New Roman" panose="02020603050405020304" pitchFamily="18" charset="0"/>
              </a:rPr>
              <a:t>8</a:t>
            </a:r>
            <a:r>
              <a:rPr lang="en-US" sz="4000" dirty="0" smtClean="0">
                <a:latin typeface="Times New Roman" panose="02020603050405020304" pitchFamily="18" charset="0"/>
                <a:cs typeface="Times New Roman" panose="02020603050405020304" pitchFamily="18" charset="0"/>
              </a:rPr>
              <a:t>.0</a:t>
            </a:r>
            <a:r>
              <a:rPr lang="en-US" sz="4000" dirty="0" smtClean="0"/>
              <a:t> </a:t>
            </a:r>
            <a:r>
              <a:rPr lang="en-US" sz="4000" dirty="0" smtClean="0">
                <a:latin typeface="Times New Roman" panose="02020603050405020304" pitchFamily="18" charset="0"/>
                <a:cs typeface="Times New Roman" panose="02020603050405020304" pitchFamily="18" charset="0"/>
              </a:rPr>
              <a:t>CONCLUSION</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63920" y="1839059"/>
            <a:ext cx="8946541" cy="4195481"/>
          </a:xfrm>
        </p:spPr>
        <p:txBody>
          <a:bodyPr/>
          <a:lstStyle/>
          <a:p>
            <a:r>
              <a:rPr lang="en-US" dirty="0">
                <a:latin typeface="Times New Roman" panose="02020603050405020304" pitchFamily="18" charset="0"/>
                <a:cs typeface="Times New Roman" panose="02020603050405020304" pitchFamily="18" charset="0"/>
              </a:rPr>
              <a:t>This project</a:t>
            </a:r>
            <a:r>
              <a:rPr lang="en-US" b="1" dirty="0">
                <a:latin typeface="Times New Roman" panose="02020603050405020304" pitchFamily="18" charset="0"/>
                <a:cs typeface="Times New Roman" panose="02020603050405020304" pitchFamily="18" charset="0"/>
              </a:rPr>
              <a:t> “E-POLICE RECORD MANAGEMENT SYSTEM”</a:t>
            </a:r>
            <a:r>
              <a:rPr lang="en-US" dirty="0">
                <a:latin typeface="Times New Roman" panose="02020603050405020304" pitchFamily="18" charset="0"/>
                <a:cs typeface="Times New Roman" panose="02020603050405020304" pitchFamily="18" charset="0"/>
              </a:rPr>
              <a:t> will definitely help the police system in making the police work more efficient through equipping the police with modern solutions. It aims to ensure solutions and means for the police officers that support their main activity and it will be interesting for the audience in the context of law and order situation in our country.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main intent of this project is to upgrade the developing countries police administration to the world standard by using modern Information and Communication Technologies. At last, we recommend to developing countries that to take necessary steps for upgrading the present police system to E-police system by overcoming the issues and challenges. In future, we can add and use new technologies, wireless communication systems, modern IP networks </a:t>
            </a:r>
            <a:r>
              <a:rPr lang="en-US" dirty="0" smtClean="0">
                <a:latin typeface="Times New Roman" panose="02020603050405020304" pitchFamily="18" charset="0"/>
                <a:cs typeface="Times New Roman" panose="02020603050405020304" pitchFamily="18" charset="0"/>
              </a:rPr>
              <a:t>etc.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069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Times New Roman" panose="02020603050405020304" pitchFamily="18" charset="0"/>
                <a:cs typeface="Times New Roman" panose="02020603050405020304" pitchFamily="18" charset="0"/>
              </a:rPr>
              <a:t>9.0 BIBLIOGRAPHY</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4293" y="1370338"/>
            <a:ext cx="8946541" cy="5107735"/>
          </a:xfrm>
        </p:spPr>
        <p:txBody>
          <a:bodyPr>
            <a:normAutofit fontScale="40000" lnSpcReduction="20000"/>
          </a:bodyPr>
          <a:lstStyle/>
          <a:p>
            <a:pPr marL="0" indent="0">
              <a:buNone/>
            </a:pPr>
            <a:r>
              <a:rPr lang="en-US" sz="5000" dirty="0"/>
              <a:t>For the development of this project, we referred the following books and websites:</a:t>
            </a:r>
          </a:p>
          <a:p>
            <a:pPr lvl="1"/>
            <a:r>
              <a:rPr lang="en-US" sz="5000" b="1" dirty="0"/>
              <a:t>BOOKS</a:t>
            </a:r>
            <a:endParaRPr lang="en-US" sz="5000" dirty="0"/>
          </a:p>
          <a:p>
            <a:pPr lvl="0">
              <a:buFont typeface="Arial" panose="020B0604020202020204" pitchFamily="34" charset="0"/>
              <a:buChar char="•"/>
            </a:pPr>
            <a:r>
              <a:rPr lang="en-US" sz="5000" dirty="0"/>
              <a:t>ASP.NET- The Complete Reference</a:t>
            </a:r>
          </a:p>
          <a:p>
            <a:pPr lvl="0">
              <a:buFont typeface="Arial" panose="020B0604020202020204" pitchFamily="34" charset="0"/>
              <a:buChar char="•"/>
            </a:pPr>
            <a:r>
              <a:rPr lang="en-US" sz="5000" dirty="0"/>
              <a:t>Author- Matthew MacDonald</a:t>
            </a:r>
          </a:p>
          <a:p>
            <a:pPr lvl="0">
              <a:buFont typeface="Arial" panose="020B0604020202020204" pitchFamily="34" charset="0"/>
              <a:buChar char="•"/>
            </a:pPr>
            <a:r>
              <a:rPr lang="en-US" sz="5000" dirty="0"/>
              <a:t>Microsoft SQL Server 2005</a:t>
            </a:r>
          </a:p>
          <a:p>
            <a:pPr lvl="0">
              <a:buFont typeface="Arial" panose="020B0604020202020204" pitchFamily="34" charset="0"/>
              <a:buChar char="•"/>
            </a:pPr>
            <a:r>
              <a:rPr lang="en-US" sz="5000" dirty="0"/>
              <a:t>Author-Jeffrey Shapiro</a:t>
            </a:r>
          </a:p>
          <a:p>
            <a:pPr lvl="1"/>
            <a:r>
              <a:rPr lang="en-US" sz="5000" b="1" dirty="0"/>
              <a:t>WEBSITES</a:t>
            </a:r>
            <a:endParaRPr lang="en-US" sz="5000" dirty="0"/>
          </a:p>
          <a:p>
            <a:pPr lvl="0">
              <a:buFont typeface="Arial" panose="020B0604020202020204" pitchFamily="34" charset="0"/>
              <a:buChar char="•"/>
            </a:pPr>
            <a:r>
              <a:rPr lang="en-US" sz="5100" u="sng" dirty="0">
                <a:hlinkClick r:id="rId2"/>
              </a:rPr>
              <a:t>http://documents.tips/documents/e-police-police-record-management-system.html</a:t>
            </a:r>
            <a:endParaRPr lang="en-US" sz="5100" dirty="0"/>
          </a:p>
          <a:p>
            <a:pPr lvl="0">
              <a:buFont typeface="Arial" panose="020B0604020202020204" pitchFamily="34" charset="0"/>
              <a:buChar char="•"/>
            </a:pPr>
            <a:r>
              <a:rPr lang="en-US" sz="5000" u="sng" dirty="0">
                <a:hlinkClick r:id="rId3"/>
              </a:rPr>
              <a:t>https://en.wikipedia.org/wiki/Police_IT</a:t>
            </a:r>
            <a:endParaRPr lang="en-US" sz="5000" dirty="0"/>
          </a:p>
          <a:p>
            <a:pPr lvl="0">
              <a:buFont typeface="Arial" panose="020B0604020202020204" pitchFamily="34" charset="0"/>
              <a:buChar char="•"/>
            </a:pPr>
            <a:r>
              <a:rPr lang="en-US" sz="5000" u="sng" dirty="0">
                <a:hlinkClick r:id="rId4"/>
              </a:rPr>
              <a:t>http://www.ijritcc.org/download/E-Police%20Police%20Record%20Management%20System.pdf</a:t>
            </a:r>
            <a:endParaRPr lang="en-US" sz="5000" dirty="0"/>
          </a:p>
          <a:p>
            <a:pPr>
              <a:buFont typeface="Arial" panose="020B0604020202020204" pitchFamily="34" charset="0"/>
              <a:buChar char="•"/>
            </a:pPr>
            <a:r>
              <a:rPr lang="en-US" sz="5000" dirty="0"/>
              <a:t> </a:t>
            </a:r>
          </a:p>
          <a:p>
            <a:endParaRPr lang="en-US" dirty="0"/>
          </a:p>
        </p:txBody>
      </p:sp>
    </p:spTree>
    <p:extLst>
      <p:ext uri="{BB962C8B-B14F-4D97-AF65-F5344CB8AC3E}">
        <p14:creationId xmlns:p14="http://schemas.microsoft.com/office/powerpoint/2010/main" val="37599841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3700" y="2834814"/>
            <a:ext cx="5897127"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ANY QUESTIONS???</a:t>
            </a:r>
          </a:p>
        </p:txBody>
      </p:sp>
    </p:spTree>
    <p:extLst>
      <p:ext uri="{BB962C8B-B14F-4D97-AF65-F5344CB8AC3E}">
        <p14:creationId xmlns:p14="http://schemas.microsoft.com/office/powerpoint/2010/main" val="1810646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03125" y="2967335"/>
            <a:ext cx="438575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THANK YOU!!!</a:t>
            </a:r>
          </a:p>
        </p:txBody>
      </p:sp>
    </p:spTree>
    <p:extLst>
      <p:ext uri="{BB962C8B-B14F-4D97-AF65-F5344CB8AC3E}">
        <p14:creationId xmlns:p14="http://schemas.microsoft.com/office/powerpoint/2010/main" val="3997755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Times New Roman" panose="02020603050405020304" pitchFamily="18" charset="0"/>
                <a:cs typeface="Times New Roman" panose="02020603050405020304" pitchFamily="18" charset="0"/>
              </a:rPr>
              <a:t>1.0  INTRODUCTION</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project titled “E-Police Record Management System” has been developed for Police department.</a:t>
            </a: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E-Police Record Management </a:t>
            </a:r>
            <a:r>
              <a:rPr lang="en-US" dirty="0" smtClean="0">
                <a:latin typeface="Times New Roman" panose="02020603050405020304" pitchFamily="18" charset="0"/>
                <a:cs typeface="Times New Roman" panose="02020603050405020304" pitchFamily="18" charset="0"/>
              </a:rPr>
              <a:t>System project’s main idea is to implement a web application </a:t>
            </a:r>
            <a:r>
              <a:rPr lang="en-US" dirty="0">
                <a:latin typeface="Times New Roman" panose="02020603050405020304" pitchFamily="18" charset="0"/>
                <a:cs typeface="Times New Roman" panose="02020603050405020304" pitchFamily="18" charset="0"/>
              </a:rPr>
              <a:t>to provide total computerized information system support for </a:t>
            </a:r>
            <a:r>
              <a:rPr lang="en-US" dirty="0" smtClean="0">
                <a:latin typeface="Times New Roman" panose="02020603050405020304" pitchFamily="18" charset="0"/>
                <a:cs typeface="Times New Roman" panose="02020603050405020304" pitchFamily="18" charset="0"/>
              </a:rPr>
              <a:t>different police departments.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E-POLICE </a:t>
            </a:r>
            <a:r>
              <a:rPr lang="en-US" dirty="0">
                <a:latin typeface="Times New Roman" panose="02020603050405020304" pitchFamily="18" charset="0"/>
                <a:cs typeface="Times New Roman" panose="02020603050405020304" pitchFamily="18" charset="0"/>
              </a:rPr>
              <a:t>RECORD MANAGEMENT </a:t>
            </a:r>
            <a:r>
              <a:rPr lang="en-US" dirty="0" smtClean="0">
                <a:latin typeface="Times New Roman" panose="02020603050405020304" pitchFamily="18" charset="0"/>
                <a:cs typeface="Times New Roman" panose="02020603050405020304" pitchFamily="18" charset="0"/>
              </a:rPr>
              <a:t>SYSTEM </a:t>
            </a:r>
            <a:r>
              <a:rPr lang="en-US" dirty="0">
                <a:latin typeface="Times New Roman" panose="02020603050405020304" pitchFamily="18" charset="0"/>
                <a:cs typeface="Times New Roman" panose="02020603050405020304" pitchFamily="18" charset="0"/>
              </a:rPr>
              <a:t>will definitely help the police system in making the police work more efficient through equipping the police with modern </a:t>
            </a:r>
            <a:r>
              <a:rPr lang="en-US" dirty="0" smtClean="0">
                <a:latin typeface="Times New Roman" panose="02020603050405020304" pitchFamily="18" charset="0"/>
                <a:cs typeface="Times New Roman" panose="02020603050405020304" pitchFamily="18" charset="0"/>
              </a:rPr>
              <a:t>solutions.</a:t>
            </a:r>
          </a:p>
        </p:txBody>
      </p:sp>
    </p:spTree>
    <p:extLst>
      <p:ext uri="{BB962C8B-B14F-4D97-AF65-F5344CB8AC3E}">
        <p14:creationId xmlns:p14="http://schemas.microsoft.com/office/powerpoint/2010/main" val="2924474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Times New Roman" panose="02020603050405020304" pitchFamily="18" charset="0"/>
                <a:cs typeface="Times New Roman" panose="02020603050405020304" pitchFamily="18" charset="0"/>
              </a:rPr>
              <a:t>1.1 AIM</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provide customized solutions for the police department which will help eradicate the use of paper and pen to record criminal details, eliminate data redundancy and to improve the efficiency of police procedures.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2572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Times New Roman" panose="02020603050405020304" pitchFamily="18" charset="0"/>
                <a:cs typeface="Times New Roman" panose="02020603050405020304" pitchFamily="18" charset="0"/>
              </a:rPr>
              <a:t>2.0 EXISTING SYSTEM</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61871" y="1390832"/>
            <a:ext cx="8946541" cy="4195481"/>
          </a:xfrm>
        </p:spPr>
        <p:txBody>
          <a:bodyPr/>
          <a:lstStyle/>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police department currently uses pen and paper based system and there is no system at present in use in the department.</a:t>
            </a:r>
            <a:r>
              <a:rPr lang="en-US" dirty="0"/>
              <a:t> </a:t>
            </a:r>
            <a:r>
              <a:rPr lang="en-US" dirty="0">
                <a:latin typeface="Times New Roman" panose="02020603050405020304" pitchFamily="18" charset="0"/>
                <a:cs typeface="Times New Roman" panose="02020603050405020304" pitchFamily="18" charset="0"/>
              </a:rPr>
              <a:t>In the existing system, it is difficult to maintain the records, databases, as there is no use of technology</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It becomes very difficult to circulate the information from one police station to another, which results in missing a lead while solving a case and hence the lack of communication badly affects the co-ordination.   </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0087" y="3461804"/>
            <a:ext cx="6276640" cy="2282173"/>
          </a:xfrm>
          <a:prstGeom prst="rect">
            <a:avLst/>
          </a:prstGeom>
        </p:spPr>
      </p:pic>
      <p:sp>
        <p:nvSpPr>
          <p:cNvPr id="5" name="TextBox 4"/>
          <p:cNvSpPr txBox="1"/>
          <p:nvPr/>
        </p:nvSpPr>
        <p:spPr>
          <a:xfrm>
            <a:off x="2790087" y="6065949"/>
            <a:ext cx="7147774"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 2.0.1: </a:t>
            </a:r>
            <a:r>
              <a:rPr lang="en-US" dirty="0">
                <a:latin typeface="Times New Roman" panose="02020603050405020304" pitchFamily="18" charset="0"/>
                <a:cs typeface="Times New Roman" panose="02020603050405020304" pitchFamily="18" charset="0"/>
              </a:rPr>
              <a:t>Depiction of Pen-Paper Based System</a:t>
            </a:r>
          </a:p>
          <a:p>
            <a:endParaRPr lang="en-US" dirty="0"/>
          </a:p>
        </p:txBody>
      </p:sp>
    </p:spTree>
    <p:extLst>
      <p:ext uri="{BB962C8B-B14F-4D97-AF65-F5344CB8AC3E}">
        <p14:creationId xmlns:p14="http://schemas.microsoft.com/office/powerpoint/2010/main" val="783443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73051"/>
          </a:xfrm>
        </p:spPr>
        <p:txBody>
          <a:bodyPr/>
          <a:lstStyle/>
          <a:p>
            <a:r>
              <a:rPr lang="en-US" sz="4000" dirty="0" smtClean="0">
                <a:latin typeface="Times New Roman" panose="02020603050405020304" pitchFamily="18" charset="0"/>
                <a:cs typeface="Times New Roman" panose="02020603050405020304" pitchFamily="18" charset="0"/>
              </a:rPr>
              <a:t>2.1 MAJOR  DRAWBACKS OF EXISTING SYSTEM</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2099256"/>
            <a:ext cx="8946541" cy="4149143"/>
          </a:xfrm>
        </p:spPr>
        <p:txBody>
          <a:bodyPr/>
          <a:lstStyle/>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Requires more man power.</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existing system is very time consuming.</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Lack of Security.</a:t>
            </a:r>
          </a:p>
          <a:p>
            <a:pPr lvl="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existing system is handled manually without the touch of technology a large system becomes outdated</a:t>
            </a:r>
            <a:r>
              <a:rPr lang="en-US" dirty="0" smtClean="0">
                <a:latin typeface="Times New Roman" panose="02020603050405020304" pitchFamily="18" charset="0"/>
                <a:cs typeface="Times New Roman" panose="02020603050405020304" pitchFamily="18" charset="0"/>
              </a:rPr>
              <a:t>.</a:t>
            </a:r>
          </a:p>
          <a:p>
            <a:pPr lvl="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Since the records are handled manually. It becomes very difficult to circulate the information from one police station to another, which results in missing a lead while solving a case and hence the lack of communication badly affects the co-ordination.                      </a:t>
            </a:r>
          </a:p>
          <a:p>
            <a:pPr lvl="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existing system, it is difficult to maintain the records, databases, as there is no use of technology.</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7377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3.0 PROPOSED SYSTEM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4293" y="1602158"/>
            <a:ext cx="8946541" cy="4195481"/>
          </a:xfrm>
        </p:spPr>
        <p:txBody>
          <a:bodyPr>
            <a:normAutofit/>
          </a:bodyPr>
          <a:lstStyle/>
          <a:p>
            <a:r>
              <a:rPr lang="en-US" dirty="0">
                <a:latin typeface="Times New Roman" panose="02020603050405020304" pitchFamily="18" charset="0"/>
                <a:cs typeface="Times New Roman" panose="02020603050405020304" pitchFamily="18" charset="0"/>
              </a:rPr>
              <a:t>The best and the most effective solution to the problem at hand is to </a:t>
            </a:r>
            <a:r>
              <a:rPr lang="en-US" dirty="0" smtClean="0">
                <a:latin typeface="Times New Roman" panose="02020603050405020304" pitchFamily="18" charset="0"/>
                <a:cs typeface="Times New Roman" panose="02020603050405020304" pitchFamily="18" charset="0"/>
              </a:rPr>
              <a:t>develop an integrated system.</a:t>
            </a:r>
          </a:p>
          <a:p>
            <a:pPr lvl="0"/>
            <a:r>
              <a:rPr lang="en-US" dirty="0" smtClean="0">
                <a:latin typeface="Times New Roman" panose="02020603050405020304" pitchFamily="18" charset="0"/>
                <a:cs typeface="Times New Roman" panose="02020603050405020304" pitchFamily="18" charset="0"/>
              </a:rPr>
              <a:t>E-police Record Management System is </a:t>
            </a:r>
            <a:r>
              <a:rPr lang="en-US" dirty="0">
                <a:latin typeface="Times New Roman" panose="02020603050405020304" pitchFamily="18" charset="0"/>
                <a:cs typeface="Times New Roman" panose="02020603050405020304" pitchFamily="18" charset="0"/>
              </a:rPr>
              <a:t>an electronic platform which is capable of maintaining the records of crime like FIR, criminals’ details and police department administration</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It will be helpful in matters of searching, inserting and deleting </a:t>
            </a:r>
            <a:r>
              <a:rPr lang="en-US" dirty="0">
                <a:latin typeface="Times New Roman" panose="02020603050405020304" pitchFamily="18" charset="0"/>
                <a:cs typeface="Times New Roman" panose="02020603050405020304" pitchFamily="18" charset="0"/>
              </a:rPr>
              <a:t>and using effective data mining tools in order to generate accurate reports.</a:t>
            </a:r>
          </a:p>
          <a:p>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1566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4.0 </a:t>
            </a:r>
            <a:r>
              <a:rPr lang="en-US" sz="4000" b="1" dirty="0" smtClean="0">
                <a:latin typeface="Times New Roman" panose="02020603050405020304" pitchFamily="18" charset="0"/>
                <a:cs typeface="Times New Roman" panose="02020603050405020304" pitchFamily="18" charset="0"/>
              </a:rPr>
              <a:t>SDLC MODEL</a:t>
            </a:r>
            <a:endParaRPr lang="en-US" sz="4000" dirty="0"/>
          </a:p>
        </p:txBody>
      </p:sp>
      <p:sp>
        <p:nvSpPr>
          <p:cNvPr id="3" name="Content Placeholder 2"/>
          <p:cNvSpPr>
            <a:spLocks noGrp="1"/>
          </p:cNvSpPr>
          <p:nvPr>
            <p:ph idx="1"/>
          </p:nvPr>
        </p:nvSpPr>
        <p:spPr>
          <a:xfrm>
            <a:off x="1348991" y="1634307"/>
            <a:ext cx="8946541" cy="4195481"/>
          </a:xfrm>
        </p:spPr>
        <p:txBody>
          <a:bodyPr/>
          <a:lstStyle/>
          <a:p>
            <a:r>
              <a:rPr lang="en-US" dirty="0">
                <a:latin typeface="Times New Roman" panose="02020603050405020304" pitchFamily="18" charset="0"/>
                <a:cs typeface="Times New Roman" panose="02020603050405020304" pitchFamily="18" charset="0"/>
              </a:rPr>
              <a:t>The Systems Development Life Cycle (</a:t>
            </a:r>
            <a:r>
              <a:rPr lang="en-US" b="1" dirty="0">
                <a:latin typeface="Times New Roman" panose="02020603050405020304" pitchFamily="18" charset="0"/>
                <a:cs typeface="Times New Roman" panose="02020603050405020304" pitchFamily="18" charset="0"/>
              </a:rPr>
              <a:t>SDLC</a:t>
            </a:r>
            <a:r>
              <a:rPr lang="en-US" dirty="0">
                <a:latin typeface="Times New Roman" panose="02020603050405020304" pitchFamily="18" charset="0"/>
                <a:cs typeface="Times New Roman" panose="02020603050405020304" pitchFamily="18" charset="0"/>
              </a:rPr>
              <a:t>), also referred to as the application development life-cycle, is a term used in systems engineering, information systems and software engineering to describe a process for planning, creating, testing, and deploying an information system.</a:t>
            </a:r>
          </a:p>
          <a:p>
            <a:endParaRPr lang="en-US" dirty="0"/>
          </a:p>
        </p:txBody>
      </p:sp>
    </p:spTree>
    <p:extLst>
      <p:ext uri="{BB962C8B-B14F-4D97-AF65-F5344CB8AC3E}">
        <p14:creationId xmlns:p14="http://schemas.microsoft.com/office/powerpoint/2010/main" val="3189025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874" y="5537915"/>
            <a:ext cx="9404723" cy="1078560"/>
          </a:xfrm>
        </p:spPr>
        <p:txBody>
          <a:bodyPr/>
          <a:lstStyle/>
          <a:p>
            <a:r>
              <a:rPr lang="en-US" sz="3200" dirty="0" smtClean="0">
                <a:latin typeface="Times New Roman" panose="02020603050405020304" pitchFamily="18" charset="0"/>
                <a:cs typeface="Times New Roman" panose="02020603050405020304" pitchFamily="18" charset="0"/>
              </a:rPr>
              <a:t>Fig 4.0.1: Incremental Model</a:t>
            </a:r>
            <a:endParaRPr lang="en-US" sz="32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8152" y="616875"/>
            <a:ext cx="9262168" cy="4611948"/>
          </a:xfrm>
        </p:spPr>
      </p:pic>
    </p:spTree>
    <p:extLst>
      <p:ext uri="{BB962C8B-B14F-4D97-AF65-F5344CB8AC3E}">
        <p14:creationId xmlns:p14="http://schemas.microsoft.com/office/powerpoint/2010/main" val="35229392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241</TotalTime>
  <Words>768</Words>
  <Application>Microsoft Office PowerPoint</Application>
  <PresentationFormat>Widescreen</PresentationFormat>
  <Paragraphs>96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Times New Roman</vt:lpstr>
      <vt:lpstr>Wingdings 3</vt:lpstr>
      <vt:lpstr>Ion</vt:lpstr>
      <vt:lpstr>E-POLICE RECORD MANAGEMENT SYETEM</vt:lpstr>
      <vt:lpstr>PowerPoint Presentation</vt:lpstr>
      <vt:lpstr>1.0  INTRODUCTION</vt:lpstr>
      <vt:lpstr>1.1 AIM</vt:lpstr>
      <vt:lpstr>2.0 EXISTING SYSTEM</vt:lpstr>
      <vt:lpstr>2.1 MAJOR  DRAWBACKS OF EXISTING SYSTEM</vt:lpstr>
      <vt:lpstr>3.0 PROPOSED SYSTEM</vt:lpstr>
      <vt:lpstr>4.0 SDLC MODEL</vt:lpstr>
      <vt:lpstr>Fig 4.0.1: Incremental Model</vt:lpstr>
      <vt:lpstr>We plan to use the conventional prototyping model for the development of our project. The steps we will follow are:  1) Requirement Analysis Requirement and specification of the software are collected. We first discussed at length, about their exact expectations from the software system which enabled us to determine their requirements. 2) Design Some high-end function are designed during this stage.When requirements are known, a preliminary design for the system is created. It is not a detailed design and includes only the important aspects of the system, which gives an idea of the system to the user.  3) Coding Coding of software is done during this stage. The design should be translated into machine readable form. 4) Testing Testing phase ensures that the software is developed as per the users requirements. The project focuses on logical internals of the software and functional externals.</vt:lpstr>
      <vt:lpstr> 5.0 IMPLEMENTATION TOOLS</vt:lpstr>
      <vt:lpstr>PowerPoint Presentation</vt:lpstr>
      <vt:lpstr>5.2 BACK END 5.2.1 Microsoft SQL Server </vt:lpstr>
      <vt:lpstr> Microsoft SQL Server is comprehensive, integrated data management and analysis software that enables organizations to reliably gain greater insight from their business information and achieve faster results for a competitive advantage   Key Capabilities  1) High Availability: Ensure business continuity with the highest levels of system availability through technologies that protect your data against costly human errors and minimize disaster recovery downtime.  2)Performance and Scalability: Deliver an infrastructure that can grow with your business and has a proven record in handling today's large amounts of data and most critical enterprise workloads.  3) Security: Provide a secure environment to address privacy and compliance requirements with built-in features that protect your data against unauthorized access.  4) Developer Productivity: Build and deploy critical business-ready applications more quickly by improving developer productivity and reducing project life cycle times.               </vt:lpstr>
      <vt:lpstr>6.0 SYSTEM REQUIREMENTS  </vt:lpstr>
      <vt:lpstr>7.0 SCREENSHOTS</vt:lpstr>
      <vt:lpstr>PowerPoint Presentation</vt:lpstr>
      <vt:lpstr>PowerPoint Presentation</vt:lpstr>
      <vt:lpstr>PowerPoint Presentation</vt:lpstr>
      <vt:lpstr>8.0 CONCLUSION</vt:lpstr>
      <vt:lpstr>9.0 BIBLIOGRAPHY</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E-POLICE RECORD MANAGEMENT SYETEM</dc:title>
  <dc:creator>juveria welder</dc:creator>
  <cp:lastModifiedBy>juveria welder</cp:lastModifiedBy>
  <cp:revision>23</cp:revision>
  <dcterms:created xsi:type="dcterms:W3CDTF">2017-03-01T15:16:24Z</dcterms:created>
  <dcterms:modified xsi:type="dcterms:W3CDTF">2017-03-02T16:24:38Z</dcterms:modified>
</cp:coreProperties>
</file>