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a244d5b63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a244d5b6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a244d5b6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a244d5b6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a244d5c6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a244d5c6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www.kaggle.com/paramaggarwal/fashion-product-images-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8000"/>
              <a:t>Filtrone</a:t>
            </a:r>
            <a:endParaRPr b="1" sz="8000"/>
          </a:p>
        </p:txBody>
      </p:sp>
      <p:sp>
        <p:nvSpPr>
          <p:cNvPr id="55" name="Google Shape;55;p13"/>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 vow2wow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87350"/>
            <a:ext cx="8520600" cy="139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Objective:</a:t>
            </a:r>
            <a:r>
              <a:rPr lang="en"/>
              <a:t> </a:t>
            </a:r>
            <a:r>
              <a:rPr lang="en" sz="2244"/>
              <a:t>To increase the </a:t>
            </a:r>
            <a:r>
              <a:rPr lang="en" sz="2244"/>
              <a:t>company</a:t>
            </a:r>
            <a:r>
              <a:rPr lang="en" sz="2244"/>
              <a:t> revenue by enhancing the customer experiences through elimination of incomplete searches and optimization of search.</a:t>
            </a:r>
            <a:endParaRPr sz="1344"/>
          </a:p>
          <a:p>
            <a:pPr indent="0" lvl="0" marL="0" rtl="0" algn="l">
              <a:spcBef>
                <a:spcPts val="0"/>
              </a:spcBef>
              <a:spcAft>
                <a:spcPts val="0"/>
              </a:spcAft>
              <a:buNone/>
            </a:pPr>
            <a:r>
              <a:t/>
            </a:r>
            <a:endParaRPr/>
          </a:p>
        </p:txBody>
      </p:sp>
      <p:grpSp>
        <p:nvGrpSpPr>
          <p:cNvPr id="61" name="Google Shape;61;p14"/>
          <p:cNvGrpSpPr/>
          <p:nvPr/>
        </p:nvGrpSpPr>
        <p:grpSpPr>
          <a:xfrm>
            <a:off x="431925" y="1304875"/>
            <a:ext cx="2628925" cy="3416400"/>
            <a:chOff x="431925" y="1304875"/>
            <a:chExt cx="2628925" cy="3416400"/>
          </a:xfrm>
        </p:grpSpPr>
        <p:sp>
          <p:nvSpPr>
            <p:cNvPr id="62" name="Google Shape;62;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770"/>
              <a:buNone/>
            </a:pPr>
            <a:r>
              <a:rPr b="1" lang="en" sz="1260">
                <a:solidFill>
                  <a:schemeClr val="lt1"/>
                </a:solidFill>
              </a:rPr>
              <a:t>Enhance customer experience</a:t>
            </a:r>
            <a:endParaRPr b="1" sz="1260">
              <a:solidFill>
                <a:schemeClr val="lt1"/>
              </a:solidFill>
            </a:endParaRPr>
          </a:p>
        </p:txBody>
      </p:sp>
      <p:sp>
        <p:nvSpPr>
          <p:cNvPr id="65" name="Google Shape;65;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Convenience in placing searches.</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Virtual assistance to narrow down the search and fit the product requirements.</a:t>
            </a:r>
            <a:endParaRPr sz="1400"/>
          </a:p>
        </p:txBody>
      </p:sp>
      <p:grpSp>
        <p:nvGrpSpPr>
          <p:cNvPr id="66" name="Google Shape;66;p14"/>
          <p:cNvGrpSpPr/>
          <p:nvPr/>
        </p:nvGrpSpPr>
        <p:grpSpPr>
          <a:xfrm>
            <a:off x="3320450" y="1304875"/>
            <a:ext cx="2632500" cy="3416400"/>
            <a:chOff x="3320450" y="1304875"/>
            <a:chExt cx="2632500" cy="3416400"/>
          </a:xfrm>
        </p:grpSpPr>
        <p:sp>
          <p:nvSpPr>
            <p:cNvPr id="67" name="Google Shape;67;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523"/>
              <a:buNone/>
            </a:pPr>
            <a:r>
              <a:rPr b="1" lang="en" sz="955">
                <a:solidFill>
                  <a:schemeClr val="lt1"/>
                </a:solidFill>
              </a:rPr>
              <a:t>Elimination of incomplete searches and optimization of search</a:t>
            </a:r>
            <a:endParaRPr b="1" sz="955">
              <a:solidFill>
                <a:schemeClr val="lt1"/>
              </a:solidFill>
            </a:endParaRPr>
          </a:p>
        </p:txBody>
      </p:sp>
      <p:sp>
        <p:nvSpPr>
          <p:cNvPr id="70" name="Google Shape;70;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Right products found in low time due to the optimised search leading to guaranteed orders</a:t>
            </a:r>
            <a:endParaRPr sz="1400"/>
          </a:p>
        </p:txBody>
      </p:sp>
      <p:grpSp>
        <p:nvGrpSpPr>
          <p:cNvPr id="71" name="Google Shape;71;p14"/>
          <p:cNvGrpSpPr/>
          <p:nvPr/>
        </p:nvGrpSpPr>
        <p:grpSpPr>
          <a:xfrm>
            <a:off x="6212550" y="1304875"/>
            <a:ext cx="2632500" cy="3416400"/>
            <a:chOff x="6212550" y="1304875"/>
            <a:chExt cx="2632500" cy="3416400"/>
          </a:xfrm>
        </p:grpSpPr>
        <p:sp>
          <p:nvSpPr>
            <p:cNvPr id="72" name="Google Shape;72;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52"/>
              <a:buNone/>
            </a:pPr>
            <a:r>
              <a:rPr b="1" lang="en" sz="1295">
                <a:solidFill>
                  <a:schemeClr val="lt1"/>
                </a:solidFill>
              </a:rPr>
              <a:t>Increase business revenue</a:t>
            </a:r>
            <a:endParaRPr b="1" sz="1295">
              <a:solidFill>
                <a:schemeClr val="lt1"/>
              </a:solidFill>
            </a:endParaRPr>
          </a:p>
        </p:txBody>
      </p:sp>
      <p:sp>
        <p:nvSpPr>
          <p:cNvPr id="75" name="Google Shape;75;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Will lead to less customer interest loss, subsequent orders and increase in business revenue.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64350" y="201950"/>
            <a:ext cx="8520600" cy="26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000"/>
              <a:t>Application Tech Stack</a:t>
            </a:r>
            <a:endParaRPr b="1" sz="2000"/>
          </a:p>
        </p:txBody>
      </p:sp>
      <p:sp>
        <p:nvSpPr>
          <p:cNvPr id="81" name="Google Shape;81;p15"/>
          <p:cNvSpPr/>
          <p:nvPr/>
        </p:nvSpPr>
        <p:spPr>
          <a:xfrm>
            <a:off x="3753714" y="2242913"/>
            <a:ext cx="1623000" cy="1623000"/>
          </a:xfrm>
          <a:prstGeom prst="ellipse">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5"/>
          <p:cNvPicPr preferRelativeResize="0"/>
          <p:nvPr/>
        </p:nvPicPr>
        <p:blipFill>
          <a:blip r:embed="rId3">
            <a:alphaModFix/>
          </a:blip>
          <a:stretch>
            <a:fillRect/>
          </a:stretch>
        </p:blipFill>
        <p:spPr>
          <a:xfrm>
            <a:off x="3173898" y="853302"/>
            <a:ext cx="2782650" cy="2782650"/>
          </a:xfrm>
          <a:prstGeom prst="rect">
            <a:avLst/>
          </a:prstGeom>
          <a:noFill/>
          <a:ln>
            <a:noFill/>
          </a:ln>
        </p:spPr>
      </p:pic>
      <p:sp>
        <p:nvSpPr>
          <p:cNvPr id="83" name="Google Shape;83;p15"/>
          <p:cNvSpPr txBox="1"/>
          <p:nvPr/>
        </p:nvSpPr>
        <p:spPr>
          <a:xfrm>
            <a:off x="400325" y="853300"/>
            <a:ext cx="25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4" name="Google Shape;84;p15"/>
          <p:cNvSpPr txBox="1"/>
          <p:nvPr/>
        </p:nvSpPr>
        <p:spPr>
          <a:xfrm>
            <a:off x="1474875" y="3781900"/>
            <a:ext cx="6067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rPr>
              <a:t>Django</a:t>
            </a:r>
            <a:endParaRPr u="sng">
              <a:solidFill>
                <a:schemeClr val="dk1"/>
              </a:solidFill>
            </a:endParaRPr>
          </a:p>
          <a:p>
            <a:pPr indent="0" lvl="0" marL="0" rtl="0" algn="ctr">
              <a:spcBef>
                <a:spcPts val="0"/>
              </a:spcBef>
              <a:spcAft>
                <a:spcPts val="0"/>
              </a:spcAft>
              <a:buNone/>
            </a:pPr>
            <a:r>
              <a:rPr lang="en">
                <a:solidFill>
                  <a:schemeClr val="dk1"/>
                </a:solidFill>
              </a:rPr>
              <a:t>Web framework</a:t>
            </a:r>
            <a:endParaRPr>
              <a:solidFill>
                <a:schemeClr val="dk1"/>
              </a:solidFill>
            </a:endParaRPr>
          </a:p>
          <a:p>
            <a:pPr indent="-317500" lvl="0" marL="457200" rtl="0" algn="ctr">
              <a:spcBef>
                <a:spcPts val="0"/>
              </a:spcBef>
              <a:spcAft>
                <a:spcPts val="0"/>
              </a:spcAft>
              <a:buClr>
                <a:schemeClr val="dk1"/>
              </a:buClr>
              <a:buSzPts val="1400"/>
              <a:buChar char="●"/>
            </a:pPr>
            <a:r>
              <a:rPr lang="en">
                <a:solidFill>
                  <a:schemeClr val="dk1"/>
                </a:solidFill>
              </a:rPr>
              <a:t>Static and media files</a:t>
            </a:r>
            <a:endParaRPr>
              <a:solidFill>
                <a:schemeClr val="dk1"/>
              </a:solidFill>
            </a:endParaRPr>
          </a:p>
          <a:p>
            <a:pPr indent="-317500" lvl="0" marL="457200" rtl="0" algn="ctr">
              <a:spcBef>
                <a:spcPts val="0"/>
              </a:spcBef>
              <a:spcAft>
                <a:spcPts val="0"/>
              </a:spcAft>
              <a:buClr>
                <a:schemeClr val="dk1"/>
              </a:buClr>
              <a:buSzPts val="1400"/>
              <a:buChar char="●"/>
            </a:pPr>
            <a:r>
              <a:rPr lang="en">
                <a:solidFill>
                  <a:schemeClr val="dk1"/>
                </a:solidFill>
              </a:rPr>
              <a:t>Deep learning model sessions</a:t>
            </a:r>
            <a:endParaRPr>
              <a:solidFill>
                <a:schemeClr val="dk1"/>
              </a:solidFill>
            </a:endParaRPr>
          </a:p>
        </p:txBody>
      </p:sp>
      <p:sp>
        <p:nvSpPr>
          <p:cNvPr id="85" name="Google Shape;85;p15"/>
          <p:cNvSpPr txBox="1"/>
          <p:nvPr/>
        </p:nvSpPr>
        <p:spPr>
          <a:xfrm>
            <a:off x="716375" y="1158800"/>
            <a:ext cx="207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rPr>
              <a:t>Extra Features</a:t>
            </a:r>
            <a:endParaRPr u="sng">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Google Authentication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Customer feedback</a:t>
            </a:r>
            <a:endParaRPr>
              <a:solidFill>
                <a:schemeClr val="dk1"/>
              </a:solidFill>
            </a:endParaRPr>
          </a:p>
        </p:txBody>
      </p:sp>
      <p:sp>
        <p:nvSpPr>
          <p:cNvPr id="86" name="Google Shape;86;p15"/>
          <p:cNvSpPr txBox="1"/>
          <p:nvPr/>
        </p:nvSpPr>
        <p:spPr>
          <a:xfrm>
            <a:off x="6570100" y="951050"/>
            <a:ext cx="18633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rPr>
              <a:t>Python</a:t>
            </a:r>
            <a:endParaRPr u="sng">
              <a:solidFill>
                <a:schemeClr val="dk1"/>
              </a:solidFill>
            </a:endParaRPr>
          </a:p>
          <a:p>
            <a:pPr indent="0" lvl="0" marL="0" rtl="0" algn="ctr">
              <a:spcBef>
                <a:spcPts val="0"/>
              </a:spcBef>
              <a:spcAft>
                <a:spcPts val="0"/>
              </a:spcAft>
              <a:buNone/>
            </a:pPr>
            <a:r>
              <a:rPr lang="en">
                <a:solidFill>
                  <a:schemeClr val="dk1"/>
                </a:solidFill>
              </a:rPr>
              <a:t>Deep learning models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Tensorflow</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Keras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Scikit-learn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body"/>
          </p:nvPr>
        </p:nvSpPr>
        <p:spPr>
          <a:xfrm>
            <a:off x="-8652075" y="138725"/>
            <a:ext cx="8520600" cy="63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92" name="Google Shape;92;p16"/>
          <p:cNvPicPr preferRelativeResize="0"/>
          <p:nvPr/>
        </p:nvPicPr>
        <p:blipFill>
          <a:blip r:embed="rId3">
            <a:alphaModFix/>
          </a:blip>
          <a:stretch>
            <a:fillRect/>
          </a:stretch>
        </p:blipFill>
        <p:spPr>
          <a:xfrm>
            <a:off x="213425" y="536575"/>
            <a:ext cx="8707675" cy="4233425"/>
          </a:xfrm>
          <a:prstGeom prst="rect">
            <a:avLst/>
          </a:prstGeom>
          <a:noFill/>
          <a:ln>
            <a:noFill/>
          </a:ln>
        </p:spPr>
      </p:pic>
      <p:sp>
        <p:nvSpPr>
          <p:cNvPr id="93" name="Google Shape;93;p16"/>
          <p:cNvSpPr txBox="1"/>
          <p:nvPr/>
        </p:nvSpPr>
        <p:spPr>
          <a:xfrm>
            <a:off x="832350" y="981750"/>
            <a:ext cx="61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4" name="Google Shape;94;p16"/>
          <p:cNvSpPr txBox="1"/>
          <p:nvPr/>
        </p:nvSpPr>
        <p:spPr>
          <a:xfrm>
            <a:off x="448200" y="757650"/>
            <a:ext cx="831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    </a:t>
            </a:r>
            <a:r>
              <a:rPr b="1" lang="en">
                <a:solidFill>
                  <a:schemeClr val="lt1"/>
                </a:solidFill>
              </a:rPr>
              <a:t>Dataset  selection               Pre-processing            Model Creation                Model Training </a:t>
            </a:r>
            <a:endParaRPr b="1">
              <a:solidFill>
                <a:schemeClr val="lt1"/>
              </a:solidFill>
            </a:endParaRPr>
          </a:p>
          <a:p>
            <a:pPr indent="0" lvl="0" marL="0" rtl="0" algn="l">
              <a:spcBef>
                <a:spcPts val="0"/>
              </a:spcBef>
              <a:spcAft>
                <a:spcPts val="0"/>
              </a:spcAft>
              <a:buNone/>
            </a:pPr>
            <a:r>
              <a:rPr b="1" lang="en">
                <a:solidFill>
                  <a:schemeClr val="lt1"/>
                </a:solidFill>
              </a:rPr>
              <a:t>     and analysis                                 of data                                                           and evaluation</a:t>
            </a:r>
            <a:endParaRPr b="1">
              <a:solidFill>
                <a:schemeClr val="lt1"/>
              </a:solidFill>
            </a:endParaRPr>
          </a:p>
        </p:txBody>
      </p:sp>
      <p:sp>
        <p:nvSpPr>
          <p:cNvPr id="95" name="Google Shape;95;p16"/>
          <p:cNvSpPr txBox="1"/>
          <p:nvPr/>
        </p:nvSpPr>
        <p:spPr>
          <a:xfrm>
            <a:off x="565575" y="1750075"/>
            <a:ext cx="1579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Kaggle Dataset </a:t>
            </a:r>
            <a:endParaRPr/>
          </a:p>
          <a:p>
            <a:pPr indent="0" lvl="0" marL="0" rtl="0" algn="l">
              <a:spcBef>
                <a:spcPts val="0"/>
              </a:spcBef>
              <a:spcAft>
                <a:spcPts val="0"/>
              </a:spcAft>
              <a:buNone/>
            </a:pPr>
            <a:r>
              <a:rPr lang="en"/>
              <a:t>Fashion dataset containing around 44.4k images and information related to it.</a:t>
            </a:r>
            <a:endParaRPr/>
          </a:p>
          <a:p>
            <a:pPr indent="0" lvl="0" marL="0" rtl="0" algn="l">
              <a:spcBef>
                <a:spcPts val="0"/>
              </a:spcBef>
              <a:spcAft>
                <a:spcPts val="0"/>
              </a:spcAft>
              <a:buNone/>
            </a:pPr>
            <a:r>
              <a:rPr lang="en"/>
              <a:t>It has been Separated into 3 categories,</a:t>
            </a:r>
            <a:endParaRPr/>
          </a:p>
          <a:p>
            <a:pPr indent="-317500" lvl="0" marL="457200" rtl="0" algn="l">
              <a:spcBef>
                <a:spcPts val="0"/>
              </a:spcBef>
              <a:spcAft>
                <a:spcPts val="0"/>
              </a:spcAft>
              <a:buSzPts val="1400"/>
              <a:buAutoNum type="arabicPeriod"/>
            </a:pPr>
            <a:r>
              <a:rPr lang="en"/>
              <a:t>Training</a:t>
            </a:r>
            <a:endParaRPr/>
          </a:p>
          <a:p>
            <a:pPr indent="-317500" lvl="0" marL="457200" rtl="0" algn="l">
              <a:spcBef>
                <a:spcPts val="0"/>
              </a:spcBef>
              <a:spcAft>
                <a:spcPts val="0"/>
              </a:spcAft>
              <a:buSzPts val="1400"/>
              <a:buAutoNum type="arabicPeriod"/>
            </a:pPr>
            <a:r>
              <a:rPr lang="en"/>
              <a:t>Validation</a:t>
            </a:r>
            <a:endParaRPr/>
          </a:p>
          <a:p>
            <a:pPr indent="-317500" lvl="0" marL="457200" rtl="0" algn="l">
              <a:spcBef>
                <a:spcPts val="0"/>
              </a:spcBef>
              <a:spcAft>
                <a:spcPts val="0"/>
              </a:spcAft>
              <a:buSzPts val="1400"/>
              <a:buAutoNum type="arabicPeriod"/>
            </a:pPr>
            <a:r>
              <a:rPr lang="en"/>
              <a:t>Testing</a:t>
            </a:r>
            <a:endParaRPr/>
          </a:p>
          <a:p>
            <a:pPr indent="0" lvl="0" marL="0" rtl="0" algn="l">
              <a:spcBef>
                <a:spcPts val="0"/>
              </a:spcBef>
              <a:spcAft>
                <a:spcPts val="0"/>
              </a:spcAft>
              <a:buNone/>
            </a:pPr>
            <a:r>
              <a:t/>
            </a:r>
            <a:endParaRPr/>
          </a:p>
        </p:txBody>
      </p:sp>
      <p:sp>
        <p:nvSpPr>
          <p:cNvPr id="96" name="Google Shape;96;p16"/>
          <p:cNvSpPr txBox="1"/>
          <p:nvPr/>
        </p:nvSpPr>
        <p:spPr>
          <a:xfrm>
            <a:off x="2486375" y="1750075"/>
            <a:ext cx="1579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Preprocessing of data to remove null values and unnecessary categories.</a:t>
            </a:r>
            <a:endParaRPr/>
          </a:p>
          <a:p>
            <a:pPr indent="0" lvl="0" marL="0" rtl="0" algn="l">
              <a:spcBef>
                <a:spcPts val="0"/>
              </a:spcBef>
              <a:spcAft>
                <a:spcPts val="0"/>
              </a:spcAft>
              <a:buNone/>
            </a:pPr>
            <a:r>
              <a:rPr lang="en"/>
              <a:t>Data Augmentation,eg: picture rotation and flipping has been done to increase robustness. </a:t>
            </a:r>
            <a:endParaRPr/>
          </a:p>
        </p:txBody>
      </p:sp>
      <p:sp>
        <p:nvSpPr>
          <p:cNvPr id="97" name="Google Shape;97;p16"/>
          <p:cNvSpPr txBox="1"/>
          <p:nvPr/>
        </p:nvSpPr>
        <p:spPr>
          <a:xfrm>
            <a:off x="4287675" y="1750075"/>
            <a:ext cx="1845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Two approaches:</a:t>
            </a:r>
            <a:endParaRPr/>
          </a:p>
          <a:p>
            <a:pPr indent="-317500" lvl="0" marL="457200" rtl="0" algn="l">
              <a:spcBef>
                <a:spcPts val="0"/>
              </a:spcBef>
              <a:spcAft>
                <a:spcPts val="0"/>
              </a:spcAft>
              <a:buSzPts val="1400"/>
              <a:buAutoNum type="arabicPeriod"/>
            </a:pPr>
            <a:r>
              <a:rPr lang="en"/>
              <a:t>Transfer Learning:</a:t>
            </a:r>
            <a:endParaRPr/>
          </a:p>
          <a:p>
            <a:pPr indent="0" lvl="0" marL="457200" rtl="0" algn="l">
              <a:spcBef>
                <a:spcPts val="0"/>
              </a:spcBef>
              <a:spcAft>
                <a:spcPts val="0"/>
              </a:spcAft>
              <a:buNone/>
            </a:pPr>
            <a:r>
              <a:rPr lang="en"/>
              <a:t>models are finetuned from keras pretrained models</a:t>
            </a:r>
            <a:endParaRPr/>
          </a:p>
          <a:p>
            <a:pPr indent="-317500" lvl="0" marL="457200" rtl="0" algn="l">
              <a:spcBef>
                <a:spcPts val="0"/>
              </a:spcBef>
              <a:spcAft>
                <a:spcPts val="0"/>
              </a:spcAft>
              <a:buSzPts val="1400"/>
              <a:buAutoNum type="arabicPeriod"/>
            </a:pPr>
            <a:r>
              <a:rPr lang="en"/>
              <a:t>Models are created from scratch with keras layers.</a:t>
            </a:r>
            <a:endParaRPr/>
          </a:p>
        </p:txBody>
      </p:sp>
      <p:sp>
        <p:nvSpPr>
          <p:cNvPr id="98" name="Google Shape;98;p16"/>
          <p:cNvSpPr txBox="1"/>
          <p:nvPr/>
        </p:nvSpPr>
        <p:spPr>
          <a:xfrm>
            <a:off x="6355675" y="1931475"/>
            <a:ext cx="1611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Hyperparameters including batch size, number of epochs, model complexity, learning rate,</a:t>
            </a:r>
            <a:endParaRPr/>
          </a:p>
          <a:p>
            <a:pPr indent="0" lvl="0" marL="0" rtl="0" algn="l">
              <a:spcBef>
                <a:spcPts val="0"/>
              </a:spcBef>
              <a:spcAft>
                <a:spcPts val="0"/>
              </a:spcAft>
              <a:buNone/>
            </a:pPr>
            <a:r>
              <a:rPr lang="en"/>
              <a:t>Dropout, Normalization are tuned</a:t>
            </a:r>
            <a:r>
              <a:rPr lang="en"/>
              <a:t> on the training data and evaluated on the test data.</a:t>
            </a:r>
            <a:endParaRPr/>
          </a:p>
        </p:txBody>
      </p:sp>
      <p:sp>
        <p:nvSpPr>
          <p:cNvPr id="99" name="Google Shape;99;p16"/>
          <p:cNvSpPr txBox="1"/>
          <p:nvPr/>
        </p:nvSpPr>
        <p:spPr>
          <a:xfrm>
            <a:off x="2144775" y="138725"/>
            <a:ext cx="4406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rPr>
              <a:t>Deep Learning Model Flowchart</a:t>
            </a:r>
            <a:endParaRPr b="1"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p:nvPr/>
        </p:nvSpPr>
        <p:spPr>
          <a:xfrm>
            <a:off x="-8550" y="0"/>
            <a:ext cx="9161100" cy="172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SubCategory                              Article Type                             Color                                      Gender                                                             														                   and Usage</a:t>
            </a:r>
            <a:endParaRPr/>
          </a:p>
        </p:txBody>
      </p:sp>
      <p:sp>
        <p:nvSpPr>
          <p:cNvPr id="105" name="Google Shape;105;p17"/>
          <p:cNvSpPr txBox="1"/>
          <p:nvPr>
            <p:ph idx="4294967295" type="title"/>
          </p:nvPr>
        </p:nvSpPr>
        <p:spPr>
          <a:xfrm flipH="1" rot="10800000">
            <a:off x="416175" y="32150"/>
            <a:ext cx="10800" cy="15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lt1"/>
              </a:solidFill>
            </a:endParaRPr>
          </a:p>
        </p:txBody>
      </p:sp>
      <p:cxnSp>
        <p:nvCxnSpPr>
          <p:cNvPr id="106" name="Google Shape;106;p17"/>
          <p:cNvCxnSpPr/>
          <p:nvPr/>
        </p:nvCxnSpPr>
        <p:spPr>
          <a:xfrm>
            <a:off x="11181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07" name="Google Shape;107;p17"/>
          <p:cNvSpPr txBox="1"/>
          <p:nvPr>
            <p:ph idx="4294967295" type="body"/>
          </p:nvPr>
        </p:nvSpPr>
        <p:spPr>
          <a:xfrm>
            <a:off x="164925" y="1852508"/>
            <a:ext cx="2177400" cy="29430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sz="1300"/>
              <a:t>23 categories</a:t>
            </a:r>
            <a:endParaRPr sz="1300"/>
          </a:p>
          <a:p>
            <a:pPr indent="0" lvl="0" marL="0" rtl="0" algn="ctr">
              <a:spcBef>
                <a:spcPts val="1200"/>
              </a:spcBef>
              <a:spcAft>
                <a:spcPts val="0"/>
              </a:spcAft>
              <a:buNone/>
            </a:pPr>
            <a:r>
              <a:t/>
            </a:r>
            <a:endParaRPr sz="1300"/>
          </a:p>
          <a:p>
            <a:pPr indent="0" lvl="0" marL="0" rtl="0" algn="ctr">
              <a:spcBef>
                <a:spcPts val="1200"/>
              </a:spcBef>
              <a:spcAft>
                <a:spcPts val="0"/>
              </a:spcAft>
              <a:buNone/>
            </a:pPr>
            <a:r>
              <a:rPr lang="en" sz="1300"/>
              <a:t>“Topwear" "Bags" "Belts" "Bottomwear" "Dress" "Eyewear" "Flip Flops" "Fragrance" "Free Gifts" "Headwear" "Innerwear" "Jewellery", "Loungewear and Nightwear" "Mufflers" "Sandal" "Saree" "Shoes""Socks""Ties" "Topwear" "Wallets" "Watches"</a:t>
            </a:r>
            <a:endParaRPr sz="1300"/>
          </a:p>
          <a:p>
            <a:pPr indent="0" lvl="0" marL="0" rtl="0" algn="ctr">
              <a:spcBef>
                <a:spcPts val="1200"/>
              </a:spcBef>
              <a:spcAft>
                <a:spcPts val="1200"/>
              </a:spcAft>
              <a:buNone/>
            </a:pPr>
            <a:r>
              <a:t/>
            </a:r>
            <a:endParaRPr sz="1300"/>
          </a:p>
        </p:txBody>
      </p:sp>
      <p:cxnSp>
        <p:nvCxnSpPr>
          <p:cNvPr id="108" name="Google Shape;108;p17"/>
          <p:cNvCxnSpPr/>
          <p:nvPr/>
        </p:nvCxnSpPr>
        <p:spPr>
          <a:xfrm>
            <a:off x="3327800" y="3561938"/>
            <a:ext cx="270900" cy="0"/>
          </a:xfrm>
          <a:prstGeom prst="straightConnector1">
            <a:avLst/>
          </a:prstGeom>
          <a:noFill/>
          <a:ln cap="flat" cmpd="sng" w="9525">
            <a:solidFill>
              <a:schemeClr val="dk2"/>
            </a:solidFill>
            <a:prstDash val="solid"/>
            <a:round/>
            <a:headEnd len="sm" w="sm" type="none"/>
            <a:tailEnd len="sm" w="sm" type="none"/>
          </a:ln>
        </p:spPr>
      </p:cxnSp>
      <p:sp>
        <p:nvSpPr>
          <p:cNvPr id="109" name="Google Shape;109;p17"/>
          <p:cNvSpPr txBox="1"/>
          <p:nvPr>
            <p:ph idx="4294967295" type="body"/>
          </p:nvPr>
        </p:nvSpPr>
        <p:spPr>
          <a:xfrm>
            <a:off x="2374550" y="1895175"/>
            <a:ext cx="2177400" cy="29430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en" sz="1267"/>
              <a:t>67 categories</a:t>
            </a:r>
            <a:endParaRPr sz="1267"/>
          </a:p>
          <a:p>
            <a:pPr indent="0" lvl="0" marL="0" rtl="0" algn="l">
              <a:spcBef>
                <a:spcPts val="1200"/>
              </a:spcBef>
              <a:spcAft>
                <a:spcPts val="0"/>
              </a:spcAft>
              <a:buNone/>
            </a:pPr>
            <a:r>
              <a:rPr lang="en" sz="1267"/>
              <a:t>Jeans', 'Watches', 'Track Pants', 'Socks', 'Casual Shoes','Belts', 'Flip Flops', 'Handbags', 'Sandals', 'Shoe Accessories', 'Deodorant', 'Formal Shoes', 'Bracelet','Flats', 'Kurtas', 'Sports Shoes', 'Shorts', 'Briefs', 'Sarees', 'Heels', 'Sunglasses', 'Innerwear Vests','Pendant', 'Laptop Bag', 'Night suits', 'Skirts', 'Ring','Kurta Sets', 'Clutches', 'Backpacks', etc</a:t>
            </a:r>
            <a:endParaRPr sz="1267"/>
          </a:p>
          <a:p>
            <a:pPr indent="0" lvl="0" marL="0" rtl="0" algn="ctr">
              <a:spcBef>
                <a:spcPts val="1200"/>
              </a:spcBef>
              <a:spcAft>
                <a:spcPts val="1200"/>
              </a:spcAft>
              <a:buNone/>
            </a:pPr>
            <a:r>
              <a:t/>
            </a:r>
            <a:endParaRPr sz="1300"/>
          </a:p>
        </p:txBody>
      </p:sp>
      <p:sp>
        <p:nvSpPr>
          <p:cNvPr id="110" name="Google Shape;110;p17"/>
          <p:cNvSpPr txBox="1"/>
          <p:nvPr>
            <p:ph idx="4294967295" type="body"/>
          </p:nvPr>
        </p:nvSpPr>
        <p:spPr>
          <a:xfrm>
            <a:off x="4584175" y="1852500"/>
            <a:ext cx="2177400" cy="290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t>Not done with a machine learning algorithm.</a:t>
            </a:r>
            <a:endParaRPr sz="1300"/>
          </a:p>
          <a:p>
            <a:pPr indent="0" lvl="0" marL="0" rtl="0" algn="l">
              <a:spcBef>
                <a:spcPts val="1200"/>
              </a:spcBef>
              <a:spcAft>
                <a:spcPts val="0"/>
              </a:spcAft>
              <a:buNone/>
            </a:pPr>
            <a:r>
              <a:rPr lang="en" sz="1300"/>
              <a:t>Done with python libraries including colorthief and webcolors which pick out the dominant colors in the image.</a:t>
            </a:r>
            <a:endParaRPr sz="1300"/>
          </a:p>
          <a:p>
            <a:pPr indent="0" lvl="0" marL="0" rtl="0" algn="l">
              <a:spcBef>
                <a:spcPts val="1200"/>
              </a:spcBef>
              <a:spcAft>
                <a:spcPts val="1200"/>
              </a:spcAft>
              <a:buNone/>
            </a:pPr>
            <a:r>
              <a:t/>
            </a:r>
            <a:endParaRPr sz="1300"/>
          </a:p>
        </p:txBody>
      </p:sp>
      <p:cxnSp>
        <p:nvCxnSpPr>
          <p:cNvPr id="111" name="Google Shape;111;p17"/>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12" name="Google Shape;112;p17"/>
          <p:cNvSpPr txBox="1"/>
          <p:nvPr>
            <p:ph idx="4294967295" type="body"/>
          </p:nvPr>
        </p:nvSpPr>
        <p:spPr>
          <a:xfrm>
            <a:off x="4584175" y="4752910"/>
            <a:ext cx="2177400" cy="4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1200"/>
              </a:spcAft>
              <a:buNone/>
            </a:pPr>
            <a:r>
              <a:t/>
            </a:r>
            <a:endParaRPr sz="1300"/>
          </a:p>
        </p:txBody>
      </p:sp>
      <p:sp>
        <p:nvSpPr>
          <p:cNvPr id="113" name="Google Shape;113;p17"/>
          <p:cNvSpPr txBox="1"/>
          <p:nvPr>
            <p:ph idx="4294967295" type="body"/>
          </p:nvPr>
        </p:nvSpPr>
        <p:spPr>
          <a:xfrm>
            <a:off x="6793800" y="1852500"/>
            <a:ext cx="2177400" cy="2900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sz="1000">
              <a:solidFill>
                <a:schemeClr val="dk1"/>
              </a:solidFill>
            </a:endParaRPr>
          </a:p>
        </p:txBody>
      </p:sp>
      <p:cxnSp>
        <p:nvCxnSpPr>
          <p:cNvPr id="114" name="Google Shape;114;p17"/>
          <p:cNvCxnSpPr/>
          <p:nvPr/>
        </p:nvCxnSpPr>
        <p:spPr>
          <a:xfrm>
            <a:off x="7747050" y="3561938"/>
            <a:ext cx="270900" cy="0"/>
          </a:xfrm>
          <a:prstGeom prst="straightConnector1">
            <a:avLst/>
          </a:prstGeom>
          <a:noFill/>
          <a:ln cap="flat" cmpd="sng" w="9525">
            <a:solidFill>
              <a:schemeClr val="dk2"/>
            </a:solidFill>
            <a:prstDash val="solid"/>
            <a:round/>
            <a:headEnd len="sm" w="sm" type="none"/>
            <a:tailEnd len="sm" w="sm" type="none"/>
          </a:ln>
        </p:spPr>
      </p:cxnSp>
      <p:sp>
        <p:nvSpPr>
          <p:cNvPr id="115" name="Google Shape;115;p17"/>
          <p:cNvSpPr txBox="1"/>
          <p:nvPr>
            <p:ph idx="4294967295" type="body"/>
          </p:nvPr>
        </p:nvSpPr>
        <p:spPr>
          <a:xfrm>
            <a:off x="6793800" y="1852433"/>
            <a:ext cx="2177400" cy="2943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300"/>
          </a:p>
          <a:p>
            <a:pPr indent="0" lvl="0" marL="0" rtl="0" algn="ctr">
              <a:spcBef>
                <a:spcPts val="1200"/>
              </a:spcBef>
              <a:spcAft>
                <a:spcPts val="0"/>
              </a:spcAft>
              <a:buNone/>
            </a:pPr>
            <a:r>
              <a:rPr lang="en" sz="1300"/>
              <a:t>5 gender categories: "Boys" "Girls" "Men" "Unisex" "Women"</a:t>
            </a:r>
            <a:endParaRPr sz="1300"/>
          </a:p>
          <a:p>
            <a:pPr indent="0" lvl="0" marL="0" rtl="0" algn="ctr">
              <a:spcBef>
                <a:spcPts val="1200"/>
              </a:spcBef>
              <a:spcAft>
                <a:spcPts val="1200"/>
              </a:spcAft>
              <a:buNone/>
            </a:pPr>
            <a:r>
              <a:rPr lang="en" sz="1300"/>
              <a:t>Usage: Only shown for sportswear</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Models:</a:t>
            </a:r>
            <a:endParaRPr/>
          </a:p>
        </p:txBody>
      </p:sp>
      <p:sp>
        <p:nvSpPr>
          <p:cNvPr id="121" name="Google Shape;121;p18"/>
          <p:cNvSpPr txBox="1"/>
          <p:nvPr>
            <p:ph idx="4294967295" type="body"/>
          </p:nvPr>
        </p:nvSpPr>
        <p:spPr>
          <a:xfrm>
            <a:off x="2962178" y="662183"/>
            <a:ext cx="5111700" cy="7992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Lorem ipsum dolor sit amet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Sed do eiusmod tempor incididunt ut labore</a:t>
            </a:r>
            <a:endParaRPr>
              <a:solidFill>
                <a:schemeClr val="lt1"/>
              </a:solidFill>
            </a:endParaRPr>
          </a:p>
        </p:txBody>
      </p:sp>
      <p:grpSp>
        <p:nvGrpSpPr>
          <p:cNvPr id="122" name="Google Shape;122;p18"/>
          <p:cNvGrpSpPr/>
          <p:nvPr/>
        </p:nvGrpSpPr>
        <p:grpSpPr>
          <a:xfrm>
            <a:off x="424825" y="2127339"/>
            <a:ext cx="8294360" cy="799416"/>
            <a:chOff x="424813" y="2075689"/>
            <a:chExt cx="8294360" cy="849900"/>
          </a:xfrm>
        </p:grpSpPr>
        <p:sp>
          <p:nvSpPr>
            <p:cNvPr id="123" name="Google Shape;123;p18"/>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Topwear Article Type</a:t>
              </a:r>
              <a:endParaRPr/>
            </a:p>
          </p:txBody>
        </p:sp>
      </p:grpSp>
      <p:grpSp>
        <p:nvGrpSpPr>
          <p:cNvPr id="125" name="Google Shape;125;p18"/>
          <p:cNvGrpSpPr/>
          <p:nvPr/>
        </p:nvGrpSpPr>
        <p:grpSpPr>
          <a:xfrm>
            <a:off x="424825" y="1253973"/>
            <a:ext cx="8294371" cy="799416"/>
            <a:chOff x="424813" y="1177875"/>
            <a:chExt cx="8294371" cy="849900"/>
          </a:xfrm>
        </p:grpSpPr>
        <p:sp>
          <p:nvSpPr>
            <p:cNvPr id="126" name="Google Shape;126;p18"/>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t/>
              </a:r>
              <a:endParaRPr/>
            </a:p>
          </p:txBody>
        </p:sp>
        <p:sp>
          <p:nvSpPr>
            <p:cNvPr id="127" name="Google Shape;127;p18"/>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Sub-Category</a:t>
              </a:r>
              <a:endParaRPr/>
            </a:p>
          </p:txBody>
        </p:sp>
      </p:grpSp>
      <p:sp>
        <p:nvSpPr>
          <p:cNvPr id="128" name="Google Shape;128;p18"/>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rmAutofit/>
          </a:bodyPr>
          <a:lstStyle/>
          <a:p>
            <a:pPr indent="-311150" lvl="0" marL="457200" rtl="0" algn="l">
              <a:lnSpc>
                <a:spcPct val="100000"/>
              </a:lnSpc>
              <a:spcBef>
                <a:spcPts val="0"/>
              </a:spcBef>
              <a:spcAft>
                <a:spcPts val="0"/>
              </a:spcAft>
              <a:buClr>
                <a:schemeClr val="lt1"/>
              </a:buClr>
              <a:buSzPts val="1300"/>
              <a:buChar char="●"/>
            </a:pPr>
            <a:r>
              <a:rPr lang="en" sz="1300">
                <a:solidFill>
                  <a:srgbClr val="000000"/>
                </a:solidFill>
              </a:rPr>
              <a:t>12 layered keras model created from scratch</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83.07% test accuracy</a:t>
            </a:r>
            <a:endParaRPr sz="1300">
              <a:solidFill>
                <a:srgbClr val="000000"/>
              </a:solidFill>
            </a:endParaRPr>
          </a:p>
        </p:txBody>
      </p:sp>
      <p:grpSp>
        <p:nvGrpSpPr>
          <p:cNvPr id="129" name="Google Shape;129;p18"/>
          <p:cNvGrpSpPr/>
          <p:nvPr/>
        </p:nvGrpSpPr>
        <p:grpSpPr>
          <a:xfrm>
            <a:off x="424825" y="3000705"/>
            <a:ext cx="8294360" cy="799447"/>
            <a:chOff x="424813" y="2974405"/>
            <a:chExt cx="8294360" cy="849933"/>
          </a:xfrm>
        </p:grpSpPr>
        <p:sp>
          <p:nvSpPr>
            <p:cNvPr id="130" name="Google Shape;130;p18"/>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8"/>
          <p:cNvSpPr txBox="1"/>
          <p:nvPr>
            <p:ph idx="4294967295" type="body"/>
          </p:nvPr>
        </p:nvSpPr>
        <p:spPr>
          <a:xfrm>
            <a:off x="539675" y="3000775"/>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lt1"/>
                </a:solidFill>
              </a:rPr>
              <a:t>Gender</a:t>
            </a:r>
            <a:endParaRPr sz="1400">
              <a:solidFill>
                <a:schemeClr val="lt1"/>
              </a:solidFill>
            </a:endParaRPr>
          </a:p>
        </p:txBody>
      </p:sp>
      <p:sp>
        <p:nvSpPr>
          <p:cNvPr id="133" name="Google Shape;133;p18"/>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rmAutofit/>
          </a:bodyPr>
          <a:lstStyle/>
          <a:p>
            <a:pPr indent="-311150" lvl="0" marL="457200" rtl="0" algn="l">
              <a:lnSpc>
                <a:spcPct val="100000"/>
              </a:lnSpc>
              <a:spcBef>
                <a:spcPts val="0"/>
              </a:spcBef>
              <a:spcAft>
                <a:spcPts val="0"/>
              </a:spcAft>
              <a:buClr>
                <a:schemeClr val="lt1"/>
              </a:buClr>
              <a:buSzPts val="1300"/>
              <a:buChar char="●"/>
            </a:pPr>
            <a:r>
              <a:rPr lang="en" sz="1300">
                <a:solidFill>
                  <a:srgbClr val="000000"/>
                </a:solidFill>
              </a:rPr>
              <a:t>12 layered keras model created from scratch</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91.04% test accuracy</a:t>
            </a:r>
            <a:endParaRPr sz="1300">
              <a:solidFill>
                <a:srgbClr val="000000"/>
              </a:solidFill>
            </a:endParaRPr>
          </a:p>
        </p:txBody>
      </p:sp>
      <p:grpSp>
        <p:nvGrpSpPr>
          <p:cNvPr id="134" name="Google Shape;134;p18"/>
          <p:cNvGrpSpPr/>
          <p:nvPr/>
        </p:nvGrpSpPr>
        <p:grpSpPr>
          <a:xfrm>
            <a:off x="424825" y="3874103"/>
            <a:ext cx="8294360" cy="799447"/>
            <a:chOff x="424813" y="3871259"/>
            <a:chExt cx="8294360" cy="849933"/>
          </a:xfrm>
        </p:grpSpPr>
        <p:sp>
          <p:nvSpPr>
            <p:cNvPr id="135" name="Google Shape;135;p18"/>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8"/>
          <p:cNvSpPr txBox="1"/>
          <p:nvPr>
            <p:ph idx="4294967295" type="body"/>
          </p:nvPr>
        </p:nvSpPr>
        <p:spPr>
          <a:xfrm>
            <a:off x="539675" y="387410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lt1"/>
                </a:solidFill>
              </a:rPr>
              <a:t>Article Type</a:t>
            </a:r>
            <a:endParaRPr sz="1400">
              <a:solidFill>
                <a:schemeClr val="lt1"/>
              </a:solidFill>
            </a:endParaRPr>
          </a:p>
        </p:txBody>
      </p:sp>
      <p:sp>
        <p:nvSpPr>
          <p:cNvPr id="138" name="Google Shape;138;p18"/>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rmAutofit/>
          </a:bodyPr>
          <a:lstStyle/>
          <a:p>
            <a:pPr indent="-311150" lvl="0" marL="457200" rtl="0" algn="l">
              <a:lnSpc>
                <a:spcPct val="100000"/>
              </a:lnSpc>
              <a:spcBef>
                <a:spcPts val="0"/>
              </a:spcBef>
              <a:spcAft>
                <a:spcPts val="0"/>
              </a:spcAft>
              <a:buClr>
                <a:schemeClr val="lt1"/>
              </a:buClr>
              <a:buSzPts val="1300"/>
              <a:buChar char="●"/>
            </a:pPr>
            <a:r>
              <a:rPr lang="en" sz="1300">
                <a:solidFill>
                  <a:srgbClr val="000000"/>
                </a:solidFill>
              </a:rPr>
              <a:t>Transfer Learning using MobileNetV2</a:t>
            </a:r>
            <a:endParaRPr sz="1300">
              <a:solidFill>
                <a:srgbClr val="000000"/>
              </a:solidFill>
            </a:endParaRPr>
          </a:p>
          <a:p>
            <a:pPr indent="-311150" lvl="0" marL="457200" rtl="0" algn="l">
              <a:lnSpc>
                <a:spcPct val="100000"/>
              </a:lnSpc>
              <a:spcBef>
                <a:spcPts val="0"/>
              </a:spcBef>
              <a:spcAft>
                <a:spcPts val="0"/>
              </a:spcAft>
              <a:buClr>
                <a:schemeClr val="lt1"/>
              </a:buClr>
              <a:buSzPts val="1300"/>
              <a:buChar char="●"/>
            </a:pPr>
            <a:r>
              <a:rPr lang="en" sz="1300">
                <a:solidFill>
                  <a:srgbClr val="000000"/>
                </a:solidFill>
              </a:rPr>
              <a:t>85.84% test accuracy</a:t>
            </a:r>
            <a:endParaRPr sz="1300">
              <a:solidFill>
                <a:schemeClr val="lt1"/>
              </a:solidFill>
            </a:endParaRPr>
          </a:p>
        </p:txBody>
      </p:sp>
      <p:sp>
        <p:nvSpPr>
          <p:cNvPr id="139" name="Google Shape;139;p18"/>
          <p:cNvSpPr txBox="1"/>
          <p:nvPr/>
        </p:nvSpPr>
        <p:spPr>
          <a:xfrm>
            <a:off x="3493700" y="1378075"/>
            <a:ext cx="51822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12 layered keras model created from scratch</a:t>
            </a:r>
            <a:endParaRPr sz="1300"/>
          </a:p>
          <a:p>
            <a:pPr indent="-311150" lvl="0" marL="457200" rtl="0" algn="l">
              <a:spcBef>
                <a:spcPts val="0"/>
              </a:spcBef>
              <a:spcAft>
                <a:spcPts val="0"/>
              </a:spcAft>
              <a:buSzPts val="1300"/>
              <a:buChar char="●"/>
            </a:pPr>
            <a:r>
              <a:rPr lang="en" sz="1300"/>
              <a:t>93.03% test accuracy</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Areas of improvement</a:t>
            </a:r>
            <a:endParaRPr b="1"/>
          </a:p>
        </p:txBody>
      </p:sp>
      <p:sp>
        <p:nvSpPr>
          <p:cNvPr id="145" name="Google Shape;14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Availability of better dataset with balanced categories, clearer images, less bias and more categories.</a:t>
            </a:r>
            <a:endParaRPr/>
          </a:p>
          <a:p>
            <a:pPr indent="-342900" lvl="0" marL="457200" rtl="0" algn="l">
              <a:spcBef>
                <a:spcPts val="0"/>
              </a:spcBef>
              <a:spcAft>
                <a:spcPts val="0"/>
              </a:spcAft>
              <a:buSzPts val="1800"/>
              <a:buAutoNum type="arabicPeriod"/>
            </a:pPr>
            <a:r>
              <a:rPr lang="en"/>
              <a:t>Availability</a:t>
            </a:r>
            <a:r>
              <a:rPr lang="en"/>
              <a:t> of GPUs for better and faster training of models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b="1" lang="en" sz="2500">
                <a:solidFill>
                  <a:schemeClr val="dk1"/>
                </a:solidFill>
              </a:rPr>
              <a:t>Future Scope</a:t>
            </a:r>
            <a:endParaRPr b="1" sz="2500">
              <a:solidFill>
                <a:schemeClr val="dk1"/>
              </a:solidFill>
            </a:endParaRPr>
          </a:p>
          <a:p>
            <a:pPr indent="0" lvl="0" marL="0" rtl="0" algn="ctr">
              <a:spcBef>
                <a:spcPts val="1200"/>
              </a:spcBef>
              <a:spcAft>
                <a:spcPts val="0"/>
              </a:spcAft>
              <a:buNone/>
            </a:pPr>
            <a:r>
              <a:rPr lang="en"/>
              <a:t>       Integration of the technical deep learning models with customer analytics and reviews for the perfect search experience</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 :)</a:t>
            </a:r>
            <a:endParaRPr/>
          </a:p>
        </p:txBody>
      </p:sp>
      <p:sp>
        <p:nvSpPr>
          <p:cNvPr id="151" name="Google Shape;151;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