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69BF3B3-E20C-4257-9AB0-248F6571B854}">
          <p14:sldIdLst>
            <p14:sldId id="256"/>
            <p14:sldId id="257"/>
          </p14:sldIdLst>
        </p14:section>
        <p14:section name="Macro" id="{14268A28-C83C-4BA8-AD82-6073EE3162BA}">
          <p14:sldIdLst>
            <p14:sldId id="258"/>
            <p14:sldId id="259"/>
            <p14:sldId id="260"/>
            <p14:sldId id="261"/>
            <p14:sldId id="262"/>
            <p14:sldId id="263"/>
          </p14:sldIdLst>
        </p14:section>
        <p14:section name="Micro" id="{A62DA101-8170-4445-AB23-B0BB0B46A8F3}">
          <p14:sldIdLst>
            <p14:sldId id="264"/>
            <p14:sldId id="265"/>
          </p14:sldIdLst>
        </p14:section>
        <p14:section name="End" id="{F3769741-FFE2-4665-B0B1-53E74D2D38BD}">
          <p14:sldIdLst>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62CEC-2210-4B4A-BF8E-A3362496FD5E}" type="datetimeFigureOut">
              <a:rPr lang="en-CA" smtClean="0"/>
              <a:t>04/03/2025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D98FF-F1DC-4509-A8D1-901DA3E04619}" type="slidenum">
              <a:rPr lang="en-CA" smtClean="0"/>
              <a:t>‹#›</a:t>
            </a:fld>
            <a:endParaRPr lang="en-CA"/>
          </a:p>
        </p:txBody>
      </p:sp>
    </p:spTree>
    <p:extLst>
      <p:ext uri="{BB962C8B-B14F-4D97-AF65-F5344CB8AC3E}">
        <p14:creationId xmlns:p14="http://schemas.microsoft.com/office/powerpoint/2010/main" val="4034555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3/4/2025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491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3/4/2025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87142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3/4/2025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2697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3/4/2025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342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3/4/2025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9348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3/4/2025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6815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3/4/2025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71310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3/4/2025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95397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3/4/2025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890673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3/4/2025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89320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3/4/2025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132120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3/4/2025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0159216"/>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head.hesge.ch/mobilerepaircultures/stories/changer-vitre-decran-seche-cheveux/?h=hea271c1905973-bugatti-chiron-vs-fighter-j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live.euronext.com/en/product/equities/FR0000050353-XPAR"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1.png"/><Relationship Id="rId18" Type="http://schemas.openxmlformats.org/officeDocument/2006/relationships/hyperlink" Target="https://www.zimmerbiomet.com/en" TargetMode="External"/><Relationship Id="rId3" Type="http://schemas.openxmlformats.org/officeDocument/2006/relationships/hyperlink" Target="https://www.lisi-group.com/en/index.html" TargetMode="External"/><Relationship Id="rId21" Type="http://schemas.openxmlformats.org/officeDocument/2006/relationships/image" Target="../media/image15.png"/><Relationship Id="rId7" Type="http://schemas.openxmlformats.org/officeDocument/2006/relationships/image" Target="../media/image9.png"/><Relationship Id="rId12" Type="http://schemas.openxmlformats.org/officeDocument/2006/relationships/hyperlink" Target="https://www.araymond.com/en" TargetMode="External"/><Relationship Id="rId17" Type="http://schemas.openxmlformats.org/officeDocument/2006/relationships/image" Target="../media/image13.png"/><Relationship Id="rId2" Type="http://schemas.openxmlformats.org/officeDocument/2006/relationships/image" Target="../media/image8.png"/><Relationship Id="rId16" Type="http://schemas.openxmlformats.org/officeDocument/2006/relationships/hyperlink" Target="https://www.smith-nephew.com/en/" TargetMode="External"/><Relationship Id="rId20" Type="http://schemas.openxmlformats.org/officeDocument/2006/relationships/hyperlink" Target="https://www.bulten.com/en/" TargetMode="External"/><Relationship Id="rId1" Type="http://schemas.openxmlformats.org/officeDocument/2006/relationships/slideLayout" Target="../slideLayouts/slideLayout3.xml"/><Relationship Id="rId6" Type="http://schemas.openxmlformats.org/officeDocument/2006/relationships/hyperlink" Target="https://www.itw.com/" TargetMode="External"/><Relationship Id="rId11" Type="http://schemas.microsoft.com/office/2007/relationships/hdphoto" Target="../media/hdphoto3.wdp"/><Relationship Id="rId5" Type="http://schemas.microsoft.com/office/2007/relationships/hdphoto" Target="../media/hdphoto1.wdp"/><Relationship Id="rId15" Type="http://schemas.openxmlformats.org/officeDocument/2006/relationships/image" Target="../media/image12.png"/><Relationship Id="rId10" Type="http://schemas.openxmlformats.org/officeDocument/2006/relationships/image" Target="../media/image10.png"/><Relationship Id="rId19"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hyperlink" Target="https://www.boellhoff.com/gb-en/" TargetMode="External"/><Relationship Id="rId14" Type="http://schemas.openxmlformats.org/officeDocument/2006/relationships/hyperlink" Target="https://www.normagroup.com/global/en" TargetMode="External"/><Relationship Id="rId22" Type="http://schemas.microsoft.com/office/2007/relationships/hdphoto" Target="../media/hdphoto4.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bstract smoke background">
            <a:extLst>
              <a:ext uri="{FF2B5EF4-FFF2-40B4-BE49-F238E27FC236}">
                <a16:creationId xmlns:a16="http://schemas.microsoft.com/office/drawing/2014/main" id="{97D94A27-D899-1E34-8DDA-874BAC71907D}"/>
              </a:ext>
            </a:extLst>
          </p:cNvPr>
          <p:cNvPicPr>
            <a:picLocks noChangeAspect="1"/>
          </p:cNvPicPr>
          <p:nvPr/>
        </p:nvPicPr>
        <p:blipFill>
          <a:blip r:embed="rId2">
            <a:alphaModFix amt="40000"/>
          </a:blip>
          <a:srcRect t="6400" b="9014"/>
          <a:stretch/>
        </p:blipFill>
        <p:spPr>
          <a:xfrm>
            <a:off x="0" y="0"/>
            <a:ext cx="12192001" cy="6858001"/>
          </a:xfrm>
          <a:prstGeom prst="rect">
            <a:avLst/>
          </a:prstGeom>
        </p:spPr>
      </p:pic>
      <p:sp>
        <p:nvSpPr>
          <p:cNvPr id="2" name="Title 1">
            <a:extLst>
              <a:ext uri="{FF2B5EF4-FFF2-40B4-BE49-F238E27FC236}">
                <a16:creationId xmlns:a16="http://schemas.microsoft.com/office/drawing/2014/main" id="{24790440-66FC-CA0E-19D2-63F04B817E77}"/>
              </a:ext>
            </a:extLst>
          </p:cNvPr>
          <p:cNvSpPr>
            <a:spLocks noGrp="1"/>
          </p:cNvSpPr>
          <p:nvPr>
            <p:ph type="ctrTitle"/>
          </p:nvPr>
        </p:nvSpPr>
        <p:spPr>
          <a:xfrm>
            <a:off x="517870" y="2648670"/>
            <a:ext cx="7730019" cy="1005840"/>
          </a:xfrm>
        </p:spPr>
        <p:txBody>
          <a:bodyPr anchor="t">
            <a:normAutofit/>
          </a:bodyPr>
          <a:lstStyle/>
          <a:p>
            <a:r>
              <a:rPr lang="en-CA" dirty="0">
                <a:solidFill>
                  <a:srgbClr val="FFFFFF"/>
                </a:solidFill>
              </a:rPr>
              <a:t>LISI Corporate Strategy</a:t>
            </a:r>
          </a:p>
        </p:txBody>
      </p:sp>
      <p:sp>
        <p:nvSpPr>
          <p:cNvPr id="3" name="Subtitle 2">
            <a:extLst>
              <a:ext uri="{FF2B5EF4-FFF2-40B4-BE49-F238E27FC236}">
                <a16:creationId xmlns:a16="http://schemas.microsoft.com/office/drawing/2014/main" id="{FF2F2C0C-C3CB-2F8B-5D95-ABC1E9EA7C28}"/>
              </a:ext>
            </a:extLst>
          </p:cNvPr>
          <p:cNvSpPr>
            <a:spLocks noGrp="1"/>
          </p:cNvSpPr>
          <p:nvPr>
            <p:ph type="subTitle" idx="1"/>
          </p:nvPr>
        </p:nvSpPr>
        <p:spPr>
          <a:xfrm>
            <a:off x="6652366" y="5204085"/>
            <a:ext cx="5040785" cy="642532"/>
          </a:xfrm>
        </p:spPr>
        <p:txBody>
          <a:bodyPr anchor="b">
            <a:normAutofit/>
          </a:bodyPr>
          <a:lstStyle/>
          <a:p>
            <a:r>
              <a:rPr lang="en-CA" sz="2400" dirty="0">
                <a:solidFill>
                  <a:srgbClr val="FFFFFF"/>
                </a:solidFill>
              </a:rPr>
              <a:t>Shaho Vatandoust</a:t>
            </a: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A0FC5771-D8B0-B026-C31C-B5DC480E8F32}"/>
              </a:ext>
            </a:extLst>
          </p:cNvPr>
          <p:cNvPicPr>
            <a:picLocks noChangeAspect="1" noChangeArrowheads="1"/>
          </p:cNvPicPr>
          <p:nvPr/>
        </p:nvPicPr>
        <p:blipFill>
          <a:blip r:embed="rId3">
            <a:biLevel thresh="25000"/>
            <a:extLst>
              <a:ext uri="{BEBA8EAE-BF5A-486C-A8C5-ECC9F3942E4B}">
                <a14:imgProps xmlns:a14="http://schemas.microsoft.com/office/drawing/2010/main">
                  <a14:imgLayer r:embed="rId4">
                    <a14:imgEffect>
                      <a14:backgroundRemoval t="9916" b="89451" l="7595" r="93671">
                        <a14:foregroundMark x1="7595" y1="44093" x2="7595" y2="44093"/>
                        <a14:foregroundMark x1="33966" y1="41983" x2="33966" y2="41983"/>
                        <a14:foregroundMark x1="33755" y1="20253" x2="33755" y2="20253"/>
                        <a14:foregroundMark x1="89030" y1="20886" x2="89030" y2="20886"/>
                        <a14:foregroundMark x1="89873" y1="48101" x2="89873" y2="48101"/>
                        <a14:foregroundMark x1="93671" y1="20675" x2="93671" y2="20675"/>
                      </a14:backgroundRemoval>
                    </a14:imgEffect>
                  </a14:imgLayer>
                </a14:imgProps>
              </a:ext>
              <a:ext uri="{28A0092B-C50C-407E-A947-70E740481C1C}">
                <a14:useLocalDpi xmlns:a14="http://schemas.microsoft.com/office/drawing/2010/main" val="0"/>
              </a:ext>
            </a:extLst>
          </a:blip>
          <a:srcRect/>
          <a:stretch>
            <a:fillRect/>
          </a:stretch>
        </p:blipFill>
        <p:spPr bwMode="auto">
          <a:xfrm>
            <a:off x="517870" y="5204085"/>
            <a:ext cx="1005840" cy="1005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1569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ADCAB-C92C-47E8-9AAD-428A537C4A79}"/>
              </a:ext>
            </a:extLst>
          </p:cNvPr>
          <p:cNvSpPr>
            <a:spLocks noGrp="1"/>
          </p:cNvSpPr>
          <p:nvPr>
            <p:ph type="title"/>
          </p:nvPr>
        </p:nvSpPr>
        <p:spPr/>
        <p:txBody>
          <a:bodyPr/>
          <a:lstStyle/>
          <a:p>
            <a:r>
              <a:rPr lang="en-CA"/>
              <a:t>Schedule</a:t>
            </a:r>
          </a:p>
        </p:txBody>
      </p:sp>
      <p:graphicFrame>
        <p:nvGraphicFramePr>
          <p:cNvPr id="5" name="Table 4">
            <a:extLst>
              <a:ext uri="{FF2B5EF4-FFF2-40B4-BE49-F238E27FC236}">
                <a16:creationId xmlns:a16="http://schemas.microsoft.com/office/drawing/2014/main" id="{1B5CD4B3-D921-8AD4-5AB7-DA6EE23929C9}"/>
              </a:ext>
            </a:extLst>
          </p:cNvPr>
          <p:cNvGraphicFramePr>
            <a:graphicFrameLocks noGrp="1"/>
          </p:cNvGraphicFramePr>
          <p:nvPr>
            <p:extLst>
              <p:ext uri="{D42A27DB-BD31-4B8C-83A1-F6EECF244321}">
                <p14:modId xmlns:p14="http://schemas.microsoft.com/office/powerpoint/2010/main" val="1535205066"/>
              </p:ext>
            </p:extLst>
          </p:nvPr>
        </p:nvGraphicFramePr>
        <p:xfrm>
          <a:off x="517870" y="1847088"/>
          <a:ext cx="11156264" cy="4727453"/>
        </p:xfrm>
        <a:graphic>
          <a:graphicData uri="http://schemas.openxmlformats.org/drawingml/2006/table">
            <a:tbl>
              <a:tblPr/>
              <a:tblGrid>
                <a:gridCol w="1745004">
                  <a:extLst>
                    <a:ext uri="{9D8B030D-6E8A-4147-A177-3AD203B41FA5}">
                      <a16:colId xmlns:a16="http://schemas.microsoft.com/office/drawing/2014/main" val="318199092"/>
                    </a:ext>
                  </a:extLst>
                </a:gridCol>
                <a:gridCol w="941126">
                  <a:extLst>
                    <a:ext uri="{9D8B030D-6E8A-4147-A177-3AD203B41FA5}">
                      <a16:colId xmlns:a16="http://schemas.microsoft.com/office/drawing/2014/main" val="3280084176"/>
                    </a:ext>
                  </a:extLst>
                </a:gridCol>
                <a:gridCol w="941126">
                  <a:extLst>
                    <a:ext uri="{9D8B030D-6E8A-4147-A177-3AD203B41FA5}">
                      <a16:colId xmlns:a16="http://schemas.microsoft.com/office/drawing/2014/main" val="1896004410"/>
                    </a:ext>
                  </a:extLst>
                </a:gridCol>
                <a:gridCol w="941126">
                  <a:extLst>
                    <a:ext uri="{9D8B030D-6E8A-4147-A177-3AD203B41FA5}">
                      <a16:colId xmlns:a16="http://schemas.microsoft.com/office/drawing/2014/main" val="3750583797"/>
                    </a:ext>
                  </a:extLst>
                </a:gridCol>
                <a:gridCol w="941126">
                  <a:extLst>
                    <a:ext uri="{9D8B030D-6E8A-4147-A177-3AD203B41FA5}">
                      <a16:colId xmlns:a16="http://schemas.microsoft.com/office/drawing/2014/main" val="2309210546"/>
                    </a:ext>
                  </a:extLst>
                </a:gridCol>
                <a:gridCol w="941126">
                  <a:extLst>
                    <a:ext uri="{9D8B030D-6E8A-4147-A177-3AD203B41FA5}">
                      <a16:colId xmlns:a16="http://schemas.microsoft.com/office/drawing/2014/main" val="793577453"/>
                    </a:ext>
                  </a:extLst>
                </a:gridCol>
                <a:gridCol w="941126">
                  <a:extLst>
                    <a:ext uri="{9D8B030D-6E8A-4147-A177-3AD203B41FA5}">
                      <a16:colId xmlns:a16="http://schemas.microsoft.com/office/drawing/2014/main" val="3730827314"/>
                    </a:ext>
                  </a:extLst>
                </a:gridCol>
                <a:gridCol w="941126">
                  <a:extLst>
                    <a:ext uri="{9D8B030D-6E8A-4147-A177-3AD203B41FA5}">
                      <a16:colId xmlns:a16="http://schemas.microsoft.com/office/drawing/2014/main" val="2821058420"/>
                    </a:ext>
                  </a:extLst>
                </a:gridCol>
                <a:gridCol w="941126">
                  <a:extLst>
                    <a:ext uri="{9D8B030D-6E8A-4147-A177-3AD203B41FA5}">
                      <a16:colId xmlns:a16="http://schemas.microsoft.com/office/drawing/2014/main" val="3134077630"/>
                    </a:ext>
                  </a:extLst>
                </a:gridCol>
                <a:gridCol w="941126">
                  <a:extLst>
                    <a:ext uri="{9D8B030D-6E8A-4147-A177-3AD203B41FA5}">
                      <a16:colId xmlns:a16="http://schemas.microsoft.com/office/drawing/2014/main" val="1306646298"/>
                    </a:ext>
                  </a:extLst>
                </a:gridCol>
                <a:gridCol w="941126">
                  <a:extLst>
                    <a:ext uri="{9D8B030D-6E8A-4147-A177-3AD203B41FA5}">
                      <a16:colId xmlns:a16="http://schemas.microsoft.com/office/drawing/2014/main" val="344701517"/>
                    </a:ext>
                  </a:extLst>
                </a:gridCol>
              </a:tblGrid>
              <a:tr h="315164">
                <a:tc>
                  <a:txBody>
                    <a:bodyPr/>
                    <a:lstStyle/>
                    <a:p>
                      <a:pPr algn="l" fontAlgn="b"/>
                      <a:r>
                        <a:rPr lang="en-CA" sz="1800" b="1" i="0" u="none" strike="noStrike" kern="1200" dirty="0">
                          <a:solidFill>
                            <a:srgbClr val="000000"/>
                          </a:solidFill>
                          <a:effectLst/>
                          <a:latin typeface="+mj-lt"/>
                          <a:ea typeface="+mn-ea"/>
                          <a:cs typeface="+mn-cs"/>
                        </a:rPr>
                        <a:t> </a:t>
                      </a:r>
                    </a:p>
                  </a:txBody>
                  <a:tcPr marL="4412" marR="4412" marT="4412" marB="0" anchor="b">
                    <a:lnL>
                      <a:noFill/>
                    </a:lnL>
                    <a:lnR>
                      <a:noFill/>
                    </a:lnR>
                    <a:lnT>
                      <a:noFill/>
                    </a:lnT>
                    <a:lnB w="25400" cap="flat" cmpd="dbl"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accent1">
                        <a:lumMod val="60000"/>
                        <a:lumOff val="40000"/>
                      </a:schemeClr>
                    </a:solidFill>
                  </a:tcPr>
                </a:tc>
                <a:tc>
                  <a:txBody>
                    <a:bodyPr/>
                    <a:lstStyle/>
                    <a:p>
                      <a:pPr algn="ctr" fontAlgn="b"/>
                      <a:r>
                        <a:rPr lang="en-CA" sz="1800" b="1" i="0" u="none" strike="noStrike" kern="1200" dirty="0">
                          <a:solidFill>
                            <a:srgbClr val="000000"/>
                          </a:solidFill>
                          <a:effectLst/>
                          <a:latin typeface="+mj-lt"/>
                          <a:ea typeface="+mn-ea"/>
                          <a:cs typeface="+mn-cs"/>
                        </a:rPr>
                        <a:t>S1 2025</a:t>
                      </a:r>
                    </a:p>
                  </a:txBody>
                  <a:tcPr marL="4412" marR="4412" marT="4412" marB="0" anchor="b">
                    <a:lnL>
                      <a:noFill/>
                    </a:lnL>
                    <a:lnR>
                      <a:noFill/>
                    </a:lnR>
                    <a:lnT>
                      <a:noFill/>
                    </a:lnT>
                    <a:lnB w="25400" cap="flat" cmpd="dbl"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r>
                        <a:rPr lang="en-CA" sz="1800" b="1" i="0" u="none" strike="noStrike" dirty="0">
                          <a:solidFill>
                            <a:srgbClr val="000000"/>
                          </a:solidFill>
                          <a:effectLst/>
                          <a:latin typeface="+mj-lt"/>
                        </a:rPr>
                        <a:t>S2 2025</a:t>
                      </a:r>
                    </a:p>
                  </a:txBody>
                  <a:tcPr marL="4412" marR="4412" marT="4412" marB="0" anchor="b">
                    <a:lnL>
                      <a:noFill/>
                    </a:lnL>
                    <a:lnR>
                      <a:noFill/>
                    </a:lnR>
                    <a:lnT>
                      <a:noFill/>
                    </a:lnT>
                    <a:lnB w="25400" cap="flat" cmpd="dbl"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r>
                        <a:rPr lang="en-CA" sz="1800" b="1" i="0" u="none" strike="noStrike">
                          <a:solidFill>
                            <a:srgbClr val="000000"/>
                          </a:solidFill>
                          <a:effectLst/>
                          <a:latin typeface="+mj-lt"/>
                        </a:rPr>
                        <a:t>S1 2026</a:t>
                      </a:r>
                    </a:p>
                  </a:txBody>
                  <a:tcPr marL="4412" marR="4412" marT="4412" marB="0" anchor="b">
                    <a:lnL>
                      <a:noFill/>
                    </a:lnL>
                    <a:lnR>
                      <a:noFill/>
                    </a:lnR>
                    <a:lnT>
                      <a:noFill/>
                    </a:lnT>
                    <a:lnB w="25400" cap="flat" cmpd="dbl"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r>
                        <a:rPr lang="en-CA" sz="1800" b="1" i="0" u="none" strike="noStrike">
                          <a:solidFill>
                            <a:srgbClr val="000000"/>
                          </a:solidFill>
                          <a:effectLst/>
                          <a:latin typeface="+mj-lt"/>
                        </a:rPr>
                        <a:t>S2 2026</a:t>
                      </a:r>
                    </a:p>
                  </a:txBody>
                  <a:tcPr marL="4412" marR="4412" marT="4412" marB="0" anchor="b">
                    <a:lnL>
                      <a:noFill/>
                    </a:lnL>
                    <a:lnR>
                      <a:noFill/>
                    </a:lnR>
                    <a:lnT>
                      <a:noFill/>
                    </a:lnT>
                    <a:lnB w="25400" cap="flat" cmpd="dbl"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r>
                        <a:rPr lang="en-CA" sz="1800" b="1" i="0" u="none" strike="noStrike" dirty="0">
                          <a:solidFill>
                            <a:srgbClr val="000000"/>
                          </a:solidFill>
                          <a:effectLst/>
                          <a:latin typeface="+mj-lt"/>
                        </a:rPr>
                        <a:t>S1 2027</a:t>
                      </a:r>
                    </a:p>
                  </a:txBody>
                  <a:tcPr marL="4412" marR="4412" marT="4412" marB="0" anchor="b">
                    <a:lnL>
                      <a:noFill/>
                    </a:lnL>
                    <a:lnR>
                      <a:noFill/>
                    </a:lnR>
                    <a:lnT>
                      <a:noFill/>
                    </a:lnT>
                    <a:lnB w="25400" cap="flat" cmpd="dbl"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r>
                        <a:rPr lang="en-CA" sz="1800" b="1" i="0" u="none" strike="noStrike">
                          <a:solidFill>
                            <a:srgbClr val="000000"/>
                          </a:solidFill>
                          <a:effectLst/>
                          <a:latin typeface="+mj-lt"/>
                        </a:rPr>
                        <a:t>S2 2027</a:t>
                      </a:r>
                    </a:p>
                  </a:txBody>
                  <a:tcPr marL="4412" marR="4412" marT="4412" marB="0" anchor="b">
                    <a:lnL>
                      <a:noFill/>
                    </a:lnL>
                    <a:lnR>
                      <a:noFill/>
                    </a:lnR>
                    <a:lnT>
                      <a:noFill/>
                    </a:lnT>
                    <a:lnB w="25400" cap="flat" cmpd="dbl"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r>
                        <a:rPr lang="en-CA" sz="1800" b="1" i="0" u="none" strike="noStrike">
                          <a:solidFill>
                            <a:srgbClr val="000000"/>
                          </a:solidFill>
                          <a:effectLst/>
                          <a:latin typeface="+mj-lt"/>
                        </a:rPr>
                        <a:t>S1 2028</a:t>
                      </a:r>
                    </a:p>
                  </a:txBody>
                  <a:tcPr marL="4412" marR="4412" marT="4412" marB="0" anchor="b">
                    <a:lnL>
                      <a:noFill/>
                    </a:lnL>
                    <a:lnR>
                      <a:noFill/>
                    </a:lnR>
                    <a:lnT>
                      <a:noFill/>
                    </a:lnT>
                    <a:lnB w="25400" cap="flat" cmpd="dbl"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r>
                        <a:rPr lang="en-CA" sz="1800" b="1" i="0" u="none" strike="noStrike">
                          <a:solidFill>
                            <a:srgbClr val="000000"/>
                          </a:solidFill>
                          <a:effectLst/>
                          <a:latin typeface="+mj-lt"/>
                        </a:rPr>
                        <a:t>S2 2028</a:t>
                      </a:r>
                    </a:p>
                  </a:txBody>
                  <a:tcPr marL="4412" marR="4412" marT="4412" marB="0" anchor="b">
                    <a:lnL>
                      <a:noFill/>
                    </a:lnL>
                    <a:lnR>
                      <a:noFill/>
                    </a:lnR>
                    <a:lnT>
                      <a:noFill/>
                    </a:lnT>
                    <a:lnB w="25400" cap="flat" cmpd="dbl"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r>
                        <a:rPr lang="en-CA" sz="1800" b="1" i="0" u="none" strike="noStrike" dirty="0">
                          <a:solidFill>
                            <a:srgbClr val="000000"/>
                          </a:solidFill>
                          <a:effectLst/>
                          <a:latin typeface="+mj-lt"/>
                        </a:rPr>
                        <a:t>S1 2029</a:t>
                      </a:r>
                    </a:p>
                  </a:txBody>
                  <a:tcPr marL="4412" marR="4412" marT="4412" marB="0" anchor="b">
                    <a:lnL>
                      <a:noFill/>
                    </a:lnL>
                    <a:lnR>
                      <a:noFill/>
                    </a:lnR>
                    <a:lnT>
                      <a:noFill/>
                    </a:lnT>
                    <a:lnB w="25400" cap="flat" cmpd="dbl"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b"/>
                      <a:r>
                        <a:rPr lang="en-CA" sz="1800" b="1" i="0" u="none" strike="noStrike" dirty="0">
                          <a:solidFill>
                            <a:srgbClr val="000000"/>
                          </a:solidFill>
                          <a:effectLst/>
                          <a:latin typeface="+mj-lt"/>
                        </a:rPr>
                        <a:t>S2 2029</a:t>
                      </a:r>
                    </a:p>
                  </a:txBody>
                  <a:tcPr marL="4412" marR="4412" marT="4412" marB="0" anchor="b">
                    <a:lnL>
                      <a:noFill/>
                    </a:lnL>
                    <a:lnR>
                      <a:noFill/>
                    </a:lnR>
                    <a:lnT>
                      <a:noFill/>
                    </a:lnT>
                    <a:lnB w="25400" cap="flat" cmpd="dbl"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4010308895"/>
                  </a:ext>
                </a:extLst>
              </a:tr>
              <a:tr h="630327">
                <a:tc>
                  <a:txBody>
                    <a:bodyPr/>
                    <a:lstStyle/>
                    <a:p>
                      <a:pPr algn="l" fontAlgn="ctr"/>
                      <a:r>
                        <a:rPr lang="en-CA" sz="1800" b="1" i="0" u="none" strike="noStrike" dirty="0">
                          <a:solidFill>
                            <a:srgbClr val="000000"/>
                          </a:solidFill>
                          <a:effectLst/>
                          <a:latin typeface="+mj-lt"/>
                        </a:rPr>
                        <a:t>Location scouting</a:t>
                      </a:r>
                    </a:p>
                  </a:txBody>
                  <a:tcPr marL="4412" marR="4412" marT="4412" marB="0" anchor="ctr">
                    <a:lnL>
                      <a:noFill/>
                    </a:lnL>
                    <a:lnR>
                      <a:noFill/>
                    </a:lnR>
                    <a:lnT w="25400" cap="flat" cmpd="dbl"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n-CA" sz="800" b="0" i="0" u="none" strike="noStrike" dirty="0">
                          <a:solidFill>
                            <a:srgbClr val="000000"/>
                          </a:solidFill>
                          <a:effectLst/>
                          <a:latin typeface="Aptos Narrow" panose="020B0004020202020204" pitchFamily="34" charset="0"/>
                        </a:rPr>
                        <a:t> </a:t>
                      </a:r>
                    </a:p>
                  </a:txBody>
                  <a:tcPr marL="4412" marR="4412" marT="4412" marB="0" anchor="b">
                    <a:lnL>
                      <a:noFill/>
                    </a:lnL>
                    <a:lnR>
                      <a:noFill/>
                    </a:lnR>
                    <a:lnT w="25400" cap="flat" cmpd="dbl" algn="ctr">
                      <a:solidFill>
                        <a:srgbClr val="000000"/>
                      </a:solidFill>
                      <a:prstDash val="solid"/>
                      <a:round/>
                      <a:headEnd type="none" w="med" len="med"/>
                      <a:tailEnd type="none" w="med" len="med"/>
                    </a:lnT>
                    <a:lnB>
                      <a:noFill/>
                    </a:lnB>
                    <a:solidFill>
                      <a:schemeClr val="accent3">
                        <a:lumMod val="40000"/>
                        <a:lumOff val="60000"/>
                      </a:schemeClr>
                    </a:solid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w="25400" cap="flat" cmpd="dbl" algn="ctr">
                      <a:solidFill>
                        <a:srgbClr val="000000"/>
                      </a:solidFill>
                      <a:prstDash val="solid"/>
                      <a:round/>
                      <a:headEnd type="none" w="med" len="med"/>
                      <a:tailEnd type="none" w="med" len="med"/>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w="25400" cap="flat" cmpd="dbl" algn="ctr">
                      <a:solidFill>
                        <a:srgbClr val="000000"/>
                      </a:solidFill>
                      <a:prstDash val="solid"/>
                      <a:round/>
                      <a:headEnd type="none" w="med" len="med"/>
                      <a:tailEnd type="none" w="med" len="med"/>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w="25400" cap="flat" cmpd="dbl" algn="ctr">
                      <a:solidFill>
                        <a:srgbClr val="000000"/>
                      </a:solidFill>
                      <a:prstDash val="solid"/>
                      <a:round/>
                      <a:headEnd type="none" w="med" len="med"/>
                      <a:tailEnd type="none" w="med" len="med"/>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w="25400" cap="flat" cmpd="dbl" algn="ctr">
                      <a:solidFill>
                        <a:srgbClr val="000000"/>
                      </a:solidFill>
                      <a:prstDash val="solid"/>
                      <a:round/>
                      <a:headEnd type="none" w="med" len="med"/>
                      <a:tailEnd type="none" w="med" len="med"/>
                    </a:lnT>
                    <a:lnB>
                      <a:noFill/>
                    </a:lnB>
                    <a:noFill/>
                  </a:tcPr>
                </a:tc>
                <a:tc>
                  <a:txBody>
                    <a:bodyPr/>
                    <a:lstStyle/>
                    <a:p>
                      <a:pPr algn="l" fontAlgn="b"/>
                      <a:endParaRPr lang="en-CA" sz="800" b="0" i="0" u="none" strike="noStrike" dirty="0">
                        <a:solidFill>
                          <a:srgbClr val="000000"/>
                        </a:solidFill>
                        <a:effectLst/>
                        <a:latin typeface="Aptos Narrow" panose="020B0004020202020204" pitchFamily="34" charset="0"/>
                      </a:endParaRPr>
                    </a:p>
                  </a:txBody>
                  <a:tcPr marL="4412" marR="4412" marT="4412" marB="0" anchor="b">
                    <a:lnL>
                      <a:noFill/>
                    </a:lnL>
                    <a:lnR>
                      <a:noFill/>
                    </a:lnR>
                    <a:lnT w="25400" cap="flat" cmpd="dbl" algn="ctr">
                      <a:solidFill>
                        <a:srgbClr val="000000"/>
                      </a:solidFill>
                      <a:prstDash val="solid"/>
                      <a:round/>
                      <a:headEnd type="none" w="med" len="med"/>
                      <a:tailEnd type="none" w="med" len="med"/>
                    </a:lnT>
                    <a:lnB>
                      <a:noFill/>
                    </a:lnB>
                    <a:noFill/>
                  </a:tcPr>
                </a:tc>
                <a:tc>
                  <a:txBody>
                    <a:bodyPr/>
                    <a:lstStyle/>
                    <a:p>
                      <a:pPr algn="l" fontAlgn="b"/>
                      <a:endParaRPr lang="en-CA" sz="800" b="0" i="0" u="none" strike="noStrike" dirty="0">
                        <a:solidFill>
                          <a:srgbClr val="000000"/>
                        </a:solidFill>
                        <a:effectLst/>
                        <a:latin typeface="Aptos Narrow" panose="020B0004020202020204" pitchFamily="34" charset="0"/>
                      </a:endParaRPr>
                    </a:p>
                  </a:txBody>
                  <a:tcPr marL="4412" marR="4412" marT="4412" marB="0" anchor="b">
                    <a:lnL>
                      <a:noFill/>
                    </a:lnL>
                    <a:lnR>
                      <a:noFill/>
                    </a:lnR>
                    <a:lnT w="25400" cap="flat" cmpd="dbl" algn="ctr">
                      <a:solidFill>
                        <a:srgbClr val="000000"/>
                      </a:solidFill>
                      <a:prstDash val="solid"/>
                      <a:round/>
                      <a:headEnd type="none" w="med" len="med"/>
                      <a:tailEnd type="none" w="med" len="med"/>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w="25400" cap="flat" cmpd="dbl" algn="ctr">
                      <a:solidFill>
                        <a:srgbClr val="000000"/>
                      </a:solidFill>
                      <a:prstDash val="solid"/>
                      <a:round/>
                      <a:headEnd type="none" w="med" len="med"/>
                      <a:tailEnd type="none" w="med" len="med"/>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w="25400" cap="flat" cmpd="dbl" algn="ctr">
                      <a:solidFill>
                        <a:srgbClr val="000000"/>
                      </a:solidFill>
                      <a:prstDash val="solid"/>
                      <a:round/>
                      <a:headEnd type="none" w="med" len="med"/>
                      <a:tailEnd type="none" w="med" len="med"/>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w="25400" cap="flat" cmpd="dbl"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209347978"/>
                  </a:ext>
                </a:extLst>
              </a:tr>
              <a:tr h="630327">
                <a:tc>
                  <a:txBody>
                    <a:bodyPr/>
                    <a:lstStyle/>
                    <a:p>
                      <a:pPr algn="l" fontAlgn="ctr"/>
                      <a:r>
                        <a:rPr lang="en-CA" sz="1800" b="1" i="0" u="none" strike="noStrike" dirty="0">
                          <a:solidFill>
                            <a:srgbClr val="000000"/>
                          </a:solidFill>
                          <a:effectLst/>
                          <a:latin typeface="+mj-lt"/>
                        </a:rPr>
                        <a:t>Feasibility studies</a:t>
                      </a:r>
                    </a:p>
                  </a:txBody>
                  <a:tcPr marL="4412" marR="4412" marT="4412"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r>
                        <a:rPr lang="en-CA" sz="800" b="0" i="0" u="none" strike="noStrike" dirty="0">
                          <a:solidFill>
                            <a:srgbClr val="000000"/>
                          </a:solidFill>
                          <a:effectLst/>
                          <a:latin typeface="Aptos Narrow" panose="020B0004020202020204" pitchFamily="34" charset="0"/>
                        </a:rPr>
                        <a:t> </a:t>
                      </a:r>
                    </a:p>
                  </a:txBody>
                  <a:tcPr marL="4412" marR="4412" marT="4412" marB="0" anchor="b">
                    <a:lnL>
                      <a:noFill/>
                    </a:lnL>
                    <a:lnR>
                      <a:noFill/>
                    </a:lnR>
                    <a:lnT>
                      <a:noFill/>
                    </a:lnT>
                    <a:lnB>
                      <a:noFill/>
                    </a:lnB>
                    <a:solidFill>
                      <a:schemeClr val="accent3">
                        <a:lumMod val="40000"/>
                        <a:lumOff val="60000"/>
                      </a:schemeClr>
                    </a:solidFill>
                  </a:tcPr>
                </a:tc>
                <a:tc>
                  <a:txBody>
                    <a:bodyPr/>
                    <a:lstStyle/>
                    <a:p>
                      <a:pPr algn="l" fontAlgn="b"/>
                      <a:r>
                        <a:rPr lang="en-CA" sz="800" b="0" i="0" u="none" strike="noStrike" dirty="0">
                          <a:solidFill>
                            <a:srgbClr val="000000"/>
                          </a:solidFill>
                          <a:effectLst/>
                          <a:latin typeface="Aptos Narrow" panose="020B0004020202020204" pitchFamily="34" charset="0"/>
                        </a:rPr>
                        <a:t> </a:t>
                      </a:r>
                    </a:p>
                  </a:txBody>
                  <a:tcPr marL="4412" marR="4412" marT="4412" marB="0" anchor="b">
                    <a:lnL>
                      <a:noFill/>
                    </a:lnL>
                    <a:lnR>
                      <a:noFill/>
                    </a:lnR>
                    <a:lnT>
                      <a:noFill/>
                    </a:lnT>
                    <a:lnB>
                      <a:noFill/>
                    </a:lnB>
                    <a:solidFill>
                      <a:schemeClr val="accent3">
                        <a:lumMod val="40000"/>
                        <a:lumOff val="60000"/>
                      </a:schemeClr>
                    </a:solid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extLst>
                  <a:ext uri="{0D108BD9-81ED-4DB2-BD59-A6C34878D82A}">
                    <a16:rowId xmlns:a16="http://schemas.microsoft.com/office/drawing/2014/main" val="1340019096"/>
                  </a:ext>
                </a:extLst>
              </a:tr>
              <a:tr h="630327">
                <a:tc>
                  <a:txBody>
                    <a:bodyPr/>
                    <a:lstStyle/>
                    <a:p>
                      <a:pPr algn="l" fontAlgn="ctr"/>
                      <a:r>
                        <a:rPr lang="en-CA" sz="1800" b="1" i="0" u="none" strike="noStrike" dirty="0">
                          <a:solidFill>
                            <a:srgbClr val="000000"/>
                          </a:solidFill>
                          <a:effectLst/>
                          <a:latin typeface="+mj-lt"/>
                        </a:rPr>
                        <a:t>Procurement of machinery</a:t>
                      </a:r>
                    </a:p>
                  </a:txBody>
                  <a:tcPr marL="4412" marR="4412" marT="4412"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r>
                        <a:rPr lang="en-CA" sz="800" b="0" i="0" u="none" strike="noStrike" dirty="0">
                          <a:solidFill>
                            <a:srgbClr val="000000"/>
                          </a:solidFill>
                          <a:effectLst/>
                          <a:latin typeface="Aptos Narrow" panose="020B0004020202020204" pitchFamily="34" charset="0"/>
                        </a:rPr>
                        <a:t> </a:t>
                      </a:r>
                    </a:p>
                  </a:txBody>
                  <a:tcPr marL="4412" marR="4412" marT="4412" marB="0" anchor="b">
                    <a:lnL>
                      <a:noFill/>
                    </a:lnL>
                    <a:lnR>
                      <a:noFill/>
                    </a:lnR>
                    <a:lnT>
                      <a:noFill/>
                    </a:lnT>
                    <a:lnB>
                      <a:noFill/>
                    </a:lnB>
                    <a:solidFill>
                      <a:schemeClr val="accent3">
                        <a:lumMod val="40000"/>
                        <a:lumOff val="60000"/>
                      </a:schemeClr>
                    </a:solidFill>
                  </a:tcPr>
                </a:tc>
                <a:tc>
                  <a:txBody>
                    <a:bodyPr/>
                    <a:lstStyle/>
                    <a:p>
                      <a:pPr algn="l" fontAlgn="b"/>
                      <a:r>
                        <a:rPr lang="en-CA" sz="800" b="0" i="0" u="none" strike="noStrike" dirty="0">
                          <a:solidFill>
                            <a:srgbClr val="000000"/>
                          </a:solidFill>
                          <a:effectLst/>
                          <a:latin typeface="Aptos Narrow" panose="020B0004020202020204" pitchFamily="34" charset="0"/>
                        </a:rPr>
                        <a:t> </a:t>
                      </a:r>
                    </a:p>
                  </a:txBody>
                  <a:tcPr marL="4412" marR="4412" marT="4412" marB="0" anchor="b">
                    <a:lnL>
                      <a:noFill/>
                    </a:lnL>
                    <a:lnR>
                      <a:noFill/>
                    </a:lnR>
                    <a:lnT>
                      <a:noFill/>
                    </a:lnT>
                    <a:lnB>
                      <a:noFill/>
                    </a:lnB>
                    <a:solidFill>
                      <a:schemeClr val="accent3">
                        <a:lumMod val="40000"/>
                        <a:lumOff val="60000"/>
                      </a:schemeClr>
                    </a:solidFill>
                  </a:tcPr>
                </a:tc>
                <a:tc>
                  <a:txBody>
                    <a:bodyPr/>
                    <a:lstStyle/>
                    <a:p>
                      <a:pPr algn="l" fontAlgn="b"/>
                      <a:r>
                        <a:rPr lang="en-CA" sz="800" b="0" i="0" u="none" strike="noStrike" dirty="0">
                          <a:solidFill>
                            <a:srgbClr val="000000"/>
                          </a:solidFill>
                          <a:effectLst/>
                          <a:latin typeface="Aptos Narrow" panose="020B0004020202020204" pitchFamily="34" charset="0"/>
                        </a:rPr>
                        <a:t> </a:t>
                      </a:r>
                    </a:p>
                  </a:txBody>
                  <a:tcPr marL="4412" marR="4412" marT="4412" marB="0" anchor="b">
                    <a:lnL>
                      <a:noFill/>
                    </a:lnL>
                    <a:lnR>
                      <a:noFill/>
                    </a:lnR>
                    <a:lnT>
                      <a:noFill/>
                    </a:lnT>
                    <a:lnB>
                      <a:noFill/>
                    </a:lnB>
                    <a:solidFill>
                      <a:schemeClr val="accent3">
                        <a:lumMod val="40000"/>
                        <a:lumOff val="60000"/>
                      </a:schemeClr>
                    </a:solid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extLst>
                  <a:ext uri="{0D108BD9-81ED-4DB2-BD59-A6C34878D82A}">
                    <a16:rowId xmlns:a16="http://schemas.microsoft.com/office/drawing/2014/main" val="937191693"/>
                  </a:ext>
                </a:extLst>
              </a:tr>
              <a:tr h="630327">
                <a:tc>
                  <a:txBody>
                    <a:bodyPr/>
                    <a:lstStyle/>
                    <a:p>
                      <a:pPr algn="l" fontAlgn="ctr"/>
                      <a:r>
                        <a:rPr lang="en-CA" sz="1800" b="1" i="0" u="none" strike="noStrike" dirty="0">
                          <a:solidFill>
                            <a:srgbClr val="000000"/>
                          </a:solidFill>
                          <a:effectLst/>
                          <a:latin typeface="+mj-lt"/>
                        </a:rPr>
                        <a:t>Development of supply chains</a:t>
                      </a:r>
                    </a:p>
                  </a:txBody>
                  <a:tcPr marL="4412" marR="4412" marT="4412"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r>
                        <a:rPr lang="en-CA" sz="800" b="0" i="0" u="none" strike="noStrike" dirty="0">
                          <a:solidFill>
                            <a:srgbClr val="000000"/>
                          </a:solidFill>
                          <a:effectLst/>
                          <a:latin typeface="Aptos Narrow" panose="020B0004020202020204" pitchFamily="34" charset="0"/>
                        </a:rPr>
                        <a:t> </a:t>
                      </a:r>
                    </a:p>
                  </a:txBody>
                  <a:tcPr marL="4412" marR="4412" marT="4412" marB="0" anchor="b">
                    <a:lnL>
                      <a:noFill/>
                    </a:lnL>
                    <a:lnR>
                      <a:noFill/>
                    </a:lnR>
                    <a:lnT>
                      <a:noFill/>
                    </a:lnT>
                    <a:lnB>
                      <a:noFill/>
                    </a:lnB>
                    <a:solidFill>
                      <a:schemeClr val="accent3">
                        <a:lumMod val="40000"/>
                        <a:lumOff val="60000"/>
                      </a:schemeClr>
                    </a:solidFill>
                  </a:tcPr>
                </a:tc>
                <a:tc>
                  <a:txBody>
                    <a:bodyPr/>
                    <a:lstStyle/>
                    <a:p>
                      <a:pPr algn="l" fontAlgn="b"/>
                      <a:r>
                        <a:rPr lang="en-CA" sz="800" b="0" i="0" u="none" strike="noStrike" dirty="0">
                          <a:solidFill>
                            <a:srgbClr val="000000"/>
                          </a:solidFill>
                          <a:effectLst/>
                          <a:latin typeface="Aptos Narrow" panose="020B0004020202020204" pitchFamily="34" charset="0"/>
                        </a:rPr>
                        <a:t> </a:t>
                      </a:r>
                    </a:p>
                  </a:txBody>
                  <a:tcPr marL="4412" marR="4412" marT="4412" marB="0" anchor="b">
                    <a:lnL>
                      <a:noFill/>
                    </a:lnL>
                    <a:lnR>
                      <a:noFill/>
                    </a:lnR>
                    <a:lnT>
                      <a:noFill/>
                    </a:lnT>
                    <a:lnB>
                      <a:noFill/>
                    </a:lnB>
                    <a:solidFill>
                      <a:schemeClr val="accent3">
                        <a:lumMod val="40000"/>
                        <a:lumOff val="60000"/>
                      </a:schemeClr>
                    </a:solid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extLst>
                  <a:ext uri="{0D108BD9-81ED-4DB2-BD59-A6C34878D82A}">
                    <a16:rowId xmlns:a16="http://schemas.microsoft.com/office/drawing/2014/main" val="2990585430"/>
                  </a:ext>
                </a:extLst>
              </a:tr>
              <a:tr h="630327">
                <a:tc>
                  <a:txBody>
                    <a:bodyPr/>
                    <a:lstStyle/>
                    <a:p>
                      <a:pPr algn="l" fontAlgn="ctr"/>
                      <a:r>
                        <a:rPr lang="en-CA" sz="1800" b="1" i="0" u="none" strike="noStrike" dirty="0">
                          <a:solidFill>
                            <a:srgbClr val="000000"/>
                          </a:solidFill>
                          <a:effectLst/>
                          <a:latin typeface="+mj-lt"/>
                        </a:rPr>
                        <a:t>Factory construction</a:t>
                      </a:r>
                    </a:p>
                  </a:txBody>
                  <a:tcPr marL="4412" marR="4412" marT="4412"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r>
                        <a:rPr lang="en-CA" sz="800" b="0" i="0" u="none" strike="noStrike" dirty="0">
                          <a:solidFill>
                            <a:srgbClr val="000000"/>
                          </a:solidFill>
                          <a:effectLst/>
                          <a:latin typeface="Aptos Narrow" panose="020B0004020202020204" pitchFamily="34" charset="0"/>
                        </a:rPr>
                        <a:t> </a:t>
                      </a:r>
                    </a:p>
                  </a:txBody>
                  <a:tcPr marL="4412" marR="4412" marT="4412" marB="0" anchor="b">
                    <a:lnL>
                      <a:noFill/>
                    </a:lnL>
                    <a:lnR>
                      <a:noFill/>
                    </a:lnR>
                    <a:lnT>
                      <a:noFill/>
                    </a:lnT>
                    <a:lnB>
                      <a:noFill/>
                    </a:lnB>
                    <a:solidFill>
                      <a:schemeClr val="accent3">
                        <a:lumMod val="40000"/>
                        <a:lumOff val="60000"/>
                      </a:schemeClr>
                    </a:solidFill>
                  </a:tcPr>
                </a:tc>
                <a:tc>
                  <a:txBody>
                    <a:bodyPr/>
                    <a:lstStyle/>
                    <a:p>
                      <a:pPr algn="l" fontAlgn="b"/>
                      <a:r>
                        <a:rPr lang="en-CA" sz="800" b="0" i="0" u="none" strike="noStrike" dirty="0">
                          <a:solidFill>
                            <a:srgbClr val="000000"/>
                          </a:solidFill>
                          <a:effectLst/>
                          <a:latin typeface="Aptos Narrow" panose="020B0004020202020204" pitchFamily="34" charset="0"/>
                        </a:rPr>
                        <a:t> </a:t>
                      </a:r>
                    </a:p>
                  </a:txBody>
                  <a:tcPr marL="4412" marR="4412" marT="4412" marB="0" anchor="b">
                    <a:lnL>
                      <a:noFill/>
                    </a:lnL>
                    <a:lnR>
                      <a:noFill/>
                    </a:lnR>
                    <a:lnT>
                      <a:noFill/>
                    </a:lnT>
                    <a:lnB>
                      <a:noFill/>
                    </a:lnB>
                    <a:solidFill>
                      <a:schemeClr val="accent3">
                        <a:lumMod val="40000"/>
                        <a:lumOff val="60000"/>
                      </a:schemeClr>
                    </a:solidFill>
                  </a:tcPr>
                </a:tc>
                <a:tc>
                  <a:txBody>
                    <a:bodyPr/>
                    <a:lstStyle/>
                    <a:p>
                      <a:pPr algn="l" fontAlgn="b"/>
                      <a:r>
                        <a:rPr lang="en-CA" sz="800" b="0" i="0" u="none" strike="noStrike" dirty="0">
                          <a:solidFill>
                            <a:srgbClr val="000000"/>
                          </a:solidFill>
                          <a:effectLst/>
                          <a:latin typeface="Aptos Narrow" panose="020B0004020202020204" pitchFamily="34" charset="0"/>
                        </a:rPr>
                        <a:t> </a:t>
                      </a:r>
                    </a:p>
                  </a:txBody>
                  <a:tcPr marL="4412" marR="4412" marT="4412" marB="0" anchor="b">
                    <a:lnL>
                      <a:noFill/>
                    </a:lnL>
                    <a:lnR>
                      <a:noFill/>
                    </a:lnR>
                    <a:lnT>
                      <a:noFill/>
                    </a:lnT>
                    <a:lnB>
                      <a:noFill/>
                    </a:lnB>
                    <a:solidFill>
                      <a:schemeClr val="accent3">
                        <a:lumMod val="40000"/>
                        <a:lumOff val="60000"/>
                      </a:schemeClr>
                    </a:solidFill>
                  </a:tcPr>
                </a:tc>
                <a:tc>
                  <a:txBody>
                    <a:bodyPr/>
                    <a:lstStyle/>
                    <a:p>
                      <a:pPr algn="l" fontAlgn="b"/>
                      <a:r>
                        <a:rPr lang="en-CA" sz="800" b="0" i="0" u="none" strike="noStrike" dirty="0">
                          <a:solidFill>
                            <a:srgbClr val="000000"/>
                          </a:solidFill>
                          <a:effectLst/>
                          <a:latin typeface="Aptos Narrow" panose="020B0004020202020204" pitchFamily="34" charset="0"/>
                        </a:rPr>
                        <a:t> </a:t>
                      </a:r>
                    </a:p>
                  </a:txBody>
                  <a:tcPr marL="4412" marR="4412" marT="4412" marB="0" anchor="b">
                    <a:lnL>
                      <a:noFill/>
                    </a:lnL>
                    <a:lnR>
                      <a:noFill/>
                    </a:lnR>
                    <a:lnT>
                      <a:noFill/>
                    </a:lnT>
                    <a:lnB>
                      <a:noFill/>
                    </a:lnB>
                    <a:solidFill>
                      <a:schemeClr val="accent3">
                        <a:lumMod val="40000"/>
                        <a:lumOff val="60000"/>
                      </a:schemeClr>
                    </a:solid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dirty="0">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extLst>
                  <a:ext uri="{0D108BD9-81ED-4DB2-BD59-A6C34878D82A}">
                    <a16:rowId xmlns:a16="http://schemas.microsoft.com/office/drawing/2014/main" val="2875884914"/>
                  </a:ext>
                </a:extLst>
              </a:tr>
              <a:tr h="630327">
                <a:tc>
                  <a:txBody>
                    <a:bodyPr/>
                    <a:lstStyle/>
                    <a:p>
                      <a:pPr algn="l" fontAlgn="ctr"/>
                      <a:r>
                        <a:rPr lang="en-CA" sz="1800" b="1" i="0" u="none" strike="noStrike" dirty="0">
                          <a:solidFill>
                            <a:srgbClr val="000000"/>
                          </a:solidFill>
                          <a:effectLst/>
                          <a:latin typeface="+mj-lt"/>
                        </a:rPr>
                        <a:t>Commissioning</a:t>
                      </a:r>
                    </a:p>
                  </a:txBody>
                  <a:tcPr marL="4412" marR="4412" marT="4412"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r>
                        <a:rPr lang="en-CA" sz="800" b="0" i="0" u="none" strike="noStrike" dirty="0">
                          <a:solidFill>
                            <a:srgbClr val="000000"/>
                          </a:solidFill>
                          <a:effectLst/>
                          <a:latin typeface="Aptos Narrow" panose="020B0004020202020204" pitchFamily="34" charset="0"/>
                        </a:rPr>
                        <a:t> </a:t>
                      </a:r>
                    </a:p>
                  </a:txBody>
                  <a:tcPr marL="4412" marR="4412" marT="4412" marB="0" anchor="b">
                    <a:lnL>
                      <a:noFill/>
                    </a:lnL>
                    <a:lnR>
                      <a:noFill/>
                    </a:lnR>
                    <a:lnT>
                      <a:noFill/>
                    </a:lnT>
                    <a:lnB>
                      <a:noFill/>
                    </a:lnB>
                    <a:solidFill>
                      <a:schemeClr val="accent3">
                        <a:lumMod val="40000"/>
                        <a:lumOff val="60000"/>
                      </a:schemeClr>
                    </a:solidFill>
                  </a:tcPr>
                </a:tc>
                <a:tc>
                  <a:txBody>
                    <a:bodyPr/>
                    <a:lstStyle/>
                    <a:p>
                      <a:pPr algn="l" fontAlgn="b"/>
                      <a:endParaRPr lang="en-CA" sz="800" b="0" i="0" u="none" strike="noStrike" dirty="0">
                        <a:solidFill>
                          <a:srgbClr val="000000"/>
                        </a:solidFill>
                        <a:effectLst/>
                        <a:latin typeface="Aptos Narrow" panose="020B0004020202020204" pitchFamily="34" charset="0"/>
                      </a:endParaRPr>
                    </a:p>
                  </a:txBody>
                  <a:tcPr marL="4412" marR="4412" marT="4412" marB="0" anchor="b">
                    <a:lnL>
                      <a:noFill/>
                    </a:lnL>
                    <a:lnR>
                      <a:noFill/>
                    </a:lnR>
                    <a:lnT>
                      <a:noFill/>
                    </a:lnT>
                    <a:lnB>
                      <a:noFill/>
                    </a:lnB>
                    <a:solidFill>
                      <a:schemeClr val="accent3">
                        <a:lumMod val="40000"/>
                        <a:lumOff val="60000"/>
                      </a:schemeClr>
                    </a:solid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extLst>
                  <a:ext uri="{0D108BD9-81ED-4DB2-BD59-A6C34878D82A}">
                    <a16:rowId xmlns:a16="http://schemas.microsoft.com/office/drawing/2014/main" val="3523543863"/>
                  </a:ext>
                </a:extLst>
              </a:tr>
              <a:tr h="630327">
                <a:tc>
                  <a:txBody>
                    <a:bodyPr/>
                    <a:lstStyle/>
                    <a:p>
                      <a:pPr algn="l" fontAlgn="ctr"/>
                      <a:r>
                        <a:rPr lang="en-CA" sz="1800" b="1" i="0" u="none" strike="noStrike" dirty="0">
                          <a:solidFill>
                            <a:srgbClr val="000000"/>
                          </a:solidFill>
                          <a:effectLst/>
                          <a:latin typeface="+mj-lt"/>
                        </a:rPr>
                        <a:t>Full production</a:t>
                      </a:r>
                    </a:p>
                  </a:txBody>
                  <a:tcPr marL="4412" marR="4412" marT="4412" marB="0"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chemeClr val="accent1">
                        <a:lumMod val="60000"/>
                        <a:lumOff val="40000"/>
                      </a:schemeClr>
                    </a:solid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endParaRPr lang="en-CA" sz="800" b="0" i="0" u="none" strike="noStrike" dirty="0">
                        <a:solidFill>
                          <a:srgbClr val="000000"/>
                        </a:solidFill>
                        <a:effectLst/>
                        <a:latin typeface="Aptos Narrow" panose="020B0004020202020204" pitchFamily="34" charset="0"/>
                      </a:endParaRPr>
                    </a:p>
                  </a:txBody>
                  <a:tcPr marL="4412" marR="4412" marT="4412" marB="0" anchor="b">
                    <a:lnL>
                      <a:noFill/>
                    </a:lnL>
                    <a:lnR>
                      <a:noFill/>
                    </a:lnR>
                    <a:lnT>
                      <a:noFill/>
                    </a:lnT>
                    <a:lnB>
                      <a:noFill/>
                    </a:lnB>
                    <a:noFill/>
                  </a:tcPr>
                </a:tc>
                <a:tc>
                  <a:txBody>
                    <a:bodyPr/>
                    <a:lstStyle/>
                    <a:p>
                      <a:pPr algn="l" fontAlgn="b"/>
                      <a:r>
                        <a:rPr lang="en-CA" sz="800" b="0" i="0" u="none" strike="noStrike" dirty="0">
                          <a:solidFill>
                            <a:srgbClr val="000000"/>
                          </a:solidFill>
                          <a:effectLst/>
                          <a:latin typeface="Aptos Narrow" panose="020B0004020202020204" pitchFamily="34" charset="0"/>
                        </a:rPr>
                        <a:t> </a:t>
                      </a:r>
                    </a:p>
                  </a:txBody>
                  <a:tcPr marL="4412" marR="4412" marT="4412" marB="0" anchor="b">
                    <a:lnL>
                      <a:noFill/>
                    </a:lnL>
                    <a:lnR>
                      <a:noFill/>
                    </a:lnR>
                    <a:lnT>
                      <a:noFill/>
                    </a:lnT>
                    <a:lnB>
                      <a:noFill/>
                    </a:lnB>
                    <a:noFill/>
                  </a:tcPr>
                </a:tc>
                <a:tc>
                  <a:txBody>
                    <a:bodyPr/>
                    <a:lstStyle/>
                    <a:p>
                      <a:pPr algn="l" fontAlgn="b"/>
                      <a:r>
                        <a:rPr lang="en-CA" sz="800" b="0" i="0" u="none" strike="noStrike" dirty="0">
                          <a:solidFill>
                            <a:srgbClr val="000000"/>
                          </a:solidFill>
                          <a:effectLst/>
                          <a:latin typeface="Aptos Narrow" panose="020B0004020202020204" pitchFamily="34" charset="0"/>
                        </a:rPr>
                        <a:t> </a:t>
                      </a:r>
                    </a:p>
                  </a:txBody>
                  <a:tcPr marL="4412" marR="4412" marT="4412" marB="0" anchor="b">
                    <a:lnL>
                      <a:noFill/>
                    </a:lnL>
                    <a:lnR>
                      <a:noFill/>
                    </a:lnR>
                    <a:lnT>
                      <a:noFill/>
                    </a:lnT>
                    <a:lnB>
                      <a:noFill/>
                    </a:lnB>
                    <a:solidFill>
                      <a:schemeClr val="accent3">
                        <a:lumMod val="40000"/>
                        <a:lumOff val="60000"/>
                      </a:schemeClr>
                    </a:solidFill>
                  </a:tcPr>
                </a:tc>
                <a:tc>
                  <a:txBody>
                    <a:bodyPr/>
                    <a:lstStyle/>
                    <a:p>
                      <a:pPr algn="l" fontAlgn="b"/>
                      <a:r>
                        <a:rPr lang="en-CA" sz="800" b="0" i="0" u="none" strike="noStrike" dirty="0">
                          <a:solidFill>
                            <a:srgbClr val="000000"/>
                          </a:solidFill>
                          <a:effectLst/>
                          <a:latin typeface="Aptos Narrow" panose="020B0004020202020204" pitchFamily="34" charset="0"/>
                        </a:rPr>
                        <a:t> </a:t>
                      </a:r>
                    </a:p>
                  </a:txBody>
                  <a:tcPr marL="4412" marR="4412" marT="4412" marB="0" anchor="b">
                    <a:lnL>
                      <a:noFill/>
                    </a:lnL>
                    <a:lnR>
                      <a:noFill/>
                    </a:lnR>
                    <a:lnT>
                      <a:noFill/>
                    </a:lnT>
                    <a:lnB>
                      <a:noFill/>
                    </a:lnB>
                    <a:solidFill>
                      <a:schemeClr val="accent3">
                        <a:lumMod val="40000"/>
                        <a:lumOff val="60000"/>
                      </a:schemeClr>
                    </a:solidFill>
                  </a:tcPr>
                </a:tc>
                <a:extLst>
                  <a:ext uri="{0D108BD9-81ED-4DB2-BD59-A6C34878D82A}">
                    <a16:rowId xmlns:a16="http://schemas.microsoft.com/office/drawing/2014/main" val="1128942146"/>
                  </a:ext>
                </a:extLst>
              </a:tr>
            </a:tbl>
          </a:graphicData>
        </a:graphic>
      </p:graphicFrame>
    </p:spTree>
    <p:extLst>
      <p:ext uri="{BB962C8B-B14F-4D97-AF65-F5344CB8AC3E}">
        <p14:creationId xmlns:p14="http://schemas.microsoft.com/office/powerpoint/2010/main" val="2960373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7C61C-850C-8E01-9C22-7A827E9C32F2}"/>
              </a:ext>
            </a:extLst>
          </p:cNvPr>
          <p:cNvSpPr>
            <a:spLocks noGrp="1"/>
          </p:cNvSpPr>
          <p:nvPr>
            <p:ph type="title"/>
          </p:nvPr>
        </p:nvSpPr>
        <p:spPr>
          <a:xfrm>
            <a:off x="517870" y="978409"/>
            <a:ext cx="11165480" cy="841248"/>
          </a:xfrm>
        </p:spPr>
        <p:txBody>
          <a:bodyPr>
            <a:normAutofit/>
          </a:bodyPr>
          <a:lstStyle/>
          <a:p>
            <a:r>
              <a:rPr lang="en-CA" sz="4400" dirty="0"/>
              <a:t>LISI: Shape and Share Sustainable Links</a:t>
            </a:r>
          </a:p>
        </p:txBody>
      </p:sp>
      <p:sp>
        <p:nvSpPr>
          <p:cNvPr id="3" name="Content Placeholder 2">
            <a:extLst>
              <a:ext uri="{FF2B5EF4-FFF2-40B4-BE49-F238E27FC236}">
                <a16:creationId xmlns:a16="http://schemas.microsoft.com/office/drawing/2014/main" id="{A978A323-C676-CBBF-3CAD-77335F50CBC3}"/>
              </a:ext>
            </a:extLst>
          </p:cNvPr>
          <p:cNvSpPr>
            <a:spLocks noGrp="1"/>
          </p:cNvSpPr>
          <p:nvPr>
            <p:ph idx="1"/>
          </p:nvPr>
        </p:nvSpPr>
        <p:spPr>
          <a:xfrm>
            <a:off x="517870" y="1819658"/>
            <a:ext cx="11165480" cy="2796392"/>
          </a:xfrm>
        </p:spPr>
        <p:txBody>
          <a:bodyPr>
            <a:normAutofit/>
          </a:bodyPr>
          <a:lstStyle/>
          <a:p>
            <a:r>
              <a:rPr lang="en-CA" sz="2400" dirty="0"/>
              <a:t>LISI’s global reputation in high-quality fasteners and assembly components support its continued growth, as seen in its double-digit revenue increases the past three years.</a:t>
            </a:r>
          </a:p>
          <a:p>
            <a:r>
              <a:rPr lang="en-CA" sz="2400" dirty="0"/>
              <a:t>Net earnings are consistently strong with room to grow and reach 100M €.</a:t>
            </a:r>
          </a:p>
          <a:p>
            <a:r>
              <a:rPr lang="en-CA" sz="2400" dirty="0"/>
              <a:t>Expanding production in LATAM, MENA, and ESEA will strengthen market share and provide additional revenue streams with less dependence on aerospace.</a:t>
            </a:r>
          </a:p>
        </p:txBody>
      </p:sp>
      <p:pic>
        <p:nvPicPr>
          <p:cNvPr id="5" name="Picture 4" descr="A jet flying over a car&#10;&#10;AI-generated content may be incorrect.">
            <a:extLst>
              <a:ext uri="{FF2B5EF4-FFF2-40B4-BE49-F238E27FC236}">
                <a16:creationId xmlns:a16="http://schemas.microsoft.com/office/drawing/2014/main" id="{335EE3A9-87EE-BC19-FF28-AAB6BE1F6688}"/>
              </a:ext>
            </a:extLst>
          </p:cNvPr>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17361" b="22744"/>
          <a:stretch/>
        </p:blipFill>
        <p:spPr>
          <a:xfrm>
            <a:off x="2972309" y="4616050"/>
            <a:ext cx="6247382" cy="2104790"/>
          </a:xfrm>
          <a:prstGeom prst="rect">
            <a:avLst/>
          </a:prstGeom>
          <a:ln>
            <a:noFill/>
          </a:ln>
          <a:effectLst>
            <a:outerShdw blurRad="63500" sx="102000" sy="102000" algn="ctr" rotWithShape="0">
              <a:prstClr val="black">
                <a:alpha val="40000"/>
              </a:prstClr>
            </a:outerShdw>
            <a:softEdge rad="31750"/>
          </a:effectLst>
        </p:spPr>
      </p:pic>
    </p:spTree>
    <p:extLst>
      <p:ext uri="{BB962C8B-B14F-4D97-AF65-F5344CB8AC3E}">
        <p14:creationId xmlns:p14="http://schemas.microsoft.com/office/powerpoint/2010/main" val="29802908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6C347B-B8DB-DD9F-EF3E-BB94DC67CD6E}"/>
              </a:ext>
            </a:extLst>
          </p:cNvPr>
          <p:cNvSpPr>
            <a:spLocks noGrp="1"/>
          </p:cNvSpPr>
          <p:nvPr>
            <p:ph type="title"/>
          </p:nvPr>
        </p:nvSpPr>
        <p:spPr/>
        <p:txBody>
          <a:bodyPr/>
          <a:lstStyle/>
          <a:p>
            <a:pPr algn="ctr"/>
            <a:r>
              <a:rPr lang="en-CA" dirty="0"/>
              <a:t>Contents</a:t>
            </a:r>
          </a:p>
        </p:txBody>
      </p:sp>
      <p:sp>
        <p:nvSpPr>
          <p:cNvPr id="7" name="Text Placeholder 6">
            <a:extLst>
              <a:ext uri="{FF2B5EF4-FFF2-40B4-BE49-F238E27FC236}">
                <a16:creationId xmlns:a16="http://schemas.microsoft.com/office/drawing/2014/main" id="{588B3199-5CF9-E739-2555-2D357CB1BFCE}"/>
              </a:ext>
            </a:extLst>
          </p:cNvPr>
          <p:cNvSpPr>
            <a:spLocks noGrp="1"/>
          </p:cNvSpPr>
          <p:nvPr>
            <p:ph type="body" idx="1"/>
          </p:nvPr>
        </p:nvSpPr>
        <p:spPr/>
        <p:txBody>
          <a:bodyPr>
            <a:normAutofit/>
          </a:bodyPr>
          <a:lstStyle/>
          <a:p>
            <a:r>
              <a:rPr lang="en-CA" sz="2800" b="1" dirty="0"/>
              <a:t>Macro</a:t>
            </a:r>
          </a:p>
        </p:txBody>
      </p:sp>
      <p:sp>
        <p:nvSpPr>
          <p:cNvPr id="8" name="Content Placeholder 7">
            <a:extLst>
              <a:ext uri="{FF2B5EF4-FFF2-40B4-BE49-F238E27FC236}">
                <a16:creationId xmlns:a16="http://schemas.microsoft.com/office/drawing/2014/main" id="{4C2B3141-B561-82D8-729D-E1269756E0D6}"/>
              </a:ext>
            </a:extLst>
          </p:cNvPr>
          <p:cNvSpPr>
            <a:spLocks noGrp="1"/>
          </p:cNvSpPr>
          <p:nvPr>
            <p:ph sz="half" idx="2"/>
          </p:nvPr>
        </p:nvSpPr>
        <p:spPr/>
        <p:txBody>
          <a:bodyPr>
            <a:normAutofit/>
          </a:bodyPr>
          <a:lstStyle/>
          <a:p>
            <a:pPr marL="457200" indent="-457200">
              <a:buFont typeface="Wingdings" panose="05000000000000000000" pitchFamily="2" charset="2"/>
              <a:buChar char="Ø"/>
            </a:pPr>
            <a:r>
              <a:rPr lang="en-CA" sz="2400" dirty="0"/>
              <a:t>Introduction</a:t>
            </a:r>
          </a:p>
          <a:p>
            <a:pPr marL="457200" indent="-457200">
              <a:buFont typeface="Wingdings" panose="05000000000000000000" pitchFamily="2" charset="2"/>
              <a:buChar char="Ø"/>
            </a:pPr>
            <a:r>
              <a:rPr lang="en-CA" sz="2400" dirty="0"/>
              <a:t>Scope</a:t>
            </a:r>
          </a:p>
          <a:p>
            <a:pPr marL="457200" indent="-457200">
              <a:buFont typeface="Wingdings" panose="05000000000000000000" pitchFamily="2" charset="2"/>
              <a:buChar char="Ø"/>
            </a:pPr>
            <a:r>
              <a:rPr lang="en-CA" sz="2400" dirty="0"/>
              <a:t>SWOT</a:t>
            </a:r>
          </a:p>
          <a:p>
            <a:pPr marL="731520" lvl="1" indent="-457200">
              <a:buFont typeface="Wingdings" panose="05000000000000000000" pitchFamily="2" charset="2"/>
              <a:buChar char="Ø"/>
            </a:pPr>
            <a:r>
              <a:rPr lang="en-CA" sz="2400" dirty="0"/>
              <a:t>Opportunities and Risks</a:t>
            </a:r>
          </a:p>
          <a:p>
            <a:pPr marL="457200" indent="-457200">
              <a:buFont typeface="Wingdings" panose="05000000000000000000" pitchFamily="2" charset="2"/>
              <a:buChar char="Ø"/>
            </a:pPr>
            <a:r>
              <a:rPr lang="en-CA" sz="2400" dirty="0"/>
              <a:t>Expectations</a:t>
            </a:r>
          </a:p>
        </p:txBody>
      </p:sp>
      <p:sp>
        <p:nvSpPr>
          <p:cNvPr id="9" name="Text Placeholder 8">
            <a:extLst>
              <a:ext uri="{FF2B5EF4-FFF2-40B4-BE49-F238E27FC236}">
                <a16:creationId xmlns:a16="http://schemas.microsoft.com/office/drawing/2014/main" id="{8E5F62C1-7E27-3B5B-9500-A896BC88242C}"/>
              </a:ext>
            </a:extLst>
          </p:cNvPr>
          <p:cNvSpPr>
            <a:spLocks noGrp="1"/>
          </p:cNvSpPr>
          <p:nvPr>
            <p:ph type="body" sz="quarter" idx="3"/>
          </p:nvPr>
        </p:nvSpPr>
        <p:spPr/>
        <p:txBody>
          <a:bodyPr>
            <a:normAutofit/>
          </a:bodyPr>
          <a:lstStyle/>
          <a:p>
            <a:r>
              <a:rPr lang="en-CA" sz="2800" b="1" dirty="0"/>
              <a:t>Micro</a:t>
            </a:r>
          </a:p>
        </p:txBody>
      </p:sp>
      <p:sp>
        <p:nvSpPr>
          <p:cNvPr id="10" name="Content Placeholder 9">
            <a:extLst>
              <a:ext uri="{FF2B5EF4-FFF2-40B4-BE49-F238E27FC236}">
                <a16:creationId xmlns:a16="http://schemas.microsoft.com/office/drawing/2014/main" id="{894896B7-1E6F-D0AF-A5BA-87C1BA4B280D}"/>
              </a:ext>
            </a:extLst>
          </p:cNvPr>
          <p:cNvSpPr>
            <a:spLocks noGrp="1"/>
          </p:cNvSpPr>
          <p:nvPr>
            <p:ph sz="quarter" idx="4"/>
          </p:nvPr>
        </p:nvSpPr>
        <p:spPr/>
        <p:txBody>
          <a:bodyPr>
            <a:normAutofit/>
          </a:bodyPr>
          <a:lstStyle/>
          <a:p>
            <a:pPr marL="342900" indent="-342900">
              <a:buFont typeface="Wingdings" panose="05000000000000000000" pitchFamily="2" charset="2"/>
              <a:buChar char="Ø"/>
            </a:pPr>
            <a:r>
              <a:rPr lang="en-CA" sz="2400" dirty="0"/>
              <a:t>Solution</a:t>
            </a:r>
          </a:p>
          <a:p>
            <a:pPr marL="342900" indent="-342900">
              <a:buFont typeface="Wingdings" panose="05000000000000000000" pitchFamily="2" charset="2"/>
              <a:buChar char="Ø"/>
            </a:pPr>
            <a:r>
              <a:rPr lang="en-CA" sz="2400" dirty="0"/>
              <a:t>GANTT Chart</a:t>
            </a:r>
          </a:p>
          <a:p>
            <a:pPr marL="342900" indent="-342900">
              <a:buFont typeface="Wingdings" panose="05000000000000000000" pitchFamily="2" charset="2"/>
              <a:buChar char="Ø"/>
            </a:pPr>
            <a:r>
              <a:rPr lang="en-CA" sz="2400" dirty="0"/>
              <a:t>Conclusion</a:t>
            </a:r>
          </a:p>
          <a:p>
            <a:pPr marL="342900" indent="-342900">
              <a:buFont typeface="Wingdings" panose="05000000000000000000" pitchFamily="2" charset="2"/>
              <a:buChar char="Ø"/>
            </a:pPr>
            <a:endParaRPr lang="en-CA" sz="2400" dirty="0"/>
          </a:p>
        </p:txBody>
      </p:sp>
    </p:spTree>
    <p:extLst>
      <p:ext uri="{BB962C8B-B14F-4D97-AF65-F5344CB8AC3E}">
        <p14:creationId xmlns:p14="http://schemas.microsoft.com/office/powerpoint/2010/main" val="39930501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891969-8BF8-5CFC-4863-01F3B4CDC5EB}"/>
              </a:ext>
            </a:extLst>
          </p:cNvPr>
          <p:cNvSpPr>
            <a:spLocks noGrp="1"/>
          </p:cNvSpPr>
          <p:nvPr>
            <p:ph type="title"/>
          </p:nvPr>
        </p:nvSpPr>
        <p:spPr>
          <a:xfrm>
            <a:off x="517870" y="978409"/>
            <a:ext cx="5021182" cy="1024127"/>
          </a:xfrm>
        </p:spPr>
        <p:txBody>
          <a:bodyPr/>
          <a:lstStyle/>
          <a:p>
            <a:r>
              <a:rPr lang="en-CA" dirty="0"/>
              <a:t>Introduction</a:t>
            </a:r>
          </a:p>
        </p:txBody>
      </p:sp>
      <p:sp>
        <p:nvSpPr>
          <p:cNvPr id="5" name="Content Placeholder 4">
            <a:extLst>
              <a:ext uri="{FF2B5EF4-FFF2-40B4-BE49-F238E27FC236}">
                <a16:creationId xmlns:a16="http://schemas.microsoft.com/office/drawing/2014/main" id="{10BAA69D-9624-5B9C-7FD6-F4EA705DED20}"/>
              </a:ext>
            </a:extLst>
          </p:cNvPr>
          <p:cNvSpPr>
            <a:spLocks noGrp="1"/>
          </p:cNvSpPr>
          <p:nvPr>
            <p:ph idx="1"/>
          </p:nvPr>
        </p:nvSpPr>
        <p:spPr>
          <a:xfrm>
            <a:off x="517870" y="1987544"/>
            <a:ext cx="7071650" cy="2264416"/>
          </a:xfrm>
        </p:spPr>
        <p:txBody>
          <a:bodyPr>
            <a:normAutofit/>
          </a:bodyPr>
          <a:lstStyle/>
          <a:p>
            <a:r>
              <a:rPr lang="en-CA" sz="2400" dirty="0"/>
              <a:t>LISI is a French-based manufacturer of assembly solutions and components for the </a:t>
            </a:r>
            <a:r>
              <a:rPr lang="en-CA" sz="2400" b="1" dirty="0"/>
              <a:t>aerospace</a:t>
            </a:r>
            <a:r>
              <a:rPr lang="en-CA" sz="2400" dirty="0"/>
              <a:t>, </a:t>
            </a:r>
            <a:r>
              <a:rPr lang="en-CA" sz="2400" b="1" dirty="0"/>
              <a:t>automotive</a:t>
            </a:r>
            <a:r>
              <a:rPr lang="en-CA" sz="2400" dirty="0"/>
              <a:t>, and </a:t>
            </a:r>
            <a:r>
              <a:rPr lang="en-CA" sz="2400" b="1" dirty="0"/>
              <a:t>medical</a:t>
            </a:r>
            <a:r>
              <a:rPr lang="en-CA" sz="2400" dirty="0"/>
              <a:t> sectors.</a:t>
            </a:r>
          </a:p>
          <a:p>
            <a:r>
              <a:rPr lang="en-CA" sz="2400" dirty="0"/>
              <a:t>LISI’s purpose of </a:t>
            </a:r>
            <a:r>
              <a:rPr lang="en-CA" sz="2400" i="1" dirty="0"/>
              <a:t>shape and share sustainable links </a:t>
            </a:r>
            <a:r>
              <a:rPr lang="en-CA" sz="2400" dirty="0"/>
              <a:t>defines its solutions and goals.</a:t>
            </a:r>
          </a:p>
          <a:p>
            <a:endParaRPr lang="en-CA" sz="2400" dirty="0"/>
          </a:p>
        </p:txBody>
      </p:sp>
      <p:sp>
        <p:nvSpPr>
          <p:cNvPr id="6" name="Content Placeholder 4">
            <a:extLst>
              <a:ext uri="{FF2B5EF4-FFF2-40B4-BE49-F238E27FC236}">
                <a16:creationId xmlns:a16="http://schemas.microsoft.com/office/drawing/2014/main" id="{8F562019-FE01-25EC-C180-88238B7579C7}"/>
              </a:ext>
            </a:extLst>
          </p:cNvPr>
          <p:cNvSpPr txBox="1">
            <a:spLocks/>
          </p:cNvSpPr>
          <p:nvPr/>
        </p:nvSpPr>
        <p:spPr>
          <a:xfrm>
            <a:off x="8330184" y="768096"/>
            <a:ext cx="3505566" cy="5568696"/>
          </a:xfrm>
          <a:prstGeom prst="rect">
            <a:avLst/>
          </a:prstGeom>
        </p:spPr>
        <p:txBody>
          <a:bodyPr vert="horz" lIns="91440" tIns="45720" rIns="91440" bIns="45720" rtlCol="0">
            <a:normAutofit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b="1" dirty="0"/>
              <a:t>1777</a:t>
            </a:r>
            <a:r>
              <a:rPr lang="en-CA" dirty="0"/>
              <a:t> – Frédéric </a:t>
            </a:r>
            <a:r>
              <a:rPr lang="en-CA" dirty="0" err="1"/>
              <a:t>Japy</a:t>
            </a:r>
            <a:r>
              <a:rPr lang="en-CA" dirty="0"/>
              <a:t> establishes a watchmaking factory in </a:t>
            </a:r>
            <a:r>
              <a:rPr lang="en-CA" dirty="0" err="1"/>
              <a:t>Beaucourt</a:t>
            </a:r>
            <a:r>
              <a:rPr lang="en-CA" dirty="0"/>
              <a:t>, joined later by other families to make wires</a:t>
            </a:r>
          </a:p>
          <a:p>
            <a:r>
              <a:rPr lang="en-CA" b="1" dirty="0"/>
              <a:t>1968</a:t>
            </a:r>
            <a:r>
              <a:rPr lang="en-CA" dirty="0"/>
              <a:t> – Merger with other families to make GFD, creating screws and bolts for cars</a:t>
            </a:r>
          </a:p>
          <a:p>
            <a:r>
              <a:rPr lang="en-CA" b="1" dirty="0"/>
              <a:t>1977</a:t>
            </a:r>
            <a:r>
              <a:rPr lang="en-CA" dirty="0"/>
              <a:t> – The group begins manufacturing for the aerospace industry</a:t>
            </a:r>
          </a:p>
          <a:p>
            <a:r>
              <a:rPr lang="en-CA" b="1" dirty="0"/>
              <a:t>2002</a:t>
            </a:r>
            <a:r>
              <a:rPr lang="en-CA" dirty="0"/>
              <a:t> – GFD was renamed to LISI</a:t>
            </a:r>
          </a:p>
          <a:p>
            <a:r>
              <a:rPr lang="en-CA" b="1" dirty="0"/>
              <a:t>2007</a:t>
            </a:r>
            <a:r>
              <a:rPr lang="en-CA" dirty="0"/>
              <a:t> – LISI Medical is formed</a:t>
            </a:r>
            <a:endParaRPr lang="en-CA" b="1" dirty="0"/>
          </a:p>
        </p:txBody>
      </p:sp>
      <p:sp>
        <p:nvSpPr>
          <p:cNvPr id="7" name="Arrow: Down 6">
            <a:extLst>
              <a:ext uri="{FF2B5EF4-FFF2-40B4-BE49-F238E27FC236}">
                <a16:creationId xmlns:a16="http://schemas.microsoft.com/office/drawing/2014/main" id="{D79E20F4-B99C-3B57-3781-18EEFCFDC453}"/>
              </a:ext>
            </a:extLst>
          </p:cNvPr>
          <p:cNvSpPr/>
          <p:nvPr/>
        </p:nvSpPr>
        <p:spPr>
          <a:xfrm>
            <a:off x="8039100" y="768096"/>
            <a:ext cx="291084" cy="5470914"/>
          </a:xfrm>
          <a:prstGeom prst="downArrow">
            <a:avLst/>
          </a:prstGeom>
          <a:gradFill flip="none" rotWithShape="1">
            <a:gsLst>
              <a:gs pos="0">
                <a:schemeClr val="accent1">
                  <a:lumMod val="75000"/>
                </a:schemeClr>
              </a:gs>
              <a:gs pos="50000">
                <a:schemeClr val="accent1">
                  <a:lumMod val="105000"/>
                  <a:satMod val="103000"/>
                  <a:tint val="73000"/>
                </a:schemeClr>
              </a:gs>
              <a:gs pos="100000">
                <a:schemeClr val="accent1">
                  <a:lumMod val="105000"/>
                  <a:satMod val="109000"/>
                  <a:tint val="81000"/>
                </a:schemeClr>
              </a:gs>
            </a:gsLst>
            <a:lin ang="162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9" name="Picture 8">
            <a:extLst>
              <a:ext uri="{FF2B5EF4-FFF2-40B4-BE49-F238E27FC236}">
                <a16:creationId xmlns:a16="http://schemas.microsoft.com/office/drawing/2014/main" id="{2688F021-C9B4-4AE8-C75B-E73DDD447165}"/>
              </a:ext>
            </a:extLst>
          </p:cNvPr>
          <p:cNvPicPr>
            <a:picLocks noChangeAspect="1"/>
          </p:cNvPicPr>
          <p:nvPr/>
        </p:nvPicPr>
        <p:blipFill>
          <a:blip r:embed="rId2"/>
          <a:stretch>
            <a:fillRect/>
          </a:stretch>
        </p:blipFill>
        <p:spPr>
          <a:xfrm>
            <a:off x="517870" y="4251960"/>
            <a:ext cx="1291732" cy="1922738"/>
          </a:xfrm>
          <a:prstGeom prst="rect">
            <a:avLst/>
          </a:prstGeom>
        </p:spPr>
      </p:pic>
      <p:pic>
        <p:nvPicPr>
          <p:cNvPr id="11" name="Picture 10">
            <a:extLst>
              <a:ext uri="{FF2B5EF4-FFF2-40B4-BE49-F238E27FC236}">
                <a16:creationId xmlns:a16="http://schemas.microsoft.com/office/drawing/2014/main" id="{6443E212-186C-2DDE-6CBB-C25DF257EC2F}"/>
              </a:ext>
            </a:extLst>
          </p:cNvPr>
          <p:cNvPicPr>
            <a:picLocks noChangeAspect="1"/>
          </p:cNvPicPr>
          <p:nvPr/>
        </p:nvPicPr>
        <p:blipFill>
          <a:blip r:embed="rId3"/>
          <a:stretch>
            <a:fillRect/>
          </a:stretch>
        </p:blipFill>
        <p:spPr>
          <a:xfrm>
            <a:off x="1954806" y="4247953"/>
            <a:ext cx="1291732" cy="1930752"/>
          </a:xfrm>
          <a:prstGeom prst="rect">
            <a:avLst/>
          </a:prstGeom>
        </p:spPr>
      </p:pic>
      <p:pic>
        <p:nvPicPr>
          <p:cNvPr id="13" name="Picture 12">
            <a:extLst>
              <a:ext uri="{FF2B5EF4-FFF2-40B4-BE49-F238E27FC236}">
                <a16:creationId xmlns:a16="http://schemas.microsoft.com/office/drawing/2014/main" id="{A5BCF0D5-9FC3-1F71-26A9-D051A03C970E}"/>
              </a:ext>
            </a:extLst>
          </p:cNvPr>
          <p:cNvPicPr>
            <a:picLocks noChangeAspect="1"/>
          </p:cNvPicPr>
          <p:nvPr/>
        </p:nvPicPr>
        <p:blipFill>
          <a:blip r:embed="rId4"/>
          <a:stretch>
            <a:fillRect/>
          </a:stretch>
        </p:blipFill>
        <p:spPr>
          <a:xfrm>
            <a:off x="3397725" y="4247953"/>
            <a:ext cx="1311939" cy="2407123"/>
          </a:xfrm>
          <a:prstGeom prst="rect">
            <a:avLst/>
          </a:prstGeom>
        </p:spPr>
      </p:pic>
      <p:pic>
        <p:nvPicPr>
          <p:cNvPr id="15" name="Picture 14">
            <a:extLst>
              <a:ext uri="{FF2B5EF4-FFF2-40B4-BE49-F238E27FC236}">
                <a16:creationId xmlns:a16="http://schemas.microsoft.com/office/drawing/2014/main" id="{C78BE3C8-3E2D-D4ED-F35D-700AB2C10423}"/>
              </a:ext>
            </a:extLst>
          </p:cNvPr>
          <p:cNvPicPr>
            <a:picLocks noChangeAspect="1"/>
          </p:cNvPicPr>
          <p:nvPr/>
        </p:nvPicPr>
        <p:blipFill>
          <a:blip r:embed="rId5"/>
          <a:stretch>
            <a:fillRect/>
          </a:stretch>
        </p:blipFill>
        <p:spPr>
          <a:xfrm>
            <a:off x="4860852" y="4247953"/>
            <a:ext cx="1322548" cy="1991057"/>
          </a:xfrm>
          <a:prstGeom prst="rect">
            <a:avLst/>
          </a:prstGeom>
        </p:spPr>
      </p:pic>
      <p:sp>
        <p:nvSpPr>
          <p:cNvPr id="16" name="TextBox 15">
            <a:extLst>
              <a:ext uri="{FF2B5EF4-FFF2-40B4-BE49-F238E27FC236}">
                <a16:creationId xmlns:a16="http://schemas.microsoft.com/office/drawing/2014/main" id="{B912B606-7AE6-B29A-29D5-1C9FB875924B}"/>
              </a:ext>
            </a:extLst>
          </p:cNvPr>
          <p:cNvSpPr txBox="1"/>
          <p:nvPr/>
        </p:nvSpPr>
        <p:spPr>
          <a:xfrm>
            <a:off x="6272784" y="4156513"/>
            <a:ext cx="1607820" cy="923330"/>
          </a:xfrm>
          <a:prstGeom prst="rect">
            <a:avLst/>
          </a:prstGeom>
          <a:noFill/>
        </p:spPr>
        <p:txBody>
          <a:bodyPr wrap="square" rtlCol="0">
            <a:spAutoFit/>
          </a:bodyPr>
          <a:lstStyle/>
          <a:p>
            <a:r>
              <a:rPr lang="en-CA" dirty="0"/>
              <a:t>10 executives and 25 board members</a:t>
            </a:r>
          </a:p>
        </p:txBody>
      </p:sp>
      <p:pic>
        <p:nvPicPr>
          <p:cNvPr id="3074" name="Picture 2">
            <a:hlinkClick r:id="rId6"/>
            <a:extLst>
              <a:ext uri="{FF2B5EF4-FFF2-40B4-BE49-F238E27FC236}">
                <a16:creationId xmlns:a16="http://schemas.microsoft.com/office/drawing/2014/main" id="{8C612755-65AB-1A4E-3330-D174B4E494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980" y="5105647"/>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1960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11C40-FA83-A9EE-D6F2-8B9F6BC5B166}"/>
              </a:ext>
            </a:extLst>
          </p:cNvPr>
          <p:cNvSpPr>
            <a:spLocks noGrp="1"/>
          </p:cNvSpPr>
          <p:nvPr>
            <p:ph type="title"/>
          </p:nvPr>
        </p:nvSpPr>
        <p:spPr/>
        <p:txBody>
          <a:bodyPr/>
          <a:lstStyle/>
          <a:p>
            <a:r>
              <a:rPr lang="en-CA" dirty="0"/>
              <a:t>Scope</a:t>
            </a:r>
          </a:p>
        </p:txBody>
      </p:sp>
      <p:pic>
        <p:nvPicPr>
          <p:cNvPr id="1026" name="Picture 2">
            <a:extLst>
              <a:ext uri="{FF2B5EF4-FFF2-40B4-BE49-F238E27FC236}">
                <a16:creationId xmlns:a16="http://schemas.microsoft.com/office/drawing/2014/main" id="{28E8F880-B145-ECC9-FEDE-8F5BB4ED84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339" r="17150"/>
          <a:stretch/>
        </p:blipFill>
        <p:spPr bwMode="auto">
          <a:xfrm>
            <a:off x="517870" y="1830327"/>
            <a:ext cx="6263641" cy="48556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hlinkClick r:id="rId3"/>
            <a:extLst>
              <a:ext uri="{FF2B5EF4-FFF2-40B4-BE49-F238E27FC236}">
                <a16:creationId xmlns:a16="http://schemas.microsoft.com/office/drawing/2014/main" id="{A628240E-6ABA-9704-E113-296AC8657EC3}"/>
              </a:ext>
            </a:extLst>
          </p:cNvPr>
          <p:cNvPicPr>
            <a:picLocks noChangeAspect="1" noChangeArrowheads="1"/>
          </p:cNvPicPr>
          <p:nvPr/>
        </p:nvPicPr>
        <p:blipFill>
          <a:blip r:embed="rId4">
            <a:biLevel thresh="50000"/>
            <a:extLst>
              <a:ext uri="{BEBA8EAE-BF5A-486C-A8C5-ECC9F3942E4B}">
                <a14:imgProps xmlns:a14="http://schemas.microsoft.com/office/drawing/2010/main">
                  <a14:imgLayer r:embed="rId5">
                    <a14:imgEffect>
                      <a14:backgroundRemoval t="9916" b="89451" l="7595" r="93671">
                        <a14:foregroundMark x1="7595" y1="44093" x2="7595" y2="44093"/>
                        <a14:foregroundMark x1="33966" y1="41983" x2="33966" y2="41983"/>
                        <a14:foregroundMark x1="33755" y1="20253" x2="33755" y2="20253"/>
                        <a14:foregroundMark x1="89030" y1="20886" x2="89030" y2="20886"/>
                        <a14:foregroundMark x1="89873" y1="48101" x2="89873" y2="48101"/>
                        <a14:foregroundMark x1="93671" y1="20675" x2="93671" y2="20675"/>
                      </a14:backgroundRemoval>
                    </a14:imgEffect>
                  </a14:imgLayer>
                </a14:imgProps>
              </a:ext>
              <a:ext uri="{28A0092B-C50C-407E-A947-70E740481C1C}">
                <a14:useLocalDpi xmlns:a14="http://schemas.microsoft.com/office/drawing/2010/main" val="0"/>
              </a:ext>
            </a:extLst>
          </a:blip>
          <a:srcRect/>
          <a:stretch>
            <a:fillRect/>
          </a:stretch>
        </p:blipFill>
        <p:spPr bwMode="auto">
          <a:xfrm>
            <a:off x="5350202" y="3720013"/>
            <a:ext cx="809516" cy="809516"/>
          </a:xfrm>
          <a:prstGeom prst="rect">
            <a:avLst/>
          </a:prstGeom>
          <a:solidFill>
            <a:srgbClr val="000000">
              <a:shade val="95000"/>
            </a:srgbClr>
          </a:solidFill>
          <a:ln w="38100" cap="sq">
            <a:solidFill>
              <a:srgbClr val="000000"/>
            </a:solidFill>
            <a:miter lim="800000"/>
          </a:ln>
          <a:effectLst>
            <a:outerShdw blurRad="254000" dist="190500" dir="2700000" sy="90000" algn="bl" rotWithShape="0">
              <a:srgbClr val="000000">
                <a:alpha val="40000"/>
              </a:srgbClr>
            </a:outerShdw>
          </a:effectLst>
        </p:spPr>
      </p:pic>
      <p:pic>
        <p:nvPicPr>
          <p:cNvPr id="1028" name="Picture 4" descr="Illinois Tool Works Manufacturing Company NYSE: Indústria ITW, Illinois ...">
            <a:hlinkClick r:id="rId6"/>
            <a:extLst>
              <a:ext uri="{FF2B5EF4-FFF2-40B4-BE49-F238E27FC236}">
                <a16:creationId xmlns:a16="http://schemas.microsoft.com/office/drawing/2014/main" id="{922D2A7A-71EC-7C93-9808-D94A17C0BBEF}"/>
              </a:ext>
            </a:extLst>
          </p:cNvPr>
          <p:cNvPicPr>
            <a:picLocks noChangeAspect="1" noChangeArrowheads="1"/>
          </p:cNvPicPr>
          <p:nvPr/>
        </p:nvPicPr>
        <p:blipFill>
          <a:blip r:embed="rId7">
            <a:clrChange>
              <a:clrFrom>
                <a:srgbClr val="000000">
                  <a:alpha val="0"/>
                </a:srgbClr>
              </a:clrFrom>
              <a:clrTo>
                <a:srgbClr val="000000">
                  <a:alpha val="0"/>
                </a:srgbClr>
              </a:clrTo>
            </a:clrChange>
            <a:extLst>
              <a:ext uri="{BEBA8EAE-BF5A-486C-A8C5-ECC9F3942E4B}">
                <a14:imgProps xmlns:a14="http://schemas.microsoft.com/office/drawing/2010/main">
                  <a14:imgLayer r:embed="rId8">
                    <a14:imgEffect>
                      <a14:backgroundRemoval t="10000" b="90000" l="6556" r="93667">
                        <a14:foregroundMark x1="35778" y1="38000" x2="35778" y2="38000"/>
                        <a14:foregroundMark x1="35667" y1="37429" x2="35667" y2="37429"/>
                        <a14:foregroundMark x1="35667" y1="37429" x2="35667" y2="37429"/>
                        <a14:foregroundMark x1="35778" y1="24000" x2="34889" y2="56286"/>
                        <a14:foregroundMark x1="34889" y1="56286" x2="33111" y2="66571"/>
                        <a14:foregroundMark x1="22444" y1="16286" x2="22444" y2="16286"/>
                        <a14:foregroundMark x1="20000" y1="17714" x2="20000" y2="17714"/>
                        <a14:foregroundMark x1="17556" y1="17714" x2="17556" y2="17714"/>
                        <a14:foregroundMark x1="14778" y1="18000" x2="14778" y2="18000"/>
                        <a14:foregroundMark x1="69222" y1="12286" x2="76222" y2="12857"/>
                        <a14:foregroundMark x1="57778" y1="12286" x2="60222" y2="12571"/>
                        <a14:foregroundMark x1="7333" y1="77429" x2="6556" y2="87429"/>
                        <a14:foregroundMark x1="92444" y1="15143" x2="93667" y2="12286"/>
                        <a14:backgroundMark x1="59333" y1="16286" x2="59667" y2="16286"/>
                        <a14:backgroundMark x1="59444" y1="16857" x2="59444" y2="16857"/>
                        <a14:backgroundMark x1="59778" y1="15429" x2="59778" y2="15429"/>
                        <a14:backgroundMark x1="59778" y1="17714" x2="59778" y2="17714"/>
                        <a14:backgroundMark x1="60000" y1="16286" x2="60000" y2="16286"/>
                        <a14:backgroundMark x1="59778" y1="16286" x2="59778" y2="16286"/>
                        <a14:backgroundMark x1="59778" y1="16286" x2="59778" y2="16286"/>
                        <a14:backgroundMark x1="59778" y1="16286" x2="59778" y2="16286"/>
                        <a14:backgroundMark x1="59000" y1="17429" x2="59556" y2="19714"/>
                        <a14:backgroundMark x1="59889" y1="16000" x2="59600" y2="15010"/>
                        <a14:backgroundMark x1="59778" y1="15429" x2="59494" y2="15429"/>
                      </a14:backgroundRemoval>
                    </a14:imgEffect>
                  </a14:imgLayer>
                </a14:imgProps>
              </a:ext>
              <a:ext uri="{28A0092B-C50C-407E-A947-70E740481C1C}">
                <a14:useLocalDpi xmlns:a14="http://schemas.microsoft.com/office/drawing/2010/main" val="0"/>
              </a:ext>
            </a:extLst>
          </a:blip>
          <a:srcRect/>
          <a:stretch>
            <a:fillRect/>
          </a:stretch>
        </p:blipFill>
        <p:spPr bwMode="auto">
          <a:xfrm>
            <a:off x="5608729" y="3203301"/>
            <a:ext cx="1017923" cy="395859"/>
          </a:xfrm>
          <a:prstGeom prst="rect">
            <a:avLst/>
          </a:prstGeom>
          <a:solidFill>
            <a:schemeClr val="bg1"/>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E3D48312-26B5-D020-D65F-2807476B5392}"/>
              </a:ext>
            </a:extLst>
          </p:cNvPr>
          <p:cNvSpPr txBox="1"/>
          <p:nvPr/>
        </p:nvSpPr>
        <p:spPr>
          <a:xfrm>
            <a:off x="7173835" y="1088523"/>
            <a:ext cx="4394819" cy="5632311"/>
          </a:xfrm>
          <a:prstGeom prst="rect">
            <a:avLst/>
          </a:prstGeom>
          <a:noFill/>
        </p:spPr>
        <p:txBody>
          <a:bodyPr wrap="square" rtlCol="0">
            <a:spAutoFit/>
          </a:bodyPr>
          <a:lstStyle/>
          <a:p>
            <a:r>
              <a:rPr lang="en-CA" sz="2400" b="1" dirty="0" err="1"/>
              <a:t>Böllhoff</a:t>
            </a:r>
            <a:r>
              <a:rPr lang="en-CA" sz="2400" dirty="0"/>
              <a:t> – German company with aerospace and automotive clients</a:t>
            </a:r>
            <a:endParaRPr lang="en-CA" sz="2400" b="1" dirty="0"/>
          </a:p>
          <a:p>
            <a:r>
              <a:rPr lang="en-CA" sz="2400" b="1" dirty="0"/>
              <a:t>ITW</a:t>
            </a:r>
            <a:r>
              <a:rPr lang="en-CA" sz="2400" dirty="0"/>
              <a:t> – American automotive fasteners company</a:t>
            </a:r>
          </a:p>
          <a:p>
            <a:r>
              <a:rPr lang="en-CA" sz="2400" b="1" dirty="0" err="1"/>
              <a:t>ARaymond</a:t>
            </a:r>
            <a:r>
              <a:rPr lang="en-CA" sz="2400" dirty="0"/>
              <a:t> – French automotive fasteners company</a:t>
            </a:r>
          </a:p>
          <a:p>
            <a:r>
              <a:rPr lang="en-CA" sz="2400" b="1" dirty="0"/>
              <a:t>Norma Group</a:t>
            </a:r>
            <a:r>
              <a:rPr lang="en-CA" sz="2400" dirty="0"/>
              <a:t> – German automotive fasteners company</a:t>
            </a:r>
          </a:p>
          <a:p>
            <a:r>
              <a:rPr lang="en-CA" sz="2400" b="1" dirty="0" err="1"/>
              <a:t>Bulten</a:t>
            </a:r>
            <a:r>
              <a:rPr lang="en-CA" sz="2400" dirty="0"/>
              <a:t> – Swedish automotive fasteners company</a:t>
            </a:r>
          </a:p>
          <a:p>
            <a:r>
              <a:rPr lang="en-CA" sz="2400" b="1" dirty="0"/>
              <a:t>Zimmer Biomet</a:t>
            </a:r>
            <a:r>
              <a:rPr lang="en-CA" sz="2400" dirty="0"/>
              <a:t> – American medical implant manufacturer</a:t>
            </a:r>
          </a:p>
          <a:p>
            <a:r>
              <a:rPr lang="en-CA" sz="2400" b="1" dirty="0" err="1"/>
              <a:t>Smith+Nephew</a:t>
            </a:r>
            <a:r>
              <a:rPr lang="en-CA" sz="2400" dirty="0"/>
              <a:t> – English medical implant manufacturer</a:t>
            </a:r>
            <a:endParaRPr lang="en-CA" sz="2400" b="1" dirty="0"/>
          </a:p>
        </p:txBody>
      </p:sp>
      <p:pic>
        <p:nvPicPr>
          <p:cNvPr id="8" name="Picture 7">
            <a:hlinkClick r:id="rId9"/>
            <a:extLst>
              <a:ext uri="{FF2B5EF4-FFF2-40B4-BE49-F238E27FC236}">
                <a16:creationId xmlns:a16="http://schemas.microsoft.com/office/drawing/2014/main" id="{F8599AAA-F0BC-1C74-370E-1FBECDA6E501}"/>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935" b="99533" l="1200" r="98905">
                        <a14:foregroundMark x1="18623" y1="14953" x2="24413" y2="34112"/>
                        <a14:foregroundMark x1="24413" y1="34112" x2="23318" y2="74766"/>
                        <a14:foregroundMark x1="23318" y1="74766" x2="17527" y2="76636"/>
                        <a14:foregroundMark x1="17527" y1="76636" x2="16588" y2="29907"/>
                        <a14:foregroundMark x1="16588" y1="29907" x2="17475" y2="17290"/>
                        <a14:foregroundMark x1="31247" y1="16822" x2="31560" y2="66822"/>
                        <a14:foregroundMark x1="31560" y1="66822" x2="34637" y2="79439"/>
                        <a14:foregroundMark x1="41262" y1="14953" x2="41732" y2="79907"/>
                        <a14:foregroundMark x1="41732" y1="79907" x2="45123" y2="83645"/>
                        <a14:foregroundMark x1="53260" y1="26636" x2="58529" y2="50467"/>
                        <a14:foregroundMark x1="58529" y1="50467" x2="59990" y2="50000"/>
                        <a14:foregroundMark x1="66354" y1="32710" x2="68388" y2="86916"/>
                        <a14:foregroundMark x1="68388" y1="86916" x2="72300" y2="92523"/>
                        <a14:foregroundMark x1="83255" y1="13084" x2="80856" y2="18224"/>
                        <a14:foregroundMark x1="98905" y1="13551" x2="92071" y2="17290"/>
                        <a14:foregroundMark x1="9338" y1="31776" x2="5634" y2="47664"/>
                        <a14:foregroundMark x1="835" y1="22430" x2="1200" y2="67757"/>
                        <a14:foregroundMark x1="1200" y1="67757" x2="1200" y2="67757"/>
                        <a14:foregroundMark x1="61085" y1="7009" x2="61085" y2="7009"/>
                        <a14:foregroundMark x1="70788" y1="3738" x2="70683" y2="935"/>
                        <a14:foregroundMark x1="70683" y1="4206" x2="70683" y2="935"/>
                        <a14:foregroundMark x1="21440" y1="85981" x2="20396" y2="99065"/>
                        <a14:foregroundMark x1="19979" y1="92991" x2="19823" y2="99533"/>
                        <a14:foregroundMark x1="21022" y1="8879" x2="20188" y2="935"/>
                        <a14:foregroundMark x1="70996" y1="88318" x2="70996" y2="91121"/>
                        <a14:foregroundMark x1="70683" y1="94860" x2="70683" y2="96729"/>
                        <a14:foregroundMark x1="70631" y1="93925" x2="70318" y2="99065"/>
                        <a14:foregroundMark x1="69640" y1="91121" x2="69744" y2="97664"/>
                        <a14:foregroundMark x1="71257" y1="92991" x2="71362" y2="98131"/>
                      </a14:backgroundRemoval>
                    </a14:imgEffect>
                  </a14:imgLayer>
                </a14:imgProps>
              </a:ext>
            </a:extLst>
          </a:blip>
          <a:stretch>
            <a:fillRect/>
          </a:stretch>
        </p:blipFill>
        <p:spPr>
          <a:xfrm>
            <a:off x="4341948" y="5960843"/>
            <a:ext cx="2263055" cy="252631"/>
          </a:xfrm>
          <a:prstGeom prst="rect">
            <a:avLst/>
          </a:prstGeom>
          <a:solidFill>
            <a:schemeClr val="bg1"/>
          </a:solidFill>
          <a:ln>
            <a:noFill/>
          </a:ln>
          <a:effectLst>
            <a:outerShdw blurRad="50800" dist="38100" dir="2700000" algn="tl" rotWithShape="0">
              <a:prstClr val="black">
                <a:alpha val="40000"/>
              </a:prstClr>
            </a:outerShdw>
          </a:effectLst>
        </p:spPr>
      </p:pic>
      <p:pic>
        <p:nvPicPr>
          <p:cNvPr id="10" name="Picture 9">
            <a:hlinkClick r:id="rId12"/>
            <a:extLst>
              <a:ext uri="{FF2B5EF4-FFF2-40B4-BE49-F238E27FC236}">
                <a16:creationId xmlns:a16="http://schemas.microsoft.com/office/drawing/2014/main" id="{FB236F8D-B741-D05E-88EF-76367D263FCA}"/>
              </a:ext>
            </a:extLst>
          </p:cNvPr>
          <p:cNvPicPr>
            <a:picLocks noChangeAspect="1"/>
          </p:cNvPicPr>
          <p:nvPr/>
        </p:nvPicPr>
        <p:blipFill>
          <a:blip r:embed="rId13"/>
          <a:stretch>
            <a:fillRect/>
          </a:stretch>
        </p:blipFill>
        <p:spPr>
          <a:xfrm>
            <a:off x="4341949" y="4706485"/>
            <a:ext cx="2266579" cy="370448"/>
          </a:xfrm>
          <a:prstGeom prst="rect">
            <a:avLst/>
          </a:prstGeom>
          <a:ln>
            <a:noFill/>
          </a:ln>
          <a:effectLst>
            <a:outerShdw blurRad="50800" dist="38100" dir="2700000" algn="tl" rotWithShape="0">
              <a:prstClr val="black">
                <a:alpha val="40000"/>
              </a:prstClr>
            </a:outerShdw>
          </a:effectLst>
        </p:spPr>
      </p:pic>
      <p:pic>
        <p:nvPicPr>
          <p:cNvPr id="12" name="Picture 11">
            <a:hlinkClick r:id="rId14"/>
            <a:extLst>
              <a:ext uri="{FF2B5EF4-FFF2-40B4-BE49-F238E27FC236}">
                <a16:creationId xmlns:a16="http://schemas.microsoft.com/office/drawing/2014/main" id="{1E52E725-00F1-C4B2-BEE9-3EA6188066ED}"/>
              </a:ext>
            </a:extLst>
          </p:cNvPr>
          <p:cNvPicPr>
            <a:picLocks noChangeAspect="1"/>
          </p:cNvPicPr>
          <p:nvPr/>
        </p:nvPicPr>
        <p:blipFill>
          <a:blip r:embed="rId15"/>
          <a:stretch>
            <a:fillRect/>
          </a:stretch>
        </p:blipFill>
        <p:spPr>
          <a:xfrm>
            <a:off x="1659502" y="3889777"/>
            <a:ext cx="1331820" cy="671935"/>
          </a:xfrm>
          <a:prstGeom prst="rect">
            <a:avLst/>
          </a:prstGeom>
          <a:ln>
            <a:noFill/>
          </a:ln>
          <a:effectLst>
            <a:outerShdw blurRad="50800" dist="38100" dir="2700000" algn="tl" rotWithShape="0">
              <a:prstClr val="black">
                <a:alpha val="40000"/>
              </a:prstClr>
            </a:outerShdw>
          </a:effectLst>
        </p:spPr>
      </p:pic>
      <p:pic>
        <p:nvPicPr>
          <p:cNvPr id="14" name="Picture 13">
            <a:hlinkClick r:id="rId16"/>
            <a:extLst>
              <a:ext uri="{FF2B5EF4-FFF2-40B4-BE49-F238E27FC236}">
                <a16:creationId xmlns:a16="http://schemas.microsoft.com/office/drawing/2014/main" id="{8DA6CE35-64EF-B1EC-6913-D8589E679962}"/>
              </a:ext>
            </a:extLst>
          </p:cNvPr>
          <p:cNvPicPr>
            <a:picLocks noChangeAspect="1"/>
          </p:cNvPicPr>
          <p:nvPr/>
        </p:nvPicPr>
        <p:blipFill>
          <a:blip r:embed="rId17"/>
          <a:stretch>
            <a:fillRect/>
          </a:stretch>
        </p:blipFill>
        <p:spPr>
          <a:xfrm>
            <a:off x="4351189" y="5577306"/>
            <a:ext cx="2262848" cy="329118"/>
          </a:xfrm>
          <a:prstGeom prst="rect">
            <a:avLst/>
          </a:prstGeom>
          <a:ln>
            <a:noFill/>
          </a:ln>
          <a:effectLst>
            <a:outerShdw blurRad="50800" dist="38100" dir="2700000" algn="tl" rotWithShape="0">
              <a:prstClr val="black">
                <a:alpha val="40000"/>
              </a:prstClr>
            </a:outerShdw>
          </a:effectLst>
        </p:spPr>
      </p:pic>
      <p:pic>
        <p:nvPicPr>
          <p:cNvPr id="16" name="Picture 15">
            <a:hlinkClick r:id="rId18"/>
            <a:extLst>
              <a:ext uri="{FF2B5EF4-FFF2-40B4-BE49-F238E27FC236}">
                <a16:creationId xmlns:a16="http://schemas.microsoft.com/office/drawing/2014/main" id="{E2835597-1483-986E-EDC3-891DBCBF202F}"/>
              </a:ext>
            </a:extLst>
          </p:cNvPr>
          <p:cNvPicPr>
            <a:picLocks noChangeAspect="1"/>
          </p:cNvPicPr>
          <p:nvPr/>
        </p:nvPicPr>
        <p:blipFill>
          <a:blip r:embed="rId19"/>
          <a:stretch>
            <a:fillRect/>
          </a:stretch>
        </p:blipFill>
        <p:spPr>
          <a:xfrm>
            <a:off x="4351189" y="5133975"/>
            <a:ext cx="2257339" cy="404651"/>
          </a:xfrm>
          <a:prstGeom prst="rect">
            <a:avLst/>
          </a:prstGeom>
          <a:ln>
            <a:noFill/>
          </a:ln>
          <a:effectLst>
            <a:outerShdw blurRad="50800" dist="38100" dir="2700000" algn="tl" rotWithShape="0">
              <a:prstClr val="black">
                <a:alpha val="40000"/>
              </a:prstClr>
            </a:outerShdw>
          </a:effectLst>
        </p:spPr>
      </p:pic>
      <p:sp>
        <p:nvSpPr>
          <p:cNvPr id="17" name="AutoShape 6">
            <a:extLst>
              <a:ext uri="{FF2B5EF4-FFF2-40B4-BE49-F238E27FC236}">
                <a16:creationId xmlns:a16="http://schemas.microsoft.com/office/drawing/2014/main" id="{25B46549-0B5B-21AA-CA7C-D33C9F89A443}"/>
              </a:ext>
            </a:extLst>
          </p:cNvPr>
          <p:cNvSpPr>
            <a:spLocks noChangeAspect="1" noChangeArrowheads="1"/>
          </p:cNvSpPr>
          <p:nvPr/>
        </p:nvSpPr>
        <p:spPr bwMode="auto">
          <a:xfrm>
            <a:off x="7187184" y="3276600"/>
            <a:ext cx="2633472" cy="26334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sp>
        <p:nvSpPr>
          <p:cNvPr id="18" name="AutoShape 8">
            <a:extLst>
              <a:ext uri="{FF2B5EF4-FFF2-40B4-BE49-F238E27FC236}">
                <a16:creationId xmlns:a16="http://schemas.microsoft.com/office/drawing/2014/main" id="{73360BDF-6C1B-C01F-73F9-E6EEC922F9C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1036" name="Picture 12">
            <a:hlinkClick r:id="rId20"/>
            <a:extLst>
              <a:ext uri="{FF2B5EF4-FFF2-40B4-BE49-F238E27FC236}">
                <a16:creationId xmlns:a16="http://schemas.microsoft.com/office/drawing/2014/main" id="{488D4D86-FA94-4113-6F10-DF7954B14F3D}"/>
              </a:ext>
            </a:extLst>
          </p:cNvPr>
          <p:cNvPicPr>
            <a:picLocks noChangeAspect="1" noChangeArrowheads="1"/>
          </p:cNvPicPr>
          <p:nvPr/>
        </p:nvPicPr>
        <p:blipFill>
          <a:blip r:embed="rId21">
            <a:duotone>
              <a:prstClr val="black"/>
              <a:schemeClr val="tx2">
                <a:tint val="45000"/>
                <a:satMod val="400000"/>
              </a:schemeClr>
            </a:duotone>
            <a:extLst>
              <a:ext uri="{BEBA8EAE-BF5A-486C-A8C5-ECC9F3942E4B}">
                <a14:imgProps xmlns:a14="http://schemas.microsoft.com/office/drawing/2010/main">
                  <a14:imgLayer r:embed="rId22">
                    <a14:imgEffect>
                      <a14:backgroundRemoval t="9870" b="90503" l="3125" r="96292">
                        <a14:foregroundMark x1="3125" y1="36499" x2="3542" y2="62197"/>
                        <a14:foregroundMark x1="16625" y1="41527" x2="17375" y2="55493"/>
                        <a14:foregroundMark x1="29875" y1="43017" x2="29625" y2="52886"/>
                        <a14:foregroundMark x1="41708" y1="34637" x2="41458" y2="45996"/>
                        <a14:foregroundMark x1="49625" y1="40410" x2="49458" y2="55866"/>
                        <a14:foregroundMark x1="63750" y1="40782" x2="66042" y2="48603"/>
                        <a14:foregroundMark x1="95833" y1="37244" x2="96333" y2="48603"/>
                        <a14:foregroundMark x1="90958" y1="61080" x2="90958" y2="61080"/>
                        <a14:foregroundMark x1="90083" y1="56983" x2="90083" y2="56983"/>
                        <a14:foregroundMark x1="89250" y1="52142" x2="89250" y2="52142"/>
                        <a14:foregroundMark x1="89833" y1="90503" x2="89833" y2="90503"/>
                      </a14:backgroundRemoval>
                    </a14:imgEffect>
                  </a14:imgLayer>
                </a14:imgProps>
              </a:ext>
              <a:ext uri="{28A0092B-C50C-407E-A947-70E740481C1C}">
                <a14:useLocalDpi xmlns:a14="http://schemas.microsoft.com/office/drawing/2010/main" val="0"/>
              </a:ext>
            </a:extLst>
          </a:blip>
          <a:srcRect/>
          <a:stretch>
            <a:fillRect/>
          </a:stretch>
        </p:blipFill>
        <p:spPr bwMode="auto">
          <a:xfrm>
            <a:off x="2014262" y="5947698"/>
            <a:ext cx="1643223" cy="367586"/>
          </a:xfrm>
          <a:prstGeom prst="rect">
            <a:avLst/>
          </a:prstGeom>
          <a:solidFill>
            <a:schemeClr val="bg1"/>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73313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6"/>
                                        </p:tgtEl>
                                        <p:attrNameLst>
                                          <p:attrName>style.visibility</p:attrName>
                                        </p:attrNameLst>
                                      </p:cBhvr>
                                      <p:to>
                                        <p:strVal val="visible"/>
                                      </p:to>
                                    </p:set>
                                    <p:animEffect transition="in" filter="fade">
                                      <p:cBhvr>
                                        <p:cTn id="27" dur="500"/>
                                        <p:tgtEl>
                                          <p:spTgt spid="10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2A22C55-1DD4-4C69-73FB-9B125939F23A}"/>
              </a:ext>
            </a:extLst>
          </p:cNvPr>
          <p:cNvSpPr>
            <a:spLocks noGrp="1"/>
          </p:cNvSpPr>
          <p:nvPr>
            <p:ph type="title"/>
          </p:nvPr>
        </p:nvSpPr>
        <p:spPr>
          <a:xfrm>
            <a:off x="517870" y="978409"/>
            <a:ext cx="5021182" cy="886968"/>
          </a:xfrm>
        </p:spPr>
        <p:txBody>
          <a:bodyPr>
            <a:normAutofit fontScale="90000"/>
          </a:bodyPr>
          <a:lstStyle/>
          <a:p>
            <a:r>
              <a:rPr lang="en-CA" dirty="0"/>
              <a:t>SWOT Analysis</a:t>
            </a:r>
          </a:p>
        </p:txBody>
      </p:sp>
      <p:graphicFrame>
        <p:nvGraphicFramePr>
          <p:cNvPr id="9" name="Table 8">
            <a:extLst>
              <a:ext uri="{FF2B5EF4-FFF2-40B4-BE49-F238E27FC236}">
                <a16:creationId xmlns:a16="http://schemas.microsoft.com/office/drawing/2014/main" id="{023EEC0E-AADC-5037-AA27-59455A5E07F9}"/>
              </a:ext>
            </a:extLst>
          </p:cNvPr>
          <p:cNvGraphicFramePr>
            <a:graphicFrameLocks noGrp="1"/>
          </p:cNvGraphicFramePr>
          <p:nvPr>
            <p:extLst>
              <p:ext uri="{D42A27DB-BD31-4B8C-83A1-F6EECF244321}">
                <p14:modId xmlns:p14="http://schemas.microsoft.com/office/powerpoint/2010/main" val="684233062"/>
              </p:ext>
            </p:extLst>
          </p:nvPr>
        </p:nvGraphicFramePr>
        <p:xfrm>
          <a:off x="517870" y="1865377"/>
          <a:ext cx="11156260" cy="4582127"/>
        </p:xfrm>
        <a:graphic>
          <a:graphicData uri="http://schemas.openxmlformats.org/drawingml/2006/table">
            <a:tbl>
              <a:tblPr firstRow="1" bandRow="1">
                <a:tableStyleId>{C083E6E3-FA7D-4D7B-A595-EF9225AFEA82}</a:tableStyleId>
              </a:tblPr>
              <a:tblGrid>
                <a:gridCol w="5578130">
                  <a:extLst>
                    <a:ext uri="{9D8B030D-6E8A-4147-A177-3AD203B41FA5}">
                      <a16:colId xmlns:a16="http://schemas.microsoft.com/office/drawing/2014/main" val="719591534"/>
                    </a:ext>
                  </a:extLst>
                </a:gridCol>
                <a:gridCol w="5578130">
                  <a:extLst>
                    <a:ext uri="{9D8B030D-6E8A-4147-A177-3AD203B41FA5}">
                      <a16:colId xmlns:a16="http://schemas.microsoft.com/office/drawing/2014/main" val="1526170055"/>
                    </a:ext>
                  </a:extLst>
                </a:gridCol>
              </a:tblGrid>
              <a:tr h="2285016">
                <a:tc>
                  <a:txBody>
                    <a:bodyPr/>
                    <a:lstStyle/>
                    <a:p>
                      <a:r>
                        <a:rPr lang="en-CA" sz="1800" b="0" u="sng" dirty="0">
                          <a:solidFill>
                            <a:schemeClr val="tx1"/>
                          </a:solidFill>
                        </a:rPr>
                        <a:t>Strengths</a:t>
                      </a:r>
                    </a:p>
                    <a:p>
                      <a:pPr marL="285750" indent="-285750">
                        <a:buFont typeface="Arial" panose="020B0604020202020204" pitchFamily="34" charset="0"/>
                        <a:buChar char="•"/>
                      </a:pPr>
                      <a:r>
                        <a:rPr lang="en-CA" sz="1800" b="0" dirty="0">
                          <a:solidFill>
                            <a:schemeClr val="tx1"/>
                          </a:solidFill>
                        </a:rPr>
                        <a:t>Diverse business lines</a:t>
                      </a:r>
                    </a:p>
                    <a:p>
                      <a:pPr marL="285750" indent="-285750">
                        <a:buFont typeface="Arial" panose="020B0604020202020204" pitchFamily="34" charset="0"/>
                        <a:buChar char="•"/>
                      </a:pPr>
                      <a:r>
                        <a:rPr lang="en-CA" sz="1800" b="0" dirty="0">
                          <a:solidFill>
                            <a:schemeClr val="tx1"/>
                          </a:solidFill>
                        </a:rPr>
                        <a:t>Positive reputation including large cap customers</a:t>
                      </a:r>
                    </a:p>
                    <a:p>
                      <a:pPr marL="285750" indent="-285750">
                        <a:buFont typeface="Arial" panose="020B0604020202020204" pitchFamily="34" charset="0"/>
                        <a:buChar char="•"/>
                      </a:pPr>
                      <a:r>
                        <a:rPr lang="en-CA" sz="1800" b="0" dirty="0">
                          <a:solidFill>
                            <a:schemeClr val="tx1"/>
                          </a:solidFill>
                        </a:rPr>
                        <a:t>Increasing EBITDA, </a:t>
                      </a:r>
                      <a:r>
                        <a:rPr lang="en-CA" sz="1800" b="0" dirty="0" err="1">
                          <a:solidFill>
                            <a:schemeClr val="tx1"/>
                          </a:solidFill>
                        </a:rPr>
                        <a:t>CapEx</a:t>
                      </a:r>
                      <a:endParaRPr lang="en-CA" sz="1800" b="0" dirty="0">
                        <a:solidFill>
                          <a:schemeClr val="tx1"/>
                        </a:solidFill>
                      </a:endParaRPr>
                    </a:p>
                    <a:p>
                      <a:pPr marL="285750" indent="-285750">
                        <a:buFont typeface="Arial" panose="020B0604020202020204" pitchFamily="34" charset="0"/>
                        <a:buChar char="•"/>
                      </a:pPr>
                      <a:r>
                        <a:rPr lang="en-CA" sz="1800" b="0" dirty="0">
                          <a:solidFill>
                            <a:schemeClr val="tx1"/>
                          </a:solidFill>
                        </a:rPr>
                        <a:t>Aerospace fasteners segment saw high growth in 2024 in Europe and North America</a:t>
                      </a:r>
                    </a:p>
                    <a:p>
                      <a:pPr marL="285750" indent="-285750">
                        <a:buFont typeface="Arial" panose="020B0604020202020204" pitchFamily="34" charset="0"/>
                        <a:buChar char="•"/>
                      </a:pPr>
                      <a:r>
                        <a:rPr lang="en-CA" sz="1800" b="0" dirty="0">
                          <a:solidFill>
                            <a:schemeClr val="tx1"/>
                          </a:solidFill>
                        </a:rPr>
                        <a:t>In 2024, increased production capacity with a 54.4M euro investment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r>
                        <a:rPr lang="en-CA" sz="1800" b="0" u="sng" dirty="0">
                          <a:solidFill>
                            <a:schemeClr val="tx1"/>
                          </a:solidFill>
                        </a:rPr>
                        <a:t>Weaknesses</a:t>
                      </a:r>
                    </a:p>
                    <a:p>
                      <a:pPr marL="285750" indent="-285750">
                        <a:buFont typeface="Arial" panose="020B0604020202020204" pitchFamily="34" charset="0"/>
                        <a:buChar char="•"/>
                      </a:pPr>
                      <a:r>
                        <a:rPr lang="en-CA" sz="1800" b="0" dirty="0">
                          <a:solidFill>
                            <a:schemeClr val="tx1"/>
                          </a:solidFill>
                        </a:rPr>
                        <a:t>High dependence of revenue on aerospace industry</a:t>
                      </a:r>
                    </a:p>
                    <a:p>
                      <a:pPr marL="285750" indent="-285750">
                        <a:buFont typeface="Arial" panose="020B0604020202020204" pitchFamily="34" charset="0"/>
                        <a:buChar char="•"/>
                      </a:pPr>
                      <a:r>
                        <a:rPr lang="en-CA" sz="1800" b="0" dirty="0">
                          <a:solidFill>
                            <a:schemeClr val="tx1"/>
                          </a:solidFill>
                        </a:rPr>
                        <a:t>High operational costs of specialised products</a:t>
                      </a:r>
                    </a:p>
                    <a:p>
                      <a:pPr marL="285750" indent="-285750">
                        <a:buFont typeface="Arial" panose="020B0604020202020204" pitchFamily="34" charset="0"/>
                        <a:buChar char="•"/>
                      </a:pPr>
                      <a:r>
                        <a:rPr lang="en-CA" sz="1800" b="0" dirty="0">
                          <a:solidFill>
                            <a:schemeClr val="tx1"/>
                          </a:solidFill>
                        </a:rPr>
                        <a:t>Limited revenue from outside Europe and 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448167822"/>
                  </a:ext>
                </a:extLst>
              </a:tr>
              <a:tr h="2296127">
                <a:tc>
                  <a:txBody>
                    <a:bodyPr/>
                    <a:lstStyle/>
                    <a:p>
                      <a:r>
                        <a:rPr lang="en-CA" sz="1800" b="0" u="sng" dirty="0">
                          <a:solidFill>
                            <a:schemeClr val="tx1"/>
                          </a:solidFill>
                        </a:rPr>
                        <a:t>Opportunities</a:t>
                      </a:r>
                    </a:p>
                    <a:p>
                      <a:pPr marL="285750" indent="-285750">
                        <a:buFont typeface="Arial" panose="020B0604020202020204" pitchFamily="34" charset="0"/>
                        <a:buChar char="•"/>
                      </a:pPr>
                      <a:r>
                        <a:rPr lang="en-CA" sz="1800" b="0" dirty="0">
                          <a:solidFill>
                            <a:schemeClr val="tx1"/>
                          </a:solidFill>
                        </a:rPr>
                        <a:t>Next generation of airplanes and vehicles require stronger, lighter, and more resilient components</a:t>
                      </a:r>
                    </a:p>
                    <a:p>
                      <a:pPr marL="285750" indent="-285750">
                        <a:buFont typeface="Arial" panose="020B0604020202020204" pitchFamily="34" charset="0"/>
                        <a:buChar char="•"/>
                      </a:pPr>
                      <a:r>
                        <a:rPr lang="en-CA" sz="1800" b="0" dirty="0">
                          <a:solidFill>
                            <a:schemeClr val="tx1"/>
                          </a:solidFill>
                        </a:rPr>
                        <a:t>More sustainably made components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CA" sz="1800" b="0" u="sng" dirty="0">
                          <a:solidFill>
                            <a:schemeClr val="tx1"/>
                          </a:solidFill>
                        </a:rPr>
                        <a:t>Threats</a:t>
                      </a:r>
                    </a:p>
                    <a:p>
                      <a:pPr marL="285750" indent="-285750">
                        <a:buFont typeface="Arial" panose="020B0604020202020204" pitchFamily="34" charset="0"/>
                        <a:buChar char="•"/>
                      </a:pPr>
                      <a:r>
                        <a:rPr lang="en-CA" sz="1800" b="0" dirty="0">
                          <a:solidFill>
                            <a:schemeClr val="tx1"/>
                          </a:solidFill>
                        </a:rPr>
                        <a:t>Competition with </a:t>
                      </a:r>
                      <a:r>
                        <a:rPr lang="en-CA" sz="1800" b="0" dirty="0" err="1">
                          <a:solidFill>
                            <a:schemeClr val="tx1"/>
                          </a:solidFill>
                        </a:rPr>
                        <a:t>Bolhoff</a:t>
                      </a:r>
                      <a:r>
                        <a:rPr lang="en-CA" sz="1800" b="0" dirty="0">
                          <a:solidFill>
                            <a:schemeClr val="tx1"/>
                          </a:solidFill>
                        </a:rPr>
                        <a:t>, </a:t>
                      </a:r>
                      <a:r>
                        <a:rPr lang="en-CA" sz="1800" b="0" dirty="0" err="1">
                          <a:solidFill>
                            <a:schemeClr val="tx1"/>
                          </a:solidFill>
                        </a:rPr>
                        <a:t>ARaymond</a:t>
                      </a:r>
                      <a:r>
                        <a:rPr lang="en-CA" sz="1800" b="0" dirty="0">
                          <a:solidFill>
                            <a:schemeClr val="tx1"/>
                          </a:solidFill>
                        </a:rPr>
                        <a:t>, Norma Group, ITW, </a:t>
                      </a:r>
                      <a:r>
                        <a:rPr lang="en-CA" sz="1800" b="0" dirty="0" err="1">
                          <a:solidFill>
                            <a:schemeClr val="tx1"/>
                          </a:solidFill>
                        </a:rPr>
                        <a:t>Smith+Nephew</a:t>
                      </a:r>
                      <a:r>
                        <a:rPr lang="en-CA" sz="1800" b="0" dirty="0">
                          <a:solidFill>
                            <a:schemeClr val="tx1"/>
                          </a:solidFill>
                        </a:rPr>
                        <a:t>, and Zimmer Biomet</a:t>
                      </a:r>
                    </a:p>
                    <a:p>
                      <a:pPr marL="285750" indent="-285750">
                        <a:buFont typeface="Arial" panose="020B0604020202020204" pitchFamily="34" charset="0"/>
                        <a:buChar char="•"/>
                      </a:pPr>
                      <a:r>
                        <a:rPr lang="en-CA" sz="1800" b="0" dirty="0">
                          <a:solidFill>
                            <a:schemeClr val="tx1"/>
                          </a:solidFill>
                        </a:rPr>
                        <a:t>Tariff barriers for exporting to USA</a:t>
                      </a:r>
                    </a:p>
                    <a:p>
                      <a:pPr marL="285750" indent="-285750">
                        <a:buFont typeface="Arial" panose="020B0604020202020204" pitchFamily="34" charset="0"/>
                        <a:buChar char="•"/>
                      </a:pPr>
                      <a:r>
                        <a:rPr lang="en-CA" sz="1800" b="0" dirty="0">
                          <a:solidFill>
                            <a:schemeClr val="tx1"/>
                          </a:solidFill>
                        </a:rPr>
                        <a:t>Cheaper simple fasteners from China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52689169"/>
                  </a:ext>
                </a:extLst>
              </a:tr>
            </a:tbl>
          </a:graphicData>
        </a:graphic>
      </p:graphicFrame>
    </p:spTree>
    <p:extLst>
      <p:ext uri="{BB962C8B-B14F-4D97-AF65-F5344CB8AC3E}">
        <p14:creationId xmlns:p14="http://schemas.microsoft.com/office/powerpoint/2010/main" val="14838530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11A6-B66A-888A-D8F4-27323AE6A51E}"/>
              </a:ext>
            </a:extLst>
          </p:cNvPr>
          <p:cNvSpPr>
            <a:spLocks noGrp="1"/>
          </p:cNvSpPr>
          <p:nvPr>
            <p:ph type="title"/>
          </p:nvPr>
        </p:nvSpPr>
        <p:spPr/>
        <p:txBody>
          <a:bodyPr/>
          <a:lstStyle/>
          <a:p>
            <a:r>
              <a:rPr lang="en-CA" dirty="0"/>
              <a:t>In Detail</a:t>
            </a:r>
          </a:p>
        </p:txBody>
      </p:sp>
      <p:sp>
        <p:nvSpPr>
          <p:cNvPr id="3" name="Text Placeholder 2">
            <a:extLst>
              <a:ext uri="{FF2B5EF4-FFF2-40B4-BE49-F238E27FC236}">
                <a16:creationId xmlns:a16="http://schemas.microsoft.com/office/drawing/2014/main" id="{06490508-84C2-E8A2-E2C0-0E18EF0AE92F}"/>
              </a:ext>
            </a:extLst>
          </p:cNvPr>
          <p:cNvSpPr>
            <a:spLocks noGrp="1"/>
          </p:cNvSpPr>
          <p:nvPr>
            <p:ph type="body" idx="1"/>
          </p:nvPr>
        </p:nvSpPr>
        <p:spPr/>
        <p:txBody>
          <a:bodyPr>
            <a:normAutofit/>
          </a:bodyPr>
          <a:lstStyle/>
          <a:p>
            <a:r>
              <a:rPr lang="en-CA" sz="2400" dirty="0"/>
              <a:t>Opportunities</a:t>
            </a:r>
          </a:p>
        </p:txBody>
      </p:sp>
      <p:sp>
        <p:nvSpPr>
          <p:cNvPr id="4" name="Content Placeholder 3">
            <a:extLst>
              <a:ext uri="{FF2B5EF4-FFF2-40B4-BE49-F238E27FC236}">
                <a16:creationId xmlns:a16="http://schemas.microsoft.com/office/drawing/2014/main" id="{2D29F196-CBB5-B8B5-9DDA-91407CFCC682}"/>
              </a:ext>
            </a:extLst>
          </p:cNvPr>
          <p:cNvSpPr>
            <a:spLocks noGrp="1"/>
          </p:cNvSpPr>
          <p:nvPr>
            <p:ph sz="half" idx="2"/>
          </p:nvPr>
        </p:nvSpPr>
        <p:spPr/>
        <p:txBody>
          <a:bodyPr/>
          <a:lstStyle/>
          <a:p>
            <a:r>
              <a:rPr lang="en-CA" dirty="0"/>
              <a:t>LISI’s increased net earnings and operating cash flow open opportunities to increase research and development into solutions for the next generation of aerospace and electric vehicles.</a:t>
            </a:r>
          </a:p>
          <a:p>
            <a:r>
              <a:rPr lang="en-CA" dirty="0"/>
              <a:t>These industries are dependent on reliable, structurally strong, and lightweight components. </a:t>
            </a:r>
          </a:p>
        </p:txBody>
      </p:sp>
      <p:sp>
        <p:nvSpPr>
          <p:cNvPr id="5" name="Text Placeholder 4">
            <a:extLst>
              <a:ext uri="{FF2B5EF4-FFF2-40B4-BE49-F238E27FC236}">
                <a16:creationId xmlns:a16="http://schemas.microsoft.com/office/drawing/2014/main" id="{F976EFF0-FB64-BED4-E524-F0D336FB11EF}"/>
              </a:ext>
            </a:extLst>
          </p:cNvPr>
          <p:cNvSpPr>
            <a:spLocks noGrp="1"/>
          </p:cNvSpPr>
          <p:nvPr>
            <p:ph type="body" sz="quarter" idx="3"/>
          </p:nvPr>
        </p:nvSpPr>
        <p:spPr/>
        <p:txBody>
          <a:bodyPr>
            <a:normAutofit/>
          </a:bodyPr>
          <a:lstStyle/>
          <a:p>
            <a:r>
              <a:rPr lang="en-CA" sz="2400" dirty="0"/>
              <a:t>Risks</a:t>
            </a:r>
          </a:p>
        </p:txBody>
      </p:sp>
      <p:sp>
        <p:nvSpPr>
          <p:cNvPr id="6" name="Content Placeholder 5">
            <a:extLst>
              <a:ext uri="{FF2B5EF4-FFF2-40B4-BE49-F238E27FC236}">
                <a16:creationId xmlns:a16="http://schemas.microsoft.com/office/drawing/2014/main" id="{D9E16553-B834-9A3B-1C5F-3AFE7632F8CA}"/>
              </a:ext>
            </a:extLst>
          </p:cNvPr>
          <p:cNvSpPr>
            <a:spLocks noGrp="1"/>
          </p:cNvSpPr>
          <p:nvPr>
            <p:ph sz="quarter" idx="4"/>
          </p:nvPr>
        </p:nvSpPr>
        <p:spPr/>
        <p:txBody>
          <a:bodyPr/>
          <a:lstStyle/>
          <a:p>
            <a:r>
              <a:rPr lang="en-CA" dirty="0"/>
              <a:t>Despite having several manufacturing facilities in the USA, LISI would still be exposed to tariffs imposed by Trump on Canada, Mexico, China, and the EU.</a:t>
            </a:r>
          </a:p>
          <a:p>
            <a:r>
              <a:rPr lang="en-CA" dirty="0"/>
              <a:t>Practically any imported base materials or final goods are subject to tariffs of 10-25% which can greatly impact LISI’s bottom line if customer orders drop. LISI’s current operating margin is just over 6%.</a:t>
            </a:r>
          </a:p>
        </p:txBody>
      </p:sp>
    </p:spTree>
    <p:extLst>
      <p:ext uri="{BB962C8B-B14F-4D97-AF65-F5344CB8AC3E}">
        <p14:creationId xmlns:p14="http://schemas.microsoft.com/office/powerpoint/2010/main" val="29633807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14B4D-DB68-6281-7992-6B3B17EA9DFF}"/>
              </a:ext>
            </a:extLst>
          </p:cNvPr>
          <p:cNvSpPr>
            <a:spLocks noGrp="1"/>
          </p:cNvSpPr>
          <p:nvPr>
            <p:ph type="title"/>
          </p:nvPr>
        </p:nvSpPr>
        <p:spPr>
          <a:xfrm>
            <a:off x="517870" y="978409"/>
            <a:ext cx="5021182" cy="1956816"/>
          </a:xfrm>
        </p:spPr>
        <p:txBody>
          <a:bodyPr/>
          <a:lstStyle/>
          <a:p>
            <a:r>
              <a:rPr lang="en-CA" dirty="0"/>
              <a:t>Income Statement</a:t>
            </a:r>
          </a:p>
        </p:txBody>
      </p:sp>
      <p:graphicFrame>
        <p:nvGraphicFramePr>
          <p:cNvPr id="4" name="Content Placeholder 3">
            <a:extLst>
              <a:ext uri="{FF2B5EF4-FFF2-40B4-BE49-F238E27FC236}">
                <a16:creationId xmlns:a16="http://schemas.microsoft.com/office/drawing/2014/main" id="{AAF5F843-9327-6274-91C0-442D9719A21A}"/>
              </a:ext>
            </a:extLst>
          </p:cNvPr>
          <p:cNvGraphicFramePr>
            <a:graphicFrameLocks noGrp="1"/>
          </p:cNvGraphicFramePr>
          <p:nvPr>
            <p:ph idx="1"/>
            <p:extLst>
              <p:ext uri="{D42A27DB-BD31-4B8C-83A1-F6EECF244321}">
                <p14:modId xmlns:p14="http://schemas.microsoft.com/office/powerpoint/2010/main" val="3025767634"/>
              </p:ext>
            </p:extLst>
          </p:nvPr>
        </p:nvGraphicFramePr>
        <p:xfrm>
          <a:off x="5815584" y="512064"/>
          <a:ext cx="6023220" cy="5992905"/>
        </p:xfrm>
        <a:graphic>
          <a:graphicData uri="http://schemas.openxmlformats.org/drawingml/2006/table">
            <a:tbl>
              <a:tblPr firstRow="1" bandRow="1">
                <a:tableStyleId>{B301B821-A1FF-4177-AEE7-76D212191A09}</a:tableStyleId>
              </a:tblPr>
              <a:tblGrid>
                <a:gridCol w="4130403">
                  <a:extLst>
                    <a:ext uri="{9D8B030D-6E8A-4147-A177-3AD203B41FA5}">
                      <a16:colId xmlns:a16="http://schemas.microsoft.com/office/drawing/2014/main" val="1207160683"/>
                    </a:ext>
                  </a:extLst>
                </a:gridCol>
                <a:gridCol w="1892817">
                  <a:extLst>
                    <a:ext uri="{9D8B030D-6E8A-4147-A177-3AD203B41FA5}">
                      <a16:colId xmlns:a16="http://schemas.microsoft.com/office/drawing/2014/main" val="1642076067"/>
                    </a:ext>
                  </a:extLst>
                </a:gridCol>
              </a:tblGrid>
              <a:tr h="597945">
                <a:tc>
                  <a:txBody>
                    <a:bodyPr/>
                    <a:lstStyle/>
                    <a:p>
                      <a:pPr algn="ctr"/>
                      <a:r>
                        <a:rPr lang="en-CA" dirty="0">
                          <a:solidFill>
                            <a:schemeClr val="tx1"/>
                          </a:solidFill>
                        </a:rPr>
                        <a:t>(millions of euros)</a:t>
                      </a:r>
                    </a:p>
                  </a:txBody>
                  <a:tcPr anchor="ctr">
                    <a:solidFill>
                      <a:schemeClr val="accent1">
                        <a:lumMod val="60000"/>
                        <a:lumOff val="40000"/>
                      </a:schemeClr>
                    </a:solidFill>
                  </a:tcPr>
                </a:tc>
                <a:tc>
                  <a:txBody>
                    <a:bodyPr/>
                    <a:lstStyle/>
                    <a:p>
                      <a:pPr algn="ctr"/>
                      <a:r>
                        <a:rPr lang="en-CA" dirty="0">
                          <a:solidFill>
                            <a:schemeClr val="tx1"/>
                          </a:solidFill>
                        </a:rPr>
                        <a:t>FY24</a:t>
                      </a:r>
                    </a:p>
                  </a:txBody>
                  <a:tcPr anchor="ctr">
                    <a:solidFill>
                      <a:schemeClr val="accent1">
                        <a:lumMod val="60000"/>
                        <a:lumOff val="40000"/>
                      </a:schemeClr>
                    </a:solidFill>
                  </a:tcPr>
                </a:tc>
                <a:extLst>
                  <a:ext uri="{0D108BD9-81ED-4DB2-BD59-A6C34878D82A}">
                    <a16:rowId xmlns:a16="http://schemas.microsoft.com/office/drawing/2014/main" val="4289251188"/>
                  </a:ext>
                </a:extLst>
              </a:tr>
              <a:tr h="1179658">
                <a:tc>
                  <a:txBody>
                    <a:bodyPr/>
                    <a:lstStyle/>
                    <a:p>
                      <a:r>
                        <a:rPr lang="en-CA" dirty="0"/>
                        <a:t>Sales</a:t>
                      </a:r>
                    </a:p>
                    <a:p>
                      <a:r>
                        <a:rPr lang="en-CA" dirty="0"/>
                        <a:t>Changes in inventories</a:t>
                      </a:r>
                    </a:p>
                    <a:p>
                      <a:r>
                        <a:rPr lang="en-CA" dirty="0"/>
                        <a:t>Other income</a:t>
                      </a:r>
                    </a:p>
                    <a:p>
                      <a:r>
                        <a:rPr lang="en-CA" b="1" dirty="0"/>
                        <a:t>Total Operating Revenue</a:t>
                      </a:r>
                    </a:p>
                  </a:txBody>
                  <a:tcPr/>
                </a:tc>
                <a:tc>
                  <a:txBody>
                    <a:bodyPr/>
                    <a:lstStyle/>
                    <a:p>
                      <a:pPr algn="r"/>
                      <a:r>
                        <a:rPr lang="en-CA" dirty="0"/>
                        <a:t>1794.05</a:t>
                      </a:r>
                    </a:p>
                    <a:p>
                      <a:pPr algn="r"/>
                      <a:r>
                        <a:rPr lang="en-CA" dirty="0"/>
                        <a:t>19.796</a:t>
                      </a:r>
                    </a:p>
                    <a:p>
                      <a:pPr algn="r"/>
                      <a:r>
                        <a:rPr lang="en-CA" u="sng" dirty="0"/>
                        <a:t>60.778</a:t>
                      </a:r>
                    </a:p>
                    <a:p>
                      <a:pPr algn="r"/>
                      <a:r>
                        <a:rPr lang="en-CA" b="1" dirty="0"/>
                        <a:t>1874.624</a:t>
                      </a:r>
                    </a:p>
                  </a:txBody>
                  <a:tcPr/>
                </a:tc>
                <a:extLst>
                  <a:ext uri="{0D108BD9-81ED-4DB2-BD59-A6C34878D82A}">
                    <a16:rowId xmlns:a16="http://schemas.microsoft.com/office/drawing/2014/main" val="2396007019"/>
                  </a:ext>
                </a:extLst>
              </a:tr>
              <a:tr h="1451887">
                <a:tc>
                  <a:txBody>
                    <a:bodyPr/>
                    <a:lstStyle/>
                    <a:p>
                      <a:r>
                        <a:rPr lang="en-CA" dirty="0"/>
                        <a:t>Consumed goods</a:t>
                      </a:r>
                    </a:p>
                    <a:p>
                      <a:r>
                        <a:rPr lang="en-CA" dirty="0"/>
                        <a:t>Other purchases</a:t>
                      </a:r>
                    </a:p>
                    <a:p>
                      <a:r>
                        <a:rPr lang="en-CA" dirty="0"/>
                        <a:t>Taxes and duties</a:t>
                      </a:r>
                    </a:p>
                    <a:p>
                      <a:r>
                        <a:rPr lang="en-CA" dirty="0"/>
                        <a:t>Employee benefits</a:t>
                      </a:r>
                    </a:p>
                    <a:p>
                      <a:r>
                        <a:rPr lang="en-CA" b="1" dirty="0"/>
                        <a:t>EBITDA</a:t>
                      </a:r>
                    </a:p>
                  </a:txBody>
                  <a:tcPr/>
                </a:tc>
                <a:tc>
                  <a:txBody>
                    <a:bodyPr/>
                    <a:lstStyle/>
                    <a:p>
                      <a:pPr algn="r"/>
                      <a:r>
                        <a:rPr lang="en-CA" dirty="0"/>
                        <a:t>(549.169)</a:t>
                      </a:r>
                    </a:p>
                    <a:p>
                      <a:pPr algn="r"/>
                      <a:r>
                        <a:rPr lang="en-CA" dirty="0"/>
                        <a:t>(424.353)</a:t>
                      </a:r>
                    </a:p>
                    <a:p>
                      <a:pPr algn="r"/>
                      <a:r>
                        <a:rPr lang="en-CA" dirty="0"/>
                        <a:t>(10.848)</a:t>
                      </a:r>
                    </a:p>
                    <a:p>
                      <a:pPr algn="r"/>
                      <a:r>
                        <a:rPr lang="en-CA" u="sng" dirty="0"/>
                        <a:t>(678.425)</a:t>
                      </a:r>
                    </a:p>
                    <a:p>
                      <a:pPr algn="r"/>
                      <a:r>
                        <a:rPr lang="en-CA" b="1" dirty="0"/>
                        <a:t>211.829</a:t>
                      </a:r>
                    </a:p>
                  </a:txBody>
                  <a:tcPr/>
                </a:tc>
                <a:extLst>
                  <a:ext uri="{0D108BD9-81ED-4DB2-BD59-A6C34878D82A}">
                    <a16:rowId xmlns:a16="http://schemas.microsoft.com/office/drawing/2014/main" val="488592556"/>
                  </a:ext>
                </a:extLst>
              </a:tr>
              <a:tr h="1179658">
                <a:tc>
                  <a:txBody>
                    <a:bodyPr/>
                    <a:lstStyle/>
                    <a:p>
                      <a:r>
                        <a:rPr lang="en-CA" dirty="0"/>
                        <a:t>Depreciation</a:t>
                      </a:r>
                    </a:p>
                    <a:p>
                      <a:r>
                        <a:rPr lang="en-CA" dirty="0"/>
                        <a:t>Provisions</a:t>
                      </a:r>
                    </a:p>
                    <a:p>
                      <a:r>
                        <a:rPr lang="en-CA" dirty="0"/>
                        <a:t>Non-recurring income and expenses</a:t>
                      </a:r>
                    </a:p>
                    <a:p>
                      <a:r>
                        <a:rPr lang="en-CA" b="1" dirty="0"/>
                        <a:t>Operating Profit</a:t>
                      </a:r>
                    </a:p>
                  </a:txBody>
                  <a:tcPr/>
                </a:tc>
                <a:tc>
                  <a:txBody>
                    <a:bodyPr/>
                    <a:lstStyle/>
                    <a:p>
                      <a:pPr algn="r"/>
                      <a:r>
                        <a:rPr lang="en-CA" dirty="0"/>
                        <a:t>(104.25)</a:t>
                      </a:r>
                    </a:p>
                    <a:p>
                      <a:pPr algn="r"/>
                      <a:r>
                        <a:rPr lang="en-CA" dirty="0"/>
                        <a:t>7.455</a:t>
                      </a:r>
                    </a:p>
                    <a:p>
                      <a:pPr algn="r"/>
                      <a:r>
                        <a:rPr lang="en-CA" u="sng" dirty="0"/>
                        <a:t>(23.094)</a:t>
                      </a:r>
                    </a:p>
                    <a:p>
                      <a:pPr algn="r"/>
                      <a:r>
                        <a:rPr lang="en-CA" b="1" dirty="0"/>
                        <a:t>91.94</a:t>
                      </a:r>
                    </a:p>
                  </a:txBody>
                  <a:tcPr/>
                </a:tc>
                <a:extLst>
                  <a:ext uri="{0D108BD9-81ED-4DB2-BD59-A6C34878D82A}">
                    <a16:rowId xmlns:a16="http://schemas.microsoft.com/office/drawing/2014/main" val="2514569661"/>
                  </a:ext>
                </a:extLst>
              </a:tr>
              <a:tr h="907429">
                <a:tc>
                  <a:txBody>
                    <a:bodyPr/>
                    <a:lstStyle/>
                    <a:p>
                      <a:r>
                        <a:rPr lang="en-CA" dirty="0"/>
                        <a:t>Financing expenses and cash revenue</a:t>
                      </a:r>
                    </a:p>
                    <a:p>
                      <a:r>
                        <a:rPr lang="en-CA" dirty="0"/>
                        <a:t>Other financial income and expenses</a:t>
                      </a:r>
                    </a:p>
                    <a:p>
                      <a:r>
                        <a:rPr lang="en-CA" dirty="0"/>
                        <a:t>Taxes including CVAE</a:t>
                      </a:r>
                    </a:p>
                  </a:txBody>
                  <a:tcPr/>
                </a:tc>
                <a:tc>
                  <a:txBody>
                    <a:bodyPr/>
                    <a:lstStyle/>
                    <a:p>
                      <a:pPr algn="r"/>
                      <a:r>
                        <a:rPr lang="en-CA" dirty="0"/>
                        <a:t>(26.784)</a:t>
                      </a:r>
                    </a:p>
                    <a:p>
                      <a:pPr algn="r"/>
                      <a:r>
                        <a:rPr lang="en-CA" dirty="0"/>
                        <a:t>10.883</a:t>
                      </a:r>
                    </a:p>
                    <a:p>
                      <a:pPr algn="r"/>
                      <a:r>
                        <a:rPr lang="en-CA" u="sng" dirty="0"/>
                        <a:t>(20.615)</a:t>
                      </a:r>
                    </a:p>
                  </a:txBody>
                  <a:tcPr/>
                </a:tc>
                <a:extLst>
                  <a:ext uri="{0D108BD9-81ED-4DB2-BD59-A6C34878D82A}">
                    <a16:rowId xmlns:a16="http://schemas.microsoft.com/office/drawing/2014/main" val="2939648629"/>
                  </a:ext>
                </a:extLst>
              </a:tr>
              <a:tr h="635201">
                <a:tc>
                  <a:txBody>
                    <a:bodyPr/>
                    <a:lstStyle/>
                    <a:p>
                      <a:r>
                        <a:rPr lang="en-CA" b="1" dirty="0"/>
                        <a:t>Net Profit</a:t>
                      </a:r>
                    </a:p>
                    <a:p>
                      <a:r>
                        <a:rPr lang="en-CA" b="1" dirty="0"/>
                        <a:t>Shareholder’s Earnings</a:t>
                      </a:r>
                    </a:p>
                  </a:txBody>
                  <a:tcPr/>
                </a:tc>
                <a:tc>
                  <a:txBody>
                    <a:bodyPr/>
                    <a:lstStyle/>
                    <a:p>
                      <a:pPr algn="r"/>
                      <a:r>
                        <a:rPr lang="en-CA" b="1" dirty="0"/>
                        <a:t>55.424</a:t>
                      </a:r>
                    </a:p>
                    <a:p>
                      <a:pPr algn="r"/>
                      <a:r>
                        <a:rPr lang="en-CA" b="1" dirty="0"/>
                        <a:t>56.006</a:t>
                      </a:r>
                    </a:p>
                  </a:txBody>
                  <a:tcPr/>
                </a:tc>
                <a:extLst>
                  <a:ext uri="{0D108BD9-81ED-4DB2-BD59-A6C34878D82A}">
                    <a16:rowId xmlns:a16="http://schemas.microsoft.com/office/drawing/2014/main" val="213772554"/>
                  </a:ext>
                </a:extLst>
              </a:tr>
            </a:tbl>
          </a:graphicData>
        </a:graphic>
      </p:graphicFrame>
      <p:sp>
        <p:nvSpPr>
          <p:cNvPr id="5" name="TextBox 4">
            <a:extLst>
              <a:ext uri="{FF2B5EF4-FFF2-40B4-BE49-F238E27FC236}">
                <a16:creationId xmlns:a16="http://schemas.microsoft.com/office/drawing/2014/main" id="{6C7AD7FD-EE90-B68C-507F-67DB5C6E6451}"/>
              </a:ext>
            </a:extLst>
          </p:cNvPr>
          <p:cNvSpPr txBox="1"/>
          <p:nvPr/>
        </p:nvSpPr>
        <p:spPr>
          <a:xfrm>
            <a:off x="517870" y="3334870"/>
            <a:ext cx="4931954" cy="3170099"/>
          </a:xfrm>
          <a:prstGeom prst="rect">
            <a:avLst/>
          </a:prstGeom>
          <a:noFill/>
        </p:spPr>
        <p:txBody>
          <a:bodyPr wrap="square" rtlCol="0">
            <a:spAutoFit/>
          </a:bodyPr>
          <a:lstStyle/>
          <a:p>
            <a:r>
              <a:rPr lang="en-CA" sz="2800" dirty="0"/>
              <a:t>Key Figures</a:t>
            </a:r>
          </a:p>
          <a:p>
            <a:endParaRPr lang="en-CA" sz="800" dirty="0"/>
          </a:p>
          <a:p>
            <a:r>
              <a:rPr lang="en-CA" sz="2000" b="1" dirty="0"/>
              <a:t>Sales: 1.794B €</a:t>
            </a:r>
            <a:r>
              <a:rPr lang="en-CA" sz="2000" dirty="0"/>
              <a:t>, up 10%</a:t>
            </a:r>
          </a:p>
          <a:p>
            <a:r>
              <a:rPr lang="en-CA" sz="2000" b="1" dirty="0"/>
              <a:t>EBITDA: 211.8M €</a:t>
            </a:r>
            <a:r>
              <a:rPr lang="en-CA" sz="2000" dirty="0"/>
              <a:t>, up 19%</a:t>
            </a:r>
          </a:p>
          <a:p>
            <a:r>
              <a:rPr lang="en-CA" sz="2000" b="1" dirty="0"/>
              <a:t>EBIT: 115M €</a:t>
            </a:r>
            <a:r>
              <a:rPr lang="en-CA" sz="2000" dirty="0"/>
              <a:t>, up 27%</a:t>
            </a:r>
          </a:p>
          <a:p>
            <a:r>
              <a:rPr lang="en-CA" sz="2000" b="1" dirty="0"/>
              <a:t>Earnings: 56M €</a:t>
            </a:r>
            <a:r>
              <a:rPr lang="en-CA" sz="2000" dirty="0"/>
              <a:t>, up 49%</a:t>
            </a:r>
          </a:p>
          <a:p>
            <a:r>
              <a:rPr lang="en-CA" sz="2000" b="1" dirty="0"/>
              <a:t>Net Debt: 488.5M €</a:t>
            </a:r>
            <a:r>
              <a:rPr lang="en-CA" sz="2000" dirty="0"/>
              <a:t>, down 12.6M €</a:t>
            </a:r>
          </a:p>
          <a:p>
            <a:r>
              <a:rPr lang="en-CA" sz="2000" b="1" dirty="0"/>
              <a:t>Debt to Equity Ratio: 48.6%</a:t>
            </a:r>
            <a:r>
              <a:rPr lang="en-CA" sz="2000" dirty="0"/>
              <a:t>, down 4.8 pp</a:t>
            </a:r>
            <a:endParaRPr lang="en-CA" sz="2000" b="1" dirty="0"/>
          </a:p>
          <a:p>
            <a:endParaRPr lang="en-CA" sz="2000" b="1" dirty="0"/>
          </a:p>
          <a:p>
            <a:endParaRPr lang="en-CA" sz="2400" dirty="0"/>
          </a:p>
        </p:txBody>
      </p:sp>
    </p:spTree>
    <p:extLst>
      <p:ext uri="{BB962C8B-B14F-4D97-AF65-F5344CB8AC3E}">
        <p14:creationId xmlns:p14="http://schemas.microsoft.com/office/powerpoint/2010/main" val="4754098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EC3F8-4EF0-FC28-0481-4DDB0206CA53}"/>
              </a:ext>
            </a:extLst>
          </p:cNvPr>
          <p:cNvSpPr>
            <a:spLocks noGrp="1"/>
          </p:cNvSpPr>
          <p:nvPr>
            <p:ph type="title"/>
          </p:nvPr>
        </p:nvSpPr>
        <p:spPr>
          <a:xfrm>
            <a:off x="517870" y="978408"/>
            <a:ext cx="5021182" cy="941831"/>
          </a:xfrm>
        </p:spPr>
        <p:txBody>
          <a:bodyPr>
            <a:normAutofit/>
          </a:bodyPr>
          <a:lstStyle/>
          <a:p>
            <a:r>
              <a:rPr lang="en-CA" dirty="0"/>
              <a:t>Expectations</a:t>
            </a:r>
          </a:p>
        </p:txBody>
      </p:sp>
      <p:graphicFrame>
        <p:nvGraphicFramePr>
          <p:cNvPr id="4" name="Table 3">
            <a:extLst>
              <a:ext uri="{FF2B5EF4-FFF2-40B4-BE49-F238E27FC236}">
                <a16:creationId xmlns:a16="http://schemas.microsoft.com/office/drawing/2014/main" id="{55D3098C-9109-1B1E-A2FE-63E4927563C2}"/>
              </a:ext>
            </a:extLst>
          </p:cNvPr>
          <p:cNvGraphicFramePr>
            <a:graphicFrameLocks noGrp="1"/>
          </p:cNvGraphicFramePr>
          <p:nvPr>
            <p:extLst>
              <p:ext uri="{D42A27DB-BD31-4B8C-83A1-F6EECF244321}">
                <p14:modId xmlns:p14="http://schemas.microsoft.com/office/powerpoint/2010/main" val="1756568496"/>
              </p:ext>
            </p:extLst>
          </p:nvPr>
        </p:nvGraphicFramePr>
        <p:xfrm>
          <a:off x="1399953" y="1901950"/>
          <a:ext cx="9392093" cy="4663442"/>
        </p:xfrm>
        <a:graphic>
          <a:graphicData uri="http://schemas.openxmlformats.org/drawingml/2006/table">
            <a:tbl>
              <a:tblPr firstRow="1" firstCol="1" bandCol="1">
                <a:tableStyleId>{5C22544A-7EE6-4342-B048-85BDC9FD1C3A}</a:tableStyleId>
              </a:tblPr>
              <a:tblGrid>
                <a:gridCol w="2938517">
                  <a:extLst>
                    <a:ext uri="{9D8B030D-6E8A-4147-A177-3AD203B41FA5}">
                      <a16:colId xmlns:a16="http://schemas.microsoft.com/office/drawing/2014/main" val="1591009998"/>
                    </a:ext>
                  </a:extLst>
                </a:gridCol>
                <a:gridCol w="2157393">
                  <a:extLst>
                    <a:ext uri="{9D8B030D-6E8A-4147-A177-3AD203B41FA5}">
                      <a16:colId xmlns:a16="http://schemas.microsoft.com/office/drawing/2014/main" val="1925199222"/>
                    </a:ext>
                  </a:extLst>
                </a:gridCol>
                <a:gridCol w="1432061">
                  <a:extLst>
                    <a:ext uri="{9D8B030D-6E8A-4147-A177-3AD203B41FA5}">
                      <a16:colId xmlns:a16="http://schemas.microsoft.com/office/drawing/2014/main" val="1573808986"/>
                    </a:ext>
                  </a:extLst>
                </a:gridCol>
                <a:gridCol w="1432061">
                  <a:extLst>
                    <a:ext uri="{9D8B030D-6E8A-4147-A177-3AD203B41FA5}">
                      <a16:colId xmlns:a16="http://schemas.microsoft.com/office/drawing/2014/main" val="1137207418"/>
                    </a:ext>
                  </a:extLst>
                </a:gridCol>
                <a:gridCol w="1432061">
                  <a:extLst>
                    <a:ext uri="{9D8B030D-6E8A-4147-A177-3AD203B41FA5}">
                      <a16:colId xmlns:a16="http://schemas.microsoft.com/office/drawing/2014/main" val="2532213971"/>
                    </a:ext>
                  </a:extLst>
                </a:gridCol>
              </a:tblGrid>
              <a:tr h="333431">
                <a:tc>
                  <a:txBody>
                    <a:bodyPr/>
                    <a:lstStyle/>
                    <a:p>
                      <a:pPr algn="l" fontAlgn="b"/>
                      <a:endParaRPr lang="en-CA" sz="2000" b="0" i="0" u="none" strike="noStrike">
                        <a:solidFill>
                          <a:srgbClr val="000000"/>
                        </a:solidFill>
                        <a:effectLst/>
                        <a:latin typeface="+mn-lt"/>
                      </a:endParaRPr>
                    </a:p>
                  </a:txBody>
                  <a:tcPr marL="6350" marR="6350" marT="6350" marB="0" anchor="b">
                    <a:solidFill>
                      <a:schemeClr val="accent1">
                        <a:lumMod val="60000"/>
                        <a:lumOff val="40000"/>
                      </a:schemeClr>
                    </a:solidFill>
                  </a:tcPr>
                </a:tc>
                <a:tc>
                  <a:txBody>
                    <a:bodyPr/>
                    <a:lstStyle/>
                    <a:p>
                      <a:pPr algn="ctr" fontAlgn="b"/>
                      <a:r>
                        <a:rPr lang="en-CA" sz="2000" u="none" strike="noStrike" dirty="0">
                          <a:solidFill>
                            <a:schemeClr val="tx1"/>
                          </a:solidFill>
                          <a:effectLst/>
                        </a:rPr>
                        <a:t>2024</a:t>
                      </a:r>
                      <a:endParaRPr lang="en-CA" sz="2000" b="0" i="0" u="none" strike="noStrike" dirty="0">
                        <a:solidFill>
                          <a:schemeClr val="tx1"/>
                        </a:solidFill>
                        <a:effectLst/>
                        <a:latin typeface="+mn-lt"/>
                      </a:endParaRPr>
                    </a:p>
                  </a:txBody>
                  <a:tcPr marL="6350" marR="6350" marT="6350" marB="0" anchor="b">
                    <a:solidFill>
                      <a:schemeClr val="accent1">
                        <a:lumMod val="60000"/>
                        <a:lumOff val="40000"/>
                      </a:schemeClr>
                    </a:solidFill>
                  </a:tcPr>
                </a:tc>
                <a:tc gridSpan="3">
                  <a:txBody>
                    <a:bodyPr/>
                    <a:lstStyle/>
                    <a:p>
                      <a:pPr algn="ctr" fontAlgn="b"/>
                      <a:r>
                        <a:rPr lang="en-CA" sz="2000" u="none" strike="noStrike" dirty="0">
                          <a:solidFill>
                            <a:schemeClr val="tx1"/>
                          </a:solidFill>
                          <a:effectLst/>
                        </a:rPr>
                        <a:t>2029</a:t>
                      </a:r>
                      <a:endParaRPr lang="en-CA" sz="2000" b="0" i="0" u="none" strike="noStrike" dirty="0">
                        <a:solidFill>
                          <a:schemeClr val="tx1"/>
                        </a:solidFill>
                        <a:effectLst/>
                        <a:latin typeface="+mn-lt"/>
                      </a:endParaRPr>
                    </a:p>
                  </a:txBody>
                  <a:tcPr marL="6350" marR="6350" marT="6350" marB="0" anchor="b">
                    <a:solidFill>
                      <a:schemeClr val="accent1">
                        <a:lumMod val="60000"/>
                        <a:lumOff val="40000"/>
                      </a:schemeClr>
                    </a:solidFill>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253646169"/>
                  </a:ext>
                </a:extLst>
              </a:tr>
              <a:tr h="618573">
                <a:tc>
                  <a:txBody>
                    <a:bodyPr/>
                    <a:lstStyle/>
                    <a:p>
                      <a:pPr algn="l" fontAlgn="b"/>
                      <a:r>
                        <a:rPr lang="en-CA" sz="2000" b="1" i="0" u="none" strike="noStrike" dirty="0">
                          <a:solidFill>
                            <a:srgbClr val="000000"/>
                          </a:solidFill>
                          <a:effectLst/>
                          <a:latin typeface="+mn-lt"/>
                        </a:rPr>
                        <a:t>(millions of euros)</a:t>
                      </a:r>
                    </a:p>
                  </a:txBody>
                  <a:tcPr marL="6350" marR="6350" marT="6350" marB="0" anchor="b">
                    <a:solidFill>
                      <a:schemeClr val="accent1">
                        <a:lumMod val="60000"/>
                        <a:lumOff val="40000"/>
                      </a:schemeClr>
                    </a:solidFill>
                  </a:tcPr>
                </a:tc>
                <a:tc>
                  <a:txBody>
                    <a:bodyPr/>
                    <a:lstStyle/>
                    <a:p>
                      <a:pPr algn="ctr" fontAlgn="b"/>
                      <a:r>
                        <a:rPr lang="en-CA" sz="2000" u="none" strike="noStrike">
                          <a:effectLst/>
                        </a:rPr>
                        <a:t>Baseline</a:t>
                      </a:r>
                      <a:endParaRPr lang="en-CA" sz="2000" b="0" i="0" u="none" strike="noStrike">
                        <a:solidFill>
                          <a:srgbClr val="000000"/>
                        </a:solidFill>
                        <a:effectLst/>
                        <a:latin typeface="+mn-lt"/>
                      </a:endParaRPr>
                    </a:p>
                  </a:txBody>
                  <a:tcPr marL="6350" marR="6350" marT="6350" marB="0" anchor="ctr"/>
                </a:tc>
                <a:tc>
                  <a:txBody>
                    <a:bodyPr/>
                    <a:lstStyle/>
                    <a:p>
                      <a:pPr algn="ctr" fontAlgn="b"/>
                      <a:r>
                        <a:rPr lang="en-CA" sz="2000" u="none" strike="noStrike">
                          <a:effectLst/>
                        </a:rPr>
                        <a:t>Pessimistic</a:t>
                      </a:r>
                      <a:endParaRPr lang="en-CA" sz="2000" b="0" i="0" u="none" strike="noStrike">
                        <a:solidFill>
                          <a:srgbClr val="000000"/>
                        </a:solidFill>
                        <a:effectLst/>
                        <a:latin typeface="+mn-lt"/>
                      </a:endParaRPr>
                    </a:p>
                  </a:txBody>
                  <a:tcPr marL="6350" marR="6350" marT="6350" marB="0" anchor="ctr"/>
                </a:tc>
                <a:tc>
                  <a:txBody>
                    <a:bodyPr/>
                    <a:lstStyle/>
                    <a:p>
                      <a:pPr algn="ctr" fontAlgn="b"/>
                      <a:r>
                        <a:rPr lang="en-CA" sz="2000" u="none" strike="noStrike">
                          <a:effectLst/>
                        </a:rPr>
                        <a:t>Neutral</a:t>
                      </a:r>
                      <a:endParaRPr lang="en-CA" sz="2000" b="0" i="0" u="none" strike="noStrike">
                        <a:solidFill>
                          <a:srgbClr val="000000"/>
                        </a:solidFill>
                        <a:effectLst/>
                        <a:latin typeface="+mn-lt"/>
                      </a:endParaRPr>
                    </a:p>
                  </a:txBody>
                  <a:tcPr marL="6350" marR="6350" marT="6350" marB="0" anchor="ctr"/>
                </a:tc>
                <a:tc>
                  <a:txBody>
                    <a:bodyPr/>
                    <a:lstStyle/>
                    <a:p>
                      <a:pPr algn="ctr" fontAlgn="b"/>
                      <a:r>
                        <a:rPr lang="en-CA" sz="2000" u="none" strike="noStrike" dirty="0">
                          <a:effectLst/>
                        </a:rPr>
                        <a:t>Optimistic</a:t>
                      </a:r>
                      <a:endParaRPr lang="en-CA" sz="20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397593406"/>
                  </a:ext>
                </a:extLst>
              </a:tr>
              <a:tr h="618573">
                <a:tc>
                  <a:txBody>
                    <a:bodyPr/>
                    <a:lstStyle/>
                    <a:p>
                      <a:pPr algn="l" fontAlgn="b"/>
                      <a:r>
                        <a:rPr lang="en-CA" sz="2000" u="none" strike="noStrike" dirty="0">
                          <a:solidFill>
                            <a:schemeClr val="tx1"/>
                          </a:solidFill>
                          <a:effectLst/>
                        </a:rPr>
                        <a:t>Revenue</a:t>
                      </a:r>
                      <a:endParaRPr lang="en-CA" sz="2000" b="0" i="0" u="none" strike="noStrike" dirty="0">
                        <a:solidFill>
                          <a:schemeClr val="tx1"/>
                        </a:solidFill>
                        <a:effectLst/>
                        <a:latin typeface="+mn-lt"/>
                      </a:endParaRPr>
                    </a:p>
                  </a:txBody>
                  <a:tcPr marL="6350" marR="6350" marT="6350" marB="0" anchor="ctr">
                    <a:solidFill>
                      <a:schemeClr val="accent1">
                        <a:lumMod val="60000"/>
                        <a:lumOff val="40000"/>
                      </a:schemeClr>
                    </a:solidFill>
                  </a:tcPr>
                </a:tc>
                <a:tc>
                  <a:txBody>
                    <a:bodyPr/>
                    <a:lstStyle/>
                    <a:p>
                      <a:pPr algn="r" fontAlgn="b"/>
                      <a:r>
                        <a:rPr lang="en-CA" sz="2000" u="none" strike="noStrike" dirty="0">
                          <a:effectLst/>
                        </a:rPr>
                        <a:t> €   1,794.05 </a:t>
                      </a:r>
                      <a:endParaRPr lang="en-CA" sz="2000" b="0" i="0" u="none" strike="noStrike" dirty="0">
                        <a:solidFill>
                          <a:srgbClr val="000000"/>
                        </a:solidFill>
                        <a:effectLst/>
                        <a:latin typeface="+mn-lt"/>
                      </a:endParaRPr>
                    </a:p>
                  </a:txBody>
                  <a:tcPr marL="6350" marR="6350" marT="6350" marB="0" anchor="ctr"/>
                </a:tc>
                <a:tc>
                  <a:txBody>
                    <a:bodyPr/>
                    <a:lstStyle/>
                    <a:p>
                      <a:pPr algn="r" fontAlgn="b"/>
                      <a:r>
                        <a:rPr lang="en-CA" sz="2000" u="none" strike="noStrike" dirty="0">
                          <a:effectLst/>
                        </a:rPr>
                        <a:t> €   2,029.80 </a:t>
                      </a:r>
                      <a:endParaRPr lang="en-CA" sz="2000" b="0" i="0" u="none" strike="noStrike" dirty="0">
                        <a:solidFill>
                          <a:srgbClr val="000000"/>
                        </a:solidFill>
                        <a:effectLst/>
                        <a:latin typeface="+mn-lt"/>
                      </a:endParaRPr>
                    </a:p>
                  </a:txBody>
                  <a:tcPr marL="6350" marR="6350" marT="6350" marB="0" anchor="ctr"/>
                </a:tc>
                <a:tc>
                  <a:txBody>
                    <a:bodyPr/>
                    <a:lstStyle/>
                    <a:p>
                      <a:pPr algn="r" fontAlgn="b"/>
                      <a:r>
                        <a:rPr lang="en-CA" sz="2000" u="none" strike="noStrike">
                          <a:effectLst/>
                        </a:rPr>
                        <a:t> €   2,289.71 </a:t>
                      </a:r>
                      <a:endParaRPr lang="en-CA" sz="2000" b="0" i="0" u="none" strike="noStrike">
                        <a:solidFill>
                          <a:srgbClr val="000000"/>
                        </a:solidFill>
                        <a:effectLst/>
                        <a:latin typeface="+mn-lt"/>
                      </a:endParaRPr>
                    </a:p>
                  </a:txBody>
                  <a:tcPr marL="6350" marR="6350" marT="6350" marB="0" anchor="ctr"/>
                </a:tc>
                <a:tc>
                  <a:txBody>
                    <a:bodyPr/>
                    <a:lstStyle/>
                    <a:p>
                      <a:pPr algn="r" fontAlgn="b"/>
                      <a:r>
                        <a:rPr lang="en-CA" sz="2000" u="none" strike="noStrike" dirty="0">
                          <a:effectLst/>
                        </a:rPr>
                        <a:t> €   2,889.34 </a:t>
                      </a:r>
                      <a:endParaRPr lang="en-CA" sz="20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3010748933"/>
                  </a:ext>
                </a:extLst>
              </a:tr>
              <a:tr h="618573">
                <a:tc>
                  <a:txBody>
                    <a:bodyPr/>
                    <a:lstStyle/>
                    <a:p>
                      <a:pPr algn="l" fontAlgn="b"/>
                      <a:r>
                        <a:rPr lang="en-CA" sz="2000" u="none" strike="noStrike" dirty="0">
                          <a:solidFill>
                            <a:schemeClr val="tx1"/>
                          </a:solidFill>
                          <a:effectLst/>
                        </a:rPr>
                        <a:t>Taxes and duties</a:t>
                      </a:r>
                      <a:endParaRPr lang="en-CA" sz="2000" b="0" i="0" u="none" strike="noStrike" dirty="0">
                        <a:solidFill>
                          <a:schemeClr val="tx1"/>
                        </a:solidFill>
                        <a:effectLst/>
                        <a:latin typeface="+mn-lt"/>
                      </a:endParaRPr>
                    </a:p>
                  </a:txBody>
                  <a:tcPr marL="6350" marR="6350" marT="6350" marB="0" anchor="ctr">
                    <a:solidFill>
                      <a:schemeClr val="accent1">
                        <a:lumMod val="60000"/>
                        <a:lumOff val="40000"/>
                      </a:schemeClr>
                    </a:solidFill>
                  </a:tcPr>
                </a:tc>
                <a:tc>
                  <a:txBody>
                    <a:bodyPr/>
                    <a:lstStyle/>
                    <a:p>
                      <a:pPr algn="r" fontAlgn="b"/>
                      <a:r>
                        <a:rPr lang="en-CA" sz="2000" u="none" strike="noStrike" dirty="0">
                          <a:effectLst/>
                        </a:rPr>
                        <a:t>-€         10.85 </a:t>
                      </a:r>
                      <a:endParaRPr lang="en-CA" sz="2000" b="0" i="0" u="none" strike="noStrike" dirty="0">
                        <a:solidFill>
                          <a:srgbClr val="000000"/>
                        </a:solidFill>
                        <a:effectLst/>
                        <a:latin typeface="+mn-lt"/>
                      </a:endParaRPr>
                    </a:p>
                  </a:txBody>
                  <a:tcPr marL="6350" marR="6350" marT="6350" marB="0" anchor="ctr"/>
                </a:tc>
                <a:tc>
                  <a:txBody>
                    <a:bodyPr/>
                    <a:lstStyle/>
                    <a:p>
                      <a:pPr algn="r" fontAlgn="b"/>
                      <a:r>
                        <a:rPr lang="en-CA" sz="2000" u="none" strike="noStrike" dirty="0">
                          <a:effectLst/>
                        </a:rPr>
                        <a:t>-€         15.57 </a:t>
                      </a:r>
                      <a:endParaRPr lang="en-CA" sz="2000" b="0" i="0" u="none" strike="noStrike" dirty="0">
                        <a:solidFill>
                          <a:srgbClr val="000000"/>
                        </a:solidFill>
                        <a:effectLst/>
                        <a:latin typeface="+mn-lt"/>
                      </a:endParaRPr>
                    </a:p>
                  </a:txBody>
                  <a:tcPr marL="6350" marR="6350" marT="6350" marB="0" anchor="ctr"/>
                </a:tc>
                <a:tc>
                  <a:txBody>
                    <a:bodyPr/>
                    <a:lstStyle/>
                    <a:p>
                      <a:pPr algn="r" fontAlgn="b"/>
                      <a:r>
                        <a:rPr lang="en-CA" sz="2000" u="none" strike="noStrike" dirty="0">
                          <a:effectLst/>
                        </a:rPr>
                        <a:t>-€         13.85 </a:t>
                      </a:r>
                      <a:endParaRPr lang="en-CA" sz="2000" b="0" i="0" u="none" strike="noStrike" dirty="0">
                        <a:solidFill>
                          <a:srgbClr val="000000"/>
                        </a:solidFill>
                        <a:effectLst/>
                        <a:latin typeface="+mn-lt"/>
                      </a:endParaRPr>
                    </a:p>
                  </a:txBody>
                  <a:tcPr marL="6350" marR="6350" marT="6350" marB="0" anchor="ctr"/>
                </a:tc>
                <a:tc>
                  <a:txBody>
                    <a:bodyPr/>
                    <a:lstStyle/>
                    <a:p>
                      <a:pPr algn="r" fontAlgn="b"/>
                      <a:r>
                        <a:rPr lang="en-CA" sz="2000" u="none" strike="noStrike" dirty="0">
                          <a:effectLst/>
                        </a:rPr>
                        <a:t>-€         12.27 </a:t>
                      </a:r>
                      <a:endParaRPr lang="en-CA" sz="20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1725107052"/>
                  </a:ext>
                </a:extLst>
              </a:tr>
              <a:tr h="618573">
                <a:tc>
                  <a:txBody>
                    <a:bodyPr/>
                    <a:lstStyle/>
                    <a:p>
                      <a:pPr algn="l" fontAlgn="b"/>
                      <a:r>
                        <a:rPr lang="en-CA" sz="2000" u="none" strike="noStrike" dirty="0">
                          <a:solidFill>
                            <a:schemeClr val="tx1"/>
                          </a:solidFill>
                          <a:effectLst/>
                        </a:rPr>
                        <a:t>EBITDA</a:t>
                      </a:r>
                      <a:endParaRPr lang="en-CA" sz="2000" b="0" i="0" u="none" strike="noStrike" dirty="0">
                        <a:solidFill>
                          <a:schemeClr val="tx1"/>
                        </a:solidFill>
                        <a:effectLst/>
                        <a:latin typeface="+mn-lt"/>
                      </a:endParaRPr>
                    </a:p>
                  </a:txBody>
                  <a:tcPr marL="6350" marR="6350" marT="6350" marB="0" anchor="ctr">
                    <a:solidFill>
                      <a:schemeClr val="accent1">
                        <a:lumMod val="60000"/>
                        <a:lumOff val="40000"/>
                      </a:schemeClr>
                    </a:solidFill>
                  </a:tcPr>
                </a:tc>
                <a:tc>
                  <a:txBody>
                    <a:bodyPr/>
                    <a:lstStyle/>
                    <a:p>
                      <a:pPr algn="r" fontAlgn="b"/>
                      <a:r>
                        <a:rPr lang="en-CA" sz="2000" u="none" strike="noStrike">
                          <a:effectLst/>
                        </a:rPr>
                        <a:t> €       211.83 </a:t>
                      </a:r>
                      <a:endParaRPr lang="en-CA" sz="2000" b="0" i="0" u="none" strike="noStrike">
                        <a:solidFill>
                          <a:srgbClr val="000000"/>
                        </a:solidFill>
                        <a:effectLst/>
                        <a:latin typeface="+mn-lt"/>
                      </a:endParaRPr>
                    </a:p>
                  </a:txBody>
                  <a:tcPr marL="6350" marR="6350" marT="6350" marB="0" anchor="ctr"/>
                </a:tc>
                <a:tc>
                  <a:txBody>
                    <a:bodyPr/>
                    <a:lstStyle/>
                    <a:p>
                      <a:pPr algn="r" fontAlgn="b"/>
                      <a:r>
                        <a:rPr lang="en-CA" sz="2000" u="none" strike="noStrike" dirty="0">
                          <a:effectLst/>
                        </a:rPr>
                        <a:t> €       191.48 </a:t>
                      </a:r>
                      <a:endParaRPr lang="en-CA" sz="2000" b="0" i="0" u="none" strike="noStrike" dirty="0">
                        <a:solidFill>
                          <a:srgbClr val="000000"/>
                        </a:solidFill>
                        <a:effectLst/>
                        <a:latin typeface="+mn-lt"/>
                      </a:endParaRPr>
                    </a:p>
                  </a:txBody>
                  <a:tcPr marL="6350" marR="6350" marT="6350" marB="0" anchor="ctr"/>
                </a:tc>
                <a:tc>
                  <a:txBody>
                    <a:bodyPr/>
                    <a:lstStyle/>
                    <a:p>
                      <a:pPr algn="r" fontAlgn="b"/>
                      <a:r>
                        <a:rPr lang="en-CA" sz="2000" u="none" strike="noStrike">
                          <a:effectLst/>
                        </a:rPr>
                        <a:t> €       217.18 </a:t>
                      </a:r>
                      <a:endParaRPr lang="en-CA" sz="2000" b="0" i="0" u="none" strike="noStrike">
                        <a:solidFill>
                          <a:srgbClr val="000000"/>
                        </a:solidFill>
                        <a:effectLst/>
                        <a:latin typeface="+mn-lt"/>
                      </a:endParaRPr>
                    </a:p>
                  </a:txBody>
                  <a:tcPr marL="6350" marR="6350" marT="6350" marB="0" anchor="ctr"/>
                </a:tc>
                <a:tc>
                  <a:txBody>
                    <a:bodyPr/>
                    <a:lstStyle/>
                    <a:p>
                      <a:pPr algn="r" fontAlgn="b"/>
                      <a:r>
                        <a:rPr lang="en-CA" sz="2000" u="none" strike="noStrike">
                          <a:effectLst/>
                        </a:rPr>
                        <a:t> €       341.15 </a:t>
                      </a:r>
                      <a:endParaRPr lang="en-CA" sz="2000" b="0" i="0" u="none" strike="noStrike">
                        <a:solidFill>
                          <a:srgbClr val="000000"/>
                        </a:solidFill>
                        <a:effectLst/>
                        <a:latin typeface="+mn-lt"/>
                      </a:endParaRPr>
                    </a:p>
                  </a:txBody>
                  <a:tcPr marL="6350" marR="6350" marT="6350" marB="0" anchor="ctr"/>
                </a:tc>
                <a:extLst>
                  <a:ext uri="{0D108BD9-81ED-4DB2-BD59-A6C34878D82A}">
                    <a16:rowId xmlns:a16="http://schemas.microsoft.com/office/drawing/2014/main" val="1971828435"/>
                  </a:ext>
                </a:extLst>
              </a:tr>
              <a:tr h="618573">
                <a:tc>
                  <a:txBody>
                    <a:bodyPr/>
                    <a:lstStyle/>
                    <a:p>
                      <a:pPr algn="l" fontAlgn="b"/>
                      <a:r>
                        <a:rPr lang="en-CA" sz="2000" u="none" strike="noStrike" dirty="0">
                          <a:solidFill>
                            <a:schemeClr val="tx1"/>
                          </a:solidFill>
                          <a:effectLst/>
                        </a:rPr>
                        <a:t>Depreciation</a:t>
                      </a:r>
                      <a:endParaRPr lang="en-CA" sz="2000" b="0" i="0" u="none" strike="noStrike" dirty="0">
                        <a:solidFill>
                          <a:schemeClr val="tx1"/>
                        </a:solidFill>
                        <a:effectLst/>
                        <a:latin typeface="+mn-lt"/>
                      </a:endParaRPr>
                    </a:p>
                  </a:txBody>
                  <a:tcPr marL="6350" marR="6350" marT="6350" marB="0" anchor="ctr">
                    <a:solidFill>
                      <a:schemeClr val="accent1">
                        <a:lumMod val="60000"/>
                        <a:lumOff val="40000"/>
                      </a:schemeClr>
                    </a:solidFill>
                  </a:tcPr>
                </a:tc>
                <a:tc>
                  <a:txBody>
                    <a:bodyPr/>
                    <a:lstStyle/>
                    <a:p>
                      <a:pPr algn="r" fontAlgn="b"/>
                      <a:r>
                        <a:rPr lang="en-CA" sz="2000" u="none" strike="noStrike">
                          <a:effectLst/>
                        </a:rPr>
                        <a:t>-€      104.25 </a:t>
                      </a:r>
                      <a:endParaRPr lang="en-CA" sz="2000" b="0" i="0" u="none" strike="noStrike">
                        <a:solidFill>
                          <a:srgbClr val="000000"/>
                        </a:solidFill>
                        <a:effectLst/>
                        <a:latin typeface="+mn-lt"/>
                      </a:endParaRPr>
                    </a:p>
                  </a:txBody>
                  <a:tcPr marL="6350" marR="6350" marT="6350" marB="0" anchor="ctr"/>
                </a:tc>
                <a:tc>
                  <a:txBody>
                    <a:bodyPr/>
                    <a:lstStyle/>
                    <a:p>
                      <a:pPr algn="r" fontAlgn="b"/>
                      <a:r>
                        <a:rPr lang="en-CA" sz="2000" u="none" strike="noStrike">
                          <a:effectLst/>
                        </a:rPr>
                        <a:t>-€      167.90 </a:t>
                      </a:r>
                      <a:endParaRPr lang="en-CA" sz="2000" b="0" i="0" u="none" strike="noStrike">
                        <a:solidFill>
                          <a:srgbClr val="000000"/>
                        </a:solidFill>
                        <a:effectLst/>
                        <a:latin typeface="+mn-lt"/>
                      </a:endParaRPr>
                    </a:p>
                  </a:txBody>
                  <a:tcPr marL="6350" marR="6350" marT="6350" marB="0" anchor="ctr"/>
                </a:tc>
                <a:tc>
                  <a:txBody>
                    <a:bodyPr/>
                    <a:lstStyle/>
                    <a:p>
                      <a:pPr algn="r" fontAlgn="b"/>
                      <a:r>
                        <a:rPr lang="en-CA" sz="2000" u="none" strike="noStrike" dirty="0">
                          <a:effectLst/>
                        </a:rPr>
                        <a:t>-€      133.05 </a:t>
                      </a:r>
                      <a:endParaRPr lang="en-CA" sz="2000" b="0" i="0" u="none" strike="noStrike" dirty="0">
                        <a:solidFill>
                          <a:srgbClr val="000000"/>
                        </a:solidFill>
                        <a:effectLst/>
                        <a:latin typeface="+mn-lt"/>
                      </a:endParaRPr>
                    </a:p>
                  </a:txBody>
                  <a:tcPr marL="6350" marR="6350" marT="6350" marB="0" anchor="ctr"/>
                </a:tc>
                <a:tc>
                  <a:txBody>
                    <a:bodyPr/>
                    <a:lstStyle/>
                    <a:p>
                      <a:pPr algn="r" fontAlgn="b"/>
                      <a:r>
                        <a:rPr lang="en-CA" sz="2000" u="none" strike="noStrike" dirty="0">
                          <a:effectLst/>
                        </a:rPr>
                        <a:t>-€         99.14 </a:t>
                      </a:r>
                      <a:endParaRPr lang="en-CA" sz="20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2834049744"/>
                  </a:ext>
                </a:extLst>
              </a:tr>
              <a:tr h="618573">
                <a:tc>
                  <a:txBody>
                    <a:bodyPr/>
                    <a:lstStyle/>
                    <a:p>
                      <a:pPr algn="l" fontAlgn="b"/>
                      <a:r>
                        <a:rPr lang="en-CA" sz="2000" u="none" strike="noStrike">
                          <a:solidFill>
                            <a:schemeClr val="tx1"/>
                          </a:solidFill>
                          <a:effectLst/>
                        </a:rPr>
                        <a:t>EBIT</a:t>
                      </a:r>
                      <a:endParaRPr lang="en-CA" sz="2000" b="0" i="0" u="none" strike="noStrike">
                        <a:solidFill>
                          <a:schemeClr val="tx1"/>
                        </a:solidFill>
                        <a:effectLst/>
                        <a:latin typeface="+mn-lt"/>
                      </a:endParaRPr>
                    </a:p>
                  </a:txBody>
                  <a:tcPr marL="6350" marR="6350" marT="6350" marB="0" anchor="ctr">
                    <a:solidFill>
                      <a:schemeClr val="accent1">
                        <a:lumMod val="60000"/>
                        <a:lumOff val="40000"/>
                      </a:schemeClr>
                    </a:solidFill>
                  </a:tcPr>
                </a:tc>
                <a:tc>
                  <a:txBody>
                    <a:bodyPr/>
                    <a:lstStyle/>
                    <a:p>
                      <a:pPr algn="r" fontAlgn="b"/>
                      <a:r>
                        <a:rPr lang="en-CA" sz="2000" u="none" strike="noStrike">
                          <a:effectLst/>
                        </a:rPr>
                        <a:t> €       115.03 </a:t>
                      </a:r>
                      <a:endParaRPr lang="en-CA" sz="2000" b="0" i="0" u="none" strike="noStrike">
                        <a:solidFill>
                          <a:srgbClr val="000000"/>
                        </a:solidFill>
                        <a:effectLst/>
                        <a:latin typeface="+mn-lt"/>
                      </a:endParaRPr>
                    </a:p>
                  </a:txBody>
                  <a:tcPr marL="6350" marR="6350" marT="6350" marB="0" anchor="ctr"/>
                </a:tc>
                <a:tc>
                  <a:txBody>
                    <a:bodyPr/>
                    <a:lstStyle/>
                    <a:p>
                      <a:pPr algn="r" fontAlgn="b"/>
                      <a:r>
                        <a:rPr lang="en-CA" sz="2000" u="none" strike="noStrike">
                          <a:effectLst/>
                        </a:rPr>
                        <a:t> €       130.15 </a:t>
                      </a:r>
                      <a:endParaRPr lang="en-CA" sz="2000" b="0" i="0" u="none" strike="noStrike">
                        <a:solidFill>
                          <a:srgbClr val="000000"/>
                        </a:solidFill>
                        <a:effectLst/>
                        <a:latin typeface="+mn-lt"/>
                      </a:endParaRPr>
                    </a:p>
                  </a:txBody>
                  <a:tcPr marL="6350" marR="6350" marT="6350" marB="0" anchor="ctr"/>
                </a:tc>
                <a:tc>
                  <a:txBody>
                    <a:bodyPr/>
                    <a:lstStyle/>
                    <a:p>
                      <a:pPr algn="r" fontAlgn="b"/>
                      <a:r>
                        <a:rPr lang="en-CA" sz="2000" u="none" strike="noStrike">
                          <a:effectLst/>
                        </a:rPr>
                        <a:t> €       146.82 </a:t>
                      </a:r>
                      <a:endParaRPr lang="en-CA" sz="2000" b="0" i="0" u="none" strike="noStrike">
                        <a:solidFill>
                          <a:srgbClr val="000000"/>
                        </a:solidFill>
                        <a:effectLst/>
                        <a:latin typeface="+mn-lt"/>
                      </a:endParaRPr>
                    </a:p>
                  </a:txBody>
                  <a:tcPr marL="6350" marR="6350" marT="6350" marB="0" anchor="ctr"/>
                </a:tc>
                <a:tc>
                  <a:txBody>
                    <a:bodyPr/>
                    <a:lstStyle/>
                    <a:p>
                      <a:pPr algn="r" fontAlgn="b"/>
                      <a:r>
                        <a:rPr lang="en-CA" sz="2000" u="none" strike="noStrike" dirty="0">
                          <a:effectLst/>
                        </a:rPr>
                        <a:t> €       286.24 </a:t>
                      </a:r>
                      <a:endParaRPr lang="en-CA" sz="20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1867786064"/>
                  </a:ext>
                </a:extLst>
              </a:tr>
              <a:tr h="618573">
                <a:tc>
                  <a:txBody>
                    <a:bodyPr/>
                    <a:lstStyle/>
                    <a:p>
                      <a:pPr algn="l" fontAlgn="b"/>
                      <a:r>
                        <a:rPr lang="en-CA" sz="2000" u="none" strike="noStrike" dirty="0">
                          <a:solidFill>
                            <a:schemeClr val="tx1"/>
                          </a:solidFill>
                          <a:effectLst/>
                        </a:rPr>
                        <a:t>Net earnings</a:t>
                      </a:r>
                      <a:endParaRPr lang="en-CA" sz="2000" b="0" i="0" u="none" strike="noStrike" dirty="0">
                        <a:solidFill>
                          <a:schemeClr val="tx1"/>
                        </a:solidFill>
                        <a:effectLst/>
                        <a:latin typeface="+mn-lt"/>
                      </a:endParaRPr>
                    </a:p>
                  </a:txBody>
                  <a:tcPr marL="6350" marR="6350" marT="6350" marB="0" anchor="ctr">
                    <a:solidFill>
                      <a:schemeClr val="accent1">
                        <a:lumMod val="60000"/>
                        <a:lumOff val="40000"/>
                      </a:schemeClr>
                    </a:solidFill>
                  </a:tcPr>
                </a:tc>
                <a:tc>
                  <a:txBody>
                    <a:bodyPr/>
                    <a:lstStyle/>
                    <a:p>
                      <a:pPr algn="r" fontAlgn="b"/>
                      <a:r>
                        <a:rPr lang="en-CA" sz="2000" u="none" strike="noStrike">
                          <a:effectLst/>
                        </a:rPr>
                        <a:t> €          56.01 </a:t>
                      </a:r>
                      <a:endParaRPr lang="en-CA" sz="2000" b="0" i="0" u="none" strike="noStrike">
                        <a:solidFill>
                          <a:srgbClr val="000000"/>
                        </a:solidFill>
                        <a:effectLst/>
                        <a:latin typeface="+mn-lt"/>
                      </a:endParaRPr>
                    </a:p>
                  </a:txBody>
                  <a:tcPr marL="6350" marR="6350" marT="6350" marB="0" anchor="ctr"/>
                </a:tc>
                <a:tc>
                  <a:txBody>
                    <a:bodyPr/>
                    <a:lstStyle/>
                    <a:p>
                      <a:pPr algn="r" fontAlgn="b"/>
                      <a:r>
                        <a:rPr lang="en-CA" sz="2000" u="none" strike="noStrike">
                          <a:effectLst/>
                        </a:rPr>
                        <a:t> €          63.37 </a:t>
                      </a:r>
                      <a:endParaRPr lang="en-CA" sz="2000" b="0" i="0" u="none" strike="noStrike">
                        <a:solidFill>
                          <a:srgbClr val="000000"/>
                        </a:solidFill>
                        <a:effectLst/>
                        <a:latin typeface="+mn-lt"/>
                      </a:endParaRPr>
                    </a:p>
                  </a:txBody>
                  <a:tcPr marL="6350" marR="6350" marT="6350" marB="0" anchor="ctr"/>
                </a:tc>
                <a:tc>
                  <a:txBody>
                    <a:bodyPr/>
                    <a:lstStyle/>
                    <a:p>
                      <a:pPr algn="r" fontAlgn="b"/>
                      <a:r>
                        <a:rPr lang="en-CA" sz="2000" u="none" strike="noStrike">
                          <a:effectLst/>
                        </a:rPr>
                        <a:t> €          71.48 </a:t>
                      </a:r>
                      <a:endParaRPr lang="en-CA" sz="2000" b="0" i="0" u="none" strike="noStrike">
                        <a:solidFill>
                          <a:srgbClr val="000000"/>
                        </a:solidFill>
                        <a:effectLst/>
                        <a:latin typeface="+mn-lt"/>
                      </a:endParaRPr>
                    </a:p>
                  </a:txBody>
                  <a:tcPr marL="6350" marR="6350" marT="6350" marB="0" anchor="ctr"/>
                </a:tc>
                <a:tc>
                  <a:txBody>
                    <a:bodyPr/>
                    <a:lstStyle/>
                    <a:p>
                      <a:pPr algn="r" fontAlgn="b"/>
                      <a:r>
                        <a:rPr lang="en-CA" sz="2000" u="none" strike="noStrike" dirty="0">
                          <a:effectLst/>
                        </a:rPr>
                        <a:t> €          90.20 </a:t>
                      </a:r>
                      <a:endParaRPr lang="en-CA" sz="2000" b="0" i="0" u="none" strike="noStrike" dirty="0">
                        <a:solidFill>
                          <a:srgbClr val="000000"/>
                        </a:solidFill>
                        <a:effectLst/>
                        <a:latin typeface="+mn-lt"/>
                      </a:endParaRPr>
                    </a:p>
                  </a:txBody>
                  <a:tcPr marL="6350" marR="6350" marT="6350" marB="0" anchor="ctr"/>
                </a:tc>
                <a:extLst>
                  <a:ext uri="{0D108BD9-81ED-4DB2-BD59-A6C34878D82A}">
                    <a16:rowId xmlns:a16="http://schemas.microsoft.com/office/drawing/2014/main" val="2332353048"/>
                  </a:ext>
                </a:extLst>
              </a:tr>
            </a:tbl>
          </a:graphicData>
        </a:graphic>
      </p:graphicFrame>
    </p:spTree>
    <p:extLst>
      <p:ext uri="{BB962C8B-B14F-4D97-AF65-F5344CB8AC3E}">
        <p14:creationId xmlns:p14="http://schemas.microsoft.com/office/powerpoint/2010/main" val="7096173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5544D-525A-F8D1-4AD3-B64C06D64BEF}"/>
              </a:ext>
            </a:extLst>
          </p:cNvPr>
          <p:cNvSpPr>
            <a:spLocks noGrp="1"/>
          </p:cNvSpPr>
          <p:nvPr>
            <p:ph type="title"/>
          </p:nvPr>
        </p:nvSpPr>
        <p:spPr>
          <a:xfrm>
            <a:off x="517870" y="978409"/>
            <a:ext cx="5021182" cy="932688"/>
          </a:xfrm>
        </p:spPr>
        <p:txBody>
          <a:bodyPr/>
          <a:lstStyle/>
          <a:p>
            <a:r>
              <a:rPr lang="en-CA" dirty="0"/>
              <a:t>Solutions</a:t>
            </a:r>
          </a:p>
        </p:txBody>
      </p:sp>
      <p:sp>
        <p:nvSpPr>
          <p:cNvPr id="4" name="Content Placeholder 3">
            <a:extLst>
              <a:ext uri="{FF2B5EF4-FFF2-40B4-BE49-F238E27FC236}">
                <a16:creationId xmlns:a16="http://schemas.microsoft.com/office/drawing/2014/main" id="{F5696D69-DBD7-340A-C96F-2A1D77948DBA}"/>
              </a:ext>
            </a:extLst>
          </p:cNvPr>
          <p:cNvSpPr>
            <a:spLocks noGrp="1"/>
          </p:cNvSpPr>
          <p:nvPr>
            <p:ph sz="half" idx="2"/>
          </p:nvPr>
        </p:nvSpPr>
        <p:spPr>
          <a:xfrm>
            <a:off x="517871" y="1911096"/>
            <a:ext cx="5021182" cy="4443983"/>
          </a:xfrm>
        </p:spPr>
        <p:txBody>
          <a:bodyPr>
            <a:normAutofit/>
          </a:bodyPr>
          <a:lstStyle/>
          <a:p>
            <a:r>
              <a:rPr lang="en-CA" sz="2400" i="1" dirty="0"/>
              <a:t>Invest in production facilities in Latin America, Middle East and Africa, and Asia</a:t>
            </a:r>
            <a:endParaRPr lang="en-CA" sz="2400" dirty="0"/>
          </a:p>
          <a:p>
            <a:r>
              <a:rPr lang="en-CA" sz="2400" dirty="0"/>
              <a:t>Given the threats posed by tariff wars for the next several years and low existing revenue from outside Europe and North America, LISI should aim to increase its share in other global markets.</a:t>
            </a:r>
          </a:p>
        </p:txBody>
      </p:sp>
      <p:pic>
        <p:nvPicPr>
          <p:cNvPr id="1026" name="Picture 2" descr="26 sites in Europe, 10 sites in North America, 4 sites in Asia, 2 sites in Africa">
            <a:extLst>
              <a:ext uri="{FF2B5EF4-FFF2-40B4-BE49-F238E27FC236}">
                <a16:creationId xmlns:a16="http://schemas.microsoft.com/office/drawing/2014/main" id="{64210CC3-E97D-4E5B-9736-259B7CE152D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652946" y="493777"/>
            <a:ext cx="5021182" cy="328426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6AC5AB3-22F0-A61F-4DCD-C003F2ADB81D}"/>
              </a:ext>
            </a:extLst>
          </p:cNvPr>
          <p:cNvSpPr txBox="1"/>
          <p:nvPr/>
        </p:nvSpPr>
        <p:spPr>
          <a:xfrm>
            <a:off x="6652946" y="4041648"/>
            <a:ext cx="5021182" cy="1569660"/>
          </a:xfrm>
          <a:prstGeom prst="rect">
            <a:avLst/>
          </a:prstGeom>
          <a:noFill/>
        </p:spPr>
        <p:txBody>
          <a:bodyPr wrap="square" rtlCol="0">
            <a:spAutoFit/>
          </a:bodyPr>
          <a:lstStyle/>
          <a:p>
            <a:r>
              <a:rPr lang="en-CA" sz="2400" dirty="0"/>
              <a:t>The estimated cost for a new plant is between 5-20M €, depending on the country and specialisation of goods produced.</a:t>
            </a:r>
          </a:p>
        </p:txBody>
      </p:sp>
    </p:spTree>
    <p:extLst>
      <p:ext uri="{BB962C8B-B14F-4D97-AF65-F5344CB8AC3E}">
        <p14:creationId xmlns:p14="http://schemas.microsoft.com/office/powerpoint/2010/main" val="22907823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1358</TotalTime>
  <Words>820</Words>
  <Application>Microsoft Office PowerPoint</Application>
  <PresentationFormat>Widescreen</PresentationFormat>
  <Paragraphs>183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Narrow</vt:lpstr>
      <vt:lpstr>Arial</vt:lpstr>
      <vt:lpstr>Bierstadt</vt:lpstr>
      <vt:lpstr>Wingdings</vt:lpstr>
      <vt:lpstr>GestaltVTI</vt:lpstr>
      <vt:lpstr>LISI Corporate Strategy</vt:lpstr>
      <vt:lpstr>Contents</vt:lpstr>
      <vt:lpstr>Introduction</vt:lpstr>
      <vt:lpstr>Scope</vt:lpstr>
      <vt:lpstr>SWOT Analysis</vt:lpstr>
      <vt:lpstr>In Detail</vt:lpstr>
      <vt:lpstr>Income Statement</vt:lpstr>
      <vt:lpstr>Expectations</vt:lpstr>
      <vt:lpstr>Solutions</vt:lpstr>
      <vt:lpstr>Schedule</vt:lpstr>
      <vt:lpstr>LISI: Shape and Share Sustainable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VATANDOUST Shaho</dc:creator>
  <cp:lastModifiedBy>VATANDOUST Shaho</cp:lastModifiedBy>
  <cp:revision>11</cp:revision>
  <dcterms:created xsi:type="dcterms:W3CDTF">2025-03-03T13:36:20Z</dcterms:created>
  <dcterms:modified xsi:type="dcterms:W3CDTF">2025-03-04T14:53:56Z</dcterms:modified>
</cp:coreProperties>
</file>