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6" r:id="rId3"/>
    <p:sldId id="267" r:id="rId4"/>
    <p:sldId id="258" r:id="rId5"/>
    <p:sldId id="268"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url?sa=t&amp;rct=j&amp;q=&amp;esrc=s&amp;source=web&amp;cd=&amp;cad=rja&amp;uact=8&amp;ved=2ahUKEwjMi7HVwu7-AhWe7rsIHRWGC0EQFnoECBAQAQ&amp;url=https%3A%2F%2Fpaperswithcode.com%2Fdataset%2Fbc5cdr&amp;usg=AOvVaw0kkXQAoxde2CqsR2l5DVrv"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oogle.com/url?sa=t&amp;rct=j&amp;q=&amp;esrc=s&amp;source=web&amp;cd=&amp;cad=rja&amp;uact=8&amp;ved=2ahUKEwipys_ax-7-AhX5y7sIHe8eBbwQFnoECD4QAw&amp;url=https%3A%2F%2Fwww.researchgate.net%2Fpublication%2F311917426_Biomedical_Named_Entity_Recognition_A_Review%23%3A~%3Atext%3DBiomedical%2520Named%2520Entity%2520Recognition%2520(BNER%2Cused%2520for%2520extracting%2520such%2520entities.&amp;usg=AOvVaw377Rh0pdsip2KDyUX2jyn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6600" dirty="0"/>
              <a:t>Named Entity Recognition System for Biomedical Text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367573"/>
          </a:xfrm>
        </p:spPr>
        <p:txBody>
          <a:bodyPr>
            <a:noAutofit/>
          </a:bodyPr>
          <a:lstStyle/>
          <a:p>
            <a:r>
              <a:rPr lang="en-US" sz="1600" dirty="0">
                <a:solidFill>
                  <a:schemeClr val="tx1">
                    <a:lumMod val="85000"/>
                    <a:lumOff val="15000"/>
                  </a:schemeClr>
                </a:solidFill>
              </a:rPr>
              <a:t>19L-2272 Shahood Bin Amir</a:t>
            </a:r>
            <a:endParaRPr lang="en-BB" sz="1600" dirty="0">
              <a:solidFill>
                <a:schemeClr val="tx1">
                  <a:lumMod val="85000"/>
                  <a:lumOff val="15000"/>
                </a:schemeClr>
              </a:solidFill>
            </a:endParaRPr>
          </a:p>
          <a:p>
            <a:r>
              <a:rPr lang="en-US" sz="1600" dirty="0">
                <a:solidFill>
                  <a:schemeClr val="tx1">
                    <a:lumMod val="85000"/>
                    <a:lumOff val="15000"/>
                  </a:schemeClr>
                </a:solidFill>
              </a:rPr>
              <a:t>19L-1218 Khursand Sohail</a:t>
            </a:r>
          </a:p>
          <a:p>
            <a:r>
              <a:rPr lang="en-US" sz="1600" dirty="0">
                <a:solidFill>
                  <a:schemeClr val="tx1">
                    <a:lumMod val="85000"/>
                    <a:lumOff val="15000"/>
                  </a:schemeClr>
                </a:solidFill>
              </a:rPr>
              <a:t>19L-2241 Taha Sohail</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C1E9-9130-C989-BD19-BF7808DD7908}"/>
              </a:ext>
            </a:extLst>
          </p:cNvPr>
          <p:cNvSpPr>
            <a:spLocks noGrp="1"/>
          </p:cNvSpPr>
          <p:nvPr>
            <p:ph type="title"/>
          </p:nvPr>
        </p:nvSpPr>
        <p:spPr/>
        <p:txBody>
          <a:bodyPr/>
          <a:lstStyle/>
          <a:p>
            <a:r>
              <a:rPr lang="en-BB" dirty="0"/>
              <a:t>What is NER???</a:t>
            </a:r>
            <a:endParaRPr lang="en-GB" dirty="0"/>
          </a:p>
        </p:txBody>
      </p:sp>
      <p:sp>
        <p:nvSpPr>
          <p:cNvPr id="3" name="TextBox 2">
            <a:extLst>
              <a:ext uri="{FF2B5EF4-FFF2-40B4-BE49-F238E27FC236}">
                <a16:creationId xmlns:a16="http://schemas.microsoft.com/office/drawing/2014/main" id="{4CB20FDE-71C0-56FC-E883-5038482403A1}"/>
              </a:ext>
            </a:extLst>
          </p:cNvPr>
          <p:cNvSpPr txBox="1"/>
          <p:nvPr/>
        </p:nvSpPr>
        <p:spPr>
          <a:xfrm flipH="1">
            <a:off x="1162341" y="1943099"/>
            <a:ext cx="6636436" cy="3416320"/>
          </a:xfrm>
          <a:prstGeom prst="rect">
            <a:avLst/>
          </a:prstGeom>
          <a:noFill/>
        </p:spPr>
        <p:txBody>
          <a:bodyPr wrap="square" rtlCol="0">
            <a:spAutoFit/>
          </a:bodyPr>
          <a:lstStyle/>
          <a:p>
            <a:pPr algn="l"/>
            <a:r>
              <a:rPr lang="en-US" b="0" i="0" dirty="0">
                <a:effectLst/>
              </a:rPr>
              <a:t>ER stands for Named Entity Recognition in Natural Language Processing (NLP). It is a subtask of information extraction that aims to identify and classify named entities in text into predefined categories such as person names, organizations, locations, dates, medical terms, etc.</a:t>
            </a:r>
          </a:p>
          <a:p>
            <a:pPr algn="l"/>
            <a:r>
              <a:rPr lang="en-US" b="0" i="0" dirty="0">
                <a:effectLst/>
              </a:rPr>
              <a:t>The </a:t>
            </a:r>
            <a:r>
              <a:rPr lang="en-US" b="1" i="0" dirty="0">
                <a:effectLst/>
              </a:rPr>
              <a:t>goal</a:t>
            </a:r>
            <a:r>
              <a:rPr lang="en-US" b="0" i="0" dirty="0">
                <a:effectLst/>
              </a:rPr>
              <a:t> of NER is to automatically identify and annotate specific entities mentioned in text, enabling machines to understand the context and extract structured information. By recognizing named entities, NER helps in various NLP applications such as question answering, text summarization, information retrieval, sentiment analysis, and more.</a:t>
            </a:r>
          </a:p>
          <a:p>
            <a:endParaRPr lang="en-GB" dirty="0"/>
          </a:p>
        </p:txBody>
      </p:sp>
      <p:pic>
        <p:nvPicPr>
          <p:cNvPr id="7" name="Picture 6" descr="A picture containing circle, line, screenshot, diagram&#10;&#10;Description automatically generated">
            <a:extLst>
              <a:ext uri="{FF2B5EF4-FFF2-40B4-BE49-F238E27FC236}">
                <a16:creationId xmlns:a16="http://schemas.microsoft.com/office/drawing/2014/main" id="{D6BA4A4A-A916-3EA0-82D0-F67742180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644" y="1997868"/>
            <a:ext cx="2862264" cy="2862264"/>
          </a:xfrm>
          <a:prstGeom prst="rect">
            <a:avLst/>
          </a:prstGeom>
        </p:spPr>
      </p:pic>
    </p:spTree>
    <p:extLst>
      <p:ext uri="{BB962C8B-B14F-4D97-AF65-F5344CB8AC3E}">
        <p14:creationId xmlns:p14="http://schemas.microsoft.com/office/powerpoint/2010/main" val="338019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diagram, text, font, screenshot&#10;&#10;Description automatically generated">
            <a:extLst>
              <a:ext uri="{FF2B5EF4-FFF2-40B4-BE49-F238E27FC236}">
                <a16:creationId xmlns:a16="http://schemas.microsoft.com/office/drawing/2014/main" id="{93E8E32C-3DF7-EFFC-E500-021548BB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818" y="2279038"/>
            <a:ext cx="4145349" cy="1879723"/>
          </a:xfrm>
          <a:prstGeom prst="rect">
            <a:avLst/>
          </a:prstGeom>
        </p:spPr>
      </p:pic>
      <p:sp>
        <p:nvSpPr>
          <p:cNvPr id="2" name="Title 1">
            <a:extLst>
              <a:ext uri="{FF2B5EF4-FFF2-40B4-BE49-F238E27FC236}">
                <a16:creationId xmlns:a16="http://schemas.microsoft.com/office/drawing/2014/main" id="{800854C2-A585-69A5-D75A-128CAE4A9648}"/>
              </a:ext>
            </a:extLst>
          </p:cNvPr>
          <p:cNvSpPr>
            <a:spLocks noGrp="1"/>
          </p:cNvSpPr>
          <p:nvPr>
            <p:ph type="title"/>
          </p:nvPr>
        </p:nvSpPr>
        <p:spPr>
          <a:xfrm>
            <a:off x="1097280" y="260226"/>
            <a:ext cx="10058400" cy="1450757"/>
          </a:xfrm>
        </p:spPr>
        <p:txBody>
          <a:bodyPr/>
          <a:lstStyle/>
          <a:p>
            <a:r>
              <a:rPr lang="en-BB" dirty="0"/>
              <a:t>Step-1 Corpus Selection</a:t>
            </a:r>
            <a:endParaRPr lang="en-GB" dirty="0"/>
          </a:p>
        </p:txBody>
      </p:sp>
      <p:sp>
        <p:nvSpPr>
          <p:cNvPr id="4" name="TextBox 3">
            <a:extLst>
              <a:ext uri="{FF2B5EF4-FFF2-40B4-BE49-F238E27FC236}">
                <a16:creationId xmlns:a16="http://schemas.microsoft.com/office/drawing/2014/main" id="{2E018136-D6DA-DA0C-4275-E34164584A63}"/>
              </a:ext>
            </a:extLst>
          </p:cNvPr>
          <p:cNvSpPr txBox="1"/>
          <p:nvPr/>
        </p:nvSpPr>
        <p:spPr>
          <a:xfrm>
            <a:off x="1097280" y="5802895"/>
            <a:ext cx="6097464" cy="369332"/>
          </a:xfrm>
          <a:prstGeom prst="rect">
            <a:avLst/>
          </a:prstGeom>
          <a:noFill/>
        </p:spPr>
        <p:txBody>
          <a:bodyPr wrap="square">
            <a:spAutoFit/>
          </a:bodyPr>
          <a:lstStyle/>
          <a:p>
            <a:r>
              <a:rPr lang="en-BB" dirty="0">
                <a:hlinkClick r:id="rId3"/>
              </a:rPr>
              <a:t>Corpus</a:t>
            </a:r>
            <a:r>
              <a:rPr lang="en-BB" dirty="0"/>
              <a:t> Link.</a:t>
            </a:r>
            <a:endParaRPr lang="en-GB" dirty="0"/>
          </a:p>
        </p:txBody>
      </p:sp>
      <p:sp>
        <p:nvSpPr>
          <p:cNvPr id="6" name="TextBox 5">
            <a:extLst>
              <a:ext uri="{FF2B5EF4-FFF2-40B4-BE49-F238E27FC236}">
                <a16:creationId xmlns:a16="http://schemas.microsoft.com/office/drawing/2014/main" id="{5ECE28D4-CB93-24C3-7BFB-62AC490065BF}"/>
              </a:ext>
            </a:extLst>
          </p:cNvPr>
          <p:cNvSpPr txBox="1"/>
          <p:nvPr/>
        </p:nvSpPr>
        <p:spPr>
          <a:xfrm>
            <a:off x="1097280" y="2136338"/>
            <a:ext cx="6481690" cy="3139321"/>
          </a:xfrm>
          <a:prstGeom prst="rect">
            <a:avLst/>
          </a:prstGeom>
          <a:noFill/>
        </p:spPr>
        <p:txBody>
          <a:bodyPr wrap="square">
            <a:spAutoFit/>
          </a:bodyPr>
          <a:lstStyle/>
          <a:p>
            <a:pPr algn="l"/>
            <a:r>
              <a:rPr lang="en-US" b="0" i="0" dirty="0">
                <a:effectLst/>
              </a:rPr>
              <a:t>BC5CDR (BioCreative V Chemical Disease Relation) is a corpus specifically designed for biomedical named entity recognition and relation extraction tasks. It is widely used in the field of biomedical text mining and NLP research.</a:t>
            </a:r>
            <a:endParaRPr lang="en-BB" b="0" i="0" dirty="0">
              <a:effectLst/>
            </a:endParaRPr>
          </a:p>
          <a:p>
            <a:pPr algn="l"/>
            <a:endParaRPr lang="en-US" b="0" i="0" dirty="0">
              <a:effectLst/>
            </a:endParaRPr>
          </a:p>
          <a:p>
            <a:pPr algn="l"/>
            <a:r>
              <a:rPr lang="en-US" b="0" i="0" dirty="0">
                <a:effectLst/>
              </a:rPr>
              <a:t>The BC5CDR corpus contains PubMed</a:t>
            </a:r>
            <a:r>
              <a:rPr lang="en-BB" sz="1000" b="0" i="0" dirty="0">
                <a:effectLst/>
              </a:rPr>
              <a:t>(</a:t>
            </a:r>
            <a:r>
              <a:rPr lang="en-US" sz="1000" b="0" i="1" dirty="0">
                <a:effectLst/>
                <a:latin typeface="arial" panose="020B0604020202020204" pitchFamily="34" charset="0"/>
              </a:rPr>
              <a:t>free search engine accessing primarily the MEDLINE database</a:t>
            </a:r>
            <a:r>
              <a:rPr lang="en-BB" sz="1000" b="0" i="0" dirty="0">
                <a:effectLst/>
              </a:rPr>
              <a:t>)</a:t>
            </a:r>
            <a:r>
              <a:rPr lang="en-US" sz="1000" b="0" i="0" dirty="0">
                <a:effectLst/>
              </a:rPr>
              <a:t> </a:t>
            </a:r>
            <a:r>
              <a:rPr lang="en-US" b="0" i="0" dirty="0">
                <a:effectLst/>
              </a:rPr>
              <a:t>abstracts and articles annotated with chemical and disease entity mentions, as well as their relationships. The corpus is annotated by human experts and provides labeled data for training and evaluating NER and relation extraction models in the biomedical domain.</a:t>
            </a:r>
          </a:p>
        </p:txBody>
      </p:sp>
    </p:spTree>
    <p:extLst>
      <p:ext uri="{BB962C8B-B14F-4D97-AF65-F5344CB8AC3E}">
        <p14:creationId xmlns:p14="http://schemas.microsoft.com/office/powerpoint/2010/main" val="209203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C8B6-CB0A-983B-10FF-E42470DA49ED}"/>
              </a:ext>
            </a:extLst>
          </p:cNvPr>
          <p:cNvSpPr>
            <a:spLocks noGrp="1"/>
          </p:cNvSpPr>
          <p:nvPr>
            <p:ph type="title"/>
          </p:nvPr>
        </p:nvSpPr>
        <p:spPr/>
        <p:txBody>
          <a:bodyPr/>
          <a:lstStyle/>
          <a:p>
            <a:r>
              <a:rPr lang="en-BB" dirty="0"/>
              <a:t>Step-2 </a:t>
            </a:r>
            <a:r>
              <a:rPr lang="en-US" dirty="0"/>
              <a:t>Data Preparation </a:t>
            </a:r>
          </a:p>
        </p:txBody>
      </p:sp>
      <p:sp>
        <p:nvSpPr>
          <p:cNvPr id="3" name="Content Placeholder 2">
            <a:extLst>
              <a:ext uri="{FF2B5EF4-FFF2-40B4-BE49-F238E27FC236}">
                <a16:creationId xmlns:a16="http://schemas.microsoft.com/office/drawing/2014/main" id="{5523A1BD-9D28-2CFE-7725-5A573C35A28F}"/>
              </a:ext>
            </a:extLst>
          </p:cNvPr>
          <p:cNvSpPr>
            <a:spLocks noGrp="1"/>
          </p:cNvSpPr>
          <p:nvPr>
            <p:ph idx="1"/>
          </p:nvPr>
        </p:nvSpPr>
        <p:spPr>
          <a:xfrm>
            <a:off x="1097280" y="4543669"/>
            <a:ext cx="10058400" cy="977899"/>
          </a:xfrm>
        </p:spPr>
        <p:txBody>
          <a:bodyPr>
            <a:normAutofit lnSpcReduction="10000"/>
          </a:bodyPr>
          <a:lstStyle/>
          <a:p>
            <a:r>
              <a:rPr lang="en-US" b="0" i="0" dirty="0">
                <a:solidFill>
                  <a:schemeClr val="tx1"/>
                </a:solidFill>
                <a:effectLst/>
                <a:latin typeface="Söhne"/>
              </a:rPr>
              <a:t>Clean and preprocess the biomedical text to remove noise and ensure consistency. This may involve removing special characters, normalizing abbreviations, or handling domain-specific challenges. </a:t>
            </a:r>
            <a:br>
              <a:rPr lang="en-US" dirty="0">
                <a:solidFill>
                  <a:schemeClr val="tx1"/>
                </a:solidFill>
              </a:rPr>
            </a:br>
            <a:endParaRPr lang="en-US" dirty="0">
              <a:solidFill>
                <a:schemeClr val="tx1"/>
              </a:solidFill>
            </a:endParaRPr>
          </a:p>
        </p:txBody>
      </p:sp>
      <p:pic>
        <p:nvPicPr>
          <p:cNvPr id="6" name="Graphic 5">
            <a:extLst>
              <a:ext uri="{FF2B5EF4-FFF2-40B4-BE49-F238E27FC236}">
                <a16:creationId xmlns:a16="http://schemas.microsoft.com/office/drawing/2014/main" id="{B99D3DCC-E8B6-DD7E-0926-5BC70EAA1F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21230" y="1988894"/>
            <a:ext cx="7810500" cy="2581275"/>
          </a:xfrm>
          <a:prstGeom prst="rect">
            <a:avLst/>
          </a:prstGeom>
        </p:spPr>
      </p:pic>
    </p:spTree>
    <p:extLst>
      <p:ext uri="{BB962C8B-B14F-4D97-AF65-F5344CB8AC3E}">
        <p14:creationId xmlns:p14="http://schemas.microsoft.com/office/powerpoint/2010/main" val="102389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5A4BC-5943-D09B-707F-BF84A37378C2}"/>
              </a:ext>
            </a:extLst>
          </p:cNvPr>
          <p:cNvSpPr>
            <a:spLocks noGrp="1"/>
          </p:cNvSpPr>
          <p:nvPr>
            <p:ph type="title"/>
          </p:nvPr>
        </p:nvSpPr>
        <p:spPr/>
        <p:txBody>
          <a:bodyPr/>
          <a:lstStyle/>
          <a:p>
            <a:r>
              <a:rPr lang="en-BB" dirty="0"/>
              <a:t>Step-3 Model Selection</a:t>
            </a:r>
            <a:endParaRPr lang="en-GB" dirty="0"/>
          </a:p>
        </p:txBody>
      </p:sp>
      <p:sp>
        <p:nvSpPr>
          <p:cNvPr id="3" name="Content Placeholder 2">
            <a:extLst>
              <a:ext uri="{FF2B5EF4-FFF2-40B4-BE49-F238E27FC236}">
                <a16:creationId xmlns:a16="http://schemas.microsoft.com/office/drawing/2014/main" id="{FC372CC6-B4CE-B6D7-BBFF-EDAA82BAE204}"/>
              </a:ext>
            </a:extLst>
          </p:cNvPr>
          <p:cNvSpPr>
            <a:spLocks noGrp="1"/>
          </p:cNvSpPr>
          <p:nvPr>
            <p:ph idx="1"/>
          </p:nvPr>
        </p:nvSpPr>
        <p:spPr>
          <a:xfrm>
            <a:off x="1097280" y="2108201"/>
            <a:ext cx="10058400" cy="1320799"/>
          </a:xfrm>
        </p:spPr>
        <p:txBody>
          <a:bodyPr/>
          <a:lstStyle/>
          <a:p>
            <a:r>
              <a:rPr lang="en-US" b="0" i="0" dirty="0">
                <a:solidFill>
                  <a:schemeClr val="tx1"/>
                </a:solidFill>
                <a:effectLst/>
                <a:latin typeface="Söhne"/>
              </a:rPr>
              <a:t>Model Selection: Choose a model architecture suitable for biomedical NER. For example, you can utilize a transformer-based model like BioBERT or SciBERT, which are pre-trained on biomedical text, or adapt a general-purpose NER model like spaCy's en_core_sci_sm model.</a:t>
            </a:r>
            <a:endParaRPr lang="en-GB" dirty="0">
              <a:solidFill>
                <a:schemeClr val="tx1"/>
              </a:solidFill>
            </a:endParaRPr>
          </a:p>
        </p:txBody>
      </p:sp>
      <p:sp>
        <p:nvSpPr>
          <p:cNvPr id="4" name="TextBox 3">
            <a:extLst>
              <a:ext uri="{FF2B5EF4-FFF2-40B4-BE49-F238E27FC236}">
                <a16:creationId xmlns:a16="http://schemas.microsoft.com/office/drawing/2014/main" id="{49F37972-21F9-4881-6CFE-B80C394924C4}"/>
              </a:ext>
            </a:extLst>
          </p:cNvPr>
          <p:cNvSpPr txBox="1"/>
          <p:nvPr/>
        </p:nvSpPr>
        <p:spPr>
          <a:xfrm>
            <a:off x="1097280" y="5442439"/>
            <a:ext cx="5565530" cy="369332"/>
          </a:xfrm>
          <a:prstGeom prst="rect">
            <a:avLst/>
          </a:prstGeom>
          <a:noFill/>
        </p:spPr>
        <p:txBody>
          <a:bodyPr wrap="square" rtlCol="0">
            <a:spAutoFit/>
          </a:bodyPr>
          <a:lstStyle/>
          <a:p>
            <a:r>
              <a:rPr lang="en-GB" dirty="0">
                <a:hlinkClick r:id="rId2"/>
              </a:rPr>
              <a:t>Learn more about Biobert</a:t>
            </a:r>
            <a:endParaRPr lang="en-GB" dirty="0"/>
          </a:p>
        </p:txBody>
      </p:sp>
    </p:spTree>
    <p:extLst>
      <p:ext uri="{BB962C8B-B14F-4D97-AF65-F5344CB8AC3E}">
        <p14:creationId xmlns:p14="http://schemas.microsoft.com/office/powerpoint/2010/main" val="319747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C8B6-CB0A-983B-10FF-E42470DA49ED}"/>
              </a:ext>
            </a:extLst>
          </p:cNvPr>
          <p:cNvSpPr>
            <a:spLocks noGrp="1"/>
          </p:cNvSpPr>
          <p:nvPr>
            <p:ph type="title"/>
          </p:nvPr>
        </p:nvSpPr>
        <p:spPr/>
        <p:txBody>
          <a:bodyPr/>
          <a:lstStyle/>
          <a:p>
            <a:pPr algn="ctr"/>
            <a:r>
              <a:rPr lang="en-US" dirty="0"/>
              <a:t>Model Initialization</a:t>
            </a:r>
          </a:p>
        </p:txBody>
      </p:sp>
      <p:sp>
        <p:nvSpPr>
          <p:cNvPr id="3" name="Content Placeholder 2">
            <a:extLst>
              <a:ext uri="{FF2B5EF4-FFF2-40B4-BE49-F238E27FC236}">
                <a16:creationId xmlns:a16="http://schemas.microsoft.com/office/drawing/2014/main" id="{5523A1BD-9D28-2CFE-7725-5A573C35A28F}"/>
              </a:ext>
            </a:extLst>
          </p:cNvPr>
          <p:cNvSpPr>
            <a:spLocks noGrp="1"/>
          </p:cNvSpPr>
          <p:nvPr>
            <p:ph idx="1"/>
          </p:nvPr>
        </p:nvSpPr>
        <p:spPr/>
        <p:txBody>
          <a:bodyPr/>
          <a:lstStyle/>
          <a:p>
            <a:r>
              <a:rPr lang="en-US" dirty="0"/>
              <a:t>Use pre-trained BERT model for token classification: model = </a:t>
            </a:r>
            <a:r>
              <a:rPr lang="en-US" dirty="0" err="1"/>
              <a:t>BertForTokenClassification.from_pretrained</a:t>
            </a:r>
            <a:r>
              <a:rPr lang="en-US" dirty="0"/>
              <a:t>('</a:t>
            </a:r>
            <a:r>
              <a:rPr lang="en-US" dirty="0" err="1"/>
              <a:t>bert</a:t>
            </a:r>
            <a:r>
              <a:rPr lang="en-US" dirty="0"/>
              <a:t>-base-uncased', </a:t>
            </a:r>
            <a:r>
              <a:rPr lang="en-US" dirty="0" err="1"/>
              <a:t>num_labels</a:t>
            </a:r>
            <a:r>
              <a:rPr lang="en-US" dirty="0"/>
              <a:t>=</a:t>
            </a:r>
            <a:r>
              <a:rPr lang="en-US" dirty="0" err="1"/>
              <a:t>num_labels</a:t>
            </a:r>
            <a:r>
              <a:rPr lang="en-US" dirty="0"/>
              <a:t>) Modify the model's classification layer to match the number of entity labels in your dataset.</a:t>
            </a:r>
          </a:p>
        </p:txBody>
      </p:sp>
    </p:spTree>
    <p:extLst>
      <p:ext uri="{BB962C8B-B14F-4D97-AF65-F5344CB8AC3E}">
        <p14:creationId xmlns:p14="http://schemas.microsoft.com/office/powerpoint/2010/main" val="1534743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C8B6-CB0A-983B-10FF-E42470DA49ED}"/>
              </a:ext>
            </a:extLst>
          </p:cNvPr>
          <p:cNvSpPr>
            <a:spLocks noGrp="1"/>
          </p:cNvSpPr>
          <p:nvPr>
            <p:ph type="title"/>
          </p:nvPr>
        </p:nvSpPr>
        <p:spPr/>
        <p:txBody>
          <a:bodyPr/>
          <a:lstStyle/>
          <a:p>
            <a:r>
              <a:rPr lang="en-BB" dirty="0"/>
              <a:t>Step-4 </a:t>
            </a:r>
            <a:r>
              <a:rPr lang="en-US" dirty="0"/>
              <a:t>Training</a:t>
            </a:r>
          </a:p>
        </p:txBody>
      </p:sp>
      <p:sp>
        <p:nvSpPr>
          <p:cNvPr id="3" name="Content Placeholder 2">
            <a:extLst>
              <a:ext uri="{FF2B5EF4-FFF2-40B4-BE49-F238E27FC236}">
                <a16:creationId xmlns:a16="http://schemas.microsoft.com/office/drawing/2014/main" id="{5523A1BD-9D28-2CFE-7725-5A573C35A28F}"/>
              </a:ext>
            </a:extLst>
          </p:cNvPr>
          <p:cNvSpPr>
            <a:spLocks noGrp="1"/>
          </p:cNvSpPr>
          <p:nvPr>
            <p:ph idx="1"/>
          </p:nvPr>
        </p:nvSpPr>
        <p:spPr/>
        <p:txBody>
          <a:bodyPr/>
          <a:lstStyle/>
          <a:p>
            <a:r>
              <a:rPr lang="en-US" dirty="0"/>
              <a:t>Define the training loop with the necessary data loading, batch creation, and optimization steps. Prepare the input data by converting sentences and labels into tokenized input features and label tensors. Perform forward and backward passes through the model and update the weights based on the computed loss. Repeat the training process for multiple epochs, shuffling the training data between epochs.</a:t>
            </a:r>
            <a:endParaRPr lang="en-BB" dirty="0"/>
          </a:p>
          <a:p>
            <a:r>
              <a:rPr lang="en-US" b="0" i="0" dirty="0">
                <a:solidFill>
                  <a:schemeClr val="tx1"/>
                </a:solidFill>
                <a:effectLst/>
                <a:latin typeface="Söhne"/>
              </a:rPr>
              <a:t>Split your dataset into training and validation sets. Fine-tune the selected model using the training data. Experiment with different training strategies, such as using transfer learning or leveraging domain-specific resources like ontologies or dictionaries.</a:t>
            </a:r>
            <a:endParaRPr lang="en-US" dirty="0">
              <a:solidFill>
                <a:schemeClr val="tx1"/>
              </a:solidFill>
            </a:endParaRPr>
          </a:p>
        </p:txBody>
      </p:sp>
    </p:spTree>
    <p:extLst>
      <p:ext uri="{BB962C8B-B14F-4D97-AF65-F5344CB8AC3E}">
        <p14:creationId xmlns:p14="http://schemas.microsoft.com/office/powerpoint/2010/main" val="3638152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C8B6-CB0A-983B-10FF-E42470DA49ED}"/>
              </a:ext>
            </a:extLst>
          </p:cNvPr>
          <p:cNvSpPr>
            <a:spLocks noGrp="1"/>
          </p:cNvSpPr>
          <p:nvPr>
            <p:ph type="title"/>
          </p:nvPr>
        </p:nvSpPr>
        <p:spPr/>
        <p:txBody>
          <a:bodyPr/>
          <a:lstStyle/>
          <a:p>
            <a:r>
              <a:rPr lang="en-BB" dirty="0"/>
              <a:t>Step-5 </a:t>
            </a:r>
            <a:r>
              <a:rPr lang="en-US" dirty="0"/>
              <a:t>Evaluation</a:t>
            </a:r>
          </a:p>
        </p:txBody>
      </p:sp>
      <p:sp>
        <p:nvSpPr>
          <p:cNvPr id="3" name="Content Placeholder 2">
            <a:extLst>
              <a:ext uri="{FF2B5EF4-FFF2-40B4-BE49-F238E27FC236}">
                <a16:creationId xmlns:a16="http://schemas.microsoft.com/office/drawing/2014/main" id="{5523A1BD-9D28-2CFE-7725-5A573C35A28F}"/>
              </a:ext>
            </a:extLst>
          </p:cNvPr>
          <p:cNvSpPr>
            <a:spLocks noGrp="1"/>
          </p:cNvSpPr>
          <p:nvPr>
            <p:ph idx="1"/>
          </p:nvPr>
        </p:nvSpPr>
        <p:spPr>
          <a:xfrm>
            <a:off x="1097280" y="2108202"/>
            <a:ext cx="4960178" cy="2816710"/>
          </a:xfrm>
        </p:spPr>
        <p:txBody>
          <a:bodyPr/>
          <a:lstStyle/>
          <a:p>
            <a:r>
              <a:rPr lang="en-US" dirty="0"/>
              <a:t>Shall evaluate the model's performance on the validation set by calculating metrics such as precision, recall, and F1 score. </a:t>
            </a:r>
            <a:endParaRPr lang="en-BB" dirty="0"/>
          </a:p>
          <a:p>
            <a:r>
              <a:rPr lang="en-US" dirty="0"/>
              <a:t>Shall make predictions on the test set and evaluate the model's performance.</a:t>
            </a:r>
          </a:p>
        </p:txBody>
      </p:sp>
      <p:pic>
        <p:nvPicPr>
          <p:cNvPr id="5" name="Picture 4" descr="A screenshot of a computer program&#10;&#10;Description automatically generated with medium confidence">
            <a:extLst>
              <a:ext uri="{FF2B5EF4-FFF2-40B4-BE49-F238E27FC236}">
                <a16:creationId xmlns:a16="http://schemas.microsoft.com/office/drawing/2014/main" id="{E4122CDE-BD06-CB28-F2E3-82B739734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458" y="2143370"/>
            <a:ext cx="5098222" cy="2781541"/>
          </a:xfrm>
          <a:prstGeom prst="rect">
            <a:avLst/>
          </a:prstGeom>
        </p:spPr>
      </p:pic>
    </p:spTree>
    <p:extLst>
      <p:ext uri="{BB962C8B-B14F-4D97-AF65-F5344CB8AC3E}">
        <p14:creationId xmlns:p14="http://schemas.microsoft.com/office/powerpoint/2010/main" val="100371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0718-C89E-ECEE-42B9-CCF89BF1B133}"/>
              </a:ext>
            </a:extLst>
          </p:cNvPr>
          <p:cNvSpPr>
            <a:spLocks noGrp="1"/>
          </p:cNvSpPr>
          <p:nvPr>
            <p:ph type="ctrTitle"/>
          </p:nvPr>
        </p:nvSpPr>
        <p:spPr/>
        <p:txBody>
          <a:bodyPr/>
          <a:lstStyle/>
          <a:p>
            <a:pPr algn="ctr"/>
            <a:r>
              <a:rPr lang="en-US" dirty="0"/>
              <a:t>THANK YOU!</a:t>
            </a:r>
          </a:p>
        </p:txBody>
      </p:sp>
    </p:spTree>
    <p:extLst>
      <p:ext uri="{BB962C8B-B14F-4D97-AF65-F5344CB8AC3E}">
        <p14:creationId xmlns:p14="http://schemas.microsoft.com/office/powerpoint/2010/main" val="89992785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{958E36B1-1F00-4D19-84BD-950760DCBCF7}tf56160789_win32</Template>
  <TotalTime>58</TotalTime>
  <Words>506</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Calibri</vt:lpstr>
      <vt:lpstr>Franklin Gothic Book</vt:lpstr>
      <vt:lpstr>Söhne</vt:lpstr>
      <vt:lpstr>1_RetrospectVTI</vt:lpstr>
      <vt:lpstr>Named Entity Recognition System for Biomedical Text</vt:lpstr>
      <vt:lpstr>What is NER???</vt:lpstr>
      <vt:lpstr>Step-1 Corpus Selection</vt:lpstr>
      <vt:lpstr>Step-2 Data Preparation </vt:lpstr>
      <vt:lpstr>Step-3 Model Selection</vt:lpstr>
      <vt:lpstr>Model Initialization</vt:lpstr>
      <vt:lpstr>Step-4 Training</vt:lpstr>
      <vt:lpstr>Step-5 Evaluation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 Entity Recognition System for Biomedical Text</dc:title>
  <dc:creator>Khursand Sohail</dc:creator>
  <cp:lastModifiedBy>Shahood Amir</cp:lastModifiedBy>
  <cp:revision>4</cp:revision>
  <dcterms:created xsi:type="dcterms:W3CDTF">2023-05-11T20:42:15Z</dcterms:created>
  <dcterms:modified xsi:type="dcterms:W3CDTF">2023-05-12T01:01:24Z</dcterms:modified>
</cp:coreProperties>
</file>