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024" y="-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-2154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361F1-6E87-4139-9CC4-F426E2F4B1EB}" type="datetimeFigureOut">
              <a:rPr lang="fr-FR" smtClean="0"/>
              <a:pPr/>
              <a:t>2/9/14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EB767A-53C6-4EE0-8EF0-DDBF80C8F9CF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68947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9AEA4-64DC-4637-9B8C-47AFC5B7626B}" type="datetime1">
              <a:rPr lang="en-US" smtClean="0"/>
              <a:pPr/>
              <a:t>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7525-0301-48D2-ACB3-549FEDD20258}" type="datetime1">
              <a:rPr lang="en-US" smtClean="0"/>
              <a:pPr/>
              <a:t>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2C4F0-480A-4550-B6A5-1441F6864D43}" type="datetime1">
              <a:rPr lang="en-US" smtClean="0"/>
              <a:pPr/>
              <a:t>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4A34-BBCB-4EC8-B4F0-E02A2CB4B74D}" type="datetime1">
              <a:rPr lang="en-US" smtClean="0"/>
              <a:pPr/>
              <a:t>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D174E-D807-4D5E-AFD3-8062B1EA49B9}" type="datetime1">
              <a:rPr lang="en-US" smtClean="0"/>
              <a:pPr/>
              <a:t>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4DD5-DBF1-42ED-BF2B-AB800BA5E623}" type="datetime1">
              <a:rPr lang="en-US" smtClean="0"/>
              <a:pPr/>
              <a:t>2/9/14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2768-339B-48D4-B695-8D56B09C68D1}" type="datetime1">
              <a:rPr lang="en-US" smtClean="0"/>
              <a:pPr/>
              <a:t>2/9/14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2B9E-6FAD-4482-AA32-596A69331BF3}" type="datetime1">
              <a:rPr lang="en-US" smtClean="0"/>
              <a:pPr/>
              <a:t>2/9/14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129D-1B9D-4B15-A499-5EA7ED40A6CE}" type="datetime1">
              <a:rPr lang="en-US" smtClean="0"/>
              <a:pPr/>
              <a:t>2/9/14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FB493-DF9E-4442-97E8-4C22D0BD52F2}" type="datetime1">
              <a:rPr lang="en-US" smtClean="0"/>
              <a:pPr/>
              <a:t>2/9/14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8215-9638-421D-84A1-BB7AD570EBC6}" type="datetime1">
              <a:rPr lang="en-US" smtClean="0"/>
              <a:pPr/>
              <a:t>2/9/14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6B719-F444-4B60-A64B-6E69D89B77DD}" type="datetime1">
              <a:rPr lang="en-US" smtClean="0"/>
              <a:pPr/>
              <a:t>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cxnSp>
        <p:nvCxnSpPr>
          <p:cNvPr id="196" name="Straight Arrow Connector 195"/>
          <p:cNvCxnSpPr>
            <a:stCxn id="20" idx="0"/>
          </p:cNvCxnSpPr>
          <p:nvPr/>
        </p:nvCxnSpPr>
        <p:spPr>
          <a:xfrm rot="5400000" flipH="1" flipV="1">
            <a:off x="2397636" y="1892097"/>
            <a:ext cx="2402764" cy="15570"/>
          </a:xfrm>
          <a:prstGeom prst="straightConnector1">
            <a:avLst/>
          </a:prstGeom>
          <a:ln>
            <a:solidFill>
              <a:srgbClr val="604A7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809541" y="1535534"/>
            <a:ext cx="1124159" cy="38238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5" name="Rectangle 4"/>
          <p:cNvSpPr/>
          <p:nvPr/>
        </p:nvSpPr>
        <p:spPr>
          <a:xfrm>
            <a:off x="214421" y="3164096"/>
            <a:ext cx="985652" cy="3800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Raw data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7439" y="3827134"/>
            <a:ext cx="1177637" cy="6076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Clusterization</a:t>
            </a:r>
            <a:r>
              <a:rPr lang="en-US" sz="1100" dirty="0" smtClean="0">
                <a:solidFill>
                  <a:schemeClr val="tx1"/>
                </a:solidFill>
              </a:rPr>
              <a:t/>
            </a:r>
            <a:br>
              <a:rPr lang="en-US" sz="1100" dirty="0" smtClean="0">
                <a:solidFill>
                  <a:schemeClr val="tx1"/>
                </a:solidFill>
              </a:rPr>
            </a:br>
            <a:r>
              <a:rPr lang="en-US" sz="1100" dirty="0" smtClean="0">
                <a:solidFill>
                  <a:schemeClr val="tx1"/>
                </a:solidFill>
              </a:rPr>
              <a:t>Calibration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25161" y="2361038"/>
            <a:ext cx="906939" cy="455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TPC </a:t>
            </a:r>
            <a:br>
              <a:rPr lang="en-US" sz="1100" dirty="0" smtClean="0">
                <a:solidFill>
                  <a:schemeClr val="tx1"/>
                </a:solidFill>
              </a:rPr>
            </a:br>
            <a:r>
              <a:rPr lang="en-US" sz="1100" dirty="0" smtClean="0">
                <a:solidFill>
                  <a:schemeClr val="tx1"/>
                </a:solidFill>
              </a:rPr>
              <a:t>track finding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29117" y="2917196"/>
            <a:ext cx="902983" cy="789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ITS track finding/fitting</a:t>
            </a:r>
          </a:p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Vertexing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03603" y="1517725"/>
            <a:ext cx="1130097" cy="2602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Standalone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15263" y="4462461"/>
            <a:ext cx="916837" cy="5066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MFT track finding/fitting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13285" y="3778640"/>
            <a:ext cx="918815" cy="5774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MOUN track finding/fitting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01409" y="5025057"/>
            <a:ext cx="1044991" cy="2454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…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105763" y="2251851"/>
            <a:ext cx="996338" cy="6818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TRD seeded</a:t>
            </a:r>
            <a:br>
              <a:rPr lang="en-US" sz="1100" dirty="0" smtClean="0">
                <a:solidFill>
                  <a:schemeClr val="tx1"/>
                </a:solidFill>
              </a:rPr>
            </a:br>
            <a:r>
              <a:rPr lang="en-US" sz="1100" dirty="0" smtClean="0">
                <a:solidFill>
                  <a:schemeClr val="tx1"/>
                </a:solidFill>
              </a:rPr>
              <a:t>track </a:t>
            </a:r>
            <a:r>
              <a:rPr lang="en-US" sz="1100" dirty="0" smtClean="0">
                <a:solidFill>
                  <a:schemeClr val="tx1"/>
                </a:solidFill>
              </a:rPr>
              <a:t>finding and matching with TPC (?)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04362" y="5642247"/>
            <a:ext cx="1531916" cy="685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Compressed data storage</a:t>
            </a:r>
            <a:endParaRPr lang="fr-FR" sz="1400" dirty="0"/>
          </a:p>
        </p:txBody>
      </p:sp>
      <p:sp>
        <p:nvSpPr>
          <p:cNvPr id="19" name="Rectangle 18"/>
          <p:cNvSpPr/>
          <p:nvPr/>
        </p:nvSpPr>
        <p:spPr>
          <a:xfrm>
            <a:off x="5359400" y="2844801"/>
            <a:ext cx="973451" cy="914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Final TPC calibration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(constrained</a:t>
            </a:r>
            <a:br>
              <a:rPr lang="en-US" sz="1100" dirty="0" smtClean="0">
                <a:solidFill>
                  <a:schemeClr val="tx1"/>
                </a:solidFill>
              </a:rPr>
            </a:br>
            <a:r>
              <a:rPr lang="en-US" sz="1100" dirty="0" smtClean="0">
                <a:solidFill>
                  <a:schemeClr val="tx1"/>
                </a:solidFill>
              </a:rPr>
              <a:t>by ITS, TRD)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080365" y="3101264"/>
            <a:ext cx="1021735" cy="423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TPC-ITS</a:t>
            </a:r>
            <a:br>
              <a:rPr lang="en-US" sz="1100" dirty="0" smtClean="0">
                <a:solidFill>
                  <a:schemeClr val="tx1"/>
                </a:solidFill>
              </a:rPr>
            </a:br>
            <a:r>
              <a:rPr lang="en-US" sz="1100" dirty="0" smtClean="0">
                <a:solidFill>
                  <a:schemeClr val="tx1"/>
                </a:solidFill>
              </a:rPr>
              <a:t>matching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714205" y="2362200"/>
            <a:ext cx="1238992" cy="6051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Matching to</a:t>
            </a:r>
            <a:br>
              <a:rPr lang="en-US" sz="1100" dirty="0" smtClean="0">
                <a:solidFill>
                  <a:schemeClr val="tx1"/>
                </a:solidFill>
              </a:rPr>
            </a:br>
            <a:r>
              <a:rPr lang="en-US" sz="1100" dirty="0" smtClean="0">
                <a:solidFill>
                  <a:schemeClr val="tx1"/>
                </a:solidFill>
              </a:rPr>
              <a:t>TOF</a:t>
            </a:r>
            <a:r>
              <a:rPr lang="en-US" sz="1100" dirty="0">
                <a:solidFill>
                  <a:schemeClr val="tx1"/>
                </a:solidFill>
              </a:rPr>
              <a:t>, </a:t>
            </a:r>
            <a:r>
              <a:rPr lang="en-US" sz="1100" dirty="0" smtClean="0">
                <a:solidFill>
                  <a:schemeClr val="tx1"/>
                </a:solidFill>
              </a:rPr>
              <a:t>HMPID,</a:t>
            </a:r>
            <a:endParaRPr lang="fr-FR" sz="1100" dirty="0">
              <a:solidFill>
                <a:schemeClr val="tx1"/>
              </a:solidFill>
            </a:endParaRP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calorimeters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571673" y="2844800"/>
            <a:ext cx="923308" cy="9017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Final </a:t>
            </a:r>
            <a:br>
              <a:rPr lang="en-US" sz="1100" dirty="0" smtClean="0">
                <a:solidFill>
                  <a:schemeClr val="tx1"/>
                </a:solidFill>
              </a:rPr>
            </a:br>
            <a:r>
              <a:rPr lang="en-US" sz="1100" dirty="0" smtClean="0">
                <a:solidFill>
                  <a:schemeClr val="tx1"/>
                </a:solidFill>
              </a:rPr>
              <a:t>ITS-TPC matching,</a:t>
            </a:r>
            <a:br>
              <a:rPr lang="en-US" sz="1100" dirty="0" smtClean="0">
                <a:solidFill>
                  <a:schemeClr val="tx1"/>
                </a:solidFill>
              </a:rPr>
            </a:br>
            <a:r>
              <a:rPr lang="en-US" sz="1100" dirty="0" smtClean="0">
                <a:solidFill>
                  <a:schemeClr val="tx1"/>
                </a:solidFill>
              </a:rPr>
              <a:t>outward refitting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080194" y="4102100"/>
            <a:ext cx="920306" cy="546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MUON/MFT </a:t>
            </a:r>
            <a:br>
              <a:rPr lang="en-US" sz="1100" dirty="0" smtClean="0">
                <a:solidFill>
                  <a:schemeClr val="tx1"/>
                </a:solidFill>
              </a:rPr>
            </a:br>
            <a:r>
              <a:rPr lang="en-US" sz="1100" dirty="0" smtClean="0">
                <a:solidFill>
                  <a:schemeClr val="tx1"/>
                </a:solidFill>
              </a:rPr>
              <a:t>matching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712227" y="3200399"/>
            <a:ext cx="1238992" cy="4667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Global track</a:t>
            </a:r>
            <a:br>
              <a:rPr lang="en-US" sz="1100" dirty="0" smtClean="0">
                <a:solidFill>
                  <a:schemeClr val="tx1"/>
                </a:solidFill>
              </a:rPr>
            </a:br>
            <a:r>
              <a:rPr lang="en-US" sz="1100" dirty="0" smtClean="0">
                <a:solidFill>
                  <a:schemeClr val="tx1"/>
                </a:solidFill>
              </a:rPr>
              <a:t>inward fitting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799148" y="4508500"/>
            <a:ext cx="1052752" cy="4664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V0, Cascade</a:t>
            </a:r>
            <a:br>
              <a:rPr lang="en-US" sz="1100" dirty="0" smtClean="0">
                <a:solidFill>
                  <a:schemeClr val="tx1"/>
                </a:solidFill>
              </a:rPr>
            </a:br>
            <a:r>
              <a:rPr lang="en-US" sz="1100" dirty="0" smtClean="0">
                <a:solidFill>
                  <a:schemeClr val="tx1"/>
                </a:solidFill>
              </a:rPr>
              <a:t>finding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591631" y="5283199"/>
            <a:ext cx="1463469" cy="5756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Event building:</a:t>
            </a:r>
            <a:br>
              <a:rPr lang="en-US" sz="1100" dirty="0" smtClean="0">
                <a:solidFill>
                  <a:schemeClr val="tx1"/>
                </a:solidFill>
              </a:rPr>
            </a:br>
            <a:r>
              <a:rPr lang="en-US" sz="1100" dirty="0" smtClean="0">
                <a:solidFill>
                  <a:schemeClr val="tx1"/>
                </a:solidFill>
              </a:rPr>
              <a:t>(vertex, track, </a:t>
            </a:r>
            <a:r>
              <a:rPr lang="en-US" sz="1100" dirty="0" err="1" smtClean="0">
                <a:solidFill>
                  <a:schemeClr val="tx1"/>
                </a:solidFill>
              </a:rPr>
              <a:t>trigg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smtClean="0">
                <a:solidFill>
                  <a:schemeClr val="tx1"/>
                </a:solidFill>
              </a:rPr>
              <a:t>association)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885872" y="5425195"/>
            <a:ext cx="1531916" cy="685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AOD storage</a:t>
            </a:r>
            <a:endParaRPr lang="fr-FR" sz="1400" dirty="0"/>
          </a:p>
        </p:txBody>
      </p:sp>
      <p:cxnSp>
        <p:nvCxnSpPr>
          <p:cNvPr id="30" name="Straight Arrow Connector 29"/>
          <p:cNvCxnSpPr>
            <a:stCxn id="5" idx="2"/>
            <a:endCxn id="7" idx="0"/>
          </p:cNvCxnSpPr>
          <p:nvPr/>
        </p:nvCxnSpPr>
        <p:spPr>
          <a:xfrm flipH="1">
            <a:off x="706258" y="3544105"/>
            <a:ext cx="989" cy="283029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</p:cNvCxnSpPr>
          <p:nvPr/>
        </p:nvCxnSpPr>
        <p:spPr>
          <a:xfrm flipV="1">
            <a:off x="1295076" y="3968167"/>
            <a:ext cx="501765" cy="162777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2"/>
            <a:endCxn id="17" idx="0"/>
          </p:cNvCxnSpPr>
          <p:nvPr/>
        </p:nvCxnSpPr>
        <p:spPr>
          <a:xfrm rot="5400000">
            <a:off x="2229548" y="5500173"/>
            <a:ext cx="282847" cy="1301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3"/>
            <a:endCxn id="16" idx="1"/>
          </p:cNvCxnSpPr>
          <p:nvPr/>
        </p:nvCxnSpPr>
        <p:spPr>
          <a:xfrm>
            <a:off x="2832100" y="2588647"/>
            <a:ext cx="273663" cy="4129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3"/>
            <a:endCxn id="20" idx="1"/>
          </p:cNvCxnSpPr>
          <p:nvPr/>
        </p:nvCxnSpPr>
        <p:spPr>
          <a:xfrm>
            <a:off x="2832100" y="3312050"/>
            <a:ext cx="248265" cy="99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57" idx="2"/>
            <a:endCxn id="19" idx="1"/>
          </p:cNvCxnSpPr>
          <p:nvPr/>
        </p:nvCxnSpPr>
        <p:spPr>
          <a:xfrm rot="16200000" flipH="1">
            <a:off x="4758917" y="2701517"/>
            <a:ext cx="613899" cy="587068"/>
          </a:xfrm>
          <a:prstGeom prst="bentConnector2">
            <a:avLst/>
          </a:prstGeom>
          <a:ln w="571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3" idx="3"/>
            <a:endCxn id="24" idx="1"/>
          </p:cNvCxnSpPr>
          <p:nvPr/>
        </p:nvCxnSpPr>
        <p:spPr>
          <a:xfrm>
            <a:off x="2832100" y="4067370"/>
            <a:ext cx="248094" cy="30778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2" idx="3"/>
            <a:endCxn id="24" idx="1"/>
          </p:cNvCxnSpPr>
          <p:nvPr/>
        </p:nvCxnSpPr>
        <p:spPr>
          <a:xfrm flipV="1">
            <a:off x="2832100" y="4375150"/>
            <a:ext cx="248094" cy="34065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0" idx="3"/>
            <a:endCxn id="19" idx="1"/>
          </p:cNvCxnSpPr>
          <p:nvPr/>
        </p:nvCxnSpPr>
        <p:spPr>
          <a:xfrm flipV="1">
            <a:off x="4102100" y="3302001"/>
            <a:ext cx="1257300" cy="11039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9" idx="3"/>
            <a:endCxn id="23" idx="1"/>
          </p:cNvCxnSpPr>
          <p:nvPr/>
        </p:nvCxnSpPr>
        <p:spPr>
          <a:xfrm flipV="1">
            <a:off x="6332851" y="3295650"/>
            <a:ext cx="238822" cy="6351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23" idx="3"/>
            <a:endCxn id="22" idx="1"/>
          </p:cNvCxnSpPr>
          <p:nvPr/>
        </p:nvCxnSpPr>
        <p:spPr>
          <a:xfrm flipV="1">
            <a:off x="7494981" y="2664783"/>
            <a:ext cx="219224" cy="630867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2" idx="2"/>
            <a:endCxn id="25" idx="0"/>
          </p:cNvCxnSpPr>
          <p:nvPr/>
        </p:nvCxnSpPr>
        <p:spPr>
          <a:xfrm rot="5400000">
            <a:off x="8216195" y="3082893"/>
            <a:ext cx="233034" cy="1978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25" idx="2"/>
            <a:endCxn id="26" idx="0"/>
          </p:cNvCxnSpPr>
          <p:nvPr/>
        </p:nvCxnSpPr>
        <p:spPr>
          <a:xfrm rot="5400000">
            <a:off x="7907963" y="4084740"/>
            <a:ext cx="841322" cy="6199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26" idx="2"/>
            <a:endCxn id="27" idx="0"/>
          </p:cNvCxnSpPr>
          <p:nvPr/>
        </p:nvCxnSpPr>
        <p:spPr>
          <a:xfrm rot="5400000">
            <a:off x="8170320" y="5127994"/>
            <a:ext cx="308251" cy="2158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27" idx="2"/>
            <a:endCxn id="28" idx="3"/>
          </p:cNvCxnSpPr>
          <p:nvPr/>
        </p:nvCxnSpPr>
        <p:spPr>
          <a:xfrm rot="5400000" flipH="1">
            <a:off x="7325207" y="4860678"/>
            <a:ext cx="90739" cy="1905578"/>
          </a:xfrm>
          <a:prstGeom prst="bentConnector4">
            <a:avLst>
              <a:gd name="adj1" fmla="val -251931"/>
              <a:gd name="adj2" fmla="val 69200"/>
            </a:avLst>
          </a:prstGeom>
          <a:ln w="571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4" idx="3"/>
            <a:endCxn id="27" idx="1"/>
          </p:cNvCxnSpPr>
          <p:nvPr/>
        </p:nvCxnSpPr>
        <p:spPr>
          <a:xfrm>
            <a:off x="4000500" y="4375150"/>
            <a:ext cx="3591131" cy="1195868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25400" y="3035300"/>
            <a:ext cx="1333500" cy="1498600"/>
          </a:xfrm>
          <a:prstGeom prst="roundRect">
            <a:avLst/>
          </a:prstGeom>
          <a:noFill/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3" name="TextBox 42"/>
          <p:cNvSpPr txBox="1"/>
          <p:nvPr/>
        </p:nvSpPr>
        <p:spPr>
          <a:xfrm>
            <a:off x="317500" y="2768600"/>
            <a:ext cx="6255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6600"/>
                </a:solidFill>
              </a:rPr>
              <a:t>All </a:t>
            </a:r>
            <a:r>
              <a:rPr lang="en-US" sz="1100" b="1" dirty="0" err="1" smtClean="0">
                <a:solidFill>
                  <a:srgbClr val="FF6600"/>
                </a:solidFill>
              </a:rPr>
              <a:t>FLPs</a:t>
            </a:r>
            <a:endParaRPr lang="en-US" sz="1100" b="1" dirty="0">
              <a:solidFill>
                <a:srgbClr val="FF6600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473200" y="1104900"/>
            <a:ext cx="7670800" cy="5384800"/>
          </a:xfrm>
          <a:prstGeom prst="roundRect">
            <a:avLst>
              <a:gd name="adj" fmla="val 0"/>
            </a:avLst>
          </a:prstGeom>
          <a:noFill/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5" name="TextBox 44"/>
          <p:cNvSpPr txBox="1"/>
          <p:nvPr/>
        </p:nvSpPr>
        <p:spPr>
          <a:xfrm>
            <a:off x="4914900" y="774700"/>
            <a:ext cx="6976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008000"/>
                </a:solidFill>
              </a:rPr>
              <a:t>One EPN</a:t>
            </a:r>
            <a:endParaRPr lang="en-US" sz="1100" b="1" dirty="0">
              <a:solidFill>
                <a:srgbClr val="008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0800" y="63500"/>
            <a:ext cx="1587500" cy="261610"/>
          </a:xfrm>
          <a:prstGeom prst="rect">
            <a:avLst/>
          </a:prstGeom>
          <a:noFill/>
          <a:ln w="2857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4">
                    <a:lumMod val="75000"/>
                  </a:schemeClr>
                </a:solidFill>
              </a:rPr>
              <a:t>MC Reference TPC map </a:t>
            </a:r>
            <a:endParaRPr lang="en-US" sz="11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206500" y="368300"/>
            <a:ext cx="34416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604A7B"/>
                </a:solidFill>
              </a:rPr>
              <a:t>Adjusted with high/low pt sample from ITS-TPC-TRD </a:t>
            </a:r>
            <a:r>
              <a:rPr lang="en-US" sz="1100" dirty="0" err="1" smtClean="0">
                <a:solidFill>
                  <a:srgbClr val="604A7B"/>
                </a:solidFill>
              </a:rPr>
              <a:t>reco</a:t>
            </a:r>
            <a:endParaRPr lang="en-US" sz="1100" dirty="0">
              <a:solidFill>
                <a:srgbClr val="604A7B"/>
              </a:solidFill>
            </a:endParaRPr>
          </a:p>
        </p:txBody>
      </p:sp>
      <p:cxnSp>
        <p:nvCxnSpPr>
          <p:cNvPr id="51" name="Straight Arrow Connector 50"/>
          <p:cNvCxnSpPr>
            <a:stCxn id="48" idx="1"/>
          </p:cNvCxnSpPr>
          <p:nvPr/>
        </p:nvCxnSpPr>
        <p:spPr>
          <a:xfrm rot="10800000" flipV="1">
            <a:off x="914400" y="499104"/>
            <a:ext cx="292100" cy="8895"/>
          </a:xfrm>
          <a:prstGeom prst="straightConnector1">
            <a:avLst/>
          </a:prstGeom>
          <a:ln>
            <a:solidFill>
              <a:srgbClr val="604A7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54000" y="673100"/>
            <a:ext cx="1180450" cy="261610"/>
          </a:xfrm>
          <a:prstGeom prst="rect">
            <a:avLst/>
          </a:prstGeom>
          <a:noFill/>
          <a:ln w="2857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4">
                    <a:lumMod val="75000"/>
                  </a:schemeClr>
                </a:solidFill>
              </a:rPr>
              <a:t>Average TPC map </a:t>
            </a:r>
            <a:endParaRPr lang="en-US" sz="11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54" name="Straight Arrow Connector 53"/>
          <p:cNvCxnSpPr>
            <a:stCxn id="47" idx="2"/>
            <a:endCxn id="53" idx="0"/>
          </p:cNvCxnSpPr>
          <p:nvPr/>
        </p:nvCxnSpPr>
        <p:spPr>
          <a:xfrm rot="5400000">
            <a:off x="670393" y="498943"/>
            <a:ext cx="347990" cy="325"/>
          </a:xfrm>
          <a:prstGeom prst="straightConnector1">
            <a:avLst/>
          </a:prstGeom>
          <a:ln>
            <a:solidFill>
              <a:srgbClr val="604A7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937861" y="1853038"/>
            <a:ext cx="894239" cy="455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FIT </a:t>
            </a:r>
            <a:r>
              <a:rPr lang="en-US" sz="1100" dirty="0" err="1" smtClean="0">
                <a:solidFill>
                  <a:schemeClr val="tx1"/>
                </a:solidFill>
                <a:sym typeface="Wingdings"/>
              </a:rPr>
              <a:t>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smtClean="0">
                <a:solidFill>
                  <a:srgbClr val="604A7B"/>
                </a:solidFill>
              </a:rPr>
              <a:t>multiplicity</a:t>
            </a:r>
            <a:endParaRPr lang="fr-FR" sz="1100" dirty="0">
              <a:solidFill>
                <a:srgbClr val="604A7B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8600" y="1511300"/>
            <a:ext cx="1221846" cy="261610"/>
          </a:xfrm>
          <a:prstGeom prst="rect">
            <a:avLst/>
          </a:prstGeom>
          <a:noFill/>
          <a:ln w="2857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4">
                    <a:lumMod val="75000"/>
                  </a:schemeClr>
                </a:solidFill>
              </a:rPr>
              <a:t>Rescaled TPC map </a:t>
            </a:r>
            <a:endParaRPr lang="en-US" sz="11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68" name="Straight Arrow Connector 67"/>
          <p:cNvCxnSpPr>
            <a:stCxn id="53" idx="2"/>
            <a:endCxn id="66" idx="0"/>
          </p:cNvCxnSpPr>
          <p:nvPr/>
        </p:nvCxnSpPr>
        <p:spPr>
          <a:xfrm rot="5400000">
            <a:off x="553579" y="1220654"/>
            <a:ext cx="576590" cy="4702"/>
          </a:xfrm>
          <a:prstGeom prst="straightConnector1">
            <a:avLst/>
          </a:prstGeom>
          <a:ln>
            <a:solidFill>
              <a:srgbClr val="604A7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6" idx="2"/>
            <a:endCxn id="8" idx="1"/>
          </p:cNvCxnSpPr>
          <p:nvPr/>
        </p:nvCxnSpPr>
        <p:spPr>
          <a:xfrm rot="16200000" flipH="1">
            <a:off x="974474" y="1637959"/>
            <a:ext cx="815737" cy="1085638"/>
          </a:xfrm>
          <a:prstGeom prst="bentConnector2">
            <a:avLst/>
          </a:prstGeom>
          <a:ln>
            <a:solidFill>
              <a:srgbClr val="604A7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-63499" y="1866900"/>
            <a:ext cx="1016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604A7B"/>
                </a:solidFill>
              </a:rPr>
              <a:t>Adjusted with multiplicity</a:t>
            </a:r>
            <a:endParaRPr lang="en-US" sz="1100" dirty="0">
              <a:solidFill>
                <a:srgbClr val="604A7B"/>
              </a:solidFill>
            </a:endParaRPr>
          </a:p>
        </p:txBody>
      </p:sp>
      <p:cxnSp>
        <p:nvCxnSpPr>
          <p:cNvPr id="81" name="Straight Arrow Connector 80"/>
          <p:cNvCxnSpPr>
            <a:stCxn id="60" idx="1"/>
            <a:endCxn id="80" idx="3"/>
          </p:cNvCxnSpPr>
          <p:nvPr/>
        </p:nvCxnSpPr>
        <p:spPr>
          <a:xfrm rot="10800000" flipV="1">
            <a:off x="952501" y="2080646"/>
            <a:ext cx="985360" cy="1697"/>
          </a:xfrm>
          <a:prstGeom prst="straightConnector1">
            <a:avLst/>
          </a:prstGeom>
          <a:ln>
            <a:solidFill>
              <a:srgbClr val="604A7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124200" y="1676400"/>
            <a:ext cx="2032000" cy="577081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TRD not yet calibrated</a:t>
            </a:r>
          </a:p>
          <a:p>
            <a:pPr algn="ctr"/>
            <a:r>
              <a:rPr lang="en-US" sz="1050" dirty="0" smtClean="0"/>
              <a:t>Is 1</a:t>
            </a:r>
            <a:r>
              <a:rPr lang="en-US" sz="1050" baseline="30000" dirty="0" smtClean="0"/>
              <a:t>st</a:t>
            </a:r>
            <a:r>
              <a:rPr lang="en-US" sz="1050" dirty="0" smtClean="0"/>
              <a:t> TPC calibration enough to do tracking?</a:t>
            </a:r>
            <a:endParaRPr lang="en-US" sz="1050" dirty="0"/>
          </a:p>
        </p:txBody>
      </p:sp>
      <p:sp>
        <p:nvSpPr>
          <p:cNvPr id="157" name="Rectangle 156"/>
          <p:cNvSpPr/>
          <p:nvPr/>
        </p:nvSpPr>
        <p:spPr>
          <a:xfrm>
            <a:off x="4375763" y="2264551"/>
            <a:ext cx="793137" cy="423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TRD</a:t>
            </a:r>
            <a:r>
              <a:rPr lang="en-US" sz="1100" dirty="0" smtClean="0">
                <a:solidFill>
                  <a:schemeClr val="tx1"/>
                </a:solidFill>
              </a:rPr>
              <a:t> calibration</a:t>
            </a:r>
            <a:endParaRPr lang="fr-FR" sz="1100" dirty="0">
              <a:solidFill>
                <a:schemeClr val="tx1"/>
              </a:solidFill>
            </a:endParaRPr>
          </a:p>
        </p:txBody>
      </p:sp>
      <p:cxnSp>
        <p:nvCxnSpPr>
          <p:cNvPr id="159" name="Straight Arrow Connector 158"/>
          <p:cNvCxnSpPr>
            <a:stCxn id="16" idx="3"/>
            <a:endCxn id="157" idx="1"/>
          </p:cNvCxnSpPr>
          <p:nvPr/>
        </p:nvCxnSpPr>
        <p:spPr>
          <a:xfrm flipV="1">
            <a:off x="4102101" y="2476327"/>
            <a:ext cx="273662" cy="116449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5321300" y="2108200"/>
            <a:ext cx="1041400" cy="738664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Is current TRD calibration enough? Could it be skipped?</a:t>
            </a:r>
            <a:endParaRPr lang="en-US" sz="1050" dirty="0"/>
          </a:p>
        </p:txBody>
      </p:sp>
      <p:sp>
        <p:nvSpPr>
          <p:cNvPr id="179" name="TextBox 178"/>
          <p:cNvSpPr txBox="1"/>
          <p:nvPr/>
        </p:nvSpPr>
        <p:spPr>
          <a:xfrm>
            <a:off x="6515100" y="1943100"/>
            <a:ext cx="1041400" cy="900246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Does TRD need another calibration after matching? Or only GAIN?</a:t>
            </a:r>
            <a:endParaRPr lang="en-US" sz="1050" dirty="0"/>
          </a:p>
        </p:txBody>
      </p:sp>
      <p:sp>
        <p:nvSpPr>
          <p:cNvPr id="186" name="TextBox 185"/>
          <p:cNvSpPr txBox="1"/>
          <p:nvPr/>
        </p:nvSpPr>
        <p:spPr>
          <a:xfrm>
            <a:off x="7823200" y="3911600"/>
            <a:ext cx="1041400" cy="253916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PID calibrations</a:t>
            </a:r>
            <a:endParaRPr lang="en-US" sz="1050" dirty="0"/>
          </a:p>
        </p:txBody>
      </p:sp>
      <p:sp>
        <p:nvSpPr>
          <p:cNvPr id="194" name="TextBox 193"/>
          <p:cNvSpPr txBox="1"/>
          <p:nvPr/>
        </p:nvSpPr>
        <p:spPr>
          <a:xfrm>
            <a:off x="152400" y="5689600"/>
            <a:ext cx="1435100" cy="577081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First data won’t have used average-rescaled TPC map!</a:t>
            </a:r>
            <a:endParaRPr lang="en-US" sz="1050" dirty="0"/>
          </a:p>
        </p:txBody>
      </p:sp>
      <p:sp>
        <p:nvSpPr>
          <p:cNvPr id="195" name="TextBox 194"/>
          <p:cNvSpPr txBox="1"/>
          <p:nvPr/>
        </p:nvSpPr>
        <p:spPr>
          <a:xfrm>
            <a:off x="4597400" y="381000"/>
            <a:ext cx="1092200" cy="253916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Is TRD needed?</a:t>
            </a:r>
            <a:endParaRPr lang="en-US" sz="1050" dirty="0"/>
          </a:p>
        </p:txBody>
      </p:sp>
      <p:sp>
        <p:nvSpPr>
          <p:cNvPr id="206" name="TextBox 205"/>
          <p:cNvSpPr txBox="1"/>
          <p:nvPr/>
        </p:nvSpPr>
        <p:spPr>
          <a:xfrm>
            <a:off x="1016000" y="2692400"/>
            <a:ext cx="697627" cy="261610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 smtClean="0"/>
              <a:t>DCS data</a:t>
            </a:r>
            <a:endParaRPr lang="en-US" sz="1050" dirty="0"/>
          </a:p>
        </p:txBody>
      </p:sp>
      <p:cxnSp>
        <p:nvCxnSpPr>
          <p:cNvPr id="207" name="Straight Arrow Connector 206"/>
          <p:cNvCxnSpPr>
            <a:stCxn id="206" idx="3"/>
          </p:cNvCxnSpPr>
          <p:nvPr/>
        </p:nvCxnSpPr>
        <p:spPr>
          <a:xfrm flipV="1">
            <a:off x="1713627" y="2641600"/>
            <a:ext cx="165973" cy="1816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2" name="Left Brace 211"/>
          <p:cNvSpPr/>
          <p:nvPr/>
        </p:nvSpPr>
        <p:spPr>
          <a:xfrm rot="16200000">
            <a:off x="2222500" y="5753100"/>
            <a:ext cx="279400" cy="1600200"/>
          </a:xfrm>
          <a:prstGeom prst="leftBrace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3" name="TextBox 212"/>
          <p:cNvSpPr txBox="1"/>
          <p:nvPr/>
        </p:nvSpPr>
        <p:spPr>
          <a:xfrm>
            <a:off x="2108200" y="6642100"/>
            <a:ext cx="5155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Step 1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214" name="Left Brace 213"/>
          <p:cNvSpPr/>
          <p:nvPr/>
        </p:nvSpPr>
        <p:spPr>
          <a:xfrm rot="16200000">
            <a:off x="3617039" y="5979240"/>
            <a:ext cx="271621" cy="1130300"/>
          </a:xfrm>
          <a:prstGeom prst="leftBrace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5" name="TextBox 214"/>
          <p:cNvSpPr txBox="1"/>
          <p:nvPr/>
        </p:nvSpPr>
        <p:spPr>
          <a:xfrm>
            <a:off x="3467100" y="6637180"/>
            <a:ext cx="5927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Step 2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216" name="Left Brace 215"/>
          <p:cNvSpPr/>
          <p:nvPr/>
        </p:nvSpPr>
        <p:spPr>
          <a:xfrm rot="16200000">
            <a:off x="5782389" y="4944187"/>
            <a:ext cx="271622" cy="3200401"/>
          </a:xfrm>
          <a:prstGeom prst="leftBrace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7" name="TextBox 216"/>
          <p:cNvSpPr txBox="1"/>
          <p:nvPr/>
        </p:nvSpPr>
        <p:spPr>
          <a:xfrm>
            <a:off x="5638800" y="6599079"/>
            <a:ext cx="5927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Step 3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218" name="Left Brace 217"/>
          <p:cNvSpPr/>
          <p:nvPr/>
        </p:nvSpPr>
        <p:spPr>
          <a:xfrm rot="16200000">
            <a:off x="8189037" y="5737936"/>
            <a:ext cx="297023" cy="1612903"/>
          </a:xfrm>
          <a:prstGeom prst="leftBrace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9" name="TextBox 218"/>
          <p:cNvSpPr txBox="1"/>
          <p:nvPr/>
        </p:nvSpPr>
        <p:spPr>
          <a:xfrm>
            <a:off x="8051800" y="6611779"/>
            <a:ext cx="5927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</a:rPr>
              <a:t>Step 4</a:t>
            </a:r>
            <a:endParaRPr lang="en-US" sz="1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1425</TotalTime>
  <Words>205</Words>
  <Application>Microsoft Macintosh PowerPoint</Application>
  <PresentationFormat>On-screen Show (4:3)</PresentationFormat>
  <Paragraphs>44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Ruben Shahoyan</dc:creator>
  <cp:lastModifiedBy>Chiara Zampolli</cp:lastModifiedBy>
  <cp:revision>67</cp:revision>
  <dcterms:created xsi:type="dcterms:W3CDTF">2014-02-09T18:04:21Z</dcterms:created>
  <dcterms:modified xsi:type="dcterms:W3CDTF">2014-02-10T12:12:04Z</dcterms:modified>
</cp:coreProperties>
</file>