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ev Kansa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0CF7A6-5317-4E41-9DD6-59F487F82AD6}">
  <a:tblStyle styleId="{5B0CF7A6-5317-4E41-9DD6-59F487F82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11T16:00:28.949">
    <p:pos x="6000" y="0"/>
    <p:text>For adding equations, go to Extensions Tab -&gt; MathFlow LaTeX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04a8e7340_3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404a8e7340_3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04a8e7340_3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04a8e7340_3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04a8e7340_3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04a8e7340_3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368a45c2c_2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3368a45c2c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8dead002f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38dead002f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8dead002f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Minimizing Average Travel Time and Congestion in Decentralized Traffic Networks</a:t>
            </a:r>
            <a:endParaRPr sz="1950">
              <a:solidFill>
                <a:srgbClr val="44484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Dijksta algo dosen’t follow heuristic approach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f(n)=estimated total cost of path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h(n)=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guess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of the remaining cost from node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to the goal. It should be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admissible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(not overestimate).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1916"/>
              </a:buClr>
              <a:buSzPts val="4400"/>
              <a:buFont typeface="Helvetica Neue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g(n)=This is the known (actual) cost it takes to reach the node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from the start node.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38dead002f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368a45c2c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3368a45c2c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30b48b82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430b48b82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368a45c2c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3368a45c2c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368a45c2c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368a45c2c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368a45c2c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368a45c2c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3368a45c2c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dead002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38dead002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8dead002f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38dead002f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04a8e7340_3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04a8e7340_3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04a8e7340_3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404a8e7340_3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04a8e7340_3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404a8e7340_3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04a8e7340_3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404a8e7340_3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44150" y="4710224"/>
            <a:ext cx="10515601" cy="5520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848"/>
              </a:buClr>
              <a:buSzPts val="2000"/>
              <a:buFont typeface="Helvetica Neue Light"/>
              <a:buNone/>
              <a:defRPr b="0" i="0" sz="20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7430948" y="751519"/>
            <a:ext cx="3928803" cy="13332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2" type="body"/>
          </p:nvPr>
        </p:nvSpPr>
        <p:spPr>
          <a:xfrm>
            <a:off x="844150" y="3784993"/>
            <a:ext cx="105160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1" i="0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74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l.acm.org/doi/10.1145/2834882.2834886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Relationship Id="rId7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3.png"/><Relationship Id="rId5" Type="http://schemas.openxmlformats.org/officeDocument/2006/relationships/image" Target="../media/image5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6.png"/><Relationship Id="rId8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geeksforgeeks.org/a-search-algorith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44150" y="4710224"/>
            <a:ext cx="10515600" cy="552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1" lang="en-US" sz="195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Minimizing Average Travel Time and Congestion in Decentralized Traffic Networks</a:t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t/>
            </a:r>
            <a:endParaRPr b="1" sz="195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44150" y="3784993"/>
            <a:ext cx="105159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/>
              <a:t>Randomized Route Optimization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844150" y="2881424"/>
            <a:ext cx="10515600" cy="552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1" lang="en-US" sz="195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CSE400 - Fundamentals of Probability in Computing</a:t>
            </a:r>
            <a:br>
              <a:rPr b="1" lang="en-US" sz="195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95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Instructor - Prof. Dhaval Patel</a:t>
            </a:r>
            <a:endParaRPr b="1" sz="195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b="1" lang="en-US" sz="195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Intelligent Transportation System - s1_its_1</a:t>
            </a:r>
            <a:endParaRPr sz="1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2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215" name="Google Shape;215;p22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 b="0" l="0" r="0" t="16457"/>
          <a:stretch/>
        </p:blipFill>
        <p:spPr>
          <a:xfrm>
            <a:off x="2212854" y="1387325"/>
            <a:ext cx="7786797" cy="3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/>
          <p:nvPr/>
        </p:nvSpPr>
        <p:spPr>
          <a:xfrm>
            <a:off x="2194575" y="2750250"/>
            <a:ext cx="7786800" cy="779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004138" y="4773700"/>
            <a:ext cx="616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Randomly generate and apply traffic weights to the graph, allowing consistent simulation of varying traffic conditions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3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226" name="Google Shape;226;p23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3">
            <a:alphaModFix/>
          </a:blip>
          <a:srcRect b="0" l="0" r="0" t="16457"/>
          <a:stretch/>
        </p:blipFill>
        <p:spPr>
          <a:xfrm>
            <a:off x="2212854" y="1387325"/>
            <a:ext cx="7786797" cy="3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2192325" y="3444725"/>
            <a:ext cx="7786800" cy="466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004138" y="4773700"/>
            <a:ext cx="616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Visualizes the graph using NetworkX and matplotlib, highlighting the path if provided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4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237" name="Google Shape;237;p24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0" r="0" t="16457"/>
          <a:stretch/>
        </p:blipFill>
        <p:spPr>
          <a:xfrm>
            <a:off x="2212854" y="1387325"/>
            <a:ext cx="7786797" cy="3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/>
          <p:nvPr/>
        </p:nvSpPr>
        <p:spPr>
          <a:xfrm>
            <a:off x="2147500" y="3813159"/>
            <a:ext cx="7786800" cy="766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3004138" y="4773700"/>
            <a:ext cx="6163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Convert graph dictionary keys between tuple and string formats to save and reload consistent traffic weights via JSON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73553" y="-54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T3: Inference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5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248" name="Google Shape;248;p25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Hir Gaglani</a:t>
            </a:r>
            <a:r>
              <a:rPr lang="en-US" sz="2100"/>
              <a:t>- AU2340136</a:t>
            </a:r>
            <a:endParaRPr sz="2100"/>
          </a:p>
        </p:txBody>
      </p:sp>
      <p:sp>
        <p:nvSpPr>
          <p:cNvPr id="249" name="Google Shape;249;p25"/>
          <p:cNvSpPr txBox="1"/>
          <p:nvPr/>
        </p:nvSpPr>
        <p:spPr>
          <a:xfrm>
            <a:off x="3914488" y="401960"/>
            <a:ext cx="3268800" cy="3768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Domain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730000" y="4589425"/>
            <a:ext cx="10793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➔"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Scalability</a:t>
            </a: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 Large-Scale Networks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➔"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Algorithmic Efficiency based on travel time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➔"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Balancing Exploration &amp;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Exploitation in Pathfinding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3657725" y="6327425"/>
            <a:ext cx="6145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Image Source: </a:t>
            </a:r>
            <a:r>
              <a:rPr lang="en-US" sz="1600" u="sng">
                <a:solidFill>
                  <a:srgbClr val="4A86E8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https://dl.acm.org/doi/10.1145/2834882.2834886</a:t>
            </a:r>
            <a:endParaRPr sz="1600">
              <a:solidFill>
                <a:srgbClr val="4A86E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4">
            <a:alphaModFix/>
          </a:blip>
          <a:srcRect b="0" l="0" r="0" t="6924"/>
          <a:stretch/>
        </p:blipFill>
        <p:spPr>
          <a:xfrm>
            <a:off x="6388900" y="955562"/>
            <a:ext cx="5611026" cy="350771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75" y="933725"/>
            <a:ext cx="5791272" cy="352956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6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260" name="Google Shape;260;p26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Hir Gaglani- AU2340136</a:t>
            </a:r>
            <a:endParaRPr sz="2100"/>
          </a:p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373553" y="-546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T3: Inference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4073768" y="498258"/>
            <a:ext cx="3276000" cy="3768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 Perspective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3" name="Google Shape;263;p26"/>
          <p:cNvGraphicFramePr/>
          <p:nvPr/>
        </p:nvGraphicFramePr>
        <p:xfrm>
          <a:off x="952500" y="12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{5B0CF7A6-5317-4E41-9DD6-59F487F82AD6}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Parameters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Randomised A* Algorithm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Deterministic A* Algorithm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Time Complexity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Follows </a:t>
                      </a:r>
                      <a:r>
                        <a:rPr lang="en-US" sz="1500" u="sng"/>
                        <a:t>Probabilistic path selection </a:t>
                      </a:r>
                      <a:r>
                        <a:rPr lang="en-US" sz="1500"/>
                        <a:t>thus,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Time complexity=</a:t>
                      </a:r>
                      <a:endParaRPr sz="15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where          = additional cost per node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</a:t>
                      </a:r>
                      <a:r>
                        <a:rPr lang="en-US" sz="1500"/>
                        <a:t>ollows </a:t>
                      </a:r>
                      <a:r>
                        <a:rPr lang="en-US" sz="1500" u="sng"/>
                        <a:t>exhaustive search</a:t>
                      </a:r>
                      <a:r>
                        <a:rPr lang="en-US" sz="1500"/>
                        <a:t> thus,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Time complexity=           </a:t>
                      </a:r>
                      <a:endParaRPr sz="15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where, b= branching factor</a:t>
                      </a:r>
                      <a:endParaRPr sz="15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           d= depth of optimal solution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     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Number of Flops (Floating point operations per second) used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flops per node: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flops per node: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Convergence Rate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Converge faster by exploring diverse path probabilistically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Ensures shortest path but takes longer time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4" name="Google Shape;2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700" y="2188438"/>
            <a:ext cx="519147" cy="3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125" y="2446075"/>
            <a:ext cx="8001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375" y="2693925"/>
            <a:ext cx="42281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6775" y="3870475"/>
            <a:ext cx="211408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125" y="3870475"/>
            <a:ext cx="2292969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5/04/25</a:t>
            </a:r>
            <a:endParaRPr/>
          </a:p>
        </p:txBody>
      </p:sp>
      <p:sp>
        <p:nvSpPr>
          <p:cNvPr id="275" name="Google Shape;275;p27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Priscilla R - AU2340001</a:t>
            </a:r>
            <a:endParaRPr sz="2100"/>
          </a:p>
        </p:txBody>
      </p:sp>
      <p:sp>
        <p:nvSpPr>
          <p:cNvPr id="276" name="Google Shape;276;p27"/>
          <p:cNvSpPr txBox="1"/>
          <p:nvPr>
            <p:ph type="title"/>
          </p:nvPr>
        </p:nvSpPr>
        <p:spPr>
          <a:xfrm>
            <a:off x="192100" y="115900"/>
            <a:ext cx="1080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T4: Algorithm(Deterministic and Randomized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647950" y="1704125"/>
            <a:ext cx="7911600" cy="4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Char char="❖"/>
            </a:pPr>
            <a:r>
              <a:rPr b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 Search Algorithm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75" y="2372825"/>
            <a:ext cx="4809676" cy="295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125" y="1001825"/>
            <a:ext cx="3501750" cy="49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/>
          <p:nvPr/>
        </p:nvSpPr>
        <p:spPr>
          <a:xfrm>
            <a:off x="1160100" y="2802550"/>
            <a:ext cx="3501600" cy="29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1" name="Google Shape;281;p27"/>
          <p:cNvCxnSpPr>
            <a:stCxn id="280" idx="3"/>
          </p:cNvCxnSpPr>
          <p:nvPr/>
        </p:nvCxnSpPr>
        <p:spPr>
          <a:xfrm flipH="1" rot="10800000">
            <a:off x="4661700" y="1666900"/>
            <a:ext cx="2964300" cy="12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7"/>
          <p:cNvSpPr/>
          <p:nvPr/>
        </p:nvSpPr>
        <p:spPr>
          <a:xfrm>
            <a:off x="1160100" y="3255725"/>
            <a:ext cx="3238500" cy="17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3" name="Google Shape;283;p27"/>
          <p:cNvCxnSpPr/>
          <p:nvPr/>
        </p:nvCxnSpPr>
        <p:spPr>
          <a:xfrm flipH="1" rot="10800000">
            <a:off x="4398550" y="2141825"/>
            <a:ext cx="3485100" cy="12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7"/>
          <p:cNvSpPr/>
          <p:nvPr/>
        </p:nvSpPr>
        <p:spPr>
          <a:xfrm>
            <a:off x="1160100" y="3463625"/>
            <a:ext cx="2380500" cy="29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5" name="Google Shape;285;p27"/>
          <p:cNvCxnSpPr/>
          <p:nvPr/>
        </p:nvCxnSpPr>
        <p:spPr>
          <a:xfrm flipH="1" rot="10800000">
            <a:off x="3540600" y="3131675"/>
            <a:ext cx="3810000" cy="4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7"/>
          <p:cNvSpPr/>
          <p:nvPr/>
        </p:nvSpPr>
        <p:spPr>
          <a:xfrm>
            <a:off x="7321750" y="2451250"/>
            <a:ext cx="1154700" cy="91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1111375" y="3756725"/>
            <a:ext cx="4194000" cy="113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7794125" y="2949100"/>
            <a:ext cx="1382700" cy="194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89" name="Google Shape;289;p27"/>
          <p:cNvCxnSpPr>
            <a:endCxn id="288" idx="1"/>
          </p:cNvCxnSpPr>
          <p:nvPr/>
        </p:nvCxnSpPr>
        <p:spPr>
          <a:xfrm flipH="1" rot="10800000">
            <a:off x="5305325" y="3921400"/>
            <a:ext cx="24888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192100" y="1263025"/>
            <a:ext cx="9703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985900" y="1373750"/>
            <a:ext cx="10515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8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298" name="Google Shape;298;p28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Priscilla R </a:t>
            </a:r>
            <a:r>
              <a:rPr lang="en-US" sz="2100"/>
              <a:t>- AU2340001</a:t>
            </a:r>
            <a:endParaRPr sz="2100"/>
          </a:p>
        </p:txBody>
      </p:sp>
      <p:sp>
        <p:nvSpPr>
          <p:cNvPr id="299" name="Google Shape;299;p28"/>
          <p:cNvSpPr txBox="1"/>
          <p:nvPr/>
        </p:nvSpPr>
        <p:spPr>
          <a:xfrm>
            <a:off x="703525" y="260350"/>
            <a:ext cx="69294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Char char="❖"/>
            </a:pPr>
            <a:r>
              <a:rPr b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</a:t>
            </a:r>
            <a:r>
              <a:rPr b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 Scaling Algorithm</a:t>
            </a:r>
            <a:endParaRPr b="1"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1133125" y="3325213"/>
            <a:ext cx="2712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1191025" y="5788850"/>
            <a:ext cx="2877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2723" r="0" t="5177"/>
          <a:stretch/>
        </p:blipFill>
        <p:spPr>
          <a:xfrm>
            <a:off x="1285475" y="875050"/>
            <a:ext cx="4447570" cy="525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/>
          <p:nvPr/>
        </p:nvSpPr>
        <p:spPr>
          <a:xfrm>
            <a:off x="1285475" y="1127575"/>
            <a:ext cx="3298800" cy="86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1285475" y="2024650"/>
            <a:ext cx="3298800" cy="37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1285475" y="2842875"/>
            <a:ext cx="3067500" cy="5862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285475" y="3429000"/>
            <a:ext cx="2997900" cy="243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7" name="Google Shape;3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925" y="524438"/>
            <a:ext cx="3460050" cy="573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28"/>
          <p:cNvCxnSpPr>
            <a:stCxn id="303" idx="3"/>
          </p:cNvCxnSpPr>
          <p:nvPr/>
        </p:nvCxnSpPr>
        <p:spPr>
          <a:xfrm flipH="1" rot="10800000">
            <a:off x="4584275" y="1525225"/>
            <a:ext cx="44190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8"/>
          <p:cNvCxnSpPr>
            <a:stCxn id="305" idx="3"/>
          </p:cNvCxnSpPr>
          <p:nvPr/>
        </p:nvCxnSpPr>
        <p:spPr>
          <a:xfrm flipH="1" rot="10800000">
            <a:off x="4352975" y="2834775"/>
            <a:ext cx="45144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8"/>
          <p:cNvCxnSpPr>
            <a:stCxn id="304" idx="3"/>
          </p:cNvCxnSpPr>
          <p:nvPr/>
        </p:nvCxnSpPr>
        <p:spPr>
          <a:xfrm flipH="1" rot="10800000">
            <a:off x="4584275" y="2120350"/>
            <a:ext cx="44190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8"/>
          <p:cNvCxnSpPr>
            <a:stCxn id="306" idx="3"/>
          </p:cNvCxnSpPr>
          <p:nvPr/>
        </p:nvCxnSpPr>
        <p:spPr>
          <a:xfrm flipH="1" rot="10800000">
            <a:off x="4283375" y="3634350"/>
            <a:ext cx="4856100" cy="10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T5: Derivation of Bounds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587375" y="1373750"/>
            <a:ext cx="105156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For path selection where each path      is chosen with probability: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expected travel time is given by: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Chernoff bound the probability that traffic deviates is: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9"/>
          <p:cNvSpPr txBox="1"/>
          <p:nvPr>
            <p:ph idx="10" type="dt"/>
          </p:nvPr>
        </p:nvSpPr>
        <p:spPr>
          <a:xfrm>
            <a:off x="8893200" y="6339725"/>
            <a:ext cx="2046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06/04/25</a:t>
            </a:r>
            <a:endParaRPr/>
          </a:p>
        </p:txBody>
      </p:sp>
      <p:sp>
        <p:nvSpPr>
          <p:cNvPr id="320" name="Google Shape;320;p29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Hir Vora- AU2340156</a:t>
            </a:r>
            <a:endParaRPr sz="2100"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17" y="1773248"/>
            <a:ext cx="2805008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100" y="1439875"/>
            <a:ext cx="342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275" y="3152063"/>
            <a:ext cx="2921450" cy="741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4950" y="4310675"/>
            <a:ext cx="4728825" cy="7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/>
        </p:nvSpPr>
        <p:spPr>
          <a:xfrm>
            <a:off x="192100" y="260350"/>
            <a:ext cx="792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T5: Derivation of Bounds</a:t>
            </a:r>
            <a:endParaRPr b="1" sz="4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9192000" y="22600"/>
            <a:ext cx="30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Hir Vora- AU2340156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375800" y="1153850"/>
            <a:ext cx="11099700" cy="5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Integrating  Min-Cut with Chernoff Bounds.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Each path      from source     to destination     has an associated probability,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       given by the exponential PMF: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Set A(Contains Src-S)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Set B(contains Dst-D)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Min-cut finds the smallest total capacity separating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source from the destination: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Incorporating min-cut with Chernoff bound: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32" name="Google Shape;3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825" y="1860525"/>
            <a:ext cx="342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925" y="1860525"/>
            <a:ext cx="342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225" y="1865288"/>
            <a:ext cx="2667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3575" y="2257200"/>
            <a:ext cx="742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3113" y="2446673"/>
            <a:ext cx="2864275" cy="9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9550" y="4517275"/>
            <a:ext cx="23050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0678" y="5443550"/>
            <a:ext cx="486917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0"/>
          <p:cNvSpPr txBox="1"/>
          <p:nvPr/>
        </p:nvSpPr>
        <p:spPr>
          <a:xfrm>
            <a:off x="8639850" y="63087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06/04/25 | 12</a:t>
            </a:r>
            <a:endParaRPr sz="120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0" name="Google Shape;34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88473" y="2365400"/>
            <a:ext cx="4011451" cy="2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3833700" y="2162950"/>
            <a:ext cx="45246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</a:pPr>
            <a:r>
              <a:rPr lang="en-US" sz="6700"/>
              <a:t>Thank You</a:t>
            </a:r>
            <a:endParaRPr sz="6700"/>
          </a:p>
        </p:txBody>
      </p:sp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31"/>
          <p:cNvSpPr txBox="1"/>
          <p:nvPr>
            <p:ph idx="10" type="dt"/>
          </p:nvPr>
        </p:nvSpPr>
        <p:spPr>
          <a:xfrm>
            <a:off x="8155725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06/04/25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287076" y="-78300"/>
            <a:ext cx="6662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Problem Formulation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155725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10237900" y="22450"/>
            <a:ext cx="1954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The Team</a:t>
            </a:r>
            <a:endParaRPr sz="210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88" y="1454988"/>
            <a:ext cx="8420825" cy="44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006600" y="6010975"/>
            <a:ext cx="61788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Image Source: </a:t>
            </a:r>
            <a:r>
              <a:rPr b="1" lang="en-US" sz="1500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https://www.geeksforgeeks.org/a-search-algorithm/</a:t>
            </a:r>
            <a:r>
              <a:rPr b="1" lang="en-US" sz="1500">
                <a:solidFill>
                  <a:srgbClr val="3C78D8"/>
                </a:solidFill>
              </a:rPr>
              <a:t> </a:t>
            </a:r>
            <a:endParaRPr sz="1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T1: Mathematical Modelling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87375" y="622175"/>
            <a:ext cx="105156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b="1" lang="en-US"/>
              <a:t>Random Variable: </a:t>
            </a:r>
            <a:r>
              <a:rPr b="1" lang="en-US"/>
              <a:t>Selected</a:t>
            </a:r>
            <a:r>
              <a:rPr b="1" lang="en-US"/>
              <a:t> Path (P)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Probability Mass Function: 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Dev Kansara - AU2340222</a:t>
            </a:r>
            <a:endParaRPr sz="2100"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588450" y="2792538"/>
            <a:ext cx="105156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Cost Function: Actual Cost +     * Heuristic Cost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</a:pPr>
            <a:r>
              <a:rPr b="1" lang="en-US"/>
              <a:t>Expected Travel Time: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3" name="Google Shape;113;p15"/>
          <p:cNvSpPr/>
          <p:nvPr/>
        </p:nvSpPr>
        <p:spPr>
          <a:xfrm>
            <a:off x="8415300" y="2695150"/>
            <a:ext cx="435900" cy="47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1190975" y="1991475"/>
            <a:ext cx="435900" cy="47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5" name="Google Shape;115;p15"/>
          <p:cNvCxnSpPr>
            <a:stCxn id="113" idx="0"/>
            <a:endCxn id="114" idx="1"/>
          </p:cNvCxnSpPr>
          <p:nvPr/>
        </p:nvCxnSpPr>
        <p:spPr>
          <a:xfrm rot="-5400000">
            <a:off x="9627150" y="1067350"/>
            <a:ext cx="633900" cy="2621700"/>
          </a:xfrm>
          <a:prstGeom prst="curvedConnector3">
            <a:avLst>
              <a:gd fmla="val 1485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>
            <a:stCxn id="113" idx="4"/>
            <a:endCxn id="114" idx="4"/>
          </p:cNvCxnSpPr>
          <p:nvPr/>
        </p:nvCxnSpPr>
        <p:spPr>
          <a:xfrm rot="-5400000">
            <a:off x="9669150" y="1431250"/>
            <a:ext cx="703800" cy="2775600"/>
          </a:xfrm>
          <a:prstGeom prst="curvedConnector3">
            <a:avLst>
              <a:gd fmla="val -762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>
            <a:stCxn id="113" idx="7"/>
            <a:endCxn id="114" idx="2"/>
          </p:cNvCxnSpPr>
          <p:nvPr/>
        </p:nvCxnSpPr>
        <p:spPr>
          <a:xfrm rot="-5400000">
            <a:off x="9721414" y="1295279"/>
            <a:ext cx="535500" cy="240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9681675" y="1357450"/>
            <a:ext cx="6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P1</a:t>
            </a:r>
            <a:endParaRPr sz="2000"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9681675" y="1991475"/>
            <a:ext cx="6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P2</a:t>
            </a:r>
            <a:endParaRPr sz="2000"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9736225" y="2397475"/>
            <a:ext cx="6789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.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.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.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.</a:t>
            </a:r>
            <a:endParaRPr b="1" sz="2000"/>
          </a:p>
        </p:txBody>
      </p:sp>
      <p:cxnSp>
        <p:nvCxnSpPr>
          <p:cNvPr id="121" name="Google Shape;121;p15"/>
          <p:cNvCxnSpPr>
            <a:stCxn id="113" idx="5"/>
            <a:endCxn id="114" idx="3"/>
          </p:cNvCxnSpPr>
          <p:nvPr/>
        </p:nvCxnSpPr>
        <p:spPr>
          <a:xfrm rot="-5400000">
            <a:off x="9669214" y="1515621"/>
            <a:ext cx="703800" cy="2467500"/>
          </a:xfrm>
          <a:prstGeom prst="curvedConnector3">
            <a:avLst>
              <a:gd fmla="val 73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681675" y="3657200"/>
            <a:ext cx="678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Pn</a:t>
            </a:r>
            <a:endParaRPr sz="2000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200" y="3391750"/>
            <a:ext cx="3392250" cy="8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599175" y="4313675"/>
            <a:ext cx="10515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Heuristic Cost computed using three types of distances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Euclidean Distance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Manhattan Distance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-US"/>
              <a:t>Diagonal Distance</a:t>
            </a:r>
            <a:endParaRPr b="1"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9700" y="2799000"/>
            <a:ext cx="273945" cy="4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6000" y="1653388"/>
            <a:ext cx="3298800" cy="1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Dev Kansara - AU2340222</a:t>
            </a:r>
            <a:endParaRPr sz="2100"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T1: Mathematical Modelling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375" y="1239850"/>
            <a:ext cx="35814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375" y="2044200"/>
            <a:ext cx="30956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5138" y="2639000"/>
            <a:ext cx="35718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363275" y="1316050"/>
            <a:ext cx="45519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-"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Euclidean Distance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363275" y="1935075"/>
            <a:ext cx="416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-"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Manhattan Distance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63275" y="2553975"/>
            <a:ext cx="416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-"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Diagonal Distance</a:t>
            </a: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750" y="3426775"/>
            <a:ext cx="619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3750" y="3944300"/>
            <a:ext cx="619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3750" y="4450925"/>
            <a:ext cx="619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/>
        </p:nvSpPr>
        <p:spPr>
          <a:xfrm>
            <a:off x="1828075" y="3325275"/>
            <a:ext cx="6745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-&gt; Pure Dijkstra -&gt; no heuristics slow but exact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828075" y="3842850"/>
            <a:ext cx="6836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-&gt; Standard A* -&gt; faster and uses heuristics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1828075" y="4349475"/>
            <a:ext cx="7029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-&gt; Randomized -&gt; adds </a:t>
            </a: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controlled randomness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554375" y="5221275"/>
            <a:ext cx="416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Exploration v/s Exploitation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57350" y="3636413"/>
            <a:ext cx="3298800" cy="814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6"/>
          <p:cNvCxnSpPr/>
          <p:nvPr/>
        </p:nvCxnSpPr>
        <p:spPr>
          <a:xfrm>
            <a:off x="7878025" y="3232949"/>
            <a:ext cx="8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7878025" y="4852600"/>
            <a:ext cx="82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8698538" y="3227675"/>
            <a:ext cx="0" cy="16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685375" y="1198800"/>
            <a:ext cx="64758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Libraries: 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random 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heapq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matplotlib.pyplot 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networkx 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time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 world Mimicry - 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Traffic Congestion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Fastest Route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Algorithm - A* Algorithm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125" y="1124250"/>
            <a:ext cx="1188400" cy="11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7550" y="1243950"/>
            <a:ext cx="4452993" cy="10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675" y="2312650"/>
            <a:ext cx="3837401" cy="383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171" name="Google Shape;171;p18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16457"/>
          <a:stretch/>
        </p:blipFill>
        <p:spPr>
          <a:xfrm>
            <a:off x="2212854" y="1387325"/>
            <a:ext cx="7786797" cy="3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/>
          <p:nvPr/>
        </p:nvSpPr>
        <p:spPr>
          <a:xfrm>
            <a:off x="2192325" y="1387325"/>
            <a:ext cx="7786800" cy="466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004138" y="4773700"/>
            <a:ext cx="616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Implements the A* algorithm to find the shortest path from start to goal using traffic-weighted graph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9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16457"/>
          <a:stretch/>
        </p:blipFill>
        <p:spPr>
          <a:xfrm>
            <a:off x="2212854" y="1387325"/>
            <a:ext cx="7786797" cy="3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2192325" y="1692125"/>
            <a:ext cx="7786800" cy="466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004138" y="4773700"/>
            <a:ext cx="616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Returns valid neighboring nodes and their respective movement costs from the graph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0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193" name="Google Shape;193;p20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16457"/>
          <a:stretch/>
        </p:blipFill>
        <p:spPr>
          <a:xfrm>
            <a:off x="2212854" y="1387325"/>
            <a:ext cx="7786797" cy="3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2192325" y="2073125"/>
            <a:ext cx="7786800" cy="466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004138" y="4773700"/>
            <a:ext cx="616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Calculates the Manhattan distance as the heuristic estimate between the current position and the goal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63278" y="-279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solidFill>
                  <a:schemeClr val="dk2"/>
                </a:solidFill>
              </a:rPr>
              <a:t>T2: Coding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1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13/02/25</a:t>
            </a:r>
            <a:endParaRPr/>
          </a:p>
        </p:txBody>
      </p:sp>
      <p:sp>
        <p:nvSpPr>
          <p:cNvPr id="204" name="Google Shape;204;p21"/>
          <p:cNvSpPr txBox="1"/>
          <p:nvPr>
            <p:ph idx="4294967295" type="body"/>
          </p:nvPr>
        </p:nvSpPr>
        <p:spPr>
          <a:xfrm>
            <a:off x="8893200" y="22450"/>
            <a:ext cx="329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 sz="2100"/>
              <a:t>Param Shah - AU2340192</a:t>
            </a:r>
            <a:endParaRPr sz="2100"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16457"/>
          <a:stretch/>
        </p:blipFill>
        <p:spPr>
          <a:xfrm>
            <a:off x="2212854" y="1387325"/>
            <a:ext cx="7786797" cy="31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>
            <a:off x="2192325" y="2377925"/>
            <a:ext cx="7786800" cy="466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3004138" y="4773700"/>
            <a:ext cx="616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Backtracks from the goal node to reconstruct and return the full path</a:t>
            </a:r>
            <a:endParaRPr b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