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3"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FD30605-C318-4050-9E8F-A5B8F1A0A49B}" type="datetimeFigureOut">
              <a:rPr lang="en-IN" smtClean="0"/>
              <a:t>10-05-2025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E3C9DC1-3F74-4AB9-91F8-AFD93A9D254B}" type="slidenum">
              <a:rPr lang="en-IN" smtClean="0"/>
              <a:t>‹#›</a:t>
            </a:fld>
            <a:endParaRPr lang="en-IN"/>
          </a:p>
        </p:txBody>
      </p:sp>
    </p:spTree>
    <p:extLst>
      <p:ext uri="{BB962C8B-B14F-4D97-AF65-F5344CB8AC3E}">
        <p14:creationId xmlns:p14="http://schemas.microsoft.com/office/powerpoint/2010/main" val="37052557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0605-C318-4050-9E8F-A5B8F1A0A49B}"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300465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D30605-C318-4050-9E8F-A5B8F1A0A49B}"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332539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30605-C318-4050-9E8F-A5B8F1A0A49B}" type="datetimeFigureOut">
              <a:rPr lang="en-IN" smtClean="0"/>
              <a:t>10-05-2025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1814862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FD30605-C318-4050-9E8F-A5B8F1A0A49B}" type="datetimeFigureOut">
              <a:rPr lang="en-IN" smtClean="0"/>
              <a:t>10-05-2025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12841798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D30605-C318-4050-9E8F-A5B8F1A0A49B}" type="datetimeFigureOut">
              <a:rPr lang="en-IN" smtClean="0"/>
              <a:t>10-05-2025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99286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D30605-C318-4050-9E8F-A5B8F1A0A49B}" type="datetimeFigureOut">
              <a:rPr lang="en-IN" smtClean="0"/>
              <a:t>10-05-2025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3557197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D30605-C318-4050-9E8F-A5B8F1A0A49B}" type="datetimeFigureOut">
              <a:rPr lang="en-IN" smtClean="0"/>
              <a:t>10-05-2025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313401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D30605-C318-4050-9E8F-A5B8F1A0A49B}" type="datetimeFigureOut">
              <a:rPr lang="en-IN" smtClean="0"/>
              <a:t>10-05-2025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3C9DC1-3F74-4AB9-91F8-AFD93A9D254B}" type="slidenum">
              <a:rPr lang="en-IN" smtClean="0"/>
              <a:t>‹#›</a:t>
            </a:fld>
            <a:endParaRPr lang="en-IN"/>
          </a:p>
        </p:txBody>
      </p:sp>
    </p:spTree>
    <p:extLst>
      <p:ext uri="{BB962C8B-B14F-4D97-AF65-F5344CB8AC3E}">
        <p14:creationId xmlns:p14="http://schemas.microsoft.com/office/powerpoint/2010/main" val="147737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FD30605-C318-4050-9E8F-A5B8F1A0A49B}" type="datetimeFigureOut">
              <a:rPr lang="en-IN" smtClean="0"/>
              <a:t>10-05-2025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E3C9DC1-3F74-4AB9-91F8-AFD93A9D254B}"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592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FD30605-C318-4050-9E8F-A5B8F1A0A49B}" type="datetimeFigureOut">
              <a:rPr lang="en-IN" smtClean="0"/>
              <a:t>10-05-2025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E3C9DC1-3F74-4AB9-91F8-AFD93A9D254B}"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300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FD30605-C318-4050-9E8F-A5B8F1A0A49B}" type="datetimeFigureOut">
              <a:rPr lang="en-IN" smtClean="0"/>
              <a:t>10-05-2025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E3C9DC1-3F74-4AB9-91F8-AFD93A9D254B}" type="slidenum">
              <a:rPr lang="en-IN" smtClean="0"/>
              <a:t>‹#›</a:t>
            </a:fld>
            <a:endParaRPr lang="en-IN"/>
          </a:p>
        </p:txBody>
      </p:sp>
    </p:spTree>
    <p:extLst>
      <p:ext uri="{BB962C8B-B14F-4D97-AF65-F5344CB8AC3E}">
        <p14:creationId xmlns:p14="http://schemas.microsoft.com/office/powerpoint/2010/main" val="121674548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4D9B-1D62-53B0-B897-B89CE9B71918}"/>
              </a:ext>
            </a:extLst>
          </p:cNvPr>
          <p:cNvSpPr>
            <a:spLocks noGrp="1"/>
          </p:cNvSpPr>
          <p:nvPr>
            <p:ph type="title"/>
          </p:nvPr>
        </p:nvSpPr>
        <p:spPr>
          <a:xfrm>
            <a:off x="965200" y="690880"/>
            <a:ext cx="10058400" cy="1851634"/>
          </a:xfrm>
        </p:spPr>
        <p:txBody>
          <a:bodyPr>
            <a:noAutofit/>
          </a:bodyPr>
          <a:lstStyle/>
          <a:p>
            <a:r>
              <a:rPr lang="en-IN" sz="1600" dirty="0"/>
              <a:t>                                             </a:t>
            </a:r>
            <a:r>
              <a:rPr lang="en-IN" sz="3200" b="1" u="sng" dirty="0">
                <a:latin typeface="Bahnschrift Condensed" panose="020B0502040204020203" pitchFamily="34" charset="0"/>
              </a:rPr>
              <a:t>Superstore Sales Analysis Report</a:t>
            </a:r>
            <a:br>
              <a:rPr lang="en-IN" sz="1600" b="1" u="sng" dirty="0">
                <a:latin typeface="Bahnschrift Condensed" panose="020B0502040204020203" pitchFamily="34" charset="0"/>
              </a:rPr>
            </a:br>
            <a:br>
              <a:rPr lang="en-IN" sz="1600" b="1" u="sng" dirty="0">
                <a:latin typeface="Bahnschrift Condensed" panose="020B0502040204020203" pitchFamily="34" charset="0"/>
              </a:rPr>
            </a:br>
            <a:br>
              <a:rPr lang="en-IN" sz="1600" dirty="0"/>
            </a:br>
            <a:r>
              <a:rPr lang="en-US" sz="1600" b="1" dirty="0">
                <a:latin typeface="Bell MT" panose="02020503060305020303" pitchFamily="18" charset="0"/>
              </a:rPr>
              <a:t>Intern Name: Shah Pranjal </a:t>
            </a:r>
            <a:r>
              <a:rPr lang="en-US" sz="1600" b="1" dirty="0" err="1">
                <a:latin typeface="Bell MT" panose="02020503060305020303" pitchFamily="18" charset="0"/>
              </a:rPr>
              <a:t>PankajKumar</a:t>
            </a:r>
            <a:br>
              <a:rPr lang="en-US" sz="1600" b="1" dirty="0">
                <a:latin typeface="Bell MT" panose="02020503060305020303" pitchFamily="18" charset="0"/>
              </a:rPr>
            </a:br>
            <a:r>
              <a:rPr lang="en-US" sz="1600" b="1" dirty="0">
                <a:latin typeface="Bell MT" panose="02020503060305020303" pitchFamily="18" charset="0"/>
              </a:rPr>
              <a:t>Company : </a:t>
            </a:r>
            <a:r>
              <a:rPr lang="en-US" sz="1600" b="1" dirty="0">
                <a:solidFill>
                  <a:schemeClr val="accent2"/>
                </a:solidFill>
                <a:latin typeface="Bell MT" panose="02020503060305020303" pitchFamily="18" charset="0"/>
              </a:rPr>
              <a:t>Brainwave Matrix Solutions</a:t>
            </a:r>
            <a:br>
              <a:rPr lang="en-US" sz="1600" b="1" dirty="0">
                <a:latin typeface="Bell MT" panose="02020503060305020303" pitchFamily="18" charset="0"/>
              </a:rPr>
            </a:br>
            <a:r>
              <a:rPr lang="en-US" sz="1600" b="1" dirty="0">
                <a:latin typeface="Bell MT" panose="02020503060305020303" pitchFamily="18" charset="0"/>
              </a:rPr>
              <a:t>Project Title: Superstore Sales Dashboard</a:t>
            </a:r>
            <a:br>
              <a:rPr lang="en-US" sz="1600" b="1" dirty="0">
                <a:latin typeface="Bell MT" panose="02020503060305020303" pitchFamily="18" charset="0"/>
              </a:rPr>
            </a:br>
            <a:r>
              <a:rPr lang="en-US" sz="1600" b="1" dirty="0">
                <a:latin typeface="Bell MT" panose="02020503060305020303" pitchFamily="18" charset="0"/>
              </a:rPr>
              <a:t>Toolset: Power BI | DAX | Excel</a:t>
            </a:r>
            <a:br>
              <a:rPr lang="en-US" sz="1600" b="1" dirty="0">
                <a:latin typeface="Bell MT" panose="02020503060305020303" pitchFamily="18" charset="0"/>
              </a:rPr>
            </a:br>
            <a:r>
              <a:rPr lang="en-US" sz="1600" b="1" dirty="0">
                <a:latin typeface="Bell MT" panose="02020503060305020303" pitchFamily="18" charset="0"/>
              </a:rPr>
              <a:t>Date: May 10, 2025</a:t>
            </a:r>
            <a:br>
              <a:rPr lang="en-US" sz="1600" b="1" dirty="0">
                <a:latin typeface="Bell MT" panose="02020503060305020303" pitchFamily="18" charset="0"/>
              </a:rPr>
            </a:br>
            <a:br>
              <a:rPr lang="en-US" sz="1600" dirty="0"/>
            </a:br>
            <a:endParaRPr lang="en-IN" sz="1600" dirty="0"/>
          </a:p>
        </p:txBody>
      </p:sp>
      <p:sp>
        <p:nvSpPr>
          <p:cNvPr id="3" name="Content Placeholder 2">
            <a:extLst>
              <a:ext uri="{FF2B5EF4-FFF2-40B4-BE49-F238E27FC236}">
                <a16:creationId xmlns:a16="http://schemas.microsoft.com/office/drawing/2014/main" id="{F4EA7E03-5631-93DF-BCE4-A770CB6E8821}"/>
              </a:ext>
            </a:extLst>
          </p:cNvPr>
          <p:cNvSpPr>
            <a:spLocks noGrp="1"/>
          </p:cNvSpPr>
          <p:nvPr>
            <p:ph idx="1"/>
          </p:nvPr>
        </p:nvSpPr>
        <p:spPr>
          <a:xfrm>
            <a:off x="883920" y="2542514"/>
            <a:ext cx="10241280" cy="3898926"/>
          </a:xfrm>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u="sng" strike="noStrike" cap="none" normalizeH="0" baseline="0" dirty="0">
                <a:ln>
                  <a:noFill/>
                </a:ln>
                <a:solidFill>
                  <a:schemeClr val="tx1"/>
                </a:solidFill>
                <a:effectLst/>
                <a:latin typeface="Baskerville Old Face" panose="02020602080505020303" pitchFamily="18" charset="0"/>
              </a:rPr>
              <a:t> Introduction :</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Baskerville Old Face" panose="02020602080505020303" pitchFamily="18" charset="0"/>
              </a:rPr>
            </a:br>
            <a:r>
              <a:rPr kumimoji="0" lang="en-US" altLang="en-US" sz="1800" b="0" i="0" u="none" strike="noStrike" cap="none" normalizeH="0" baseline="0" dirty="0">
                <a:ln>
                  <a:noFill/>
                </a:ln>
                <a:solidFill>
                  <a:schemeClr val="tx1"/>
                </a:solidFill>
                <a:effectLst/>
                <a:latin typeface="Baskerville Old Face" panose="02020602080505020303" pitchFamily="18" charset="0"/>
              </a:rPr>
              <a:t>This report presents a comprehensive Power BI dashboard designed to analyze Superstore sales data across different categories, regions, and customer segments. The main goal of this project was to derive actionable insights and visualize performance metrics in an interactive, user-friendly way. The analysis includes insights on Sales trends, Best selling products, </a:t>
            </a:r>
            <a:r>
              <a:rPr lang="en-US" altLang="en-US" dirty="0">
                <a:latin typeface="Baskerville Old Face" panose="02020602080505020303" pitchFamily="18" charset="0"/>
              </a:rPr>
              <a:t>T</a:t>
            </a:r>
            <a:r>
              <a:rPr kumimoji="0" lang="en-US" altLang="en-US" sz="1800" b="0" i="0" u="none" strike="noStrike" cap="none" normalizeH="0" baseline="0" dirty="0">
                <a:ln>
                  <a:noFill/>
                </a:ln>
                <a:solidFill>
                  <a:schemeClr val="tx1"/>
                </a:solidFill>
                <a:effectLst/>
                <a:latin typeface="Baskerville Old Face" panose="02020602080505020303" pitchFamily="18" charset="0"/>
              </a:rPr>
              <a:t>otal profit , supplier performance and key business metrics derived using excel , Dax Query and Power BI.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a:buFont typeface="+mj-lt"/>
              <a:buAutoNum type="arabicPeriod" startAt="2"/>
            </a:pPr>
            <a:r>
              <a:rPr lang="en-US" b="1" u="sng" dirty="0">
                <a:latin typeface="Baskerville Old Face" panose="02020602080505020303" pitchFamily="18" charset="0"/>
              </a:rPr>
              <a:t> Key Metrics Visualized :</a:t>
            </a:r>
          </a:p>
          <a:p>
            <a:endParaRPr lang="en-US" dirty="0">
              <a:latin typeface="Baskerville Old Face" panose="02020602080505020303" pitchFamily="18" charset="0"/>
            </a:endParaRPr>
          </a:p>
          <a:p>
            <a:pPr>
              <a:buFont typeface="Arial" panose="020B0604020202020204" pitchFamily="34" charset="0"/>
              <a:buChar char="•"/>
            </a:pPr>
            <a:r>
              <a:rPr lang="en-US" dirty="0">
                <a:latin typeface="Baskerville Old Face" panose="02020602080505020303" pitchFamily="18" charset="0"/>
              </a:rPr>
              <a:t>Total Quantity Sold: 5,239 units</a:t>
            </a:r>
          </a:p>
          <a:p>
            <a:pPr>
              <a:buFont typeface="Arial" panose="020B0604020202020204" pitchFamily="34" charset="0"/>
              <a:buChar char="•"/>
            </a:pPr>
            <a:r>
              <a:rPr lang="en-US" dirty="0">
                <a:latin typeface="Baskerville Old Face" panose="02020602080505020303" pitchFamily="18" charset="0"/>
              </a:rPr>
              <a:t>Total Sales: $341K   </a:t>
            </a:r>
          </a:p>
          <a:p>
            <a:pPr>
              <a:buFont typeface="Arial" panose="020B0604020202020204" pitchFamily="34" charset="0"/>
              <a:buChar char="•"/>
            </a:pPr>
            <a:r>
              <a:rPr lang="en-US" dirty="0">
                <a:latin typeface="Baskerville Old Face" panose="02020602080505020303" pitchFamily="18" charset="0"/>
              </a:rPr>
              <a:t>Overall Profit: $27K</a:t>
            </a:r>
          </a:p>
          <a:p>
            <a:pPr>
              <a:buFont typeface="Arial" panose="020B0604020202020204" pitchFamily="34" charset="0"/>
              <a:buChar char="•"/>
            </a:pPr>
            <a:endParaRPr lang="en-US" dirty="0">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Baskerville Old Face" panose="02020602080505020303" pitchFamily="18" charset="0"/>
            </a:endParaRPr>
          </a:p>
          <a:p>
            <a:endParaRPr lang="en-IN" dirty="0"/>
          </a:p>
        </p:txBody>
      </p:sp>
    </p:spTree>
    <p:extLst>
      <p:ext uri="{BB962C8B-B14F-4D97-AF65-F5344CB8AC3E}">
        <p14:creationId xmlns:p14="http://schemas.microsoft.com/office/powerpoint/2010/main" val="330464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2C2B1E-55F7-62E8-55F5-373953C3F24F}"/>
              </a:ext>
            </a:extLst>
          </p:cNvPr>
          <p:cNvSpPr>
            <a:spLocks noGrp="1"/>
          </p:cNvSpPr>
          <p:nvPr>
            <p:ph idx="1"/>
          </p:nvPr>
        </p:nvSpPr>
        <p:spPr>
          <a:xfrm>
            <a:off x="355601" y="152400"/>
            <a:ext cx="10998200" cy="6799005"/>
          </a:xfrm>
        </p:spPr>
        <p:txBody>
          <a:bodyPr/>
          <a:lstStyle/>
          <a:p>
            <a:r>
              <a:rPr lang="en-US" sz="1800" dirty="0">
                <a:latin typeface="Baskerville Old Face" panose="02020602080505020303" pitchFamily="18" charset="0"/>
              </a:rPr>
              <a:t>Average Delivery Days:</a:t>
            </a:r>
          </a:p>
          <a:p>
            <a:pPr marL="0" indent="0">
              <a:buNone/>
            </a:pPr>
            <a:br>
              <a:rPr lang="en-US" sz="1800" dirty="0">
                <a:latin typeface="Baskerville Old Face" panose="02020602080505020303" pitchFamily="18" charset="0"/>
              </a:rPr>
            </a:br>
            <a:r>
              <a:rPr lang="en-US" sz="1800" dirty="0">
                <a:latin typeface="Baskerville Old Face" panose="02020602080505020303" pitchFamily="18" charset="0"/>
              </a:rPr>
              <a:t>  This report presents a comprehensive Power BI dashboard designed to analyze Superstore sales data across         different categories, regions, and customer segments. The main goal of this project was to derive actionable insights  and visualize performance metrics in an interactive, user-friendly way.</a:t>
            </a:r>
          </a:p>
          <a:p>
            <a:endParaRPr lang="en-US" sz="1800" dirty="0">
              <a:latin typeface="Baskerville Old Face" panose="02020602080505020303" pitchFamily="18" charset="0"/>
            </a:endParaRPr>
          </a:p>
          <a:p>
            <a:endParaRPr lang="en-IN" dirty="0"/>
          </a:p>
        </p:txBody>
      </p:sp>
      <p:pic>
        <p:nvPicPr>
          <p:cNvPr id="9" name="Picture 8">
            <a:extLst>
              <a:ext uri="{FF2B5EF4-FFF2-40B4-BE49-F238E27FC236}">
                <a16:creationId xmlns:a16="http://schemas.microsoft.com/office/drawing/2014/main" id="{A9BFE996-7F25-59EA-E7E1-D6C998A36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316" y="1766720"/>
            <a:ext cx="9212826" cy="868755"/>
          </a:xfrm>
          <a:prstGeom prst="rect">
            <a:avLst/>
          </a:prstGeom>
        </p:spPr>
      </p:pic>
      <p:sp>
        <p:nvSpPr>
          <p:cNvPr id="11" name="TextBox 10">
            <a:extLst>
              <a:ext uri="{FF2B5EF4-FFF2-40B4-BE49-F238E27FC236}">
                <a16:creationId xmlns:a16="http://schemas.microsoft.com/office/drawing/2014/main" id="{35E28DFF-E831-E285-A40F-16B69C0A93A8}"/>
              </a:ext>
            </a:extLst>
          </p:cNvPr>
          <p:cNvSpPr txBox="1"/>
          <p:nvPr/>
        </p:nvSpPr>
        <p:spPr>
          <a:xfrm>
            <a:off x="668593" y="2674178"/>
            <a:ext cx="9556955" cy="3369769"/>
          </a:xfrm>
          <a:prstGeom prst="rect">
            <a:avLst/>
          </a:prstGeom>
          <a:noFill/>
        </p:spPr>
        <p:txBody>
          <a:bodyPr wrap="square">
            <a:spAutoFit/>
          </a:bodyPr>
          <a:lstStyle/>
          <a:p>
            <a:pPr>
              <a:lnSpc>
                <a:spcPct val="90000"/>
              </a:lnSpc>
              <a:spcBef>
                <a:spcPts val="1000"/>
              </a:spcBef>
            </a:pPr>
            <a:endParaRPr lang="en-IN" dirty="0">
              <a:latin typeface="Baskerville Old Face" panose="02020602080505020303" pitchFamily="18" charset="0"/>
            </a:endParaRPr>
          </a:p>
          <a:p>
            <a:pPr>
              <a:lnSpc>
                <a:spcPct val="90000"/>
              </a:lnSpc>
              <a:spcBef>
                <a:spcPts val="1000"/>
              </a:spcBef>
            </a:pPr>
            <a:r>
              <a:rPr lang="en-IN" dirty="0">
                <a:latin typeface="Baskerville Old Face" panose="02020602080505020303" pitchFamily="18" charset="0"/>
              </a:rPr>
              <a:t>3</a:t>
            </a:r>
            <a:r>
              <a:rPr lang="en-US" dirty="0">
                <a:latin typeface="Baskerville Old Face" panose="02020602080505020303" pitchFamily="18" charset="0"/>
              </a:rPr>
              <a:t>. </a:t>
            </a:r>
            <a:r>
              <a:rPr lang="en-US" b="1" u="sng" dirty="0">
                <a:latin typeface="Baskerville Old Face" panose="02020602080505020303" pitchFamily="18" charset="0"/>
              </a:rPr>
              <a:t>Monthly Sales Overview </a:t>
            </a:r>
            <a:r>
              <a:rPr lang="en-US" b="1" dirty="0">
                <a:latin typeface="Baskerville Old Face" panose="02020602080505020303" pitchFamily="18" charset="0"/>
              </a:rPr>
              <a:t>:</a:t>
            </a:r>
            <a:endParaRPr lang="en-IN" b="1" dirty="0">
              <a:latin typeface="Baskerville Old Face" panose="02020602080505020303" pitchFamily="18" charset="0"/>
            </a:endParaRPr>
          </a:p>
          <a:p>
            <a:pPr marL="228600" indent="-228600">
              <a:lnSpc>
                <a:spcPct val="90000"/>
              </a:lnSpc>
              <a:spcBef>
                <a:spcPts val="1000"/>
              </a:spcBef>
              <a:spcAft>
                <a:spcPts val="1000"/>
              </a:spcAft>
              <a:buFont typeface="Arial" panose="020B0604020202020204" pitchFamily="34" charset="0"/>
              <a:buChar char="•"/>
            </a:pPr>
            <a:r>
              <a:rPr lang="en-US" dirty="0">
                <a:latin typeface="Baskerville Old Face" panose="02020602080505020303" pitchFamily="18" charset="0"/>
              </a:rPr>
              <a:t>Monthly sales were analyzed over the years 2019 and 2020. A clear upward trend was observed, especially in Q4 of 2020, with December showing the highest sales spike at $166,185.85.</a:t>
            </a:r>
          </a:p>
          <a:p>
            <a:pPr>
              <a:lnSpc>
                <a:spcPct val="90000"/>
              </a:lnSpc>
              <a:spcBef>
                <a:spcPts val="1000"/>
              </a:spcBef>
              <a:spcAft>
                <a:spcPts val="1000"/>
              </a:spcAft>
            </a:pPr>
            <a:r>
              <a:rPr lang="en-US" dirty="0">
                <a:latin typeface="Baskerville Old Face" panose="02020602080505020303" pitchFamily="18" charset="0"/>
              </a:rPr>
              <a:t>              </a:t>
            </a:r>
            <a:r>
              <a:rPr lang="en-US" b="1" dirty="0">
                <a:latin typeface="Baskerville Old Face" panose="02020602080505020303" pitchFamily="18" charset="0"/>
              </a:rPr>
              <a:t> * Visualization</a:t>
            </a:r>
            <a:r>
              <a:rPr lang="en-US" dirty="0">
                <a:latin typeface="Baskerville Old Face" panose="02020602080505020303" pitchFamily="18" charset="0"/>
              </a:rPr>
              <a:t>: Line chart showing YoY monthly sales comparison (2019 vs 2020).</a:t>
            </a:r>
          </a:p>
          <a:p>
            <a:pPr marL="228600" indent="-228600">
              <a:lnSpc>
                <a:spcPct val="90000"/>
              </a:lnSpc>
              <a:spcBef>
                <a:spcPts val="1000"/>
              </a:spcBef>
              <a:spcAft>
                <a:spcPts val="1000"/>
              </a:spcAft>
              <a:buFont typeface="Arial" panose="020B0604020202020204" pitchFamily="34" charset="0"/>
              <a:buChar char="•"/>
            </a:pPr>
            <a:endParaRPr lang="en-IN" dirty="0">
              <a:latin typeface="Baskerville Old Face" panose="02020602080505020303" pitchFamily="18" charset="0"/>
            </a:endParaRPr>
          </a:p>
          <a:p>
            <a:pPr marL="228600" indent="-228600">
              <a:lnSpc>
                <a:spcPct val="90000"/>
              </a:lnSpc>
              <a:spcBef>
                <a:spcPts val="1000"/>
              </a:spcBef>
              <a:spcAft>
                <a:spcPts val="1000"/>
              </a:spcAft>
              <a:buFont typeface="Arial" panose="020B0604020202020204" pitchFamily="34" charset="0"/>
              <a:buChar char="•"/>
            </a:pPr>
            <a:endParaRPr lang="en-US" dirty="0">
              <a:latin typeface="Baskerville Old Face" panose="02020602080505020303" pitchFamily="18" charset="0"/>
            </a:endParaRPr>
          </a:p>
          <a:p>
            <a:pPr marL="228600" indent="-228600">
              <a:lnSpc>
                <a:spcPct val="90000"/>
              </a:lnSpc>
              <a:spcBef>
                <a:spcPts val="1000"/>
              </a:spcBef>
              <a:spcAft>
                <a:spcPts val="1000"/>
              </a:spcAft>
              <a:buFont typeface="Arial" panose="020B0604020202020204" pitchFamily="34" charset="0"/>
              <a:buChar char="•"/>
            </a:pPr>
            <a:endParaRPr lang="en-IN" dirty="0">
              <a:latin typeface="Baskerville Old Face" panose="02020602080505020303" pitchFamily="18" charset="0"/>
            </a:endParaRPr>
          </a:p>
        </p:txBody>
      </p:sp>
      <p:pic>
        <p:nvPicPr>
          <p:cNvPr id="13" name="Picture 12">
            <a:extLst>
              <a:ext uri="{FF2B5EF4-FFF2-40B4-BE49-F238E27FC236}">
                <a16:creationId xmlns:a16="http://schemas.microsoft.com/office/drawing/2014/main" id="{9868471F-B076-5686-16E6-2417AF8680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761" y="4716589"/>
            <a:ext cx="6667296" cy="1856931"/>
          </a:xfrm>
          <a:prstGeom prst="rect">
            <a:avLst/>
          </a:prstGeom>
        </p:spPr>
      </p:pic>
    </p:spTree>
    <p:extLst>
      <p:ext uri="{BB962C8B-B14F-4D97-AF65-F5344CB8AC3E}">
        <p14:creationId xmlns:p14="http://schemas.microsoft.com/office/powerpoint/2010/main" val="115633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CEBE1B-CF17-707F-4A5A-8238B834761F}"/>
              </a:ext>
            </a:extLst>
          </p:cNvPr>
          <p:cNvSpPr>
            <a:spLocks noGrp="1"/>
          </p:cNvSpPr>
          <p:nvPr>
            <p:ph idx="1"/>
          </p:nvPr>
        </p:nvSpPr>
        <p:spPr>
          <a:xfrm>
            <a:off x="521110" y="196645"/>
            <a:ext cx="10832690" cy="5980318"/>
          </a:xfrm>
        </p:spPr>
        <p:txBody>
          <a:bodyPr>
            <a:normAutofit fontScale="92500" lnSpcReduction="10000"/>
          </a:bodyPr>
          <a:lstStyle/>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a:t>
            </a:r>
          </a:p>
          <a:p>
            <a:pPr marL="0" indent="0" eaLnBrk="0" fontAlgn="base" hangingPunct="0">
              <a:lnSpc>
                <a:spcPct val="100000"/>
              </a:lnSpc>
              <a:spcBef>
                <a:spcPct val="0"/>
              </a:spcBef>
              <a:spcAft>
                <a:spcPct val="0"/>
              </a:spcAft>
              <a:buNone/>
            </a:pPr>
            <a:endParaRPr lang="en-US" sz="1800" b="1" dirty="0">
              <a:latin typeface="Baskerville Old Face" panose="02020602080505020303" pitchFamily="18" charset="0"/>
            </a:endParaRPr>
          </a:p>
          <a:p>
            <a:pPr marL="0" indent="0" eaLnBrk="0" fontAlgn="base" hangingPunct="0">
              <a:lnSpc>
                <a:spcPct val="100000"/>
              </a:lnSpc>
              <a:spcBef>
                <a:spcPct val="0"/>
              </a:spcBef>
              <a:spcAft>
                <a:spcPct val="0"/>
              </a:spcAft>
              <a:buNone/>
            </a:pPr>
            <a:r>
              <a:rPr lang="en-US" sz="1800" b="1" dirty="0">
                <a:latin typeface="Baskerville Old Face" panose="02020602080505020303" pitchFamily="18" charset="0"/>
              </a:rPr>
              <a:t> 4. </a:t>
            </a:r>
            <a:r>
              <a:rPr lang="en-US" sz="1800" b="1" u="sng" dirty="0">
                <a:latin typeface="Baskerville Old Face" panose="02020602080505020303" pitchFamily="18" charset="0"/>
              </a:rPr>
              <a:t>Top Performing Categories &amp; Sub-Categories</a:t>
            </a:r>
            <a:r>
              <a:rPr lang="en-US" sz="1800" u="sng" dirty="0">
                <a:latin typeface="Baskerville Old Face" panose="02020602080505020303" pitchFamily="18" charset="0"/>
              </a:rPr>
              <a:t>:</a:t>
            </a:r>
            <a:br>
              <a:rPr lang="en-US" sz="1800" u="sng" dirty="0">
                <a:latin typeface="Baskerville Old Face" panose="02020602080505020303" pitchFamily="18" charset="0"/>
              </a:rPr>
            </a:br>
            <a:br>
              <a:rPr lang="en-US" sz="1800" dirty="0">
                <a:latin typeface="Baskerville Old Face" panose="02020602080505020303" pitchFamily="18" charset="0"/>
              </a:rPr>
            </a:br>
            <a:r>
              <a:rPr lang="en-US" sz="1800" dirty="0">
                <a:latin typeface="Baskerville Old Face" panose="02020602080505020303" pitchFamily="18" charset="0"/>
              </a:rPr>
              <a:t>   By Category [Total Sales]:</a:t>
            </a: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(TOP 3 )</a:t>
            </a:r>
            <a:br>
              <a:rPr lang="en-US" sz="1800" dirty="0">
                <a:latin typeface="Baskerville Old Face" panose="02020602080505020303" pitchFamily="18" charset="0"/>
              </a:rPr>
            </a:br>
            <a:br>
              <a:rPr lang="en-US" sz="1800" dirty="0">
                <a:latin typeface="Baskerville Old Face" panose="02020602080505020303" pitchFamily="18" charset="0"/>
              </a:rPr>
            </a:br>
            <a:r>
              <a:rPr lang="en-US" sz="1800" dirty="0">
                <a:latin typeface="Baskerville Old Face" panose="02020602080505020303" pitchFamily="18" charset="0"/>
              </a:rPr>
              <a:t>  ·  Office Supplies: $6</a:t>
            </a:r>
            <a:r>
              <a:rPr lang="en-IN" sz="1800" dirty="0">
                <a:latin typeface="Baskerville Old Face" panose="02020602080505020303" pitchFamily="18" charset="0"/>
              </a:rPr>
              <a:t>43,707.69	</a:t>
            </a: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  Technology: $</a:t>
            </a:r>
            <a:r>
              <a:rPr lang="en-IN" sz="1800" dirty="0">
                <a:latin typeface="Baskerville Old Face" panose="02020602080505020303" pitchFamily="18" charset="0"/>
              </a:rPr>
              <a:t>4,70,587.99</a:t>
            </a: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  Furniture: $</a:t>
            </a:r>
            <a:r>
              <a:rPr lang="en-IN" sz="1800" dirty="0">
                <a:latin typeface="Baskerville Old Face" panose="02020602080505020303" pitchFamily="18" charset="0"/>
              </a:rPr>
              <a:t>4,51,508.65</a:t>
            </a:r>
          </a:p>
          <a:p>
            <a:pPr marL="0" indent="0" eaLnBrk="0" fontAlgn="base" hangingPunct="0">
              <a:lnSpc>
                <a:spcPct val="100000"/>
              </a:lnSpc>
              <a:spcBef>
                <a:spcPct val="0"/>
              </a:spcBef>
              <a:spcAft>
                <a:spcPct val="0"/>
              </a:spcAft>
              <a:buNone/>
            </a:pPr>
            <a:endParaRPr lang="en-IN" sz="1800" dirty="0">
              <a:effectLst/>
              <a:latin typeface="Baskerville Old Face" panose="02020602080505020303" pitchFamily="18" charset="0"/>
              <a:ea typeface="DengXian" panose="02010600030101010101" pitchFamily="2" charset="-122"/>
              <a:cs typeface="Cambria" panose="02040503050406030204" pitchFamily="18" charset="0"/>
            </a:endParaRPr>
          </a:p>
          <a:p>
            <a:pPr marL="0" indent="0" eaLnBrk="0" fontAlgn="base" hangingPunct="0">
              <a:lnSpc>
                <a:spcPct val="100000"/>
              </a:lnSpc>
              <a:spcBef>
                <a:spcPct val="0"/>
              </a:spcBef>
              <a:spcAft>
                <a:spcPct val="0"/>
              </a:spcAft>
              <a:buNone/>
            </a:pPr>
            <a:endParaRPr lang="en-IN" sz="1800" dirty="0">
              <a:latin typeface="Baskerville Old Face" panose="02020602080505020303" pitchFamily="18" charset="0"/>
              <a:ea typeface="DengXian" panose="02010600030101010101" pitchFamily="2" charset="-122"/>
              <a:cs typeface="Cambria" panose="02040503050406030204" pitchFamily="18" charset="0"/>
            </a:endParaRPr>
          </a:p>
          <a:p>
            <a:pPr marL="0" indent="0" eaLnBrk="0" fontAlgn="base" hangingPunct="0">
              <a:lnSpc>
                <a:spcPct val="100000"/>
              </a:lnSpc>
              <a:spcBef>
                <a:spcPct val="0"/>
              </a:spcBef>
              <a:spcAft>
                <a:spcPct val="0"/>
              </a:spcAft>
              <a:buNone/>
            </a:pPr>
            <a:endParaRPr lang="en-IN" sz="1800" dirty="0">
              <a:latin typeface="Baskerville Old Face" panose="02020602080505020303" pitchFamily="18" charset="0"/>
              <a:ea typeface="DengXian" panose="02010600030101010101" pitchFamily="2" charset="-122"/>
              <a:cs typeface="Cambria" panose="02040503050406030204" pitchFamily="18" charset="0"/>
            </a:endParaRPr>
          </a:p>
          <a:p>
            <a:pPr marL="0" indent="0" eaLnBrk="0" fontAlgn="base" hangingPunct="0">
              <a:lnSpc>
                <a:spcPct val="100000"/>
              </a:lnSpc>
              <a:spcBef>
                <a:spcPct val="0"/>
              </a:spcBef>
              <a:spcAft>
                <a:spcPct val="0"/>
              </a:spcAft>
              <a:buNone/>
            </a:pPr>
            <a:endParaRPr lang="en-IN" sz="1800" dirty="0">
              <a:effectLst/>
              <a:latin typeface="Baskerville Old Face" panose="02020602080505020303" pitchFamily="18" charset="0"/>
              <a:ea typeface="DengXian" panose="02010600030101010101" pitchFamily="2" charset="-122"/>
              <a:cs typeface="Cambria" panose="02040503050406030204" pitchFamily="18" charset="0"/>
            </a:endParaRPr>
          </a:p>
          <a:p>
            <a:pPr marL="0" indent="0" eaLnBrk="0" fontAlgn="base" hangingPunct="0">
              <a:lnSpc>
                <a:spcPct val="100000"/>
              </a:lnSpc>
              <a:spcBef>
                <a:spcPct val="0"/>
              </a:spcBef>
              <a:spcAft>
                <a:spcPct val="0"/>
              </a:spcAft>
              <a:buNone/>
            </a:pPr>
            <a:endParaRPr lang="en-IN" sz="1800" dirty="0">
              <a:effectLst/>
              <a:latin typeface="Cambria" panose="02040503050406030204" pitchFamily="18" charset="0"/>
              <a:ea typeface="DengXian" panose="02010600030101010101" pitchFamily="2" charset="-122"/>
              <a:cs typeface="Cambria" panose="02040503050406030204" pitchFamily="18" charset="0"/>
            </a:endParaRPr>
          </a:p>
          <a:p>
            <a:pPr marL="0" indent="0" eaLnBrk="0" fontAlgn="base" hangingPunct="0">
              <a:lnSpc>
                <a:spcPct val="100000"/>
              </a:lnSpc>
              <a:spcBef>
                <a:spcPct val="0"/>
              </a:spcBef>
              <a:spcAft>
                <a:spcPct val="0"/>
              </a:spcAft>
              <a:buNone/>
            </a:pPr>
            <a:r>
              <a:rPr lang="en-IN" sz="1800" dirty="0">
                <a:latin typeface="Cambria" panose="02040503050406030204" pitchFamily="18" charset="0"/>
                <a:ea typeface="DengXian" panose="02010600030101010101" pitchFamily="2" charset="-122"/>
              </a:rPr>
              <a:t>     </a:t>
            </a:r>
            <a:r>
              <a:rPr lang="en-US" sz="1800" dirty="0">
                <a:latin typeface="Baskerville Old Face" panose="02020602080505020303" pitchFamily="18" charset="0"/>
              </a:rPr>
              <a:t>By [</a:t>
            </a:r>
            <a:r>
              <a:rPr lang="en-IN" sz="1800" dirty="0">
                <a:latin typeface="Baskerville Old Face" panose="02020602080505020303" pitchFamily="18" charset="0"/>
              </a:rPr>
              <a:t>Sub - </a:t>
            </a:r>
            <a:r>
              <a:rPr lang="en-US" sz="1800" dirty="0" err="1">
                <a:latin typeface="Baskerville Old Face" panose="02020602080505020303" pitchFamily="18" charset="0"/>
              </a:rPr>
              <a:t>Categor</a:t>
            </a:r>
            <a:r>
              <a:rPr lang="en-IN" sz="1800" dirty="0" err="1">
                <a:latin typeface="Baskerville Old Face" panose="02020602080505020303" pitchFamily="18" charset="0"/>
              </a:rPr>
              <a:t>ies</a:t>
            </a:r>
            <a:r>
              <a:rPr lang="en-IN" sz="1800" dirty="0">
                <a:latin typeface="Baskerville Old Face" panose="02020602080505020303" pitchFamily="18" charset="0"/>
              </a:rPr>
              <a:t>]</a:t>
            </a:r>
            <a:r>
              <a:rPr lang="en-US" sz="1800" dirty="0">
                <a:latin typeface="Baskerville Old Face" panose="02020602080505020303" pitchFamily="18" charset="0"/>
              </a:rPr>
              <a:t> :</a:t>
            </a:r>
          </a:p>
          <a:p>
            <a:pPr marL="0" indent="0" eaLnBrk="0" fontAlgn="base" hangingPunct="0">
              <a:lnSpc>
                <a:spcPct val="100000"/>
              </a:lnSpc>
              <a:spcBef>
                <a:spcPct val="0"/>
              </a:spcBef>
              <a:spcAft>
                <a:spcPct val="0"/>
              </a:spcAft>
              <a:buNone/>
            </a:pPr>
            <a:endParaRPr lang="en-US" sz="1800" dirty="0">
              <a:latin typeface="Baskerville Old Face" panose="02020602080505020303" pitchFamily="18" charset="0"/>
            </a:endParaRP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(TOP 3 )</a:t>
            </a:r>
            <a:br>
              <a:rPr lang="en-US" sz="1800" dirty="0">
                <a:latin typeface="Baskerville Old Face" panose="02020602080505020303" pitchFamily="18" charset="0"/>
              </a:rPr>
            </a:br>
            <a:br>
              <a:rPr lang="en-US" sz="1800" dirty="0">
                <a:latin typeface="Baskerville Old Face" panose="02020602080505020303" pitchFamily="18" charset="0"/>
              </a:rPr>
            </a:br>
            <a:r>
              <a:rPr lang="en-US" sz="1800" dirty="0">
                <a:latin typeface="Baskerville Old Face" panose="02020602080505020303" pitchFamily="18" charset="0"/>
              </a:rPr>
              <a:t>  ·  Phones: $196,563.55</a:t>
            </a:r>
            <a:endParaRPr lang="en-IN" sz="1800" dirty="0">
              <a:latin typeface="Baskerville Old Face" panose="02020602080505020303" pitchFamily="18" charset="0"/>
            </a:endParaRP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  chairs: $181,94</a:t>
            </a:r>
            <a:r>
              <a:rPr lang="en-IN" sz="1800" dirty="0">
                <a:latin typeface="Baskerville Old Face" panose="02020602080505020303" pitchFamily="18" charset="0"/>
              </a:rPr>
              <a:t>6</a:t>
            </a:r>
            <a:r>
              <a:rPr lang="en-US" sz="1800" dirty="0">
                <a:latin typeface="Baskerville Old Face" panose="02020602080505020303" pitchFamily="18" charset="0"/>
              </a:rPr>
              <a:t>.</a:t>
            </a:r>
            <a:r>
              <a:rPr lang="en-IN" sz="1800" dirty="0">
                <a:latin typeface="Baskerville Old Face" panose="02020602080505020303" pitchFamily="18" charset="0"/>
              </a:rPr>
              <a:t>00</a:t>
            </a:r>
          </a:p>
          <a:p>
            <a:pPr marL="0" indent="0" eaLnBrk="0" fontAlgn="base" hangingPunct="0">
              <a:lnSpc>
                <a:spcPct val="100000"/>
              </a:lnSpc>
              <a:spcBef>
                <a:spcPct val="0"/>
              </a:spcBef>
              <a:spcAft>
                <a:spcPct val="0"/>
              </a:spcAft>
              <a:buNone/>
            </a:pPr>
            <a:r>
              <a:rPr lang="en-US" sz="1800" dirty="0">
                <a:latin typeface="Baskerville Old Face" panose="02020602080505020303" pitchFamily="18" charset="0"/>
              </a:rPr>
              <a:t>  ·  Binders: $174,978.39</a:t>
            </a:r>
            <a:br>
              <a:rPr lang="en-US" sz="1800" dirty="0">
                <a:latin typeface="Baskerville Old Face" panose="02020602080505020303" pitchFamily="18" charset="0"/>
              </a:rPr>
            </a:br>
            <a:br>
              <a:rPr lang="en-US" sz="1800" dirty="0">
                <a:latin typeface="Baskerville Old Face" panose="02020602080505020303" pitchFamily="18" charset="0"/>
              </a:rPr>
            </a:br>
            <a:endParaRPr lang="en-IN" sz="1800" dirty="0">
              <a:latin typeface="Baskerville Old Face" panose="02020602080505020303" pitchFamily="18" charset="0"/>
            </a:endParaRPr>
          </a:p>
          <a:p>
            <a:pPr marL="0" indent="0" eaLnBrk="0" fontAlgn="base" hangingPunct="0">
              <a:lnSpc>
                <a:spcPct val="100000"/>
              </a:lnSpc>
              <a:spcBef>
                <a:spcPct val="0"/>
              </a:spcBef>
              <a:spcAft>
                <a:spcPct val="0"/>
              </a:spcAft>
              <a:buNone/>
            </a:pPr>
            <a:endParaRPr lang="en-IN" dirty="0"/>
          </a:p>
        </p:txBody>
      </p:sp>
      <p:pic>
        <p:nvPicPr>
          <p:cNvPr id="5" name="Picture 4">
            <a:extLst>
              <a:ext uri="{FF2B5EF4-FFF2-40B4-BE49-F238E27FC236}">
                <a16:creationId xmlns:a16="http://schemas.microsoft.com/office/drawing/2014/main" id="{DA6B87A1-33B3-1729-C8AD-5C316F298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549" y="681037"/>
            <a:ext cx="5700252" cy="2034716"/>
          </a:xfrm>
          <a:prstGeom prst="rect">
            <a:avLst/>
          </a:prstGeom>
        </p:spPr>
      </p:pic>
      <p:pic>
        <p:nvPicPr>
          <p:cNvPr id="9" name="Picture 8">
            <a:extLst>
              <a:ext uri="{FF2B5EF4-FFF2-40B4-BE49-F238E27FC236}">
                <a16:creationId xmlns:a16="http://schemas.microsoft.com/office/drawing/2014/main" id="{1D8B3290-E411-BBBA-A00F-979955377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429" y="3429000"/>
            <a:ext cx="6519461" cy="2421195"/>
          </a:xfrm>
          <a:prstGeom prst="rect">
            <a:avLst/>
          </a:prstGeom>
        </p:spPr>
      </p:pic>
    </p:spTree>
    <p:extLst>
      <p:ext uri="{BB962C8B-B14F-4D97-AF65-F5344CB8AC3E}">
        <p14:creationId xmlns:p14="http://schemas.microsoft.com/office/powerpoint/2010/main" val="393906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AAE33-FAD3-6338-4EC3-02B7A910D076}"/>
              </a:ext>
            </a:extLst>
          </p:cNvPr>
          <p:cNvSpPr>
            <a:spLocks noGrp="1"/>
          </p:cNvSpPr>
          <p:nvPr>
            <p:ph idx="1"/>
          </p:nvPr>
        </p:nvSpPr>
        <p:spPr>
          <a:xfrm>
            <a:off x="335280" y="213360"/>
            <a:ext cx="11018520" cy="5963603"/>
          </a:xfrm>
        </p:spPr>
        <p:txBody>
          <a:bodyPr>
            <a:normAutofit/>
          </a:bodyPr>
          <a:lstStyle/>
          <a:p>
            <a:pPr>
              <a:lnSpc>
                <a:spcPct val="100000"/>
              </a:lnSpc>
              <a:buNone/>
            </a:pPr>
            <a:br>
              <a:rPr lang="en-US" sz="1800" dirty="0">
                <a:latin typeface="Baskerville Old Face" panose="02020602080505020303" pitchFamily="18" charset="0"/>
              </a:rPr>
            </a:br>
            <a:br>
              <a:rPr lang="en-US" sz="1800" dirty="0">
                <a:noFill/>
                <a:effectLst/>
                <a:latin typeface="Cambria" panose="02040503050406030204" pitchFamily="18" charset="0"/>
                <a:ea typeface="DengXian" panose="02010600030101010101" pitchFamily="2" charset="-122"/>
                <a:cs typeface="Cambria" panose="02040503050406030204" pitchFamily="18" charset="0"/>
              </a:rPr>
            </a:br>
            <a:endParaRPr lang="en-IN" sz="1800" dirty="0">
              <a:noFill/>
              <a:effectLst/>
              <a:latin typeface="Calibri" panose="020F0502020204030204" pitchFamily="34" charset="0"/>
              <a:ea typeface="DengXian" panose="02010600030101010101" pitchFamily="2" charset="-122"/>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93EA329F-1E6F-702E-CDF3-25A562E7AF93}"/>
              </a:ext>
            </a:extLst>
          </p:cNvPr>
          <p:cNvSpPr txBox="1"/>
          <p:nvPr/>
        </p:nvSpPr>
        <p:spPr>
          <a:xfrm>
            <a:off x="508000" y="345440"/>
            <a:ext cx="8636000" cy="6247864"/>
          </a:xfrm>
          <a:prstGeom prst="rect">
            <a:avLst/>
          </a:prstGeom>
          <a:noFill/>
        </p:spPr>
        <p:txBody>
          <a:bodyPr wrap="square">
            <a:spAutoFit/>
          </a:bodyPr>
          <a:lstStyle/>
          <a:p>
            <a:pPr>
              <a:lnSpc>
                <a:spcPct val="100000"/>
              </a:lnSpc>
              <a:buNone/>
            </a:pPr>
            <a:r>
              <a:rPr lang="en-US" sz="2400" b="1" dirty="0">
                <a:latin typeface="Baskerville Old Face" panose="02020602080505020303" pitchFamily="18" charset="0"/>
              </a:rPr>
              <a:t>5. </a:t>
            </a:r>
            <a:r>
              <a:rPr lang="en-US" sz="2400" b="1" u="sng" dirty="0">
                <a:latin typeface="Baskerville Old Face" panose="02020602080505020303" pitchFamily="18" charset="0"/>
              </a:rPr>
              <a:t>Regional Sales Performance :</a:t>
            </a:r>
          </a:p>
          <a:p>
            <a:pPr>
              <a:lnSpc>
                <a:spcPct val="100000"/>
              </a:lnSpc>
              <a:buNone/>
            </a:pPr>
            <a:endParaRPr lang="en-IN" sz="2400" b="1" u="sng" dirty="0">
              <a:latin typeface="Baskerville Old Face" panose="02020602080505020303" pitchFamily="18" charset="0"/>
            </a:endParaRPr>
          </a:p>
          <a:p>
            <a:pPr>
              <a:lnSpc>
                <a:spcPct val="100000"/>
              </a:lnSpc>
              <a:spcAft>
                <a:spcPts val="1000"/>
              </a:spcAft>
              <a:buNone/>
            </a:pPr>
            <a:r>
              <a:rPr lang="en-US" sz="1800" dirty="0">
                <a:latin typeface="Baskerville Old Face" panose="02020602080505020303" pitchFamily="18" charset="0"/>
              </a:rPr>
              <a:t>  The West region led in sales contribution with $522,441.05, followed by the East and Central regions. </a:t>
            </a:r>
            <a:r>
              <a:rPr lang="en-US" dirty="0"/>
              <a:t>Provide actionable insights to improve </a:t>
            </a:r>
            <a:r>
              <a:rPr lang="en-US" b="1" dirty="0"/>
              <a:t>profitability.</a:t>
            </a:r>
          </a:p>
          <a:p>
            <a:pPr>
              <a:lnSpc>
                <a:spcPct val="100000"/>
              </a:lnSpc>
              <a:spcAft>
                <a:spcPts val="1000"/>
              </a:spcAft>
              <a:buNone/>
            </a:pPr>
            <a:endParaRPr lang="en-US" sz="1800" dirty="0">
              <a:latin typeface="Baskerville Old Face" panose="02020602080505020303" pitchFamily="18" charset="0"/>
            </a:endParaRPr>
          </a:p>
          <a:p>
            <a:pPr>
              <a:lnSpc>
                <a:spcPct val="100000"/>
              </a:lnSpc>
              <a:spcAft>
                <a:spcPts val="1000"/>
              </a:spcAft>
              <a:buNone/>
            </a:pPr>
            <a:r>
              <a:rPr lang="en-US" sz="1800" b="1" dirty="0">
                <a:latin typeface="Baskerville Old Face" panose="02020602080505020303" pitchFamily="18" charset="0"/>
              </a:rPr>
              <a:t>*</a:t>
            </a:r>
            <a:r>
              <a:rPr lang="en-US" sz="1800" dirty="0">
                <a:latin typeface="Baskerville Old Face" panose="02020602080505020303" pitchFamily="18" charset="0"/>
              </a:rPr>
              <a:t> Sales by Region:   </a:t>
            </a:r>
          </a:p>
          <a:p>
            <a:pPr>
              <a:lnSpc>
                <a:spcPct val="100000"/>
              </a:lnSpc>
              <a:spcAft>
                <a:spcPts val="1000"/>
              </a:spcAft>
              <a:buNone/>
            </a:pPr>
            <a:endParaRPr lang="en-IN" sz="1800" dirty="0">
              <a:latin typeface="Baskerville Old Face" panose="02020602080505020303" pitchFamily="18" charset="0"/>
            </a:endParaRPr>
          </a:p>
          <a:p>
            <a:pPr marL="342900" lvl="0" indent="-342900">
              <a:lnSpc>
                <a:spcPct val="100000"/>
              </a:lnSpc>
              <a:spcAft>
                <a:spcPts val="1000"/>
              </a:spcAft>
              <a:buClr>
                <a:srgbClr val="4472C4"/>
              </a:buClr>
              <a:buAutoNum type="alphaUcParenR"/>
              <a:tabLst>
                <a:tab pos="266700" algn="l"/>
              </a:tabLst>
            </a:pPr>
            <a:r>
              <a:rPr lang="en-US" sz="1800" b="1" dirty="0">
                <a:latin typeface="Baskerville Old Face" panose="02020602080505020303" pitchFamily="18" charset="0"/>
              </a:rPr>
              <a:t>West: $</a:t>
            </a:r>
            <a:r>
              <a:rPr lang="en-IN" sz="1800" b="1" dirty="0">
                <a:latin typeface="Baskerville Old Face" panose="02020602080505020303" pitchFamily="18" charset="0"/>
              </a:rPr>
              <a:t>171K	</a:t>
            </a:r>
            <a:r>
              <a:rPr lang="en-IN" sz="1800" b="1" dirty="0">
                <a:solidFill>
                  <a:schemeClr val="accent1"/>
                </a:solidFill>
                <a:latin typeface="Baskerville Old Face" panose="02020602080505020303" pitchFamily="18" charset="0"/>
              </a:rPr>
              <a:t>  B) </a:t>
            </a:r>
            <a:r>
              <a:rPr lang="en-US" sz="1800" b="1" dirty="0">
                <a:latin typeface="Baskerville Old Face" panose="02020602080505020303" pitchFamily="18" charset="0"/>
              </a:rPr>
              <a:t>East: $</a:t>
            </a:r>
            <a:r>
              <a:rPr lang="en-IN" sz="1800" b="1" dirty="0">
                <a:latin typeface="Baskerville Old Face" panose="02020602080505020303" pitchFamily="18" charset="0"/>
              </a:rPr>
              <a:t>169K           </a:t>
            </a:r>
            <a:r>
              <a:rPr lang="en-IN" b="1" dirty="0">
                <a:solidFill>
                  <a:schemeClr val="accent1"/>
                </a:solidFill>
                <a:latin typeface="Baskerville Old Face" panose="02020602080505020303" pitchFamily="18" charset="0"/>
              </a:rPr>
              <a:t>C)</a:t>
            </a:r>
            <a:r>
              <a:rPr lang="en-IN" sz="1800" b="1" dirty="0">
                <a:latin typeface="Baskerville Old Face" panose="02020602080505020303" pitchFamily="18" charset="0"/>
              </a:rPr>
              <a:t> </a:t>
            </a:r>
            <a:r>
              <a:rPr lang="en-US" sz="1800" b="1" dirty="0">
                <a:latin typeface="Baskerville Old Face" panose="02020602080505020303" pitchFamily="18" charset="0"/>
              </a:rPr>
              <a:t>Central: $</a:t>
            </a:r>
            <a:r>
              <a:rPr lang="en-IN" sz="1800" b="1" dirty="0">
                <a:latin typeface="Baskerville Old Face" panose="02020602080505020303" pitchFamily="18" charset="0"/>
              </a:rPr>
              <a:t>133K          </a:t>
            </a:r>
            <a:r>
              <a:rPr lang="en-IN" b="1" dirty="0">
                <a:solidFill>
                  <a:schemeClr val="accent1"/>
                </a:solidFill>
                <a:latin typeface="Baskerville Old Face" panose="02020602080505020303" pitchFamily="18" charset="0"/>
              </a:rPr>
              <a:t>D)</a:t>
            </a:r>
            <a:r>
              <a:rPr lang="en-IN" sz="1800" b="1" dirty="0">
                <a:latin typeface="Baskerville Old Face" panose="02020602080505020303" pitchFamily="18" charset="0"/>
              </a:rPr>
              <a:t> S</a:t>
            </a:r>
            <a:r>
              <a:rPr lang="en-US" sz="1800" b="1" dirty="0" err="1">
                <a:latin typeface="Baskerville Old Face" panose="02020602080505020303" pitchFamily="18" charset="0"/>
              </a:rPr>
              <a:t>outh</a:t>
            </a:r>
            <a:r>
              <a:rPr lang="en-US" sz="1800" b="1" dirty="0">
                <a:latin typeface="Baskerville Old Face" panose="02020602080505020303" pitchFamily="18" charset="0"/>
              </a:rPr>
              <a:t> : $</a:t>
            </a:r>
            <a:r>
              <a:rPr lang="en-IN" sz="1800" b="1" dirty="0">
                <a:latin typeface="Baskerville Old Face" panose="02020602080505020303" pitchFamily="18" charset="0"/>
              </a:rPr>
              <a:t>81K</a:t>
            </a:r>
          </a:p>
          <a:p>
            <a:pPr lvl="0">
              <a:lnSpc>
                <a:spcPct val="100000"/>
              </a:lnSpc>
              <a:spcAft>
                <a:spcPts val="1000"/>
              </a:spcAft>
              <a:buClr>
                <a:srgbClr val="4472C4"/>
              </a:buClr>
              <a:tabLst>
                <a:tab pos="266700" algn="l"/>
              </a:tabLst>
            </a:pPr>
            <a:endParaRPr lang="en-IN" dirty="0">
              <a:latin typeface="Baskerville Old Face" panose="02020602080505020303" pitchFamily="18" charset="0"/>
            </a:endParaRPr>
          </a:p>
          <a:p>
            <a:pPr lvl="0">
              <a:lnSpc>
                <a:spcPct val="100000"/>
              </a:lnSpc>
              <a:spcAft>
                <a:spcPts val="1000"/>
              </a:spcAft>
              <a:buClr>
                <a:srgbClr val="4472C4"/>
              </a:buClr>
              <a:tabLst>
                <a:tab pos="266700" algn="l"/>
              </a:tabLst>
            </a:pPr>
            <a:endParaRPr lang="en-IN" dirty="0">
              <a:latin typeface="Baskerville Old Face" panose="02020602080505020303" pitchFamily="18" charset="0"/>
            </a:endParaRPr>
          </a:p>
          <a:p>
            <a:pPr lvl="0">
              <a:lnSpc>
                <a:spcPct val="100000"/>
              </a:lnSpc>
              <a:spcAft>
                <a:spcPts val="1000"/>
              </a:spcAft>
              <a:buClr>
                <a:srgbClr val="4472C4"/>
              </a:buClr>
              <a:tabLst>
                <a:tab pos="266700" algn="l"/>
              </a:tabLst>
            </a:pPr>
            <a:r>
              <a:rPr lang="en-US" b="1" dirty="0">
                <a:latin typeface="Cambria" panose="02040503050406030204" pitchFamily="18" charset="0"/>
                <a:ea typeface="DengXian" panose="02010600030101010101" pitchFamily="2" charset="-122"/>
                <a:cs typeface="Cambria" panose="02040503050406030204" pitchFamily="18" charset="0"/>
              </a:rPr>
              <a:t>* </a:t>
            </a:r>
            <a:r>
              <a:rPr lang="en-US" sz="1800" b="1" dirty="0">
                <a:effectLst/>
                <a:latin typeface="Cambria" panose="02040503050406030204" pitchFamily="18" charset="0"/>
                <a:ea typeface="DengXian" panose="02010600030101010101" pitchFamily="2" charset="-122"/>
                <a:cs typeface="Cambria" panose="02040503050406030204" pitchFamily="18" charset="0"/>
              </a:rPr>
              <a:t>Visualization Insight:  </a:t>
            </a:r>
            <a:r>
              <a:rPr lang="en-US" sz="1800" dirty="0">
                <a:effectLst/>
                <a:latin typeface="Cambria" panose="02040503050406030204" pitchFamily="18" charset="0"/>
                <a:ea typeface="DengXian" panose="02010600030101010101" pitchFamily="2" charset="-122"/>
                <a:cs typeface="Cambria" panose="02040503050406030204" pitchFamily="18" charset="0"/>
              </a:rPr>
              <a:t>Slicer</a:t>
            </a:r>
            <a:endParaRPr lang="en-IN" sz="1800" dirty="0">
              <a:latin typeface="Baskerville Old Face" panose="02020602080505020303" pitchFamily="18" charset="0"/>
            </a:endParaRPr>
          </a:p>
          <a:p>
            <a:pPr lvl="0">
              <a:lnSpc>
                <a:spcPct val="100000"/>
              </a:lnSpc>
              <a:spcAft>
                <a:spcPts val="1000"/>
              </a:spcAft>
              <a:buClr>
                <a:srgbClr val="4472C4"/>
              </a:buClr>
              <a:tabLst>
                <a:tab pos="266700" algn="l"/>
              </a:tabLst>
            </a:pPr>
            <a:r>
              <a:rPr lang="en-IN" dirty="0">
                <a:latin typeface="Baskerville Old Face" panose="02020602080505020303" pitchFamily="18" charset="0"/>
              </a:rPr>
              <a:t> </a:t>
            </a:r>
          </a:p>
          <a:p>
            <a:pPr lvl="0">
              <a:lnSpc>
                <a:spcPct val="100000"/>
              </a:lnSpc>
              <a:spcAft>
                <a:spcPts val="1000"/>
              </a:spcAft>
              <a:buClr>
                <a:srgbClr val="4472C4"/>
              </a:buClr>
              <a:tabLst>
                <a:tab pos="266700" algn="l"/>
              </a:tabLst>
            </a:pPr>
            <a:endParaRPr lang="en-US" sz="1800" dirty="0">
              <a:latin typeface="Baskerville Old Face" panose="02020602080505020303" pitchFamily="18" charset="0"/>
            </a:endParaRPr>
          </a:p>
          <a:p>
            <a:pPr>
              <a:spcAft>
                <a:spcPts val="1000"/>
              </a:spcAft>
              <a:buClr>
                <a:srgbClr val="4472C4"/>
              </a:buClr>
              <a:tabLst>
                <a:tab pos="266700" algn="l"/>
              </a:tabLst>
            </a:pPr>
            <a:endParaRPr lang="en-IN" sz="1800" dirty="0">
              <a:latin typeface="Baskerville Old Face" panose="02020602080505020303" pitchFamily="18" charset="0"/>
            </a:endParaRPr>
          </a:p>
          <a:p>
            <a:pPr marL="342900" lvl="0" indent="-342900">
              <a:lnSpc>
                <a:spcPct val="100000"/>
              </a:lnSpc>
              <a:spcAft>
                <a:spcPts val="1000"/>
              </a:spcAft>
              <a:buClr>
                <a:srgbClr val="4472C4"/>
              </a:buClr>
              <a:buFont typeface="+mj-lt"/>
              <a:buAutoNum type="alphaLcParenR"/>
              <a:tabLst>
                <a:tab pos="266700" algn="l"/>
              </a:tabLst>
            </a:pPr>
            <a:endParaRPr lang="en-IN" sz="1800" dirty="0">
              <a:latin typeface="Baskerville Old Face" panose="02020602080505020303" pitchFamily="18" charset="0"/>
            </a:endParaRPr>
          </a:p>
          <a:p>
            <a:pPr>
              <a:lnSpc>
                <a:spcPct val="100000"/>
              </a:lnSpc>
              <a:spcAft>
                <a:spcPts val="1000"/>
              </a:spcAft>
              <a:buNone/>
            </a:pPr>
            <a:endParaRPr lang="en-IN" sz="1800" dirty="0">
              <a:latin typeface="Baskerville Old Face" panose="02020602080505020303" pitchFamily="18" charset="0"/>
            </a:endParaRPr>
          </a:p>
        </p:txBody>
      </p:sp>
      <p:pic>
        <p:nvPicPr>
          <p:cNvPr id="9" name="Picture 8">
            <a:extLst>
              <a:ext uri="{FF2B5EF4-FFF2-40B4-BE49-F238E27FC236}">
                <a16:creationId xmlns:a16="http://schemas.microsoft.com/office/drawing/2014/main" id="{529F8BBC-AAFD-3ECD-9779-4F77EA37A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720" y="4966151"/>
            <a:ext cx="8026399" cy="1210812"/>
          </a:xfrm>
          <a:prstGeom prst="rect">
            <a:avLst/>
          </a:prstGeom>
        </p:spPr>
      </p:pic>
    </p:spTree>
    <p:extLst>
      <p:ext uri="{BB962C8B-B14F-4D97-AF65-F5344CB8AC3E}">
        <p14:creationId xmlns:p14="http://schemas.microsoft.com/office/powerpoint/2010/main" val="25867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85EB1-212F-B0E3-B9D1-EB03E958FB65}"/>
              </a:ext>
            </a:extLst>
          </p:cNvPr>
          <p:cNvSpPr>
            <a:spLocks noGrp="1"/>
          </p:cNvSpPr>
          <p:nvPr>
            <p:ph idx="1"/>
          </p:nvPr>
        </p:nvSpPr>
        <p:spPr>
          <a:xfrm>
            <a:off x="216311" y="176981"/>
            <a:ext cx="11137490" cy="4119716"/>
          </a:xfrm>
        </p:spPr>
        <p:txBody>
          <a:bodyPr>
            <a:normAutofit fontScale="25000" lnSpcReduction="20000"/>
          </a:bodyPr>
          <a:lstStyle/>
          <a:p>
            <a:pPr marL="0">
              <a:lnSpc>
                <a:spcPct val="110000"/>
              </a:lnSpc>
              <a:spcAft>
                <a:spcPts val="1000"/>
              </a:spcAft>
              <a:buNone/>
            </a:pPr>
            <a:r>
              <a:rPr lang="en-US" sz="9600" b="1" dirty="0">
                <a:latin typeface="Baskerville Old Face" panose="02020602080505020303" pitchFamily="18" charset="0"/>
              </a:rPr>
              <a:t>6. </a:t>
            </a:r>
            <a:r>
              <a:rPr lang="en-US" sz="9600" b="1" u="sng" dirty="0">
                <a:latin typeface="Baskerville Old Face" panose="02020602080505020303" pitchFamily="18" charset="0"/>
              </a:rPr>
              <a:t>Shipping Mode Analysis </a:t>
            </a:r>
            <a:r>
              <a:rPr lang="en-US" sz="9600" b="1" dirty="0">
                <a:latin typeface="Baskerville Old Face" panose="02020602080505020303" pitchFamily="18" charset="0"/>
              </a:rPr>
              <a:t>:</a:t>
            </a:r>
            <a:endParaRPr lang="en-IN" sz="9600" b="1" dirty="0">
              <a:latin typeface="Baskerville Old Face" panose="02020602080505020303" pitchFamily="18" charset="0"/>
            </a:endParaRPr>
          </a:p>
          <a:p>
            <a:pPr>
              <a:lnSpc>
                <a:spcPct val="115000"/>
              </a:lnSpc>
              <a:spcAft>
                <a:spcPts val="1000"/>
              </a:spcAft>
              <a:buNone/>
            </a:pPr>
            <a:r>
              <a:rPr lang="en-US" sz="5600" dirty="0">
                <a:latin typeface="Baskerville Old Face" panose="02020602080505020303" pitchFamily="18" charset="0"/>
              </a:rPr>
              <a:t>Among all shipment options, Standard Class was most preferred with over $912K in sales. This suggests it is the go-to mode for cost-effective delivery.</a:t>
            </a:r>
            <a:br>
              <a:rPr lang="en-US" sz="5600" dirty="0">
                <a:latin typeface="Baskerville Old Face" panose="02020602080505020303" pitchFamily="18" charset="0"/>
              </a:rPr>
            </a:br>
            <a:br>
              <a:rPr lang="en-US" sz="5600" dirty="0">
                <a:latin typeface="Baskerville Old Face" panose="02020602080505020303" pitchFamily="18" charset="0"/>
              </a:rPr>
            </a:br>
            <a:r>
              <a:rPr lang="en-US" sz="5600" dirty="0">
                <a:latin typeface="Baskerville Old Face" panose="02020602080505020303" pitchFamily="18" charset="0"/>
              </a:rPr>
              <a:t>Ship Mode Breakdown:</a:t>
            </a:r>
            <a:endParaRPr lang="en-IN" sz="5600" dirty="0">
              <a:latin typeface="Baskerville Old Face" panose="02020602080505020303" pitchFamily="18" charset="0"/>
            </a:endParaRPr>
          </a:p>
          <a:p>
            <a:pPr lvl="0">
              <a:lnSpc>
                <a:spcPct val="115000"/>
              </a:lnSpc>
              <a:spcAft>
                <a:spcPts val="1000"/>
              </a:spcAft>
              <a:buClr>
                <a:srgbClr val="4472C4"/>
              </a:buClr>
              <a:buFont typeface="Wingdings" panose="05000000000000000000" pitchFamily="2" charset="2"/>
              <a:buChar char="q"/>
              <a:tabLst>
                <a:tab pos="266700" algn="l"/>
              </a:tabLst>
            </a:pPr>
            <a:r>
              <a:rPr lang="en-US" sz="5600" dirty="0">
                <a:latin typeface="Baskerville Old Face" panose="02020602080505020303" pitchFamily="18" charset="0"/>
              </a:rPr>
              <a:t>Standard Class: $</a:t>
            </a:r>
            <a:r>
              <a:rPr lang="en-IN" sz="5600" dirty="0">
                <a:latin typeface="Baskerville Old Face" panose="02020602080505020303" pitchFamily="18" charset="0"/>
              </a:rPr>
              <a:t>303K</a:t>
            </a:r>
          </a:p>
          <a:p>
            <a:pPr lvl="0">
              <a:lnSpc>
                <a:spcPct val="115000"/>
              </a:lnSpc>
              <a:spcAft>
                <a:spcPts val="1000"/>
              </a:spcAft>
              <a:buClr>
                <a:srgbClr val="4472C4"/>
              </a:buClr>
              <a:buFont typeface="Wingdings" panose="05000000000000000000" pitchFamily="2" charset="2"/>
              <a:buChar char="q"/>
              <a:tabLst>
                <a:tab pos="266700" algn="l"/>
              </a:tabLst>
            </a:pPr>
            <a:r>
              <a:rPr lang="en-US" sz="5600" dirty="0">
                <a:latin typeface="Baskerville Old Face" panose="02020602080505020303" pitchFamily="18" charset="0"/>
              </a:rPr>
              <a:t>Second Class: $</a:t>
            </a:r>
            <a:r>
              <a:rPr lang="en-IN" sz="5600" dirty="0">
                <a:latin typeface="Baskerville Old Face" panose="02020602080505020303" pitchFamily="18" charset="0"/>
              </a:rPr>
              <a:t>112K</a:t>
            </a:r>
          </a:p>
          <a:p>
            <a:pPr lvl="0">
              <a:lnSpc>
                <a:spcPct val="115000"/>
              </a:lnSpc>
              <a:spcAft>
                <a:spcPts val="1000"/>
              </a:spcAft>
              <a:buClr>
                <a:srgbClr val="4472C4"/>
              </a:buClr>
              <a:buFont typeface="Wingdings" panose="05000000000000000000" pitchFamily="2" charset="2"/>
              <a:buChar char="q"/>
              <a:tabLst>
                <a:tab pos="266700" algn="l"/>
              </a:tabLst>
            </a:pPr>
            <a:r>
              <a:rPr lang="en-US" sz="5600" dirty="0">
                <a:latin typeface="Baskerville Old Face" panose="02020602080505020303" pitchFamily="18" charset="0"/>
              </a:rPr>
              <a:t>First Class: $</a:t>
            </a:r>
            <a:r>
              <a:rPr lang="en-IN" sz="5600" dirty="0">
                <a:latin typeface="Baskerville Old Face" panose="02020602080505020303" pitchFamily="18" charset="0"/>
              </a:rPr>
              <a:t>82K</a:t>
            </a:r>
          </a:p>
          <a:p>
            <a:pPr lvl="0">
              <a:lnSpc>
                <a:spcPct val="115000"/>
              </a:lnSpc>
              <a:spcAft>
                <a:spcPts val="1000"/>
              </a:spcAft>
              <a:buClr>
                <a:srgbClr val="4472C4"/>
              </a:buClr>
              <a:buFont typeface="Wingdings" panose="05000000000000000000" pitchFamily="2" charset="2"/>
              <a:buChar char="q"/>
              <a:tabLst>
                <a:tab pos="266700" algn="l"/>
              </a:tabLst>
            </a:pPr>
            <a:r>
              <a:rPr lang="en-US" sz="5600" dirty="0">
                <a:latin typeface="Baskerville Old Face" panose="02020602080505020303" pitchFamily="18" charset="0"/>
              </a:rPr>
              <a:t>Same Day: $</a:t>
            </a:r>
            <a:r>
              <a:rPr lang="en-IN" sz="5600" dirty="0">
                <a:latin typeface="Baskerville Old Face" panose="02020602080505020303" pitchFamily="18" charset="0"/>
              </a:rPr>
              <a:t>30K</a:t>
            </a:r>
          </a:p>
          <a:p>
            <a:pPr lvl="0">
              <a:lnSpc>
                <a:spcPct val="115000"/>
              </a:lnSpc>
              <a:spcAft>
                <a:spcPts val="1000"/>
              </a:spcAft>
              <a:buClr>
                <a:srgbClr val="4472C4"/>
              </a:buClr>
              <a:buFont typeface="Wingdings" panose="05000000000000000000" pitchFamily="2" charset="2"/>
              <a:buChar char="q"/>
              <a:tabLst>
                <a:tab pos="266700" algn="l"/>
              </a:tabLst>
            </a:pPr>
            <a:endParaRPr lang="en-IN" sz="5600" dirty="0">
              <a:latin typeface="Baskerville Old Face" panose="02020602080505020303" pitchFamily="18" charset="0"/>
            </a:endParaRPr>
          </a:p>
          <a:p>
            <a:pPr algn="ctr">
              <a:buNone/>
            </a:pPr>
            <a:r>
              <a:rPr lang="en-US" sz="7200" b="1" dirty="0">
                <a:effectLst/>
                <a:latin typeface="Cambria" panose="02040503050406030204" pitchFamily="18" charset="0"/>
                <a:ea typeface="DengXian" panose="02010600030101010101" pitchFamily="2" charset="-122"/>
                <a:cs typeface="Cambria" panose="02040503050406030204" pitchFamily="18" charset="0"/>
              </a:rPr>
              <a:t>        Visualization:</a:t>
            </a:r>
            <a:r>
              <a:rPr lang="en-US" sz="7200" dirty="0">
                <a:effectLst/>
                <a:latin typeface="Cambria" panose="02040503050406030204" pitchFamily="18" charset="0"/>
                <a:ea typeface="DengXian" panose="02010600030101010101" pitchFamily="2" charset="-122"/>
                <a:cs typeface="Cambria" panose="02040503050406030204" pitchFamily="18" charset="0"/>
              </a:rPr>
              <a:t> </a:t>
            </a:r>
            <a:r>
              <a:rPr lang="en-IN" sz="7200" dirty="0">
                <a:effectLst/>
                <a:latin typeface="Cambria" panose="02040503050406030204" pitchFamily="18" charset="0"/>
                <a:ea typeface="DengXian" panose="02010600030101010101" pitchFamily="2" charset="-122"/>
                <a:cs typeface="Cambria" panose="02040503050406030204" pitchFamily="18" charset="0"/>
              </a:rPr>
              <a:t>stacked bar</a:t>
            </a:r>
            <a:r>
              <a:rPr lang="en-US" sz="7200" dirty="0">
                <a:effectLst/>
                <a:latin typeface="Cambria" panose="02040503050406030204" pitchFamily="18" charset="0"/>
                <a:ea typeface="DengXian" panose="02010600030101010101" pitchFamily="2" charset="-122"/>
                <a:cs typeface="Cambria" panose="02040503050406030204" pitchFamily="18" charset="0"/>
              </a:rPr>
              <a:t> showing sales by </a:t>
            </a:r>
            <a:r>
              <a:rPr lang="en-US" sz="7200" dirty="0" err="1">
                <a:effectLst/>
                <a:latin typeface="Cambria" panose="02040503050406030204" pitchFamily="18" charset="0"/>
                <a:ea typeface="DengXian" panose="02010600030101010101" pitchFamily="2" charset="-122"/>
                <a:cs typeface="Cambria" panose="02040503050406030204" pitchFamily="18" charset="0"/>
              </a:rPr>
              <a:t>shipmode</a:t>
            </a:r>
            <a:r>
              <a:rPr lang="en-US" sz="7200" dirty="0">
                <a:effectLst/>
                <a:latin typeface="Cambria" panose="02040503050406030204" pitchFamily="18" charset="0"/>
                <a:ea typeface="DengXian" panose="02010600030101010101" pitchFamily="2" charset="-122"/>
                <a:cs typeface="Cambria" panose="02040503050406030204" pitchFamily="18" charset="0"/>
              </a:rPr>
              <a:t>.</a:t>
            </a:r>
          </a:p>
          <a:p>
            <a:pPr algn="ctr">
              <a:buNone/>
            </a:pPr>
            <a:endParaRPr lang="en-US" sz="7200" dirty="0">
              <a:latin typeface="Cambria" panose="02040503050406030204" pitchFamily="18" charset="0"/>
              <a:ea typeface="DengXian" panose="02010600030101010101" pitchFamily="2" charset="-122"/>
              <a:cs typeface="Cambria" panose="02040503050406030204" pitchFamily="18" charset="0"/>
            </a:endParaRPr>
          </a:p>
          <a:p>
            <a:pPr>
              <a:buNone/>
            </a:pPr>
            <a:endParaRPr lang="en-US" sz="1800" dirty="0">
              <a:effectLst/>
              <a:latin typeface="Cambria" panose="02040503050406030204" pitchFamily="18" charset="0"/>
              <a:ea typeface="DengXian" panose="02010600030101010101" pitchFamily="2" charset="-122"/>
              <a:cs typeface="Cambria" panose="02040503050406030204" pitchFamily="18" charset="0"/>
            </a:endParaRPr>
          </a:p>
          <a:p>
            <a:pPr>
              <a:buNone/>
            </a:pPr>
            <a:br>
              <a:rPr lang="en-US" sz="1800" dirty="0">
                <a:latin typeface="Baskerville Old Face" panose="02020602080505020303" pitchFamily="18" charset="0"/>
              </a:rPr>
            </a:br>
            <a:endParaRPr lang="en-IN" sz="1800" dirty="0">
              <a:latin typeface="Baskerville Old Face" panose="02020602080505020303" pitchFamily="18" charset="0"/>
            </a:endParaRPr>
          </a:p>
        </p:txBody>
      </p:sp>
      <p:pic>
        <p:nvPicPr>
          <p:cNvPr id="5" name="Picture 4">
            <a:extLst>
              <a:ext uri="{FF2B5EF4-FFF2-40B4-BE49-F238E27FC236}">
                <a16:creationId xmlns:a16="http://schemas.microsoft.com/office/drawing/2014/main" id="{442E295C-B1FD-AC55-43D1-FB4B7EF1F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920" y="4215417"/>
            <a:ext cx="8138160" cy="2384322"/>
          </a:xfrm>
          <a:prstGeom prst="rect">
            <a:avLst/>
          </a:prstGeom>
        </p:spPr>
      </p:pic>
    </p:spTree>
    <p:extLst>
      <p:ext uri="{BB962C8B-B14F-4D97-AF65-F5344CB8AC3E}">
        <p14:creationId xmlns:p14="http://schemas.microsoft.com/office/powerpoint/2010/main" val="93153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DB0E1A-EA0C-6C64-F889-8D954EF15805}"/>
              </a:ext>
            </a:extLst>
          </p:cNvPr>
          <p:cNvSpPr>
            <a:spLocks noGrp="1"/>
          </p:cNvSpPr>
          <p:nvPr>
            <p:ph idx="1"/>
          </p:nvPr>
        </p:nvSpPr>
        <p:spPr>
          <a:xfrm>
            <a:off x="365760" y="325120"/>
            <a:ext cx="11104880" cy="6004559"/>
          </a:xfrm>
        </p:spPr>
        <p:txBody>
          <a:bodyPr>
            <a:normAutofit/>
          </a:bodyPr>
          <a:lstStyle/>
          <a:p>
            <a:pPr>
              <a:lnSpc>
                <a:spcPct val="100000"/>
              </a:lnSpc>
              <a:spcAft>
                <a:spcPts val="1000"/>
              </a:spcAft>
              <a:buNone/>
            </a:pPr>
            <a:r>
              <a:rPr lang="en-US" sz="3400" b="1" dirty="0">
                <a:latin typeface="Baskerville Old Face" panose="02020602080505020303" pitchFamily="18" charset="0"/>
              </a:rPr>
              <a:t> </a:t>
            </a:r>
            <a:r>
              <a:rPr lang="en-US" b="1" dirty="0">
                <a:latin typeface="Baskerville Old Face" panose="02020602080505020303" pitchFamily="18" charset="0"/>
              </a:rPr>
              <a:t>7</a:t>
            </a:r>
            <a:r>
              <a:rPr lang="en-US" sz="3400" b="1" dirty="0">
                <a:latin typeface="Baskerville Old Face" panose="02020602080505020303" pitchFamily="18" charset="0"/>
              </a:rPr>
              <a:t>. </a:t>
            </a:r>
            <a:r>
              <a:rPr lang="en-US" b="1" u="sng" dirty="0">
                <a:latin typeface="Baskerville Old Face" panose="02020602080505020303" pitchFamily="18" charset="0"/>
              </a:rPr>
              <a:t>Power BI Dashboard &amp; KPIs </a:t>
            </a:r>
            <a:r>
              <a:rPr lang="en-US" sz="3300" b="1" dirty="0">
                <a:latin typeface="Baskerville Old Face" panose="02020602080505020303" pitchFamily="18" charset="0"/>
              </a:rPr>
              <a:t>:</a:t>
            </a:r>
            <a:endParaRPr lang="en-IN" sz="3300" b="1" dirty="0">
              <a:latin typeface="Baskerville Old Face" panose="02020602080505020303" pitchFamily="18" charset="0"/>
            </a:endParaRPr>
          </a:p>
          <a:p>
            <a:pPr>
              <a:lnSpc>
                <a:spcPct val="100000"/>
              </a:lnSpc>
              <a:spcAft>
                <a:spcPts val="1000"/>
              </a:spcAft>
              <a:buNone/>
            </a:pPr>
            <a:r>
              <a:rPr lang="en-US" sz="2500" dirty="0">
                <a:latin typeface="Baskerville Old Face" panose="02020602080505020303" pitchFamily="18" charset="0"/>
              </a:rPr>
              <a:t>     </a:t>
            </a:r>
            <a:r>
              <a:rPr lang="en-US" sz="1600" dirty="0">
                <a:latin typeface="Baskerville Old Face" panose="02020602080505020303" pitchFamily="18" charset="0"/>
              </a:rPr>
              <a:t>An interactive Power BI dashboard was created to present key performance indicators (KPIs) and data visualizations   that enable quick insights and deeper exploration. The dashboard includes filters by region, category, sub-category, and ship mode.</a:t>
            </a:r>
            <a:endParaRPr lang="en-IN" sz="1600" dirty="0">
              <a:latin typeface="Baskerville Old Face" panose="02020602080505020303" pitchFamily="18" charset="0"/>
            </a:endParaRPr>
          </a:p>
          <a:p>
            <a:pPr>
              <a:lnSpc>
                <a:spcPct val="100000"/>
              </a:lnSpc>
              <a:spcAft>
                <a:spcPts val="1000"/>
              </a:spcAft>
              <a:buNone/>
            </a:pPr>
            <a:r>
              <a:rPr lang="en-US" sz="2500" dirty="0">
                <a:latin typeface="Agency FB" panose="020B0503020202020204" pitchFamily="34" charset="0"/>
              </a:rPr>
              <a:t>   * </a:t>
            </a:r>
            <a:r>
              <a:rPr lang="en-US" sz="2500" b="1" dirty="0">
                <a:latin typeface="Agency FB" panose="020B0503020202020204" pitchFamily="34" charset="0"/>
              </a:rPr>
              <a:t>Key KPIs Displayed:</a:t>
            </a:r>
            <a:endParaRPr lang="en-IN" sz="2500" b="1" dirty="0">
              <a:latin typeface="Agency FB" panose="020B0503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Total Sales: $1,565,804.32</a:t>
            </a:r>
            <a:endParaRPr lang="en-IN" sz="1300" dirty="0">
              <a:latin typeface="Aptos" panose="020B0004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Total Orders: 7,298</a:t>
            </a:r>
            <a:endParaRPr lang="en-IN" sz="1300" dirty="0">
              <a:latin typeface="Aptos" panose="020B0004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Total Profit: $175,262.11</a:t>
            </a:r>
            <a:endParaRPr lang="en-IN" sz="1300" dirty="0">
              <a:latin typeface="Aptos" panose="020B0004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Average Ship Time (Days): 4</a:t>
            </a:r>
            <a:endParaRPr lang="en-IN" sz="1300" dirty="0">
              <a:latin typeface="Aptos" panose="020B0004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Top Region by Sales: West ($522,441.05)</a:t>
            </a:r>
            <a:endParaRPr lang="en-IN" sz="1300" dirty="0">
              <a:latin typeface="Aptos" panose="020B0004020202020204" pitchFamily="34" charset="0"/>
            </a:endParaRPr>
          </a:p>
          <a:p>
            <a:pPr>
              <a:lnSpc>
                <a:spcPct val="100000"/>
              </a:lnSpc>
              <a:spcAft>
                <a:spcPts val="1000"/>
              </a:spcAft>
              <a:buFontTx/>
              <a:buChar char="-"/>
            </a:pPr>
            <a:r>
              <a:rPr lang="en-US" sz="1300" dirty="0">
                <a:latin typeface="Aptos" panose="020B0004020202020204" pitchFamily="34" charset="0"/>
              </a:rPr>
              <a:t>Top Category by Sales: Office Supplies</a:t>
            </a:r>
          </a:p>
          <a:p>
            <a:pPr marL="0" indent="0">
              <a:lnSpc>
                <a:spcPct val="100000"/>
              </a:lnSpc>
              <a:spcAft>
                <a:spcPts val="1000"/>
              </a:spcAft>
              <a:buNone/>
            </a:pPr>
            <a:r>
              <a:rPr lang="en-US" sz="1300" dirty="0">
                <a:latin typeface="Aptos" panose="020B0004020202020204" pitchFamily="34" charset="0"/>
              </a:rPr>
              <a:t>    ($643,707.69)</a:t>
            </a:r>
            <a:endParaRPr lang="en-IN" sz="1300" dirty="0">
              <a:latin typeface="Aptos" panose="020B0004020202020204" pitchFamily="34" charset="0"/>
            </a:endParaRPr>
          </a:p>
          <a:p>
            <a:pPr>
              <a:lnSpc>
                <a:spcPct val="100000"/>
              </a:lnSpc>
              <a:spcAft>
                <a:spcPts val="1000"/>
              </a:spcAft>
              <a:buNone/>
            </a:pPr>
            <a:r>
              <a:rPr lang="en-IN" sz="1300" dirty="0">
                <a:latin typeface="Aptos" panose="020B0004020202020204" pitchFamily="34" charset="0"/>
              </a:rPr>
              <a:t>- </a:t>
            </a:r>
            <a:r>
              <a:rPr lang="en-US" sz="1300" dirty="0">
                <a:latin typeface="Aptos" panose="020B0004020202020204" pitchFamily="34" charset="0"/>
              </a:rPr>
              <a:t>Top S</a:t>
            </a:r>
            <a:r>
              <a:rPr lang="en-IN" sz="1300" dirty="0">
                <a:latin typeface="Aptos" panose="020B0004020202020204" pitchFamily="34" charset="0"/>
              </a:rPr>
              <a:t>u</a:t>
            </a:r>
            <a:r>
              <a:rPr lang="en-US" sz="1300" dirty="0">
                <a:latin typeface="Aptos" panose="020B0004020202020204" pitchFamily="34" charset="0"/>
              </a:rPr>
              <a:t>b-Category: Phones ($196,563.55)</a:t>
            </a:r>
            <a:br>
              <a:rPr lang="en-US" sz="1300" dirty="0">
                <a:latin typeface="Aptos" panose="020B0004020202020204" pitchFamily="34" charset="0"/>
              </a:rPr>
            </a:br>
            <a:endParaRPr lang="en-IN" sz="1300" dirty="0">
              <a:latin typeface="Aptos" panose="020B0004020202020204" pitchFamily="34" charset="0"/>
            </a:endParaRPr>
          </a:p>
        </p:txBody>
      </p:sp>
      <p:pic>
        <p:nvPicPr>
          <p:cNvPr id="5" name="Picture 4">
            <a:extLst>
              <a:ext uri="{FF2B5EF4-FFF2-40B4-BE49-F238E27FC236}">
                <a16:creationId xmlns:a16="http://schemas.microsoft.com/office/drawing/2014/main" id="{3D715AEE-29EB-2FAD-EAA7-31FCB4248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988" y="2152851"/>
            <a:ext cx="7345812" cy="4034590"/>
          </a:xfrm>
          <a:prstGeom prst="rect">
            <a:avLst/>
          </a:prstGeom>
        </p:spPr>
      </p:pic>
    </p:spTree>
    <p:extLst>
      <p:ext uri="{BB962C8B-B14F-4D97-AF65-F5344CB8AC3E}">
        <p14:creationId xmlns:p14="http://schemas.microsoft.com/office/powerpoint/2010/main" val="94342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47312E-EDC2-4DA7-0860-F0EF42AA01F3}"/>
              </a:ext>
            </a:extLst>
          </p:cNvPr>
          <p:cNvSpPr>
            <a:spLocks noGrp="1"/>
          </p:cNvSpPr>
          <p:nvPr>
            <p:ph idx="1"/>
          </p:nvPr>
        </p:nvSpPr>
        <p:spPr>
          <a:xfrm>
            <a:off x="375920" y="254000"/>
            <a:ext cx="11440160" cy="7498080"/>
          </a:xfrm>
        </p:spPr>
        <p:txBody>
          <a:bodyPr>
            <a:normAutofit fontScale="62500" lnSpcReduction="20000"/>
          </a:bodyPr>
          <a:lstStyle/>
          <a:p>
            <a:pPr marL="0" indent="0" eaLnBrk="0" fontAlgn="base" hangingPunct="0">
              <a:lnSpc>
                <a:spcPct val="120000"/>
              </a:lnSpc>
              <a:spcBef>
                <a:spcPct val="0"/>
              </a:spcBef>
              <a:spcAft>
                <a:spcPct val="0"/>
              </a:spcAft>
              <a:buNone/>
            </a:pPr>
            <a:r>
              <a:rPr lang="en-US" sz="2600" b="1" dirty="0">
                <a:latin typeface="Baskerville Old Face" panose="02020602080505020303" pitchFamily="18" charset="0"/>
              </a:rPr>
              <a:t>8. </a:t>
            </a:r>
            <a:r>
              <a:rPr lang="en-US" sz="2600" b="1" u="sng" dirty="0">
                <a:latin typeface="Baskerville Old Face" panose="02020602080505020303" pitchFamily="18" charset="0"/>
              </a:rPr>
              <a:t>Dashboard Visualizations:</a:t>
            </a:r>
          </a:p>
          <a:p>
            <a:pPr marL="0" indent="0" eaLnBrk="0" fontAlgn="base" hangingPunct="0">
              <a:lnSpc>
                <a:spcPct val="120000"/>
              </a:lnSpc>
              <a:spcBef>
                <a:spcPct val="0"/>
              </a:spcBef>
              <a:spcAft>
                <a:spcPct val="0"/>
              </a:spcAft>
              <a:buNone/>
            </a:pPr>
            <a:endParaRPr lang="en-IN" sz="2300" b="1" u="sng"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Sales by Category: Horizontal bar chart showing sales across Furniture, Office Supplies, and Technology.</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Sales by Sub-Category: Bar chart highlighting top-performing items like Phones, Chairs, and Binders.</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Monthly Sales Trend (YoY): Line chart comparing monthly sales for 2019 and 2020 to identify seasonal patterns.</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Sales by Ship Mode: Bar chart showing distribution across Standard Class, Second Class, First Class, and Same Day.</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Sales by Region: Map visualization and summary table to show regional performance.</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Sales by Segment: Donut chart showing Customer Segments (Consumer, Corporate, Home Office).</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Payment Mode Breakdown: Donut chart representing share of payment methods (Cards, Online, COD).</a:t>
            </a:r>
            <a:endParaRPr lang="en-IN" sz="1900" dirty="0">
              <a:latin typeface="Baskerville Old Face" panose="02020602080505020303" pitchFamily="18" charset="0"/>
            </a:endParaRPr>
          </a:p>
          <a:p>
            <a:pPr marL="0" indent="0" eaLnBrk="0" fontAlgn="base" hangingPunct="0">
              <a:lnSpc>
                <a:spcPct val="120000"/>
              </a:lnSpc>
              <a:spcBef>
                <a:spcPct val="0"/>
              </a:spcBef>
              <a:spcAft>
                <a:spcPct val="0"/>
              </a:spcAft>
              <a:buNone/>
            </a:pPr>
            <a:r>
              <a:rPr lang="en-US" sz="1900" dirty="0">
                <a:latin typeface="Baskerville Old Face" panose="02020602080505020303" pitchFamily="18" charset="0"/>
              </a:rPr>
              <a:t> </a:t>
            </a:r>
          </a:p>
          <a:p>
            <a:pPr marL="0" indent="0" eaLnBrk="0" fontAlgn="base" hangingPunct="0">
              <a:lnSpc>
                <a:spcPct val="120000"/>
              </a:lnSpc>
              <a:spcBef>
                <a:spcPct val="0"/>
              </a:spcBef>
              <a:spcAft>
                <a:spcPct val="0"/>
              </a:spcAft>
              <a:buNone/>
            </a:pPr>
            <a:endParaRPr lang="en-IN" sz="1800" dirty="0">
              <a:latin typeface="Baskerville Old Face" panose="02020602080505020303" pitchFamily="18" charset="0"/>
            </a:endParaRPr>
          </a:p>
          <a:p>
            <a:pPr marL="0" indent="0" eaLnBrk="0" fontAlgn="base" hangingPunct="0">
              <a:lnSpc>
                <a:spcPct val="120000"/>
              </a:lnSpc>
              <a:spcBef>
                <a:spcPct val="0"/>
              </a:spcBef>
              <a:spcAft>
                <a:spcPct val="0"/>
              </a:spcAft>
              <a:buNone/>
            </a:pPr>
            <a:r>
              <a:rPr lang="en-US" sz="2600" b="1" dirty="0">
                <a:latin typeface="Baskerville Old Face" panose="02020602080505020303" pitchFamily="18" charset="0"/>
              </a:rPr>
              <a:t>9. </a:t>
            </a:r>
            <a:r>
              <a:rPr lang="en-US" sz="2600" b="1" u="sng" dirty="0">
                <a:latin typeface="Baskerville Old Face" panose="02020602080505020303" pitchFamily="18" charset="0"/>
              </a:rPr>
              <a:t>Interactivity Features:</a:t>
            </a:r>
          </a:p>
          <a:p>
            <a:pPr marL="0" indent="0" eaLnBrk="0" fontAlgn="base" hangingPunct="0">
              <a:lnSpc>
                <a:spcPct val="120000"/>
              </a:lnSpc>
              <a:spcBef>
                <a:spcPct val="0"/>
              </a:spcBef>
              <a:spcAft>
                <a:spcPct val="0"/>
              </a:spcAft>
              <a:buNone/>
            </a:pP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Year selection (2019, 2020)</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Region filter (Central, East, South, West)</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Category/Sub-Category</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Ship Mode &amp; Payment Mode</a:t>
            </a:r>
          </a:p>
          <a:p>
            <a:pPr marL="0" indent="0" eaLnBrk="0" fontAlgn="base" hangingPunct="0">
              <a:lnSpc>
                <a:spcPct val="120000"/>
              </a:lnSpc>
              <a:spcBef>
                <a:spcPct val="0"/>
              </a:spcBef>
              <a:spcAft>
                <a:spcPct val="0"/>
              </a:spcAft>
              <a:buNone/>
            </a:pPr>
            <a:br>
              <a:rPr lang="en-US" sz="1800" dirty="0">
                <a:latin typeface="Baskerville Old Face" panose="02020602080505020303" pitchFamily="18" charset="0"/>
              </a:rPr>
            </a:br>
            <a:endParaRPr lang="en-US" sz="1800" dirty="0">
              <a:latin typeface="Baskerville Old Face" panose="02020602080505020303" pitchFamily="18" charset="0"/>
            </a:endParaRPr>
          </a:p>
          <a:p>
            <a:pPr marL="0" indent="0" eaLnBrk="0" fontAlgn="base" hangingPunct="0">
              <a:lnSpc>
                <a:spcPct val="120000"/>
              </a:lnSpc>
              <a:spcBef>
                <a:spcPct val="0"/>
              </a:spcBef>
              <a:spcAft>
                <a:spcPct val="0"/>
              </a:spcAft>
              <a:buNone/>
            </a:pPr>
            <a:r>
              <a:rPr lang="en-IN" sz="2500" b="1" dirty="0">
                <a:latin typeface="Baskerville Old Face" panose="02020602080505020303" pitchFamily="18" charset="0"/>
              </a:rPr>
              <a:t>10</a:t>
            </a:r>
            <a:r>
              <a:rPr lang="en-US" sz="2500" b="1" dirty="0">
                <a:latin typeface="Baskerville Old Face" panose="02020602080505020303" pitchFamily="18" charset="0"/>
              </a:rPr>
              <a:t>. </a:t>
            </a:r>
            <a:r>
              <a:rPr lang="en-US" sz="2500" b="1" u="sng" dirty="0">
                <a:latin typeface="Baskerville Old Face" panose="02020602080505020303" pitchFamily="18" charset="0"/>
              </a:rPr>
              <a:t>Insights &amp; Recommendations</a:t>
            </a:r>
          </a:p>
          <a:p>
            <a:pPr marL="0" indent="0" eaLnBrk="0" fontAlgn="base" hangingPunct="0">
              <a:lnSpc>
                <a:spcPct val="120000"/>
              </a:lnSpc>
              <a:spcBef>
                <a:spcPct val="0"/>
              </a:spcBef>
              <a:spcAft>
                <a:spcPct val="0"/>
              </a:spcAft>
              <a:buNone/>
            </a:pPr>
            <a:endParaRPr lang="en-IN" sz="2500" b="1" dirty="0">
              <a:latin typeface="Baskerville Old Face" panose="02020602080505020303" pitchFamily="18" charset="0"/>
            </a:endParaRPr>
          </a:p>
          <a:p>
            <a:pPr eaLnBrk="0" fontAlgn="base" hangingPunct="0">
              <a:lnSpc>
                <a:spcPct val="120000"/>
              </a:lnSpc>
              <a:spcBef>
                <a:spcPct val="0"/>
              </a:spcBef>
              <a:spcAft>
                <a:spcPct val="0"/>
              </a:spcAft>
            </a:pPr>
            <a:r>
              <a:rPr lang="en-US" sz="1800" dirty="0">
                <a:latin typeface="Baskerville Old Face" panose="02020602080505020303" pitchFamily="18" charset="0"/>
              </a:rPr>
              <a:t>Prioritize inventory for Office Supplies and Phones, which lead in sales.</a:t>
            </a:r>
            <a:endParaRPr lang="en-IN" sz="1800" dirty="0">
              <a:latin typeface="Baskerville Old Face" panose="02020602080505020303" pitchFamily="18" charset="0"/>
            </a:endParaRPr>
          </a:p>
          <a:p>
            <a:pPr eaLnBrk="0" fontAlgn="base" hangingPunct="0">
              <a:lnSpc>
                <a:spcPct val="120000"/>
              </a:lnSpc>
              <a:spcBef>
                <a:spcPct val="0"/>
              </a:spcBef>
              <a:spcAft>
                <a:spcPct val="0"/>
              </a:spcAft>
            </a:pPr>
            <a:r>
              <a:rPr lang="en-US" sz="1800" dirty="0">
                <a:latin typeface="Baskerville Old Face" panose="02020602080505020303" pitchFamily="18" charset="0"/>
              </a:rPr>
              <a:t>Optimize Standard Class logistics, as it’s the most used shipping mode.</a:t>
            </a:r>
            <a:endParaRPr lang="en-IN" sz="1800" dirty="0">
              <a:latin typeface="Baskerville Old Face" panose="02020602080505020303" pitchFamily="18" charset="0"/>
            </a:endParaRPr>
          </a:p>
          <a:p>
            <a:pPr eaLnBrk="0" fontAlgn="base" hangingPunct="0">
              <a:lnSpc>
                <a:spcPct val="120000"/>
              </a:lnSpc>
              <a:spcBef>
                <a:spcPct val="0"/>
              </a:spcBef>
              <a:spcAft>
                <a:spcPct val="0"/>
              </a:spcAft>
            </a:pPr>
            <a:r>
              <a:rPr lang="en-US" sz="1800" dirty="0">
                <a:latin typeface="Baskerville Old Face" panose="02020602080505020303" pitchFamily="18" charset="0"/>
              </a:rPr>
              <a:t>Monitor Furniture category profitability, as it has the lowest profit margin despite high sales.</a:t>
            </a:r>
          </a:p>
          <a:p>
            <a:pPr eaLnBrk="0" fontAlgn="base" hangingPunct="0">
              <a:lnSpc>
                <a:spcPct val="120000"/>
              </a:lnSpc>
              <a:spcBef>
                <a:spcPct val="0"/>
              </a:spcBef>
              <a:spcAft>
                <a:spcPct val="0"/>
              </a:spcAft>
            </a:pPr>
            <a:endParaRPr lang="en-IN" sz="1800" dirty="0">
              <a:latin typeface="Baskerville Old Face" panose="02020602080505020303" pitchFamily="18" charset="0"/>
            </a:endParaRPr>
          </a:p>
          <a:p>
            <a:pPr>
              <a:buNone/>
            </a:pPr>
            <a:endParaRPr lang="en-US" sz="1800" b="1" dirty="0">
              <a:effectLst/>
              <a:latin typeface="Cambria" panose="02040503050406030204" pitchFamily="18" charset="0"/>
              <a:ea typeface="SimSun" panose="02010600030101010101" pitchFamily="2" charset="-122"/>
              <a:cs typeface="Cambria" panose="02040503050406030204" pitchFamily="18" charset="0"/>
            </a:endParaRPr>
          </a:p>
          <a:p>
            <a:pPr>
              <a:buNone/>
            </a:pPr>
            <a:r>
              <a:rPr lang="en-IN" sz="2500" b="1" dirty="0">
                <a:latin typeface="Baskerville Old Face" panose="02020602080505020303" pitchFamily="18" charset="0"/>
              </a:rPr>
              <a:t>11. </a:t>
            </a:r>
            <a:r>
              <a:rPr lang="en-US" sz="2500" b="1" u="sng" dirty="0">
                <a:latin typeface="Baskerville Old Face" panose="02020602080505020303" pitchFamily="18" charset="0"/>
              </a:rPr>
              <a:t>Tools Used: </a:t>
            </a:r>
          </a:p>
          <a:p>
            <a:pPr>
              <a:buNone/>
            </a:pPr>
            <a:endParaRPr lang="en-IN" sz="2500" b="1"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Power BI: Interactive dashboard creation</a:t>
            </a:r>
            <a:endParaRPr lang="en-IN" sz="1900" dirty="0">
              <a:latin typeface="Baskerville Old Face" panose="02020602080505020303" pitchFamily="18" charset="0"/>
            </a:endParaRPr>
          </a:p>
          <a:p>
            <a:pPr eaLnBrk="0" fontAlgn="base" hangingPunct="0">
              <a:lnSpc>
                <a:spcPct val="120000"/>
              </a:lnSpc>
              <a:spcBef>
                <a:spcPct val="0"/>
              </a:spcBef>
              <a:spcAft>
                <a:spcPct val="0"/>
              </a:spcAft>
            </a:pPr>
            <a:r>
              <a:rPr lang="en-US" sz="1900" dirty="0">
                <a:latin typeface="Baskerville Old Face" panose="02020602080505020303" pitchFamily="18" charset="0"/>
              </a:rPr>
              <a:t>Excel: Data pre-processing and pivot summaries</a:t>
            </a:r>
            <a:endParaRPr lang="en-IN" sz="1900" dirty="0">
              <a:latin typeface="Baskerville Old Face" panose="02020602080505020303" pitchFamily="18" charset="0"/>
            </a:endParaRPr>
          </a:p>
          <a:p>
            <a:pPr marL="0" indent="0" eaLnBrk="0" fontAlgn="base" hangingPunct="0">
              <a:lnSpc>
                <a:spcPct val="120000"/>
              </a:lnSpc>
              <a:spcBef>
                <a:spcPct val="0"/>
              </a:spcBef>
              <a:spcAft>
                <a:spcPct val="0"/>
              </a:spcAft>
              <a:buNone/>
            </a:pPr>
            <a:br>
              <a:rPr lang="en-US" sz="1900" dirty="0">
                <a:latin typeface="Baskerville Old Face" panose="02020602080505020303" pitchFamily="18" charset="0"/>
              </a:rPr>
            </a:br>
            <a:br>
              <a:rPr lang="en-US" sz="1900" dirty="0">
                <a:latin typeface="Baskerville Old Face" panose="02020602080505020303" pitchFamily="18" charset="0"/>
              </a:rPr>
            </a:br>
            <a:br>
              <a:rPr lang="en-US" sz="1800" dirty="0">
                <a:latin typeface="Baskerville Old Face" panose="02020602080505020303" pitchFamily="18" charset="0"/>
              </a:rPr>
            </a:b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2487008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9</TotalTime>
  <Words>831</Words>
  <Application>Microsoft Office PowerPoint</Application>
  <PresentationFormat>Widescreen</PresentationFormat>
  <Paragraphs>102</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Agency FB</vt:lpstr>
      <vt:lpstr>Aptos</vt:lpstr>
      <vt:lpstr>Arial</vt:lpstr>
      <vt:lpstr>Bahnschrift Condensed</vt:lpstr>
      <vt:lpstr>Baskerville Old Face</vt:lpstr>
      <vt:lpstr>Bell MT</vt:lpstr>
      <vt:lpstr>Calibri</vt:lpstr>
      <vt:lpstr>Cambria</vt:lpstr>
      <vt:lpstr>Century Gothic</vt:lpstr>
      <vt:lpstr>Garamond</vt:lpstr>
      <vt:lpstr>Wingdings</vt:lpstr>
      <vt:lpstr>Savon</vt:lpstr>
      <vt:lpstr>                                             Superstore Sales Analysis Report   Intern Name: Shah Pranjal PankajKumar Company : Brainwave Matrix Solutions Project Title: Superstore Sales Dashboard Toolset: Power BI | DAX | Excel Date: May 10, 2025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ADNAN KHAN</dc:creator>
  <cp:lastModifiedBy>ADNAN KHAN</cp:lastModifiedBy>
  <cp:revision>1</cp:revision>
  <dcterms:created xsi:type="dcterms:W3CDTF">2025-05-10T09:09:53Z</dcterms:created>
  <dcterms:modified xsi:type="dcterms:W3CDTF">2025-05-10T09:19:06Z</dcterms:modified>
</cp:coreProperties>
</file>