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2A4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52" autoAdjust="0"/>
    <p:restoredTop sz="94660"/>
  </p:normalViewPr>
  <p:slideViewPr>
    <p:cSldViewPr snapToGrid="0">
      <p:cViewPr varScale="1">
        <p:scale>
          <a:sx n="75" d="100"/>
          <a:sy n="75" d="100"/>
        </p:scale>
        <p:origin x="-33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91EEE-DD7E-4E55-924B-1E05D3681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3267119-9CE4-4683-9952-8DABDCB36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E78820A-DCEF-4D42-A290-4CDD8FDB86CA}"/>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5" name="Footer Placeholder 4">
            <a:extLst>
              <a:ext uri="{FF2B5EF4-FFF2-40B4-BE49-F238E27FC236}">
                <a16:creationId xmlns:a16="http://schemas.microsoft.com/office/drawing/2014/main" xmlns="" id="{B8BC6BE0-2C7A-4E6D-84EF-E24EAE31E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19EFA5-1CFF-4C38-801E-90F91B3858BE}"/>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260902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F46804-728C-4985-B8E7-163B4EAD3B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00402F6-A058-46E2-97D1-4A6C690266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06A83BD-29D9-4641-8608-51752E31F360}"/>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5" name="Footer Placeholder 4">
            <a:extLst>
              <a:ext uri="{FF2B5EF4-FFF2-40B4-BE49-F238E27FC236}">
                <a16:creationId xmlns:a16="http://schemas.microsoft.com/office/drawing/2014/main" xmlns="" id="{81B40E6C-B39C-4AE4-A8B2-676B1349A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71BA25-9B0D-48AF-9D7E-85C8D734EF3D}"/>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133440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DC6D237-2E98-406F-BEA0-0E6D0E3A3D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4C742F3-C2AF-4F69-9DF8-2C6A844248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A00E78B-9235-4705-AFE7-019C0F3591FF}"/>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5" name="Footer Placeholder 4">
            <a:extLst>
              <a:ext uri="{FF2B5EF4-FFF2-40B4-BE49-F238E27FC236}">
                <a16:creationId xmlns:a16="http://schemas.microsoft.com/office/drawing/2014/main" xmlns="" id="{A1A5B0B4-E8CD-4063-9EF8-76A5711A5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7100D4-B38F-4EAD-8A83-3B97691BB9D3}"/>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60791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132C4-B5E9-4CD9-9140-B638D874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B996ED7-E235-4092-9619-95987AA378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60EF2C-F072-43B9-BA0F-0C995DC31FBF}"/>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5" name="Footer Placeholder 4">
            <a:extLst>
              <a:ext uri="{FF2B5EF4-FFF2-40B4-BE49-F238E27FC236}">
                <a16:creationId xmlns:a16="http://schemas.microsoft.com/office/drawing/2014/main" xmlns="" id="{1CC83E30-D59A-47E4-9C29-0611A28C7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FC5C94A-144C-4E5E-B703-E2D81CEE43C3}"/>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128645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AFC2B-375B-4661-90D0-0A8D4E7306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D96FCB3-AA58-46D8-93D9-17A686D06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018140A9-046E-4420-8E30-683390D1C0EB}"/>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5" name="Footer Placeholder 4">
            <a:extLst>
              <a:ext uri="{FF2B5EF4-FFF2-40B4-BE49-F238E27FC236}">
                <a16:creationId xmlns:a16="http://schemas.microsoft.com/office/drawing/2014/main" xmlns="" id="{D44E4DE5-38AC-4031-A5E0-CF105EB6A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B1B25A-A604-46B8-A8BE-A7A21EB54863}"/>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200958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A613D-A954-43E4-8929-BDA2E7ACC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D529B61-CB46-453C-A67D-BEFE975989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7DC52FA-C8F3-475F-928F-630E2D74AB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1E2B6A0-0260-411F-A13C-2C9664DD5D3A}"/>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6" name="Footer Placeholder 5">
            <a:extLst>
              <a:ext uri="{FF2B5EF4-FFF2-40B4-BE49-F238E27FC236}">
                <a16:creationId xmlns:a16="http://schemas.microsoft.com/office/drawing/2014/main" xmlns="" id="{98A8EE39-FB79-4FE0-B61A-D15E52B27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B4787D8-E437-4848-B484-1FDE1CDCC1AB}"/>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326662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82C243-90A1-4B12-9BEA-B04DF2F112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8F8F04A-3899-4CCC-A313-0BB18DA43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B3FED3E-2FB8-4024-B2DE-8294958910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B70C570-D0F9-4DEF-9F9E-BD1CC386D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7819C20-A75F-438B-9AA9-2732189313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9EC3B6F-1D56-48C6-B0A7-5A993041F677}"/>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8" name="Footer Placeholder 7">
            <a:extLst>
              <a:ext uri="{FF2B5EF4-FFF2-40B4-BE49-F238E27FC236}">
                <a16:creationId xmlns:a16="http://schemas.microsoft.com/office/drawing/2014/main" xmlns="" id="{AD76A0EA-A48F-4BAC-B4A4-FBEB36E5CE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D506554-1212-4BB6-BC4C-2B163BBC15FB}"/>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16802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CABC8-23C5-4F8F-906D-7372680C5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8534486-CC22-428E-8C0B-226EF16D5EDC}"/>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4" name="Footer Placeholder 3">
            <a:extLst>
              <a:ext uri="{FF2B5EF4-FFF2-40B4-BE49-F238E27FC236}">
                <a16:creationId xmlns:a16="http://schemas.microsoft.com/office/drawing/2014/main" xmlns="" id="{ED43BA17-DA32-48B7-B042-DBA5F0EF33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18B9034-DF8B-4E14-A045-5744567AE8CB}"/>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108434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61E40A2-8E1A-4CBF-B11F-82D29FB0FD81}"/>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3" name="Footer Placeholder 2">
            <a:extLst>
              <a:ext uri="{FF2B5EF4-FFF2-40B4-BE49-F238E27FC236}">
                <a16:creationId xmlns:a16="http://schemas.microsoft.com/office/drawing/2014/main" xmlns="" id="{E6D120D1-613E-4329-B5B0-15B62C833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BC104E-382B-493C-B951-A1224BD271B9}"/>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283478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DEBAE-9432-4499-866D-5858DC033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16F6FA9-0A4F-4B8C-8799-E8BE5F594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2F07786-49EE-4B55-9DE8-9F6BC87D7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06DE7F4-46A0-45CD-A11B-0B0378A767A4}"/>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6" name="Footer Placeholder 5">
            <a:extLst>
              <a:ext uri="{FF2B5EF4-FFF2-40B4-BE49-F238E27FC236}">
                <a16:creationId xmlns:a16="http://schemas.microsoft.com/office/drawing/2014/main" xmlns="" id="{59D04B19-279B-44DD-B07B-16571202A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C6C5762-4D09-4308-A488-DA8807678A64}"/>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3081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60554A-9988-4187-8919-C0CD85396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178C02F-0A55-456D-8D3E-4C5F6100E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7D90582-406A-4DD8-8DDA-9A307C19B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073CACF-0177-42CB-BA76-EB38BE621F73}"/>
              </a:ext>
            </a:extLst>
          </p:cNvPr>
          <p:cNvSpPr>
            <a:spLocks noGrp="1"/>
          </p:cNvSpPr>
          <p:nvPr>
            <p:ph type="dt" sz="half" idx="10"/>
          </p:nvPr>
        </p:nvSpPr>
        <p:spPr/>
        <p:txBody>
          <a:bodyPr/>
          <a:lstStyle/>
          <a:p>
            <a:fld id="{97A78144-6FD4-461A-BEE3-AC1989F0538A}" type="datetimeFigureOut">
              <a:rPr lang="en-US" smtClean="0"/>
              <a:pPr/>
              <a:t>3/4/2022</a:t>
            </a:fld>
            <a:endParaRPr lang="en-US"/>
          </a:p>
        </p:txBody>
      </p:sp>
      <p:sp>
        <p:nvSpPr>
          <p:cNvPr id="6" name="Footer Placeholder 5">
            <a:extLst>
              <a:ext uri="{FF2B5EF4-FFF2-40B4-BE49-F238E27FC236}">
                <a16:creationId xmlns:a16="http://schemas.microsoft.com/office/drawing/2014/main" xmlns="" id="{570B3BD7-9663-4943-9253-57EC298AB4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71FAD40-145F-44F9-80B5-82D4E024FD22}"/>
              </a:ext>
            </a:extLst>
          </p:cNvPr>
          <p:cNvSpPr>
            <a:spLocks noGrp="1"/>
          </p:cNvSpPr>
          <p:nvPr>
            <p:ph type="sldNum" sz="quarter" idx="12"/>
          </p:nvPr>
        </p:nvSpPr>
        <p:spPr/>
        <p:txBody>
          <a:body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2140902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2757450-0E7D-4C94-8D8A-B17C03381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5502D83-1606-4E73-9724-AF8F5B4C9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F483A24-249E-4BAB-BFA4-D5CC5024F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78144-6FD4-461A-BEE3-AC1989F0538A}" type="datetimeFigureOut">
              <a:rPr lang="en-US" smtClean="0"/>
              <a:pPr/>
              <a:t>3/4/2022</a:t>
            </a:fld>
            <a:endParaRPr lang="en-US"/>
          </a:p>
        </p:txBody>
      </p:sp>
      <p:sp>
        <p:nvSpPr>
          <p:cNvPr id="5" name="Footer Placeholder 4">
            <a:extLst>
              <a:ext uri="{FF2B5EF4-FFF2-40B4-BE49-F238E27FC236}">
                <a16:creationId xmlns:a16="http://schemas.microsoft.com/office/drawing/2014/main" xmlns="" id="{1164B6B0-97DB-43EB-A67B-6AC2B0A1C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5E8E7C0-ED83-4284-9313-015DC6C470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6F0B9-6EDB-4F55-99E3-017684D7DF32}" type="slidenum">
              <a:rPr lang="en-US" smtClean="0"/>
              <a:pPr/>
              <a:t>‹#›</a:t>
            </a:fld>
            <a:endParaRPr lang="en-US"/>
          </a:p>
        </p:txBody>
      </p:sp>
    </p:spTree>
    <p:extLst>
      <p:ext uri="{BB962C8B-B14F-4D97-AF65-F5344CB8AC3E}">
        <p14:creationId xmlns:p14="http://schemas.microsoft.com/office/powerpoint/2010/main" xmlns="" val="812333094"/>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5DC19-8E5F-4EBE-976D-B016F37BF913}"/>
              </a:ext>
            </a:extLst>
          </p:cNvPr>
          <p:cNvSpPr>
            <a:spLocks noGrp="1"/>
          </p:cNvSpPr>
          <p:nvPr>
            <p:ph type="ctrTitle"/>
          </p:nvPr>
        </p:nvSpPr>
        <p:spPr>
          <a:xfrm>
            <a:off x="646981" y="870103"/>
            <a:ext cx="10955548" cy="699905"/>
          </a:xfr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a:normAutofit/>
          </a:bodyPr>
          <a:lstStyle/>
          <a:p>
            <a:r>
              <a:rPr lang="en-IN" sz="4000" b="1" dirty="0" smtClean="0">
                <a:latin typeface="Bodoni MT" panose="02070603080606020203" pitchFamily="18" charset="0"/>
              </a:rPr>
              <a:t>Airport Management System</a:t>
            </a:r>
            <a:endParaRPr lang="en-US" sz="4000" b="1" dirty="0">
              <a:latin typeface="Bodoni MT" panose="02070603080606020203" pitchFamily="18" charset="0"/>
            </a:endParaRPr>
          </a:p>
        </p:txBody>
      </p:sp>
      <p:pic>
        <p:nvPicPr>
          <p:cNvPr id="5" name="Picture 4">
            <a:extLst>
              <a:ext uri="{FF2B5EF4-FFF2-40B4-BE49-F238E27FC236}">
                <a16:creationId xmlns:a16="http://schemas.microsoft.com/office/drawing/2014/main" xmlns="" id="{D0A1ABFC-AE90-4EE9-BAA9-5820F5EDC630}"/>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25791" t="16832" b="13861"/>
          <a:stretch/>
        </p:blipFill>
        <p:spPr>
          <a:xfrm>
            <a:off x="8951498" y="0"/>
            <a:ext cx="3152518" cy="603849"/>
          </a:xfrm>
          <a:prstGeom prst="rect">
            <a:avLst/>
          </a:prstGeom>
        </p:spPr>
      </p:pic>
      <p:pic>
        <p:nvPicPr>
          <p:cNvPr id="6" name="Picture 5">
            <a:extLst>
              <a:ext uri="{FF2B5EF4-FFF2-40B4-BE49-F238E27FC236}">
                <a16:creationId xmlns:a16="http://schemas.microsoft.com/office/drawing/2014/main" xmlns="" id="{67E81F9E-9554-4840-A6CA-C59F6CE3124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9158" y="69012"/>
            <a:ext cx="741512" cy="776377"/>
          </a:xfrm>
          <a:prstGeom prst="rect">
            <a:avLst/>
          </a:prstGeom>
        </p:spPr>
      </p:pic>
      <p:sp>
        <p:nvSpPr>
          <p:cNvPr id="8" name="Subtitle 7">
            <a:extLst>
              <a:ext uri="{FF2B5EF4-FFF2-40B4-BE49-F238E27FC236}">
                <a16:creationId xmlns:a16="http://schemas.microsoft.com/office/drawing/2014/main" xmlns="" id="{2695AABC-5781-469E-A0AB-5ABC4A3A50C8}"/>
              </a:ext>
            </a:extLst>
          </p:cNvPr>
          <p:cNvSpPr>
            <a:spLocks noGrp="1"/>
          </p:cNvSpPr>
          <p:nvPr>
            <p:ph type="subTitle" idx="1"/>
          </p:nvPr>
        </p:nvSpPr>
        <p:spPr>
          <a:xfrm>
            <a:off x="606004" y="2032001"/>
            <a:ext cx="3305595" cy="663992"/>
          </a:xfrm>
          <a:solidFill>
            <a:schemeClr val="accent6">
              <a:lumMod val="40000"/>
              <a:lumOff val="60000"/>
            </a:schemeClr>
          </a:solidFill>
          <a:ln>
            <a:solidFill>
              <a:schemeClr val="accent1">
                <a:lumMod val="75000"/>
              </a:schemeClr>
            </a:solidFill>
          </a:ln>
          <a:effectLst>
            <a:glow rad="101600">
              <a:schemeClr val="accent2">
                <a:satMod val="175000"/>
                <a:alpha val="40000"/>
              </a:schemeClr>
            </a:glow>
          </a:effectLst>
          <a:scene3d>
            <a:camera prst="orthographicFront"/>
            <a:lightRig rig="threePt" dir="t"/>
          </a:scene3d>
          <a:sp3d>
            <a:bevelT/>
          </a:sp3d>
        </p:spPr>
        <p:txBody>
          <a:bodyPr>
            <a:normAutofit/>
          </a:bodyPr>
          <a:lstStyle/>
          <a:p>
            <a:pPr algn="l"/>
            <a:r>
              <a:rPr lang="en-US" sz="3200" b="1" dirty="0">
                <a:latin typeface="Arial Black" pitchFamily="34" charset="0"/>
              </a:rPr>
              <a:t>Prepared By:-</a:t>
            </a:r>
          </a:p>
        </p:txBody>
      </p:sp>
      <p:sp>
        <p:nvSpPr>
          <p:cNvPr id="10" name="Rectangle 9">
            <a:extLst>
              <a:ext uri="{FF2B5EF4-FFF2-40B4-BE49-F238E27FC236}">
                <a16:creationId xmlns:a16="http://schemas.microsoft.com/office/drawing/2014/main" xmlns="" id="{ED55FA08-CA50-47E8-A997-75CDCF3824F3}"/>
              </a:ext>
            </a:extLst>
          </p:cNvPr>
          <p:cNvSpPr/>
          <p:nvPr/>
        </p:nvSpPr>
        <p:spPr>
          <a:xfrm>
            <a:off x="595702" y="3048237"/>
            <a:ext cx="8091098" cy="3073163"/>
          </a:xfrm>
          <a:prstGeom prst="rect">
            <a:avLst/>
          </a:prstGeom>
          <a:solidFill>
            <a:srgbClr val="F2A408"/>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i="1" dirty="0">
                <a:solidFill>
                  <a:schemeClr val="tx1"/>
                </a:solidFill>
              </a:rPr>
              <a:t>Student </a:t>
            </a:r>
            <a:r>
              <a:rPr lang="en-US" sz="3600" i="1" dirty="0" smtClean="0">
                <a:solidFill>
                  <a:schemeClr val="tx1"/>
                </a:solidFill>
              </a:rPr>
              <a:t> </a:t>
            </a:r>
            <a:r>
              <a:rPr lang="en-US" sz="3600" i="1" dirty="0">
                <a:solidFill>
                  <a:schemeClr val="tx1"/>
                </a:solidFill>
              </a:rPr>
              <a:t>Name</a:t>
            </a:r>
            <a:r>
              <a:rPr lang="en-US" sz="3600" i="1" dirty="0" smtClean="0">
                <a:solidFill>
                  <a:schemeClr val="tx1"/>
                </a:solidFill>
              </a:rPr>
              <a:t>: Pranshu shah</a:t>
            </a:r>
            <a:endParaRPr lang="en-US" sz="3600" i="1" dirty="0">
              <a:solidFill>
                <a:schemeClr val="tx1"/>
              </a:solidFill>
            </a:endParaRPr>
          </a:p>
          <a:p>
            <a:r>
              <a:rPr lang="en-US" sz="3600" i="1" dirty="0">
                <a:solidFill>
                  <a:schemeClr val="tx1"/>
                </a:solidFill>
              </a:rPr>
              <a:t>Roll no</a:t>
            </a:r>
            <a:r>
              <a:rPr lang="en-US" sz="3600" i="1" dirty="0" smtClean="0">
                <a:solidFill>
                  <a:schemeClr val="tx1"/>
                </a:solidFill>
              </a:rPr>
              <a:t>: 233</a:t>
            </a:r>
            <a:endParaRPr lang="en-US" sz="3600" i="1" dirty="0">
              <a:solidFill>
                <a:schemeClr val="tx1"/>
              </a:solidFill>
            </a:endParaRPr>
          </a:p>
          <a:p>
            <a:r>
              <a:rPr lang="en-US" sz="3600" i="1" dirty="0">
                <a:solidFill>
                  <a:schemeClr val="tx1"/>
                </a:solidFill>
              </a:rPr>
              <a:t>Enrollment No</a:t>
            </a:r>
            <a:r>
              <a:rPr lang="en-US" sz="3600" i="1" dirty="0" smtClean="0">
                <a:solidFill>
                  <a:schemeClr val="tx1"/>
                </a:solidFill>
              </a:rPr>
              <a:t>: 20210020110141</a:t>
            </a:r>
            <a:endParaRPr lang="en-US" sz="3600" i="1" dirty="0">
              <a:solidFill>
                <a:schemeClr val="tx1"/>
              </a:solidFill>
            </a:endParaRPr>
          </a:p>
          <a:p>
            <a:r>
              <a:rPr lang="en-US" sz="3600" i="1" dirty="0">
                <a:solidFill>
                  <a:schemeClr val="tx1"/>
                </a:solidFill>
              </a:rPr>
              <a:t>Batch:    </a:t>
            </a:r>
            <a:r>
              <a:rPr lang="en-US" sz="3600" i="1" dirty="0" smtClean="0">
                <a:solidFill>
                  <a:schemeClr val="tx1"/>
                </a:solidFill>
              </a:rPr>
              <a:t>6A      </a:t>
            </a:r>
          </a:p>
          <a:p>
            <a:r>
              <a:rPr lang="en-US" sz="3600" i="1" dirty="0" smtClean="0">
                <a:solidFill>
                  <a:schemeClr val="tx1"/>
                </a:solidFill>
              </a:rPr>
              <a:t>Branch: CE</a:t>
            </a:r>
            <a:endParaRPr lang="en-US" sz="3600" i="1" dirty="0">
              <a:solidFill>
                <a:schemeClr val="tx1"/>
              </a:solidFill>
            </a:endParaRPr>
          </a:p>
        </p:txBody>
      </p:sp>
    </p:spTree>
    <p:extLst>
      <p:ext uri="{BB962C8B-B14F-4D97-AF65-F5344CB8AC3E}">
        <p14:creationId xmlns:p14="http://schemas.microsoft.com/office/powerpoint/2010/main" xmlns="" val="3610971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2306F7-ED6A-4550-B6AE-5AB4126B38A8}"/>
              </a:ext>
            </a:extLst>
          </p:cNvPr>
          <p:cNvSpPr>
            <a:spLocks noGrp="1"/>
          </p:cNvSpPr>
          <p:nvPr>
            <p:ph idx="1"/>
          </p:nvPr>
        </p:nvSpPr>
        <p:spPr>
          <a:xfrm>
            <a:off x="612475" y="1825624"/>
            <a:ext cx="10990053" cy="4498976"/>
          </a:xfrm>
          <a:solidFill>
            <a:srgbClr val="F2A408"/>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buNone/>
            </a:pPr>
            <a:r>
              <a:rPr lang="en-IN" sz="3200" i="1" dirty="0" smtClean="0">
                <a:solidFill>
                  <a:schemeClr val="tx1"/>
                </a:solidFill>
              </a:rPr>
              <a:t>Online air ticketing is a kind of user assistance where customer can reserve tickets for flights in online. This is an easy method which saves a lot of time. This project entitles design implemented of an air ticket reservation system can be applicable to any airlines. The feature of this system will be similar as a common ticketing system. As a user : </a:t>
            </a:r>
          </a:p>
          <a:p>
            <a:pPr>
              <a:buFont typeface="Wingdings" pitchFamily="2" charset="2"/>
              <a:buChar char="v"/>
            </a:pPr>
            <a:r>
              <a:rPr lang="en-IN" sz="3200" dirty="0" smtClean="0">
                <a:solidFill>
                  <a:schemeClr val="tx1"/>
                </a:solidFill>
              </a:rPr>
              <a:t>  </a:t>
            </a:r>
            <a:r>
              <a:rPr lang="en-IN" sz="3200" i="1" dirty="0" smtClean="0">
                <a:solidFill>
                  <a:schemeClr val="tx1"/>
                </a:solidFill>
              </a:rPr>
              <a:t>You can reserve the ticket(by entering passport number &amp;email id),</a:t>
            </a:r>
          </a:p>
          <a:p>
            <a:pPr>
              <a:buFont typeface="Wingdings" pitchFamily="2" charset="2"/>
              <a:buChar char="v"/>
            </a:pPr>
            <a:r>
              <a:rPr lang="en-IN" sz="3200" i="1" dirty="0" smtClean="0">
                <a:solidFill>
                  <a:schemeClr val="tx1"/>
                </a:solidFill>
              </a:rPr>
              <a:t>  You can cancel your reservation any time.</a:t>
            </a:r>
            <a:endParaRPr lang="en-US" sz="3200" i="1" dirty="0">
              <a:solidFill>
                <a:schemeClr val="tx1"/>
              </a:solidFill>
            </a:endParaRPr>
          </a:p>
        </p:txBody>
      </p:sp>
      <p:sp>
        <p:nvSpPr>
          <p:cNvPr id="4" name="Title 1">
            <a:extLst>
              <a:ext uri="{FF2B5EF4-FFF2-40B4-BE49-F238E27FC236}">
                <a16:creationId xmlns:a16="http://schemas.microsoft.com/office/drawing/2014/main" xmlns="" id="{3CC29B81-3830-43D1-8B37-FAE1AF341739}"/>
              </a:ext>
            </a:extLst>
          </p:cNvPr>
          <p:cNvSpPr txBox="1">
            <a:spLocks/>
          </p:cNvSpPr>
          <p:nvPr/>
        </p:nvSpPr>
        <p:spPr>
          <a:xfrm>
            <a:off x="646981" y="870103"/>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i="1" dirty="0" smtClean="0">
                <a:latin typeface="Bodoni MT" pitchFamily="18" charset="0"/>
              </a:rPr>
              <a:t>Introduction : </a:t>
            </a:r>
            <a:endParaRPr lang="en-US" sz="4000" b="1" i="1" dirty="0">
              <a:latin typeface="Bodoni MT" pitchFamily="18" charset="0"/>
            </a:endParaRPr>
          </a:p>
        </p:txBody>
      </p:sp>
      <p:pic>
        <p:nvPicPr>
          <p:cNvPr id="5" name="Picture 4">
            <a:extLst>
              <a:ext uri="{FF2B5EF4-FFF2-40B4-BE49-F238E27FC236}">
                <a16:creationId xmlns:a16="http://schemas.microsoft.com/office/drawing/2014/main" xmlns="" id="{A514A87F-CCA0-427F-A3F0-8B3BF0EA180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xmlns="" id="{C9F77A39-F2EF-44EA-A247-25F97DC06C2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xmlns="" val="4219258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2306F7-ED6A-4550-B6AE-5AB4126B38A8}"/>
              </a:ext>
            </a:extLst>
          </p:cNvPr>
          <p:cNvSpPr>
            <a:spLocks noGrp="1"/>
          </p:cNvSpPr>
          <p:nvPr>
            <p:ph idx="1"/>
          </p:nvPr>
        </p:nvSpPr>
        <p:spPr>
          <a:xfrm>
            <a:off x="637875" y="1838325"/>
            <a:ext cx="10990053" cy="4351338"/>
          </a:xfrm>
          <a:solidFill>
            <a:srgbClr val="F2A408"/>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buNone/>
            </a:pPr>
            <a:r>
              <a:rPr lang="en-IN" sz="2200" b="1" i="1" dirty="0" smtClean="0">
                <a:solidFill>
                  <a:schemeClr val="tx1"/>
                </a:solidFill>
              </a:rPr>
              <a:t>Customer use case diagram : </a:t>
            </a:r>
          </a:p>
          <a:p>
            <a:pPr marL="0" indent="0">
              <a:buNone/>
            </a:pPr>
            <a:endParaRPr lang="en-IN" sz="1800" dirty="0" smtClean="0">
              <a:solidFill>
                <a:schemeClr val="tx1"/>
              </a:solidFill>
            </a:endParaRPr>
          </a:p>
          <a:p>
            <a:pPr marL="0" indent="0">
              <a:buNone/>
            </a:pPr>
            <a:endParaRPr lang="en-IN" sz="1800" dirty="0" smtClean="0">
              <a:solidFill>
                <a:schemeClr val="tx1"/>
              </a:solidFill>
            </a:endParaRPr>
          </a:p>
          <a:p>
            <a:pPr marL="0" indent="0">
              <a:buNone/>
            </a:pPr>
            <a:endParaRPr lang="en-IN" sz="1800" dirty="0" smtClean="0">
              <a:solidFill>
                <a:schemeClr val="tx1"/>
              </a:solidFill>
            </a:endParaRPr>
          </a:p>
          <a:p>
            <a:pPr marL="0" indent="0">
              <a:buNone/>
            </a:pPr>
            <a:endParaRPr lang="en-IN" sz="1800" dirty="0" smtClean="0">
              <a:solidFill>
                <a:schemeClr val="tx1"/>
              </a:solidFill>
            </a:endParaRPr>
          </a:p>
          <a:p>
            <a:pPr marL="0" indent="0">
              <a:buNone/>
            </a:pPr>
            <a:endParaRPr lang="en-IN" sz="1800" dirty="0" smtClean="0">
              <a:solidFill>
                <a:schemeClr val="tx1"/>
              </a:solidFill>
            </a:endParaRPr>
          </a:p>
          <a:p>
            <a:pPr marL="0" indent="0">
              <a:buNone/>
            </a:pPr>
            <a:endParaRPr lang="en-IN" sz="1800" dirty="0" smtClean="0">
              <a:solidFill>
                <a:schemeClr val="tx1"/>
              </a:solidFill>
            </a:endParaRPr>
          </a:p>
          <a:p>
            <a:pPr marL="0" indent="0">
              <a:buNone/>
            </a:pPr>
            <a:endParaRPr lang="en-IN" sz="1800" dirty="0" smtClean="0">
              <a:solidFill>
                <a:schemeClr val="tx1"/>
              </a:solidFill>
            </a:endParaRPr>
          </a:p>
          <a:p>
            <a:pPr marL="0" indent="0">
              <a:buNone/>
            </a:pPr>
            <a:endParaRPr lang="en-IN" sz="1800" dirty="0" smtClean="0">
              <a:solidFill>
                <a:schemeClr val="tx1"/>
              </a:solidFill>
            </a:endParaRPr>
          </a:p>
          <a:p>
            <a:pPr marL="0" indent="0">
              <a:buNone/>
            </a:pPr>
            <a:r>
              <a:rPr lang="en-IN" sz="2200" i="1" dirty="0" smtClean="0">
                <a:solidFill>
                  <a:schemeClr val="tx1"/>
                </a:solidFill>
              </a:rPr>
              <a:t>Book through any device in just one click</a:t>
            </a:r>
            <a:endParaRPr lang="en-IN" sz="2200" i="1" dirty="0" smtClean="0">
              <a:solidFill>
                <a:schemeClr val="tx1"/>
              </a:solidFill>
            </a:endParaRPr>
          </a:p>
        </p:txBody>
      </p:sp>
      <p:sp>
        <p:nvSpPr>
          <p:cNvPr id="4" name="Title 1">
            <a:extLst>
              <a:ext uri="{FF2B5EF4-FFF2-40B4-BE49-F238E27FC236}">
                <a16:creationId xmlns:a16="http://schemas.microsoft.com/office/drawing/2014/main" xmlns="" id="{3CC29B81-3830-43D1-8B37-FAE1AF341739}"/>
              </a:ext>
            </a:extLst>
          </p:cNvPr>
          <p:cNvSpPr txBox="1">
            <a:spLocks/>
          </p:cNvSpPr>
          <p:nvPr/>
        </p:nvSpPr>
        <p:spPr>
          <a:xfrm>
            <a:off x="646981" y="870103"/>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prstClr val="black"/>
                </a:solidFill>
                <a:effectLst/>
                <a:uLnTx/>
                <a:uFillTx/>
                <a:latin typeface="Bodoni MT" panose="02070603080606020203" pitchFamily="18" charset="0"/>
                <a:ea typeface="+mj-ea"/>
                <a:cs typeface="+mj-cs"/>
              </a:rPr>
              <a:t>Flowchart</a:t>
            </a:r>
            <a:r>
              <a:rPr kumimoji="0" lang="en-IN" sz="4000" b="1" i="0" u="none" strike="noStrike" kern="1200" cap="none" spc="0" normalizeH="0" noProof="0" dirty="0" smtClean="0">
                <a:ln>
                  <a:noFill/>
                </a:ln>
                <a:solidFill>
                  <a:prstClr val="black"/>
                </a:solidFill>
                <a:effectLst/>
                <a:uLnTx/>
                <a:uFillTx/>
                <a:latin typeface="Bodoni MT" panose="02070603080606020203" pitchFamily="18" charset="0"/>
                <a:ea typeface="+mj-ea"/>
                <a:cs typeface="+mj-cs"/>
              </a:rPr>
              <a:t> of how does this system work :</a:t>
            </a:r>
            <a:endParaRPr kumimoji="0" lang="en-US" sz="4000" b="1" i="0" u="none" strike="noStrike" kern="1200" cap="none" spc="0" normalizeH="0" baseline="0" noProof="0" dirty="0">
              <a:ln>
                <a:noFill/>
              </a:ln>
              <a:solidFill>
                <a:prstClr val="black"/>
              </a:solidFill>
              <a:effectLst/>
              <a:uLnTx/>
              <a:uFillTx/>
              <a:latin typeface="Bodoni MT" panose="02070603080606020203" pitchFamily="18" charset="0"/>
              <a:ea typeface="+mj-ea"/>
              <a:cs typeface="+mj-cs"/>
            </a:endParaRPr>
          </a:p>
        </p:txBody>
      </p:sp>
      <p:pic>
        <p:nvPicPr>
          <p:cNvPr id="5" name="Picture 4">
            <a:extLst>
              <a:ext uri="{FF2B5EF4-FFF2-40B4-BE49-F238E27FC236}">
                <a16:creationId xmlns:a16="http://schemas.microsoft.com/office/drawing/2014/main" xmlns="" id="{A514A87F-CCA0-427F-A3F0-8B3BF0EA180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xmlns="" id="{C9F77A39-F2EF-44EA-A247-25F97DC06C2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25791" t="16832" b="13861"/>
          <a:stretch/>
        </p:blipFill>
        <p:spPr>
          <a:xfrm>
            <a:off x="8951498" y="0"/>
            <a:ext cx="3152518" cy="603849"/>
          </a:xfrm>
          <a:prstGeom prst="rect">
            <a:avLst/>
          </a:prstGeom>
        </p:spPr>
      </p:pic>
      <p:cxnSp>
        <p:nvCxnSpPr>
          <p:cNvPr id="8" name="Straight Arrow Connector 7"/>
          <p:cNvCxnSpPr/>
          <p:nvPr/>
        </p:nvCxnSpPr>
        <p:spPr>
          <a:xfrm flipV="1">
            <a:off x="4330700" y="2425700"/>
            <a:ext cx="1701800" cy="71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432300" y="3517900"/>
            <a:ext cx="1701800" cy="63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248400" y="1955800"/>
            <a:ext cx="1612900" cy="927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Home page</a:t>
            </a:r>
            <a:endParaRPr lang="en-US" dirty="0"/>
          </a:p>
        </p:txBody>
      </p:sp>
      <p:sp>
        <p:nvSpPr>
          <p:cNvPr id="12" name="Oval 11"/>
          <p:cNvSpPr/>
          <p:nvPr/>
        </p:nvSpPr>
        <p:spPr>
          <a:xfrm>
            <a:off x="6299200" y="2984500"/>
            <a:ext cx="1625600" cy="1003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Book the tickets</a:t>
            </a:r>
            <a:endParaRPr lang="en-US" dirty="0"/>
          </a:p>
        </p:txBody>
      </p:sp>
      <p:cxnSp>
        <p:nvCxnSpPr>
          <p:cNvPr id="14" name="Straight Arrow Connector 13"/>
          <p:cNvCxnSpPr/>
          <p:nvPr/>
        </p:nvCxnSpPr>
        <p:spPr>
          <a:xfrm>
            <a:off x="4457700" y="4051300"/>
            <a:ext cx="1727200" cy="48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6311900" y="4140200"/>
            <a:ext cx="1574800" cy="93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Cancel your ticket</a:t>
            </a:r>
            <a:endParaRPr lang="en-US" dirty="0"/>
          </a:p>
        </p:txBody>
      </p:sp>
      <p:cxnSp>
        <p:nvCxnSpPr>
          <p:cNvPr id="17" name="Straight Arrow Connector 16"/>
          <p:cNvCxnSpPr/>
          <p:nvPr/>
        </p:nvCxnSpPr>
        <p:spPr>
          <a:xfrm>
            <a:off x="4356100" y="4597400"/>
            <a:ext cx="1714500" cy="1028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261100" y="5181600"/>
            <a:ext cx="1549400" cy="965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Contact the company</a:t>
            </a:r>
            <a:endParaRPr lang="en-US" dirty="0"/>
          </a:p>
        </p:txBody>
      </p:sp>
      <p:pic>
        <p:nvPicPr>
          <p:cNvPr id="1026" name="Picture 2" descr="D:\New folder\Desktop\download.png"/>
          <p:cNvPicPr>
            <a:picLocks noChangeAspect="1" noChangeArrowheads="1"/>
          </p:cNvPicPr>
          <p:nvPr/>
        </p:nvPicPr>
        <p:blipFill>
          <a:blip r:embed="rId4"/>
          <a:srcRect/>
          <a:stretch>
            <a:fillRect/>
          </a:stretch>
        </p:blipFill>
        <p:spPr bwMode="auto">
          <a:xfrm>
            <a:off x="920750" y="2651125"/>
            <a:ext cx="3206750" cy="2744872"/>
          </a:xfrm>
          <a:prstGeom prst="rect">
            <a:avLst/>
          </a:prstGeom>
          <a:noFill/>
        </p:spPr>
      </p:pic>
    </p:spTree>
    <p:extLst>
      <p:ext uri="{BB962C8B-B14F-4D97-AF65-F5344CB8AC3E}">
        <p14:creationId xmlns:p14="http://schemas.microsoft.com/office/powerpoint/2010/main" xmlns="" val="3845869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2306F7-ED6A-4550-B6AE-5AB4126B38A8}"/>
              </a:ext>
            </a:extLst>
          </p:cNvPr>
          <p:cNvSpPr>
            <a:spLocks noGrp="1"/>
          </p:cNvSpPr>
          <p:nvPr>
            <p:ph idx="1"/>
          </p:nvPr>
        </p:nvSpPr>
        <p:spPr>
          <a:xfrm>
            <a:off x="612475" y="1825624"/>
            <a:ext cx="11084225" cy="4524375"/>
          </a:xfrm>
          <a:solidFill>
            <a:srgbClr val="F2A408"/>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buNone/>
            </a:pPr>
            <a:r>
              <a:rPr lang="en-IN" sz="2200" dirty="0" smtClean="0">
                <a:solidFill>
                  <a:schemeClr val="tx1"/>
                </a:solidFill>
              </a:rPr>
              <a:t>So, first of all , when you run the code , you are given 4 choices  i.e. booking the ticket, cancelling the ticket, displaying all the entered records and exit. If you want to book the ticket, just press 1 and then enter your passport number, your name, your email id &amp; the destination you want to travel to. And BOOM!! Your ticket is booked. Isn’t this simple? Sure it is. Then if you get an emergency and you can’t travel, you can easily cancel your reservation in just 1 click, and that too with 0% deduction. I know, I know what you all are thinking, 0% deduction? </a:t>
            </a:r>
            <a:r>
              <a:rPr lang="en-IN" sz="2200" dirty="0" err="1" smtClean="0">
                <a:solidFill>
                  <a:schemeClr val="tx1"/>
                </a:solidFill>
              </a:rPr>
              <a:t>Yesss,we</a:t>
            </a:r>
            <a:r>
              <a:rPr lang="en-IN" sz="2200" dirty="0" smtClean="0">
                <a:solidFill>
                  <a:schemeClr val="tx1"/>
                </a:solidFill>
              </a:rPr>
              <a:t> are the first airline company that refunds whole amount of your ticket back on cancellation. Then if you have booked tickets of all your family members, and want the confirmation, you can just press 3 and all the records are on your computer screen (KBC Theme song).  After surfing through the website, if you are exhausted, you can just exit from website by pressing 4. Screen crashed!! You are back on the web browser. Isn’t this project just amazing? I know that Respected Sir/Ma’am, whosoever is reading this presentation, is very much impressed and want to give me full 50/50 </a:t>
            </a:r>
            <a:r>
              <a:rPr lang="en-IN" sz="2200" dirty="0" smtClean="0">
                <a:solidFill>
                  <a:schemeClr val="tx1"/>
                </a:solidFill>
                <a:sym typeface="Wingdings" pitchFamily="2" charset="2"/>
              </a:rPr>
              <a:t></a:t>
            </a:r>
            <a:r>
              <a:rPr lang="en-IN" sz="2200" dirty="0" smtClean="0">
                <a:solidFill>
                  <a:schemeClr val="tx1"/>
                </a:solidFill>
              </a:rPr>
              <a:t>. Hope you have an amazing day. </a:t>
            </a:r>
            <a:endParaRPr lang="en-US" sz="2200" dirty="0">
              <a:solidFill>
                <a:schemeClr val="tx1"/>
              </a:solidFill>
            </a:endParaRPr>
          </a:p>
        </p:txBody>
      </p:sp>
      <p:sp>
        <p:nvSpPr>
          <p:cNvPr id="4" name="Title 1">
            <a:extLst>
              <a:ext uri="{FF2B5EF4-FFF2-40B4-BE49-F238E27FC236}">
                <a16:creationId xmlns:a16="http://schemas.microsoft.com/office/drawing/2014/main" xmlns="" id="{3CC29B81-3830-43D1-8B37-FAE1AF341739}"/>
              </a:ext>
            </a:extLst>
          </p:cNvPr>
          <p:cNvSpPr txBox="1">
            <a:spLocks/>
          </p:cNvSpPr>
          <p:nvPr/>
        </p:nvSpPr>
        <p:spPr>
          <a:xfrm>
            <a:off x="672381" y="882803"/>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none" strike="noStrike" kern="1200" cap="none" spc="0" normalizeH="0" baseline="0" noProof="0" dirty="0" smtClean="0">
                <a:ln>
                  <a:noFill/>
                </a:ln>
                <a:solidFill>
                  <a:prstClr val="black"/>
                </a:solidFill>
                <a:effectLst/>
                <a:uLnTx/>
                <a:uFillTx/>
                <a:latin typeface="Bodoni MT" panose="02070603080606020203" pitchFamily="18" charset="0"/>
                <a:ea typeface="+mj-ea"/>
                <a:cs typeface="+mj-cs"/>
              </a:rPr>
              <a:t>How does my</a:t>
            </a:r>
            <a:r>
              <a:rPr kumimoji="0" lang="en-IN" sz="4000" b="1" i="0" u="none" strike="noStrike" kern="1200" cap="none" spc="0" normalizeH="0" noProof="0" dirty="0" smtClean="0">
                <a:ln>
                  <a:noFill/>
                </a:ln>
                <a:solidFill>
                  <a:prstClr val="black"/>
                </a:solidFill>
                <a:effectLst/>
                <a:uLnTx/>
                <a:uFillTx/>
                <a:latin typeface="Bodoni MT" panose="02070603080606020203" pitchFamily="18" charset="0"/>
                <a:ea typeface="+mj-ea"/>
                <a:cs typeface="+mj-cs"/>
              </a:rPr>
              <a:t> project work? (PLEASE READ THIS)</a:t>
            </a:r>
            <a:endParaRPr kumimoji="0" lang="en-US" sz="4000" b="1" i="0" u="none" strike="noStrike" kern="1200" cap="none" spc="0" normalizeH="0" baseline="0" noProof="0" dirty="0">
              <a:ln>
                <a:noFill/>
              </a:ln>
              <a:solidFill>
                <a:prstClr val="black"/>
              </a:solidFill>
              <a:effectLst/>
              <a:uLnTx/>
              <a:uFillTx/>
              <a:latin typeface="Bodoni MT" panose="02070603080606020203" pitchFamily="18" charset="0"/>
              <a:ea typeface="+mj-ea"/>
              <a:cs typeface="+mj-cs"/>
            </a:endParaRPr>
          </a:p>
        </p:txBody>
      </p:sp>
      <p:pic>
        <p:nvPicPr>
          <p:cNvPr id="5" name="Picture 4">
            <a:extLst>
              <a:ext uri="{FF2B5EF4-FFF2-40B4-BE49-F238E27FC236}">
                <a16:creationId xmlns:a16="http://schemas.microsoft.com/office/drawing/2014/main" xmlns="" id="{A514A87F-CCA0-427F-A3F0-8B3BF0EA180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xmlns="" id="{C9F77A39-F2EF-44EA-A247-25F97DC06C2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xmlns="" val="1780695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CC29B81-3830-43D1-8B37-FAE1AF341739}"/>
              </a:ext>
            </a:extLst>
          </p:cNvPr>
          <p:cNvSpPr txBox="1">
            <a:spLocks/>
          </p:cNvSpPr>
          <p:nvPr/>
        </p:nvSpPr>
        <p:spPr>
          <a:xfrm>
            <a:off x="676933" y="812800"/>
            <a:ext cx="10955548" cy="726537"/>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Bodoni MT" panose="02070603080606020203" pitchFamily="18" charset="0"/>
                <a:ea typeface="+mj-ea"/>
                <a:cs typeface="+mj-cs"/>
              </a:rPr>
              <a:t>THANK YOU….</a:t>
            </a:r>
          </a:p>
        </p:txBody>
      </p:sp>
      <p:pic>
        <p:nvPicPr>
          <p:cNvPr id="5" name="Picture 4">
            <a:extLst>
              <a:ext uri="{FF2B5EF4-FFF2-40B4-BE49-F238E27FC236}">
                <a16:creationId xmlns:a16="http://schemas.microsoft.com/office/drawing/2014/main" xmlns="" id="{A514A87F-CCA0-427F-A3F0-8B3BF0EA180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xmlns="" id="{C9F77A39-F2EF-44EA-A247-25F97DC06C21}"/>
              </a:ext>
            </a:extLst>
          </p:cNvPr>
          <p:cNvPicPr>
            <a:picLocks noChangeAspect="1"/>
          </p:cNvPicPr>
          <p:nvPr/>
        </p:nvPicPr>
        <p:blipFill rotWithShape="1">
          <a:blip r:embed="rId3">
            <a:extLst>
              <a:ext uri="{28A0092B-C50C-407E-A947-70E740481C1C}">
                <a14:useLocalDpi xmlns:a14="http://schemas.microsoft.com/office/drawing/2010/main" xmlns="" val="0"/>
              </a:ext>
            </a:extLst>
          </a:blip>
          <a:srcRect l="25791" t="16832" b="13861"/>
          <a:stretch/>
        </p:blipFill>
        <p:spPr>
          <a:xfrm>
            <a:off x="8951498" y="0"/>
            <a:ext cx="3152518" cy="603849"/>
          </a:xfrm>
          <a:prstGeom prst="rect">
            <a:avLst/>
          </a:prstGeom>
        </p:spPr>
      </p:pic>
      <p:pic>
        <p:nvPicPr>
          <p:cNvPr id="2050" name="Picture 2" descr="D:\New folder\Desktop\download.jpg"/>
          <p:cNvPicPr>
            <a:picLocks noChangeAspect="1" noChangeArrowheads="1"/>
          </p:cNvPicPr>
          <p:nvPr/>
        </p:nvPicPr>
        <p:blipFill>
          <a:blip r:embed="rId4"/>
          <a:srcRect/>
          <a:stretch>
            <a:fillRect/>
          </a:stretch>
        </p:blipFill>
        <p:spPr bwMode="auto">
          <a:xfrm>
            <a:off x="3067050" y="1917701"/>
            <a:ext cx="6297951" cy="4191000"/>
          </a:xfrm>
          <a:prstGeom prst="rect">
            <a:avLst/>
          </a:prstGeom>
          <a:noFill/>
        </p:spPr>
      </p:pic>
    </p:spTree>
    <p:extLst>
      <p:ext uri="{BB962C8B-B14F-4D97-AF65-F5344CB8AC3E}">
        <p14:creationId xmlns:p14="http://schemas.microsoft.com/office/powerpoint/2010/main" xmlns="" val="169096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TotalTime>
  <Words>414</Words>
  <Application>Microsoft Office PowerPoint</Application>
  <PresentationFormat>Custom</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Airport Management System</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Definition</dc:title>
  <dc:creator>LJIET</dc:creator>
  <cp:lastModifiedBy>Pranshu</cp:lastModifiedBy>
  <cp:revision>29</cp:revision>
  <dcterms:created xsi:type="dcterms:W3CDTF">2022-02-18T03:37:33Z</dcterms:created>
  <dcterms:modified xsi:type="dcterms:W3CDTF">2022-03-04T17:50:27Z</dcterms:modified>
</cp:coreProperties>
</file>