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Maven Pro" panose="020B0604020202020204" charset="0"/>
      <p:regular r:id="rId18"/>
      <p:bold r:id="rId19"/>
    </p:embeddedFont>
    <p:embeddedFont>
      <p:font typeface="Nunito" panose="020B0604020202020204" charset="0"/>
      <p:regular r:id="rId20"/>
      <p:bold r:id="rId21"/>
      <p:italic r:id="rId22"/>
      <p:boldItalic r:id="rId23"/>
    </p:embeddedFont>
    <p:embeddedFont>
      <p:font typeface="Roboto"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269d3e4f8c0_0_1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269d3e4f8c0_0_1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269d3e4f8c0_0_1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269d3e4f8c0_0_1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269d3e4f8c0_0_1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269d3e4f8c0_0_1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269d3e4f8c0_0_1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269d3e4f8c0_0_1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269d3e4f8c0_0_1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269d3e4f8c0_0_1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269d3e4f8c0_0_1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269d3e4f8c0_0_1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69d3e4f8c0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69d3e4f8c0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69d3e4f8c0_0_1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69d3e4f8c0_0_1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69d3e4f8c0_0_1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269d3e4f8c0_0_1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269d3e4f8c0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269d3e4f8c0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269d3e4f8c0_0_1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269d3e4f8c0_0_1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269d3e4f8c0_0_1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269d3e4f8c0_0_1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269d3e4f8c0_0_1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269d3e4f8c0_0_1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69d3e4f8c0_0_1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269d3e4f8c0_0_1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84538"/>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t>CAR RENTAL  SYSTEM</a:t>
            </a:r>
            <a:endParaRPr dirty="0"/>
          </a:p>
        </p:txBody>
      </p:sp>
      <p:sp>
        <p:nvSpPr>
          <p:cNvPr id="278" name="Google Shape;278;p13"/>
          <p:cNvSpPr txBox="1">
            <a:spLocks noGrp="1"/>
          </p:cNvSpPr>
          <p:nvPr>
            <p:ph type="subTitle" idx="1"/>
          </p:nvPr>
        </p:nvSpPr>
        <p:spPr>
          <a:xfrm>
            <a:off x="824000" y="1947500"/>
            <a:ext cx="4834500" cy="30927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a:t>Prepared by:</a:t>
            </a:r>
            <a:endParaRPr/>
          </a:p>
          <a:p>
            <a:pPr marL="0" lvl="0" indent="0" algn="l" rtl="0">
              <a:spcBef>
                <a:spcPts val="0"/>
              </a:spcBef>
              <a:spcAft>
                <a:spcPts val="0"/>
              </a:spcAft>
              <a:buNone/>
            </a:pPr>
            <a:r>
              <a:rPr lang="en"/>
              <a:t>Student 1 :</a:t>
            </a:r>
            <a:endParaRPr/>
          </a:p>
          <a:p>
            <a:pPr marL="0" lvl="0" indent="0" algn="l" rtl="0">
              <a:spcBef>
                <a:spcPts val="0"/>
              </a:spcBef>
              <a:spcAft>
                <a:spcPts val="0"/>
              </a:spcAft>
              <a:buNone/>
            </a:pPr>
            <a:r>
              <a:rPr lang="en"/>
              <a:t>Name: Pranshu Shah</a:t>
            </a:r>
            <a:endParaRPr/>
          </a:p>
          <a:p>
            <a:pPr marL="0" lvl="0" indent="0" algn="l" rtl="0">
              <a:spcBef>
                <a:spcPts val="0"/>
              </a:spcBef>
              <a:spcAft>
                <a:spcPts val="0"/>
              </a:spcAft>
              <a:buNone/>
            </a:pPr>
            <a:r>
              <a:rPr lang="en"/>
              <a:t>Roll no.: 42</a:t>
            </a:r>
            <a:endParaRPr/>
          </a:p>
          <a:p>
            <a:pPr marL="0" lvl="0" indent="0" algn="l" rtl="0">
              <a:spcBef>
                <a:spcPts val="0"/>
              </a:spcBef>
              <a:spcAft>
                <a:spcPts val="0"/>
              </a:spcAft>
              <a:buNone/>
            </a:pPr>
            <a:r>
              <a:rPr lang="en"/>
              <a:t>Batch: C2</a:t>
            </a:r>
            <a:endParaRPr/>
          </a:p>
          <a:p>
            <a:pPr marL="0" lvl="0" indent="0" algn="l" rtl="0">
              <a:spcBef>
                <a:spcPts val="0"/>
              </a:spcBef>
              <a:spcAft>
                <a:spcPts val="0"/>
              </a:spcAft>
              <a:buNone/>
            </a:pPr>
            <a:r>
              <a:rPr lang="en"/>
              <a:t>Enrollment no.: 21002170110141</a:t>
            </a:r>
            <a:endParaRPr/>
          </a:p>
          <a:p>
            <a:pPr marL="0" lvl="0" indent="0" algn="l" rtl="0">
              <a:spcBef>
                <a:spcPts val="0"/>
              </a:spcBef>
              <a:spcAft>
                <a:spcPts val="0"/>
              </a:spcAft>
              <a:buNone/>
            </a:pPr>
            <a:r>
              <a:rPr lang="en"/>
              <a:t>Student 2 :</a:t>
            </a:r>
            <a:endParaRPr/>
          </a:p>
          <a:p>
            <a:pPr marL="0" lvl="0" indent="0" algn="l" rtl="0">
              <a:spcBef>
                <a:spcPts val="0"/>
              </a:spcBef>
              <a:spcAft>
                <a:spcPts val="0"/>
              </a:spcAft>
              <a:buNone/>
            </a:pPr>
            <a:r>
              <a:rPr lang="en"/>
              <a:t>Name: Devanshi Pathak</a:t>
            </a:r>
            <a:endParaRPr/>
          </a:p>
          <a:p>
            <a:pPr marL="0" lvl="0" indent="0" algn="l" rtl="0">
              <a:spcBef>
                <a:spcPts val="0"/>
              </a:spcBef>
              <a:spcAft>
                <a:spcPts val="0"/>
              </a:spcAft>
              <a:buNone/>
            </a:pPr>
            <a:r>
              <a:rPr lang="en"/>
              <a:t>Roll no.: 24</a:t>
            </a:r>
            <a:endParaRPr/>
          </a:p>
          <a:p>
            <a:pPr marL="0" lvl="0" indent="0" algn="l" rtl="0">
              <a:spcBef>
                <a:spcPts val="0"/>
              </a:spcBef>
              <a:spcAft>
                <a:spcPts val="0"/>
              </a:spcAft>
              <a:buNone/>
            </a:pPr>
            <a:r>
              <a:rPr lang="en"/>
              <a:t>Batch: C2</a:t>
            </a:r>
            <a:endParaRPr/>
          </a:p>
          <a:p>
            <a:pPr marL="0" lvl="0" indent="0" algn="l" rtl="0">
              <a:spcBef>
                <a:spcPts val="0"/>
              </a:spcBef>
              <a:spcAft>
                <a:spcPts val="0"/>
              </a:spcAft>
              <a:buNone/>
            </a:pPr>
            <a:r>
              <a:rPr lang="en"/>
              <a:t>Enrollment no.: 21002170110130</a:t>
            </a:r>
            <a:endParaRPr/>
          </a:p>
          <a:p>
            <a:pPr marL="0" lvl="0" indent="0" algn="l" rtl="0">
              <a:spcBef>
                <a:spcPts val="0"/>
              </a:spcBef>
              <a:spcAft>
                <a:spcPts val="0"/>
              </a:spcAft>
              <a:buNone/>
            </a:pPr>
            <a:r>
              <a:rPr lang="en"/>
              <a:t>Student 3 :</a:t>
            </a:r>
            <a:endParaRPr/>
          </a:p>
          <a:p>
            <a:pPr marL="0" lvl="0" indent="0" algn="l" rtl="0">
              <a:spcBef>
                <a:spcPts val="0"/>
              </a:spcBef>
              <a:spcAft>
                <a:spcPts val="0"/>
              </a:spcAft>
              <a:buNone/>
            </a:pPr>
            <a:r>
              <a:rPr lang="en"/>
              <a:t>Name: Rushikaba Gohil</a:t>
            </a:r>
            <a:endParaRPr/>
          </a:p>
          <a:p>
            <a:pPr marL="0" lvl="0" indent="0" algn="l" rtl="0">
              <a:spcBef>
                <a:spcPts val="0"/>
              </a:spcBef>
              <a:spcAft>
                <a:spcPts val="0"/>
              </a:spcAft>
              <a:buNone/>
            </a:pPr>
            <a:r>
              <a:rPr lang="en"/>
              <a:t>Roll no.: 27</a:t>
            </a:r>
            <a:endParaRPr/>
          </a:p>
          <a:p>
            <a:pPr marL="0" lvl="0" indent="0" algn="l" rtl="0">
              <a:spcBef>
                <a:spcPts val="0"/>
              </a:spcBef>
              <a:spcAft>
                <a:spcPts val="0"/>
              </a:spcAft>
              <a:buNone/>
            </a:pPr>
            <a:r>
              <a:rPr lang="en"/>
              <a:t>Batch: C2</a:t>
            </a:r>
            <a:endParaRPr/>
          </a:p>
          <a:p>
            <a:pPr marL="0" lvl="0" indent="0" algn="l" rtl="0">
              <a:spcBef>
                <a:spcPts val="0"/>
              </a:spcBef>
              <a:spcAft>
                <a:spcPts val="0"/>
              </a:spcAft>
              <a:buNone/>
            </a:pPr>
            <a:r>
              <a:rPr lang="en"/>
              <a:t>Enrollment no.: 21002170210029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2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DFD Level 1</a:t>
            </a:r>
            <a:endParaRPr/>
          </a:p>
        </p:txBody>
      </p:sp>
      <p:sp>
        <p:nvSpPr>
          <p:cNvPr id="333" name="Google Shape;333;p22"/>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34" name="Google Shape;334;p22"/>
          <p:cNvPicPr preferRelativeResize="0"/>
          <p:nvPr/>
        </p:nvPicPr>
        <p:blipFill>
          <a:blip r:embed="rId3">
            <a:alphaModFix/>
          </a:blip>
          <a:stretch>
            <a:fillRect/>
          </a:stretch>
        </p:blipFill>
        <p:spPr>
          <a:xfrm>
            <a:off x="4048739" y="0"/>
            <a:ext cx="4294573" cy="51435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2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DFD Level 2</a:t>
            </a:r>
            <a:endParaRPr/>
          </a:p>
        </p:txBody>
      </p:sp>
      <p:sp>
        <p:nvSpPr>
          <p:cNvPr id="340" name="Google Shape;340;p23"/>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41" name="Google Shape;341;p23"/>
          <p:cNvPicPr preferRelativeResize="0"/>
          <p:nvPr/>
        </p:nvPicPr>
        <p:blipFill>
          <a:blip r:embed="rId3">
            <a:alphaModFix/>
          </a:blip>
          <a:stretch>
            <a:fillRect/>
          </a:stretch>
        </p:blipFill>
        <p:spPr>
          <a:xfrm>
            <a:off x="4000974" y="0"/>
            <a:ext cx="3885252" cy="51435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2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System Interface</a:t>
            </a:r>
            <a:endParaRPr/>
          </a:p>
        </p:txBody>
      </p:sp>
      <p:sp>
        <p:nvSpPr>
          <p:cNvPr id="347" name="Google Shape;347;p2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48" name="Google Shape;348;p24"/>
          <p:cNvPicPr preferRelativeResize="0"/>
          <p:nvPr/>
        </p:nvPicPr>
        <p:blipFill>
          <a:blip r:embed="rId3">
            <a:alphaModFix/>
          </a:blip>
          <a:stretch>
            <a:fillRect/>
          </a:stretch>
        </p:blipFill>
        <p:spPr>
          <a:xfrm>
            <a:off x="4466620" y="0"/>
            <a:ext cx="4477960" cy="51435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25"/>
          <p:cNvSpPr txBox="1">
            <a:spLocks noGrp="1"/>
          </p:cNvSpPr>
          <p:nvPr>
            <p:ph type="title"/>
          </p:nvPr>
        </p:nvSpPr>
        <p:spPr>
          <a:xfrm>
            <a:off x="1303800" y="598575"/>
            <a:ext cx="7030500" cy="71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Scope of project</a:t>
            </a:r>
            <a:endParaRPr/>
          </a:p>
        </p:txBody>
      </p:sp>
      <p:sp>
        <p:nvSpPr>
          <p:cNvPr id="354" name="Google Shape;354;p25"/>
          <p:cNvSpPr txBox="1">
            <a:spLocks noGrp="1"/>
          </p:cNvSpPr>
          <p:nvPr>
            <p:ph type="body" idx="1"/>
          </p:nvPr>
        </p:nvSpPr>
        <p:spPr>
          <a:xfrm>
            <a:off x="1303800" y="1379125"/>
            <a:ext cx="7030500" cy="3152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600">
                <a:solidFill>
                  <a:srgbClr val="000000"/>
                </a:solidFill>
                <a:latin typeface="Roboto"/>
                <a:ea typeface="Roboto"/>
                <a:cs typeface="Roboto"/>
                <a:sym typeface="Roboto"/>
              </a:rPr>
              <a:t>The scope of the Car Rental System project encompasses the development of an efficient and user-friendly online platform for automating vehicle reservations and inventory management. The project aims to provide a secure, 24/7 accessible web-based solution, catering to both individual and corporate users. Key features include a streamlined reservation process, robust security measures, advanced reporting tools, and integration with secure payment gateways. The scope is designed to revolutionize the car rental industry by enhancing operational efficiency, user satisfaction, and overall industry standards.</a:t>
            </a:r>
            <a:endParaRPr sz="17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26"/>
          <p:cNvSpPr txBox="1">
            <a:spLocks noGrp="1"/>
          </p:cNvSpPr>
          <p:nvPr>
            <p:ph type="title"/>
          </p:nvPr>
        </p:nvSpPr>
        <p:spPr>
          <a:xfrm>
            <a:off x="1303800" y="598575"/>
            <a:ext cx="7030500" cy="680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Conclusion</a:t>
            </a:r>
            <a:endParaRPr/>
          </a:p>
        </p:txBody>
      </p:sp>
      <p:sp>
        <p:nvSpPr>
          <p:cNvPr id="360" name="Google Shape;360;p26"/>
          <p:cNvSpPr txBox="1">
            <a:spLocks noGrp="1"/>
          </p:cNvSpPr>
          <p:nvPr>
            <p:ph type="body" idx="1"/>
          </p:nvPr>
        </p:nvSpPr>
        <p:spPr>
          <a:xfrm>
            <a:off x="1303800" y="1337325"/>
            <a:ext cx="7030500" cy="3194400"/>
          </a:xfrm>
          <a:prstGeom prst="rect">
            <a:avLst/>
          </a:prstGeom>
        </p:spPr>
        <p:txBody>
          <a:bodyPr spcFirstLastPara="1" wrap="square" lIns="91425" tIns="91425" rIns="91425" bIns="91425" anchor="t" anchorCtr="0">
            <a:noAutofit/>
          </a:bodyPr>
          <a:lstStyle/>
          <a:p>
            <a:pPr marL="0" marR="609600" lvl="0" indent="0" algn="l" rtl="0">
              <a:lnSpc>
                <a:spcPct val="150000"/>
              </a:lnSpc>
              <a:spcBef>
                <a:spcPts val="0"/>
              </a:spcBef>
              <a:spcAft>
                <a:spcPts val="1300"/>
              </a:spcAft>
              <a:buNone/>
            </a:pPr>
            <a:r>
              <a:rPr lang="en" sz="1400">
                <a:solidFill>
                  <a:srgbClr val="000000"/>
                </a:solidFill>
                <a:latin typeface="Roboto"/>
                <a:ea typeface="Roboto"/>
                <a:cs typeface="Roboto"/>
                <a:sym typeface="Roboto"/>
              </a:rPr>
              <a:t>In conclusion, the Car Rental System project signifies a pivotal advancement in the car rental industry, introducing a modernized platform for efficient reservation processes and streamlined inventory management. With user-friendly interfaces, robust security measures, and 24/7 accessibility, the project aims to elevate user experiences and industry standards. The integration of advanced technologies, personalized dashboards, and secure payment gateways positions the system as a comprehensive solution, poised to redefine and enhance the overall car rental landscape.</a:t>
            </a:r>
            <a:endParaRPr sz="1400">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2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366" name="Google Shape;366;p27"/>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67" name="Google Shape;367;p27"/>
          <p:cNvPicPr preferRelativeResize="0"/>
          <p:nvPr/>
        </p:nvPicPr>
        <p:blipFill>
          <a:blip r:embed="rId3">
            <a:alphaModFix/>
          </a:blip>
          <a:stretch>
            <a:fillRect/>
          </a:stretch>
        </p:blipFill>
        <p:spPr>
          <a:xfrm>
            <a:off x="766763" y="190500"/>
            <a:ext cx="7610475" cy="4762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body" idx="1"/>
          </p:nvPr>
        </p:nvSpPr>
        <p:spPr>
          <a:xfrm>
            <a:off x="1303800" y="1763600"/>
            <a:ext cx="7030500" cy="2768100"/>
          </a:xfrm>
          <a:prstGeom prst="rect">
            <a:avLst/>
          </a:prstGeom>
        </p:spPr>
        <p:txBody>
          <a:bodyPr spcFirstLastPara="1" wrap="square" lIns="91425" tIns="91425" rIns="91425" bIns="91425" anchor="t" anchorCtr="0">
            <a:normAutofit fontScale="92500" lnSpcReduction="10000"/>
          </a:bodyPr>
          <a:lstStyle/>
          <a:p>
            <a:pPr marL="457200" lvl="0" indent="-440055" algn="l" rtl="0">
              <a:lnSpc>
                <a:spcPct val="90000"/>
              </a:lnSpc>
              <a:spcBef>
                <a:spcPts val="1000"/>
              </a:spcBef>
              <a:spcAft>
                <a:spcPts val="0"/>
              </a:spcAft>
              <a:buClr>
                <a:srgbClr val="000000"/>
              </a:buClr>
              <a:buSzPct val="100000"/>
              <a:buFont typeface="Arial"/>
              <a:buChar char="●"/>
            </a:pPr>
            <a:r>
              <a:rPr lang="en" sz="3600">
                <a:solidFill>
                  <a:srgbClr val="000000"/>
                </a:solidFill>
                <a:latin typeface="Arial"/>
                <a:ea typeface="Arial"/>
                <a:cs typeface="Arial"/>
                <a:sym typeface="Arial"/>
              </a:rPr>
              <a:t>Introduction</a:t>
            </a:r>
            <a:endParaRPr sz="3600">
              <a:solidFill>
                <a:srgbClr val="000000"/>
              </a:solidFill>
              <a:latin typeface="Arial"/>
              <a:ea typeface="Arial"/>
              <a:cs typeface="Arial"/>
              <a:sym typeface="Arial"/>
            </a:endParaRPr>
          </a:p>
          <a:p>
            <a:pPr marL="457200" lvl="0" indent="-440055" algn="l" rtl="0">
              <a:lnSpc>
                <a:spcPct val="90000"/>
              </a:lnSpc>
              <a:spcBef>
                <a:spcPts val="0"/>
              </a:spcBef>
              <a:spcAft>
                <a:spcPts val="0"/>
              </a:spcAft>
              <a:buClr>
                <a:srgbClr val="000000"/>
              </a:buClr>
              <a:buSzPct val="100000"/>
              <a:buFont typeface="Arial"/>
              <a:buChar char="●"/>
            </a:pPr>
            <a:r>
              <a:rPr lang="en" sz="3600">
                <a:solidFill>
                  <a:srgbClr val="000000"/>
                </a:solidFill>
                <a:latin typeface="Arial"/>
                <a:ea typeface="Arial"/>
                <a:cs typeface="Arial"/>
                <a:sym typeface="Arial"/>
              </a:rPr>
              <a:t>Overall Description</a:t>
            </a:r>
            <a:endParaRPr sz="3600">
              <a:solidFill>
                <a:srgbClr val="000000"/>
              </a:solidFill>
              <a:latin typeface="Arial"/>
              <a:ea typeface="Arial"/>
              <a:cs typeface="Arial"/>
              <a:sym typeface="Arial"/>
            </a:endParaRPr>
          </a:p>
          <a:p>
            <a:pPr marL="457200" lvl="0" indent="-440055" algn="l" rtl="0">
              <a:lnSpc>
                <a:spcPct val="90000"/>
              </a:lnSpc>
              <a:spcBef>
                <a:spcPts val="0"/>
              </a:spcBef>
              <a:spcAft>
                <a:spcPts val="0"/>
              </a:spcAft>
              <a:buClr>
                <a:srgbClr val="000000"/>
              </a:buClr>
              <a:buSzPct val="100000"/>
              <a:buFont typeface="Arial"/>
              <a:buChar char="●"/>
            </a:pPr>
            <a:r>
              <a:rPr lang="en" sz="3600">
                <a:solidFill>
                  <a:srgbClr val="000000"/>
                </a:solidFill>
                <a:latin typeface="Arial"/>
                <a:ea typeface="Arial"/>
                <a:cs typeface="Arial"/>
                <a:sym typeface="Arial"/>
              </a:rPr>
              <a:t>Requirement Specification</a:t>
            </a:r>
            <a:endParaRPr sz="3600">
              <a:solidFill>
                <a:srgbClr val="000000"/>
              </a:solidFill>
              <a:latin typeface="Arial"/>
              <a:ea typeface="Arial"/>
              <a:cs typeface="Arial"/>
              <a:sym typeface="Arial"/>
            </a:endParaRPr>
          </a:p>
          <a:p>
            <a:pPr marL="457200" lvl="0" indent="-440055" algn="l" rtl="0">
              <a:lnSpc>
                <a:spcPct val="90000"/>
              </a:lnSpc>
              <a:spcBef>
                <a:spcPts val="0"/>
              </a:spcBef>
              <a:spcAft>
                <a:spcPts val="0"/>
              </a:spcAft>
              <a:buClr>
                <a:srgbClr val="000000"/>
              </a:buClr>
              <a:buSzPct val="100000"/>
              <a:buFont typeface="Arial"/>
              <a:buChar char="●"/>
            </a:pPr>
            <a:r>
              <a:rPr lang="en" sz="3600">
                <a:solidFill>
                  <a:srgbClr val="000000"/>
                </a:solidFill>
                <a:latin typeface="Arial"/>
                <a:ea typeface="Arial"/>
                <a:cs typeface="Arial"/>
                <a:sym typeface="Arial"/>
              </a:rPr>
              <a:t>Diagrams</a:t>
            </a:r>
            <a:endParaRPr sz="3600">
              <a:solidFill>
                <a:srgbClr val="000000"/>
              </a:solidFill>
              <a:latin typeface="Arial"/>
              <a:ea typeface="Arial"/>
              <a:cs typeface="Arial"/>
              <a:sym typeface="Arial"/>
            </a:endParaRPr>
          </a:p>
          <a:p>
            <a:pPr marL="457200" lvl="0" indent="-440055" algn="l" rtl="0">
              <a:lnSpc>
                <a:spcPct val="90000"/>
              </a:lnSpc>
              <a:spcBef>
                <a:spcPts val="0"/>
              </a:spcBef>
              <a:spcAft>
                <a:spcPts val="0"/>
              </a:spcAft>
              <a:buClr>
                <a:srgbClr val="000000"/>
              </a:buClr>
              <a:buSzPct val="100000"/>
              <a:buFont typeface="Arial"/>
              <a:buChar char="●"/>
            </a:pPr>
            <a:r>
              <a:rPr lang="en" sz="3600">
                <a:solidFill>
                  <a:srgbClr val="000000"/>
                </a:solidFill>
                <a:latin typeface="Arial"/>
                <a:ea typeface="Arial"/>
                <a:cs typeface="Arial"/>
                <a:sym typeface="Arial"/>
              </a:rPr>
              <a:t>Scope of Project</a:t>
            </a:r>
            <a:endParaRPr sz="3600">
              <a:solidFill>
                <a:srgbClr val="000000"/>
              </a:solidFill>
              <a:latin typeface="Arial"/>
              <a:ea typeface="Arial"/>
              <a:cs typeface="Arial"/>
              <a:sym typeface="Arial"/>
            </a:endParaRPr>
          </a:p>
          <a:p>
            <a:pPr marL="457200" lvl="0" indent="-440055" algn="l" rtl="0">
              <a:lnSpc>
                <a:spcPct val="90000"/>
              </a:lnSpc>
              <a:spcBef>
                <a:spcPts val="0"/>
              </a:spcBef>
              <a:spcAft>
                <a:spcPts val="0"/>
              </a:spcAft>
              <a:buClr>
                <a:srgbClr val="000000"/>
              </a:buClr>
              <a:buSzPct val="100000"/>
              <a:buFont typeface="Arial"/>
              <a:buChar char="●"/>
            </a:pPr>
            <a:r>
              <a:rPr lang="en" sz="3600">
                <a:solidFill>
                  <a:srgbClr val="000000"/>
                </a:solidFill>
                <a:latin typeface="Arial"/>
                <a:ea typeface="Arial"/>
                <a:cs typeface="Arial"/>
                <a:sym typeface="Arial"/>
              </a:rPr>
              <a:t>Conclusion</a:t>
            </a:r>
            <a:endParaRPr/>
          </a:p>
        </p:txBody>
      </p:sp>
      <p:sp>
        <p:nvSpPr>
          <p:cNvPr id="284" name="Google Shape;284;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Project Outline: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Introduction: </a:t>
            </a:r>
            <a:endParaRPr/>
          </a:p>
        </p:txBody>
      </p:sp>
      <p:sp>
        <p:nvSpPr>
          <p:cNvPr id="290" name="Google Shape;290;p15"/>
          <p:cNvSpPr txBox="1">
            <a:spLocks noGrp="1"/>
          </p:cNvSpPr>
          <p:nvPr>
            <p:ph type="body" idx="1"/>
          </p:nvPr>
        </p:nvSpPr>
        <p:spPr>
          <a:xfrm>
            <a:off x="1253650" y="1563775"/>
            <a:ext cx="7030500" cy="31587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600">
                <a:solidFill>
                  <a:srgbClr val="000000"/>
                </a:solidFill>
                <a:latin typeface="Roboto"/>
                <a:ea typeface="Roboto"/>
                <a:cs typeface="Roboto"/>
                <a:sym typeface="Roboto"/>
              </a:rPr>
              <a:t>The Car Rental System project is a transformative initiative aimed at modernizing and optimizing the car rental industry through advanced software solutions. This innovative platform seeks to streamline the traditionally manual processes associated with vehicle inventory management and reservation systems. By introducing user-friendly interfaces, robust security measures, and efficient online payment processing, the project aims to provide a seamless and secure experience for both car rental companies and users. The integration of cutting-edge technologies promises to enhance accessibility, foster trust, and set new standards in the dynamic landscape of the car rental sector.</a:t>
            </a:r>
            <a:endParaRPr sz="16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Overall Description:</a:t>
            </a:r>
            <a:endParaRPr/>
          </a:p>
        </p:txBody>
      </p:sp>
      <p:sp>
        <p:nvSpPr>
          <p:cNvPr id="296" name="Google Shape;296;p16"/>
          <p:cNvSpPr txBox="1">
            <a:spLocks noGrp="1"/>
          </p:cNvSpPr>
          <p:nvPr>
            <p:ph type="body" idx="1"/>
          </p:nvPr>
        </p:nvSpPr>
        <p:spPr>
          <a:xfrm>
            <a:off x="1303800" y="1538700"/>
            <a:ext cx="7030500" cy="3367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800">
                <a:solidFill>
                  <a:srgbClr val="000000"/>
                </a:solidFill>
                <a:latin typeface="Roboto"/>
                <a:ea typeface="Roboto"/>
                <a:cs typeface="Roboto"/>
                <a:sym typeface="Roboto"/>
              </a:rPr>
              <a:t>The Car Rental System project is a transformative software solution that modernizes the car rental industry. Featuring user-friendly interfaces, secure online reservations, and robust inventory management, the platform caters to both individual and corporate users. With 24/7 web accessibility, advanced reporting tools, and integration with secure payment gateways, the project aims to streamline processes, enhance security, and elevate the overall car rental experience for companies and users alike.</a:t>
            </a:r>
            <a:endParaRPr sz="18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7"/>
          <p:cNvSpPr txBox="1">
            <a:spLocks noGrp="1"/>
          </p:cNvSpPr>
          <p:nvPr>
            <p:ph type="title"/>
          </p:nvPr>
        </p:nvSpPr>
        <p:spPr>
          <a:xfrm>
            <a:off x="1303800" y="280975"/>
            <a:ext cx="7030500" cy="688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Requirements specifications:</a:t>
            </a:r>
            <a:endParaRPr/>
          </a:p>
        </p:txBody>
      </p:sp>
      <p:sp>
        <p:nvSpPr>
          <p:cNvPr id="302" name="Google Shape;302;p17"/>
          <p:cNvSpPr txBox="1">
            <a:spLocks noGrp="1"/>
          </p:cNvSpPr>
          <p:nvPr>
            <p:ph type="body" idx="1"/>
          </p:nvPr>
        </p:nvSpPr>
        <p:spPr>
          <a:xfrm>
            <a:off x="1303800" y="969475"/>
            <a:ext cx="7030500" cy="3970200"/>
          </a:xfrm>
          <a:prstGeom prst="rect">
            <a:avLst/>
          </a:prstGeom>
        </p:spPr>
        <p:txBody>
          <a:bodyPr spcFirstLastPara="1" wrap="square" lIns="91425" tIns="91425" rIns="91425" bIns="91425" anchor="t" anchorCtr="0">
            <a:normAutofit fontScale="85000" lnSpcReduction="20000"/>
          </a:bodyPr>
          <a:lstStyle/>
          <a:p>
            <a:pPr marL="457200" lvl="0" indent="-292576" algn="l" rtl="0">
              <a:spcBef>
                <a:spcPts val="0"/>
              </a:spcBef>
              <a:spcAft>
                <a:spcPts val="0"/>
              </a:spcAft>
              <a:buSzPct val="100000"/>
              <a:buAutoNum type="arabicPeriod"/>
            </a:pPr>
            <a:r>
              <a:rPr lang="en"/>
              <a:t>Functional requirements</a:t>
            </a:r>
            <a:endParaRPr/>
          </a:p>
          <a:p>
            <a:pPr marL="457200" lvl="0" indent="0" algn="l" rtl="0">
              <a:spcBef>
                <a:spcPts val="1200"/>
              </a:spcBef>
              <a:spcAft>
                <a:spcPts val="0"/>
              </a:spcAft>
              <a:buNone/>
            </a:pPr>
            <a:r>
              <a:rPr lang="en"/>
              <a:t>1.1 Reservation</a:t>
            </a:r>
            <a:endParaRPr/>
          </a:p>
          <a:p>
            <a:pPr marL="457200" lvl="0" indent="0" algn="l" rtl="0">
              <a:spcBef>
                <a:spcPts val="1200"/>
              </a:spcBef>
              <a:spcAft>
                <a:spcPts val="0"/>
              </a:spcAft>
              <a:buNone/>
            </a:pPr>
            <a:r>
              <a:rPr lang="en"/>
              <a:t>1.2 Login</a:t>
            </a:r>
            <a:endParaRPr/>
          </a:p>
          <a:p>
            <a:pPr marL="457200" lvl="0" indent="0" algn="l" rtl="0">
              <a:spcBef>
                <a:spcPts val="1200"/>
              </a:spcBef>
              <a:spcAft>
                <a:spcPts val="0"/>
              </a:spcAft>
              <a:buNone/>
            </a:pPr>
            <a:r>
              <a:rPr lang="en"/>
              <a:t>1.3 Cars</a:t>
            </a:r>
            <a:endParaRPr/>
          </a:p>
          <a:p>
            <a:pPr marL="457200" lvl="0" indent="0" algn="l" rtl="0">
              <a:spcBef>
                <a:spcPts val="1200"/>
              </a:spcBef>
              <a:spcAft>
                <a:spcPts val="0"/>
              </a:spcAft>
              <a:buNone/>
            </a:pPr>
            <a:r>
              <a:rPr lang="en"/>
              <a:t>1.4 Rent</a:t>
            </a:r>
            <a:endParaRPr/>
          </a:p>
          <a:p>
            <a:pPr marL="457200" lvl="0" indent="-292576" algn="l" rtl="0">
              <a:spcBef>
                <a:spcPts val="1200"/>
              </a:spcBef>
              <a:spcAft>
                <a:spcPts val="0"/>
              </a:spcAft>
              <a:buSzPct val="100000"/>
              <a:buAutoNum type="arabicPeriod"/>
            </a:pPr>
            <a:r>
              <a:rPr lang="en"/>
              <a:t>Hardware &amp; Software used</a:t>
            </a:r>
            <a:endParaRPr/>
          </a:p>
          <a:p>
            <a:pPr marL="457200" lvl="0" indent="0" algn="l" rtl="0">
              <a:spcBef>
                <a:spcPts val="1200"/>
              </a:spcBef>
              <a:spcAft>
                <a:spcPts val="0"/>
              </a:spcAft>
              <a:buNone/>
            </a:pPr>
            <a:r>
              <a:rPr lang="en"/>
              <a:t>2.1 Server side:</a:t>
            </a:r>
            <a:endParaRPr/>
          </a:p>
          <a:p>
            <a:pPr marL="457200" lvl="0" indent="0" algn="l" rtl="0">
              <a:spcBef>
                <a:spcPts val="1200"/>
              </a:spcBef>
              <a:spcAft>
                <a:spcPts val="0"/>
              </a:spcAft>
              <a:buNone/>
            </a:pPr>
            <a:r>
              <a:rPr lang="en"/>
              <a:t>Hardware Requirements Processor: Intel® Xeon® processor 3500 series </a:t>
            </a:r>
            <a:endParaRPr/>
          </a:p>
          <a:p>
            <a:pPr marL="457200" lvl="0" indent="0" algn="l" rtl="0">
              <a:spcBef>
                <a:spcPts val="1200"/>
              </a:spcBef>
              <a:spcAft>
                <a:spcPts val="0"/>
              </a:spcAft>
              <a:buNone/>
            </a:pPr>
            <a:r>
              <a:rPr lang="en"/>
              <a:t>HDD: Minimum 500GB Disk Space </a:t>
            </a:r>
            <a:endParaRPr/>
          </a:p>
          <a:p>
            <a:pPr marL="457200" lvl="0" indent="0" algn="l" rtl="0">
              <a:spcBef>
                <a:spcPts val="1200"/>
              </a:spcBef>
              <a:spcAft>
                <a:spcPts val="0"/>
              </a:spcAft>
              <a:buNone/>
            </a:pPr>
            <a:r>
              <a:rPr lang="en"/>
              <a:t>RAM: Minimum 16GB </a:t>
            </a:r>
            <a:endParaRPr/>
          </a:p>
          <a:p>
            <a:pPr marL="457200" lvl="0" indent="0" algn="l" rtl="0">
              <a:spcBef>
                <a:spcPts val="1200"/>
              </a:spcBef>
              <a:spcAft>
                <a:spcPts val="0"/>
              </a:spcAft>
              <a:buNone/>
            </a:pPr>
            <a:r>
              <a:rPr lang="en"/>
              <a:t>Software Requirements OS: Windows 8.1, Linux </a:t>
            </a:r>
            <a:endParaRPr/>
          </a:p>
          <a:p>
            <a:pPr marL="457200" lvl="0" indent="0" algn="l" rtl="0">
              <a:spcBef>
                <a:spcPts val="1200"/>
              </a:spcBef>
              <a:spcAft>
                <a:spcPts val="0"/>
              </a:spcAft>
              <a:buNone/>
            </a:pPr>
            <a:r>
              <a:rPr lang="en"/>
              <a:t>Database: SQL Server 2014 (SQL14)</a:t>
            </a:r>
            <a:endParaRPr/>
          </a:p>
          <a:p>
            <a:pPr marL="457200" lvl="0" indent="0" algn="l" rtl="0">
              <a:spcBef>
                <a:spcPts val="12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18"/>
          <p:cNvSpPr txBox="1">
            <a:spLocks noGrp="1"/>
          </p:cNvSpPr>
          <p:nvPr>
            <p:ph type="title"/>
          </p:nvPr>
        </p:nvSpPr>
        <p:spPr>
          <a:xfrm>
            <a:off x="1303800" y="598575"/>
            <a:ext cx="7030500" cy="78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308" name="Google Shape;308;p18"/>
          <p:cNvSpPr txBox="1">
            <a:spLocks noGrp="1"/>
          </p:cNvSpPr>
          <p:nvPr>
            <p:ph type="body" idx="1"/>
          </p:nvPr>
        </p:nvSpPr>
        <p:spPr>
          <a:xfrm>
            <a:off x="1303800" y="1011350"/>
            <a:ext cx="7030500" cy="3961800"/>
          </a:xfrm>
          <a:prstGeom prst="rect">
            <a:avLst/>
          </a:prstGeom>
        </p:spPr>
        <p:txBody>
          <a:bodyPr spcFirstLastPara="1" wrap="square" lIns="91425" tIns="91425" rIns="91425" bIns="91425" anchor="t" anchorCtr="0">
            <a:normAutofit fontScale="92500" lnSpcReduction="10000"/>
          </a:bodyPr>
          <a:lstStyle/>
          <a:p>
            <a:pPr marL="0" lvl="0" indent="457200" algn="l" rtl="0">
              <a:spcBef>
                <a:spcPts val="0"/>
              </a:spcBef>
              <a:spcAft>
                <a:spcPts val="0"/>
              </a:spcAft>
              <a:buNone/>
            </a:pPr>
            <a:r>
              <a:rPr lang="en"/>
              <a:t>2.2 Client Side (minimum requirement):</a:t>
            </a:r>
            <a:endParaRPr/>
          </a:p>
          <a:p>
            <a:pPr marL="0" lvl="0" indent="457200" algn="l" rtl="0">
              <a:spcBef>
                <a:spcPts val="1200"/>
              </a:spcBef>
              <a:spcAft>
                <a:spcPts val="0"/>
              </a:spcAft>
              <a:buNone/>
            </a:pPr>
            <a:r>
              <a:rPr lang="en"/>
              <a:t>Hardware Requirements Processor: Intel Dual Core </a:t>
            </a:r>
            <a:endParaRPr/>
          </a:p>
          <a:p>
            <a:pPr marL="0" lvl="0" indent="457200" algn="l" rtl="0">
              <a:spcBef>
                <a:spcPts val="1200"/>
              </a:spcBef>
              <a:spcAft>
                <a:spcPts val="0"/>
              </a:spcAft>
              <a:buNone/>
            </a:pPr>
            <a:r>
              <a:rPr lang="en"/>
              <a:t>HDD: Minimum 80GB Disk Space </a:t>
            </a:r>
            <a:endParaRPr/>
          </a:p>
          <a:p>
            <a:pPr marL="0" lvl="0" indent="457200" algn="l" rtl="0">
              <a:spcBef>
                <a:spcPts val="1200"/>
              </a:spcBef>
              <a:spcAft>
                <a:spcPts val="0"/>
              </a:spcAft>
              <a:buNone/>
            </a:pPr>
            <a:r>
              <a:rPr lang="en"/>
              <a:t>RAM: Minimum 1GB </a:t>
            </a:r>
            <a:endParaRPr/>
          </a:p>
          <a:p>
            <a:pPr marL="0" lvl="0" indent="457200" algn="l" rtl="0">
              <a:spcBef>
                <a:spcPts val="1200"/>
              </a:spcBef>
              <a:spcAft>
                <a:spcPts val="0"/>
              </a:spcAft>
              <a:buNone/>
            </a:pPr>
            <a:r>
              <a:rPr lang="en"/>
              <a:t>Software Requirements OS: Windows 7, Linux</a:t>
            </a:r>
            <a:endParaRPr/>
          </a:p>
          <a:p>
            <a:pPr marL="0" lvl="0" indent="0" algn="l" rtl="0">
              <a:spcBef>
                <a:spcPts val="1200"/>
              </a:spcBef>
              <a:spcAft>
                <a:spcPts val="0"/>
              </a:spcAft>
              <a:buNone/>
            </a:pPr>
            <a:r>
              <a:rPr lang="en"/>
              <a:t>3. 	Non functional requirements </a:t>
            </a:r>
            <a:endParaRPr/>
          </a:p>
          <a:p>
            <a:pPr marL="0" lvl="0" indent="0" algn="l" rtl="0">
              <a:spcBef>
                <a:spcPts val="1200"/>
              </a:spcBef>
              <a:spcAft>
                <a:spcPts val="0"/>
              </a:spcAft>
              <a:buNone/>
            </a:pPr>
            <a:r>
              <a:rPr lang="en"/>
              <a:t>	3.1 Usability</a:t>
            </a:r>
            <a:endParaRPr/>
          </a:p>
          <a:p>
            <a:pPr marL="0" lvl="0" indent="0" algn="l" rtl="0">
              <a:spcBef>
                <a:spcPts val="1200"/>
              </a:spcBef>
              <a:spcAft>
                <a:spcPts val="0"/>
              </a:spcAft>
              <a:buNone/>
            </a:pPr>
            <a:r>
              <a:rPr lang="en"/>
              <a:t>	3.2 Scalability</a:t>
            </a:r>
            <a:endParaRPr/>
          </a:p>
          <a:p>
            <a:pPr marL="0" lvl="0" indent="0" algn="l" rtl="0">
              <a:spcBef>
                <a:spcPts val="1200"/>
              </a:spcBef>
              <a:spcAft>
                <a:spcPts val="0"/>
              </a:spcAft>
              <a:buNone/>
            </a:pPr>
            <a:r>
              <a:rPr lang="en"/>
              <a:t>	3.3 Availability</a:t>
            </a:r>
            <a:endParaRPr/>
          </a:p>
          <a:p>
            <a:pPr marL="0" lvl="0" indent="0" algn="l" rtl="0">
              <a:spcBef>
                <a:spcPts val="1200"/>
              </a:spcBef>
              <a:spcAft>
                <a:spcPts val="0"/>
              </a:spcAft>
              <a:buNone/>
            </a:pPr>
            <a:r>
              <a:rPr lang="en"/>
              <a:t>	3.4 Error handling</a:t>
            </a:r>
            <a:endParaRPr/>
          </a:p>
          <a:p>
            <a:pPr marL="0" lvl="0" indent="0" algn="l" rtl="0">
              <a:spcBef>
                <a:spcPts val="1200"/>
              </a:spcBef>
              <a:spcAft>
                <a:spcPts val="0"/>
              </a:spcAft>
              <a:buNone/>
            </a:pPr>
            <a:r>
              <a:rPr lang="en"/>
              <a:t>	3.5 Ease of use</a:t>
            </a:r>
            <a:endParaRPr/>
          </a:p>
          <a:p>
            <a:pPr marL="0" lvl="0" indent="0" algn="l" rtl="0">
              <a:spcBef>
                <a:spcPts val="120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19"/>
          <p:cNvSpPr txBox="1">
            <a:spLocks noGrp="1"/>
          </p:cNvSpPr>
          <p:nvPr>
            <p:ph type="title"/>
          </p:nvPr>
        </p:nvSpPr>
        <p:spPr>
          <a:xfrm rot="10800000" flipH="1">
            <a:off x="1303800" y="585075"/>
            <a:ext cx="7030500" cy="13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314" name="Google Shape;314;p19"/>
          <p:cNvSpPr txBox="1">
            <a:spLocks noGrp="1"/>
          </p:cNvSpPr>
          <p:nvPr>
            <p:ph type="body" idx="1"/>
          </p:nvPr>
        </p:nvSpPr>
        <p:spPr>
          <a:xfrm>
            <a:off x="1303800" y="643600"/>
            <a:ext cx="7030500" cy="4388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4. Performance Requirements</a:t>
            </a:r>
            <a:endParaRPr/>
          </a:p>
          <a:p>
            <a:pPr marL="0" lvl="0" indent="0" algn="l" rtl="0">
              <a:spcBef>
                <a:spcPts val="1200"/>
              </a:spcBef>
              <a:spcAft>
                <a:spcPts val="0"/>
              </a:spcAft>
              <a:buNone/>
            </a:pPr>
            <a:r>
              <a:rPr lang="en"/>
              <a:t>	4.1 Response time</a:t>
            </a:r>
            <a:endParaRPr/>
          </a:p>
          <a:p>
            <a:pPr marL="0" lvl="0" indent="0" algn="l" rtl="0">
              <a:spcBef>
                <a:spcPts val="1200"/>
              </a:spcBef>
              <a:spcAft>
                <a:spcPts val="0"/>
              </a:spcAft>
              <a:buNone/>
            </a:pPr>
            <a:r>
              <a:rPr lang="en"/>
              <a:t>	4.2 Scalability</a:t>
            </a:r>
            <a:endParaRPr/>
          </a:p>
          <a:p>
            <a:pPr marL="0" lvl="0" indent="0" algn="l" rtl="0">
              <a:spcBef>
                <a:spcPts val="1200"/>
              </a:spcBef>
              <a:spcAft>
                <a:spcPts val="0"/>
              </a:spcAft>
              <a:buNone/>
            </a:pPr>
            <a:r>
              <a:rPr lang="en"/>
              <a:t>	4.3 Reliability</a:t>
            </a:r>
            <a:endParaRPr/>
          </a:p>
          <a:p>
            <a:pPr marL="0" lvl="0" indent="0" algn="l" rtl="0">
              <a:spcBef>
                <a:spcPts val="1200"/>
              </a:spcBef>
              <a:spcAft>
                <a:spcPts val="0"/>
              </a:spcAft>
              <a:buNone/>
            </a:pPr>
            <a:r>
              <a:rPr lang="en"/>
              <a:t>	4.4 User experience</a:t>
            </a:r>
            <a:endParaRPr/>
          </a:p>
          <a:p>
            <a:pPr marL="0" lvl="0" indent="0" algn="l" rtl="0">
              <a:spcBef>
                <a:spcPts val="1200"/>
              </a:spcBef>
              <a:spcAft>
                <a:spcPts val="0"/>
              </a:spcAft>
              <a:buNone/>
            </a:pPr>
            <a:r>
              <a:rPr lang="en"/>
              <a:t>	4.5 Resource utilization</a:t>
            </a:r>
            <a:endParaRPr/>
          </a:p>
          <a:p>
            <a:pPr marL="0" lvl="0" indent="0" algn="l" rtl="0">
              <a:spcBef>
                <a:spcPts val="1200"/>
              </a:spcBef>
              <a:spcAft>
                <a:spcPts val="0"/>
              </a:spcAft>
              <a:buNone/>
            </a:pPr>
            <a:r>
              <a:rPr lang="en"/>
              <a:t>	4.6 Performance monitoring</a:t>
            </a:r>
            <a:endParaRPr/>
          </a:p>
          <a:p>
            <a:pPr marL="0" lvl="0" indent="0" algn="l" rtl="0">
              <a:spcBef>
                <a:spcPts val="120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Use case diagram</a:t>
            </a:r>
            <a:endParaRPr/>
          </a:p>
        </p:txBody>
      </p:sp>
      <p:pic>
        <p:nvPicPr>
          <p:cNvPr id="2" name="Picture 1">
            <a:extLst>
              <a:ext uri="{FF2B5EF4-FFF2-40B4-BE49-F238E27FC236}">
                <a16:creationId xmlns:a16="http://schemas.microsoft.com/office/drawing/2014/main" id="{2501BCD1-F57E-4CEE-B30A-4943BCE03BF6}"/>
              </a:ext>
            </a:extLst>
          </p:cNvPr>
          <p:cNvPicPr>
            <a:picLocks noChangeAspect="1"/>
          </p:cNvPicPr>
          <p:nvPr/>
        </p:nvPicPr>
        <p:blipFill>
          <a:blip r:embed="rId3"/>
          <a:stretch>
            <a:fillRect/>
          </a:stretch>
        </p:blipFill>
        <p:spPr>
          <a:xfrm>
            <a:off x="1085851" y="1264444"/>
            <a:ext cx="5200650" cy="3879055"/>
          </a:xfrm>
          <a:prstGeom prst="rect">
            <a:avLst/>
          </a:prstGeom>
        </p:spPr>
      </p:pic>
      <p:sp>
        <p:nvSpPr>
          <p:cNvPr id="320" name="Google Shape;320;p20"/>
          <p:cNvSpPr txBox="1">
            <a:spLocks noGrp="1"/>
          </p:cNvSpPr>
          <p:nvPr>
            <p:ph type="body" idx="1"/>
          </p:nvPr>
        </p:nvSpPr>
        <p:spPr>
          <a:xfrm>
            <a:off x="1303800" y="992981"/>
            <a:ext cx="7030500" cy="4150519"/>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2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DFD Level 0</a:t>
            </a:r>
            <a:endParaRPr/>
          </a:p>
        </p:txBody>
      </p:sp>
      <p:sp>
        <p:nvSpPr>
          <p:cNvPr id="326" name="Google Shape;326;p21"/>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pic>
        <p:nvPicPr>
          <p:cNvPr id="327" name="Google Shape;327;p21"/>
          <p:cNvPicPr preferRelativeResize="0"/>
          <p:nvPr/>
        </p:nvPicPr>
        <p:blipFill>
          <a:blip r:embed="rId3">
            <a:alphaModFix/>
          </a:blip>
          <a:stretch>
            <a:fillRect/>
          </a:stretch>
        </p:blipFill>
        <p:spPr>
          <a:xfrm>
            <a:off x="1610875" y="1071950"/>
            <a:ext cx="5922248" cy="4071549"/>
          </a:xfrm>
          <a:prstGeom prst="rect">
            <a:avLst/>
          </a:prstGeom>
          <a:noFill/>
          <a:ln>
            <a:noFill/>
          </a:ln>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596</Words>
  <Application>Microsoft Office PowerPoint</Application>
  <PresentationFormat>On-screen Show (16:9)</PresentationFormat>
  <Paragraphs>68</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Nunito</vt:lpstr>
      <vt:lpstr>Maven Pro</vt:lpstr>
      <vt:lpstr>Arial</vt:lpstr>
      <vt:lpstr>Roboto</vt:lpstr>
      <vt:lpstr>Momentum</vt:lpstr>
      <vt:lpstr>CAR RENTAL  SYSTEM</vt:lpstr>
      <vt:lpstr>Project Outline: </vt:lpstr>
      <vt:lpstr>Introduction: </vt:lpstr>
      <vt:lpstr>Overall Description:</vt:lpstr>
      <vt:lpstr>Requirements specifications:</vt:lpstr>
      <vt:lpstr>PowerPoint Presentation</vt:lpstr>
      <vt:lpstr>PowerPoint Presentation</vt:lpstr>
      <vt:lpstr>Use case diagram</vt:lpstr>
      <vt:lpstr>DFD Level 0</vt:lpstr>
      <vt:lpstr>DFD Level 1</vt:lpstr>
      <vt:lpstr>DFD Level 2</vt:lpstr>
      <vt:lpstr>System Interface</vt:lpstr>
      <vt:lpstr>Scope of project</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RENTAL  SYSTEM</dc:title>
  <cp:lastModifiedBy>Devanshi</cp:lastModifiedBy>
  <cp:revision>1</cp:revision>
  <dcterms:modified xsi:type="dcterms:W3CDTF">2024-02-22T12:35:49Z</dcterms:modified>
</cp:coreProperties>
</file>