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61" r:id="rId5"/>
    <p:sldId id="269" r:id="rId6"/>
    <p:sldId id="286" r:id="rId7"/>
    <p:sldId id="287" r:id="rId8"/>
    <p:sldId id="288" r:id="rId9"/>
    <p:sldId id="289" r:id="rId10"/>
    <p:sldId id="290" r:id="rId11"/>
    <p:sldId id="295" r:id="rId12"/>
    <p:sldId id="296" r:id="rId13"/>
    <p:sldId id="293" r:id="rId14"/>
    <p:sldId id="291" r:id="rId15"/>
    <p:sldId id="292" r:id="rId16"/>
    <p:sldId id="273" r:id="rId17"/>
    <p:sldId id="272" r:id="rId18"/>
    <p:sldId id="297" r:id="rId19"/>
    <p:sldId id="298" r:id="rId20"/>
    <p:sldId id="299" r:id="rId21"/>
    <p:sldId id="302" r:id="rId22"/>
    <p:sldId id="300" r:id="rId23"/>
    <p:sldId id="301" r:id="rId24"/>
    <p:sldId id="280" r:id="rId25"/>
    <p:sldId id="281" r:id="rId26"/>
    <p:sldId id="282" r:id="rId27"/>
    <p:sldId id="283" r:id="rId28"/>
    <p:sldId id="267" r:id="rId29"/>
    <p:sldId id="268" r:id="rId30"/>
    <p:sldId id="284"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29" autoAdjust="0"/>
    <p:restoredTop sz="94660"/>
  </p:normalViewPr>
  <p:slideViewPr>
    <p:cSldViewPr snapToGrid="0">
      <p:cViewPr varScale="1">
        <p:scale>
          <a:sx n="86" d="100"/>
          <a:sy n="86"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3795C-7490-46DA-B787-814B26E2CA9F}" type="doc">
      <dgm:prSet loTypeId="urn:microsoft.com/office/officeart/2005/8/layout/process1" loCatId="process" qsTypeId="urn:microsoft.com/office/officeart/2005/8/quickstyle/simple1" qsCatId="simple" csTypeId="urn:microsoft.com/office/officeart/2005/8/colors/accent3_1" csCatId="accent3" phldr="1"/>
      <dgm:spPr/>
    </dgm:pt>
    <dgm:pt modelId="{DDD1C473-E05F-4944-B5F5-A2A0869423D2}">
      <dgm:prSet phldrT="[Text]" custT="1"/>
      <dgm:spPr/>
      <dgm:t>
        <a:bodyPr/>
        <a:lstStyle/>
        <a:p>
          <a:pPr algn="ctr"/>
          <a:r>
            <a:rPr lang="en-IN" sz="2400" dirty="0">
              <a:latin typeface="Times New Roman" panose="02020603050405020304" pitchFamily="18" charset="0"/>
              <a:cs typeface="Times New Roman" panose="02020603050405020304" pitchFamily="18" charset="0"/>
            </a:rPr>
            <a:t>Sensors</a:t>
          </a:r>
        </a:p>
      </dgm:t>
    </dgm:pt>
    <dgm:pt modelId="{EEE53BCC-AB32-4246-9623-05B6680821DC}" type="parTrans" cxnId="{961ACD82-E91F-4294-9E21-BDC7302D70DF}">
      <dgm:prSet/>
      <dgm:spPr/>
      <dgm:t>
        <a:bodyPr/>
        <a:lstStyle/>
        <a:p>
          <a:pPr algn="ctr"/>
          <a:endParaRPr lang="en-IN"/>
        </a:p>
      </dgm:t>
    </dgm:pt>
    <dgm:pt modelId="{228669E2-0F68-4A63-898A-AD8AE84F7C05}" type="sibTrans" cxnId="{961ACD82-E91F-4294-9E21-BDC7302D70DF}">
      <dgm:prSet/>
      <dgm:spPr>
        <a:solidFill>
          <a:schemeClr val="tx1">
            <a:lumMod val="75000"/>
            <a:lumOff val="25000"/>
          </a:schemeClr>
        </a:solidFill>
      </dgm:spPr>
      <dgm:t>
        <a:bodyPr/>
        <a:lstStyle/>
        <a:p>
          <a:pPr algn="ctr"/>
          <a:endParaRPr lang="en-IN">
            <a:solidFill>
              <a:sysClr val="windowText" lastClr="000000"/>
            </a:solidFill>
          </a:endParaRPr>
        </a:p>
      </dgm:t>
    </dgm:pt>
    <dgm:pt modelId="{B674A048-9A62-4677-9CDB-1D499A9219FF}">
      <dgm:prSet phldrT="[Text]" custT="1"/>
      <dgm:spPr/>
      <dgm:t>
        <a:bodyPr/>
        <a:lstStyle/>
        <a:p>
          <a:pPr algn="ctr"/>
          <a:r>
            <a:rPr lang="en-IN" sz="2400" dirty="0">
              <a:latin typeface="Times New Roman" panose="02020603050405020304" pitchFamily="18" charset="0"/>
              <a:cs typeface="Times New Roman" panose="02020603050405020304" pitchFamily="18" charset="0"/>
            </a:rPr>
            <a:t>Firebase </a:t>
          </a:r>
          <a:r>
            <a:rPr lang="en-IN" sz="2400" dirty="0" err="1">
              <a:latin typeface="Times New Roman" panose="02020603050405020304" pitchFamily="18" charset="0"/>
              <a:cs typeface="Times New Roman" panose="02020603050405020304" pitchFamily="18" charset="0"/>
            </a:rPr>
            <a:t>Realtime</a:t>
          </a:r>
          <a:r>
            <a:rPr lang="en-IN" sz="2400" dirty="0">
              <a:latin typeface="Times New Roman" panose="02020603050405020304" pitchFamily="18" charset="0"/>
              <a:cs typeface="Times New Roman" panose="02020603050405020304" pitchFamily="18" charset="0"/>
            </a:rPr>
            <a:t> Database</a:t>
          </a:r>
        </a:p>
      </dgm:t>
    </dgm:pt>
    <dgm:pt modelId="{62C182E4-6A86-4ECB-8211-D9C125264F3F}" type="parTrans" cxnId="{4F385385-DCA8-4B04-937C-EAD591C3DCCA}">
      <dgm:prSet/>
      <dgm:spPr/>
      <dgm:t>
        <a:bodyPr/>
        <a:lstStyle/>
        <a:p>
          <a:pPr algn="ctr"/>
          <a:endParaRPr lang="en-IN"/>
        </a:p>
      </dgm:t>
    </dgm:pt>
    <dgm:pt modelId="{328966F3-385D-4E26-A798-920F66A83366}" type="sibTrans" cxnId="{4F385385-DCA8-4B04-937C-EAD591C3DCCA}">
      <dgm:prSet/>
      <dgm:spPr>
        <a:solidFill>
          <a:schemeClr val="tx1">
            <a:lumMod val="75000"/>
            <a:lumOff val="25000"/>
          </a:schemeClr>
        </a:solidFill>
      </dgm:spPr>
      <dgm:t>
        <a:bodyPr/>
        <a:lstStyle/>
        <a:p>
          <a:pPr algn="ctr"/>
          <a:endParaRPr lang="en-IN">
            <a:solidFill>
              <a:sysClr val="windowText" lastClr="000000"/>
            </a:solidFill>
          </a:endParaRPr>
        </a:p>
      </dgm:t>
    </dgm:pt>
    <dgm:pt modelId="{04F75ED0-17DB-430F-91CA-43E27E548524}">
      <dgm:prSet phldrT="[Text]" custT="1"/>
      <dgm:spPr/>
      <dgm:t>
        <a:bodyPr/>
        <a:lstStyle/>
        <a:p>
          <a:pPr algn="ctr"/>
          <a:r>
            <a:rPr lang="en-IN" sz="2400" dirty="0" err="1">
              <a:latin typeface="Times New Roman" panose="02020603050405020304" pitchFamily="18" charset="0"/>
              <a:cs typeface="Times New Roman" panose="02020603050405020304" pitchFamily="18" charset="0"/>
            </a:rPr>
            <a:t>Realtime</a:t>
          </a:r>
          <a:r>
            <a:rPr lang="en-IN" sz="2400" dirty="0">
              <a:latin typeface="Times New Roman" panose="02020603050405020304" pitchFamily="18" charset="0"/>
              <a:cs typeface="Times New Roman" panose="02020603050405020304" pitchFamily="18" charset="0"/>
            </a:rPr>
            <a:t> Visualization Dashboard</a:t>
          </a:r>
        </a:p>
      </dgm:t>
    </dgm:pt>
    <dgm:pt modelId="{ABEA2510-ADD8-4F8E-AB7F-4C3B00F517F8}" type="parTrans" cxnId="{2AC3ED66-6710-40EF-AECF-4F63D357B536}">
      <dgm:prSet/>
      <dgm:spPr/>
      <dgm:t>
        <a:bodyPr/>
        <a:lstStyle/>
        <a:p>
          <a:pPr algn="ctr"/>
          <a:endParaRPr lang="en-IN"/>
        </a:p>
      </dgm:t>
    </dgm:pt>
    <dgm:pt modelId="{C5C496E0-97A5-4F52-BE9C-070432499833}" type="sibTrans" cxnId="{2AC3ED66-6710-40EF-AECF-4F63D357B536}">
      <dgm:prSet/>
      <dgm:spPr/>
      <dgm:t>
        <a:bodyPr/>
        <a:lstStyle/>
        <a:p>
          <a:pPr algn="ctr"/>
          <a:endParaRPr lang="en-IN"/>
        </a:p>
      </dgm:t>
    </dgm:pt>
    <dgm:pt modelId="{6DFCDE41-F6DB-4AE2-ACAE-F1591D0899B8}">
      <dgm:prSet phldrT="[Text]" custT="1"/>
      <dgm:spPr/>
      <dgm:t>
        <a:bodyPr/>
        <a:lstStyle/>
        <a:p>
          <a:pPr algn="ctr"/>
          <a:r>
            <a:rPr lang="en-IN" sz="2400" dirty="0">
              <a:latin typeface="Times New Roman" panose="02020603050405020304" pitchFamily="18" charset="0"/>
              <a:cs typeface="Times New Roman" panose="02020603050405020304" pitchFamily="18" charset="0"/>
            </a:rPr>
            <a:t>IoT Gateway and Microcontroller</a:t>
          </a:r>
        </a:p>
      </dgm:t>
    </dgm:pt>
    <dgm:pt modelId="{FDB1321F-5909-4D9A-9F58-5EEDF87C0193}" type="parTrans" cxnId="{6630C45C-5098-4E42-9536-7C659D7EA87B}">
      <dgm:prSet/>
      <dgm:spPr/>
      <dgm:t>
        <a:bodyPr/>
        <a:lstStyle/>
        <a:p>
          <a:pPr algn="ctr"/>
          <a:endParaRPr lang="en-IN"/>
        </a:p>
      </dgm:t>
    </dgm:pt>
    <dgm:pt modelId="{170529EC-BA26-48FB-9A9C-9D4491B95D84}" type="sibTrans" cxnId="{6630C45C-5098-4E42-9536-7C659D7EA87B}">
      <dgm:prSet/>
      <dgm:spPr>
        <a:solidFill>
          <a:schemeClr val="tx1">
            <a:lumMod val="75000"/>
            <a:lumOff val="25000"/>
          </a:schemeClr>
        </a:solidFill>
      </dgm:spPr>
      <dgm:t>
        <a:bodyPr/>
        <a:lstStyle/>
        <a:p>
          <a:pPr algn="ctr"/>
          <a:endParaRPr lang="en-IN">
            <a:solidFill>
              <a:sysClr val="windowText" lastClr="000000"/>
            </a:solidFill>
          </a:endParaRPr>
        </a:p>
      </dgm:t>
    </dgm:pt>
    <dgm:pt modelId="{FC42E335-30AC-4F27-BA12-90F7B531C5CC}" type="pres">
      <dgm:prSet presAssocID="{2D13795C-7490-46DA-B787-814B26E2CA9F}" presName="Name0" presStyleCnt="0">
        <dgm:presLayoutVars>
          <dgm:dir/>
          <dgm:resizeHandles val="exact"/>
        </dgm:presLayoutVars>
      </dgm:prSet>
      <dgm:spPr/>
    </dgm:pt>
    <dgm:pt modelId="{35CFC587-60BB-42F1-AB64-1711918FDA42}" type="pres">
      <dgm:prSet presAssocID="{DDD1C473-E05F-4944-B5F5-A2A0869423D2}" presName="node" presStyleLbl="node1" presStyleIdx="0" presStyleCnt="4" custScaleX="107966" custScaleY="41445">
        <dgm:presLayoutVars>
          <dgm:bulletEnabled val="1"/>
        </dgm:presLayoutVars>
      </dgm:prSet>
      <dgm:spPr/>
    </dgm:pt>
    <dgm:pt modelId="{D200501E-D9BF-45B3-A385-F406D072CD69}" type="pres">
      <dgm:prSet presAssocID="{228669E2-0F68-4A63-898A-AD8AE84F7C05}" presName="sibTrans" presStyleLbl="sibTrans2D1" presStyleIdx="0" presStyleCnt="3"/>
      <dgm:spPr/>
    </dgm:pt>
    <dgm:pt modelId="{55B6298D-25D6-4B7D-BD5D-B115795E96F2}" type="pres">
      <dgm:prSet presAssocID="{228669E2-0F68-4A63-898A-AD8AE84F7C05}" presName="connectorText" presStyleLbl="sibTrans2D1" presStyleIdx="0" presStyleCnt="3"/>
      <dgm:spPr/>
    </dgm:pt>
    <dgm:pt modelId="{4470664D-99E6-4BB7-A510-01A4665E3714}" type="pres">
      <dgm:prSet presAssocID="{6DFCDE41-F6DB-4AE2-ACAE-F1591D0899B8}" presName="node" presStyleLbl="node1" presStyleIdx="1" presStyleCnt="4" custScaleX="201258" custScaleY="96970">
        <dgm:presLayoutVars>
          <dgm:bulletEnabled val="1"/>
        </dgm:presLayoutVars>
      </dgm:prSet>
      <dgm:spPr/>
    </dgm:pt>
    <dgm:pt modelId="{B673B382-8F21-4AE5-A900-BE74B64397A3}" type="pres">
      <dgm:prSet presAssocID="{170529EC-BA26-48FB-9A9C-9D4491B95D84}" presName="sibTrans" presStyleLbl="sibTrans2D1" presStyleIdx="1" presStyleCnt="3"/>
      <dgm:spPr/>
    </dgm:pt>
    <dgm:pt modelId="{CEB8C8DA-F61A-4CFA-9101-905AE5C1C628}" type="pres">
      <dgm:prSet presAssocID="{170529EC-BA26-48FB-9A9C-9D4491B95D84}" presName="connectorText" presStyleLbl="sibTrans2D1" presStyleIdx="1" presStyleCnt="3"/>
      <dgm:spPr/>
    </dgm:pt>
    <dgm:pt modelId="{7A0A0C3B-BBE8-4EB2-A8DB-31FCAF30AD8E}" type="pres">
      <dgm:prSet presAssocID="{B674A048-9A62-4677-9CDB-1D499A9219FF}" presName="node" presStyleLbl="node1" presStyleIdx="2" presStyleCnt="4" custScaleX="157657" custScaleY="90936">
        <dgm:presLayoutVars>
          <dgm:bulletEnabled val="1"/>
        </dgm:presLayoutVars>
      </dgm:prSet>
      <dgm:spPr/>
    </dgm:pt>
    <dgm:pt modelId="{5B99FC0E-0584-4404-AA07-1E4B8ADC9AB4}" type="pres">
      <dgm:prSet presAssocID="{328966F3-385D-4E26-A798-920F66A83366}" presName="sibTrans" presStyleLbl="sibTrans2D1" presStyleIdx="2" presStyleCnt="3"/>
      <dgm:spPr/>
    </dgm:pt>
    <dgm:pt modelId="{976BE472-7E3A-4D8F-AEB3-EB10A935CF7C}" type="pres">
      <dgm:prSet presAssocID="{328966F3-385D-4E26-A798-920F66A83366}" presName="connectorText" presStyleLbl="sibTrans2D1" presStyleIdx="2" presStyleCnt="3"/>
      <dgm:spPr/>
    </dgm:pt>
    <dgm:pt modelId="{BE519421-AAAF-4204-9579-FA3100D17717}" type="pres">
      <dgm:prSet presAssocID="{04F75ED0-17DB-430F-91CA-43E27E548524}" presName="node" presStyleLbl="node1" presStyleIdx="3" presStyleCnt="4" custScaleX="186419" custScaleY="96122">
        <dgm:presLayoutVars>
          <dgm:bulletEnabled val="1"/>
        </dgm:presLayoutVars>
      </dgm:prSet>
      <dgm:spPr/>
    </dgm:pt>
  </dgm:ptLst>
  <dgm:cxnLst>
    <dgm:cxn modelId="{976B2228-EE66-49D1-ADBE-F17F9DE3ECEC}" type="presOf" srcId="{B674A048-9A62-4677-9CDB-1D499A9219FF}" destId="{7A0A0C3B-BBE8-4EB2-A8DB-31FCAF30AD8E}" srcOrd="0" destOrd="0" presId="urn:microsoft.com/office/officeart/2005/8/layout/process1"/>
    <dgm:cxn modelId="{6630C45C-5098-4E42-9536-7C659D7EA87B}" srcId="{2D13795C-7490-46DA-B787-814B26E2CA9F}" destId="{6DFCDE41-F6DB-4AE2-ACAE-F1591D0899B8}" srcOrd="1" destOrd="0" parTransId="{FDB1321F-5909-4D9A-9F58-5EEDF87C0193}" sibTransId="{170529EC-BA26-48FB-9A9C-9D4491B95D84}"/>
    <dgm:cxn modelId="{2AC3ED66-6710-40EF-AECF-4F63D357B536}" srcId="{2D13795C-7490-46DA-B787-814B26E2CA9F}" destId="{04F75ED0-17DB-430F-91CA-43E27E548524}" srcOrd="3" destOrd="0" parTransId="{ABEA2510-ADD8-4F8E-AB7F-4C3B00F517F8}" sibTransId="{C5C496E0-97A5-4F52-BE9C-070432499833}"/>
    <dgm:cxn modelId="{961ACD82-E91F-4294-9E21-BDC7302D70DF}" srcId="{2D13795C-7490-46DA-B787-814B26E2CA9F}" destId="{DDD1C473-E05F-4944-B5F5-A2A0869423D2}" srcOrd="0" destOrd="0" parTransId="{EEE53BCC-AB32-4246-9623-05B6680821DC}" sibTransId="{228669E2-0F68-4A63-898A-AD8AE84F7C05}"/>
    <dgm:cxn modelId="{4F385385-DCA8-4B04-937C-EAD591C3DCCA}" srcId="{2D13795C-7490-46DA-B787-814B26E2CA9F}" destId="{B674A048-9A62-4677-9CDB-1D499A9219FF}" srcOrd="2" destOrd="0" parTransId="{62C182E4-6A86-4ECB-8211-D9C125264F3F}" sibTransId="{328966F3-385D-4E26-A798-920F66A83366}"/>
    <dgm:cxn modelId="{88DC4291-2F57-4456-97CC-45DC9EF5B9E0}" type="presOf" srcId="{228669E2-0F68-4A63-898A-AD8AE84F7C05}" destId="{D200501E-D9BF-45B3-A385-F406D072CD69}" srcOrd="0" destOrd="0" presId="urn:microsoft.com/office/officeart/2005/8/layout/process1"/>
    <dgm:cxn modelId="{2E382E93-67FD-455A-A6FF-29F695C09C78}" type="presOf" srcId="{6DFCDE41-F6DB-4AE2-ACAE-F1591D0899B8}" destId="{4470664D-99E6-4BB7-A510-01A4665E3714}" srcOrd="0" destOrd="0" presId="urn:microsoft.com/office/officeart/2005/8/layout/process1"/>
    <dgm:cxn modelId="{B1014794-421B-4E97-8D73-B6F14DC12D31}" type="presOf" srcId="{170529EC-BA26-48FB-9A9C-9D4491B95D84}" destId="{B673B382-8F21-4AE5-A900-BE74B64397A3}" srcOrd="0" destOrd="0" presId="urn:microsoft.com/office/officeart/2005/8/layout/process1"/>
    <dgm:cxn modelId="{EA28E09D-3126-4DFA-8621-5E464B4E2804}" type="presOf" srcId="{328966F3-385D-4E26-A798-920F66A83366}" destId="{976BE472-7E3A-4D8F-AEB3-EB10A935CF7C}" srcOrd="1" destOrd="0" presId="urn:microsoft.com/office/officeart/2005/8/layout/process1"/>
    <dgm:cxn modelId="{582155A7-1F8D-4AB3-8D73-7F3D0D87E27C}" type="presOf" srcId="{DDD1C473-E05F-4944-B5F5-A2A0869423D2}" destId="{35CFC587-60BB-42F1-AB64-1711918FDA42}" srcOrd="0" destOrd="0" presId="urn:microsoft.com/office/officeart/2005/8/layout/process1"/>
    <dgm:cxn modelId="{634DB4A7-DFB0-4CAC-8AAD-943612B9DC85}" type="presOf" srcId="{2D13795C-7490-46DA-B787-814B26E2CA9F}" destId="{FC42E335-30AC-4F27-BA12-90F7B531C5CC}" srcOrd="0" destOrd="0" presId="urn:microsoft.com/office/officeart/2005/8/layout/process1"/>
    <dgm:cxn modelId="{42556ED4-D0FE-4F5D-B688-1ED421D21FE7}" type="presOf" srcId="{228669E2-0F68-4A63-898A-AD8AE84F7C05}" destId="{55B6298D-25D6-4B7D-BD5D-B115795E96F2}" srcOrd="1" destOrd="0" presId="urn:microsoft.com/office/officeart/2005/8/layout/process1"/>
    <dgm:cxn modelId="{0886A7DD-D28A-4C99-A4D6-5F9B507EB01B}" type="presOf" srcId="{170529EC-BA26-48FB-9A9C-9D4491B95D84}" destId="{CEB8C8DA-F61A-4CFA-9101-905AE5C1C628}" srcOrd="1" destOrd="0" presId="urn:microsoft.com/office/officeart/2005/8/layout/process1"/>
    <dgm:cxn modelId="{ABBBB0EF-14CF-4BAE-97BA-491AA0B3B038}" type="presOf" srcId="{04F75ED0-17DB-430F-91CA-43E27E548524}" destId="{BE519421-AAAF-4204-9579-FA3100D17717}" srcOrd="0" destOrd="0" presId="urn:microsoft.com/office/officeart/2005/8/layout/process1"/>
    <dgm:cxn modelId="{06BBE6FB-6AE6-40BE-A8BB-3CC92837E7FA}" type="presOf" srcId="{328966F3-385D-4E26-A798-920F66A83366}" destId="{5B99FC0E-0584-4404-AA07-1E4B8ADC9AB4}" srcOrd="0" destOrd="0" presId="urn:microsoft.com/office/officeart/2005/8/layout/process1"/>
    <dgm:cxn modelId="{F05D567C-CBF3-44D5-AC7F-470B984D99B2}" type="presParOf" srcId="{FC42E335-30AC-4F27-BA12-90F7B531C5CC}" destId="{35CFC587-60BB-42F1-AB64-1711918FDA42}" srcOrd="0" destOrd="0" presId="urn:microsoft.com/office/officeart/2005/8/layout/process1"/>
    <dgm:cxn modelId="{4002DC5E-E733-4374-8032-F6711E8EE33D}" type="presParOf" srcId="{FC42E335-30AC-4F27-BA12-90F7B531C5CC}" destId="{D200501E-D9BF-45B3-A385-F406D072CD69}" srcOrd="1" destOrd="0" presId="urn:microsoft.com/office/officeart/2005/8/layout/process1"/>
    <dgm:cxn modelId="{5049A21F-72EA-4375-A824-9DD1A47C50D2}" type="presParOf" srcId="{D200501E-D9BF-45B3-A385-F406D072CD69}" destId="{55B6298D-25D6-4B7D-BD5D-B115795E96F2}" srcOrd="0" destOrd="0" presId="urn:microsoft.com/office/officeart/2005/8/layout/process1"/>
    <dgm:cxn modelId="{BB838D70-1994-43CA-BA76-6351158A7EAB}" type="presParOf" srcId="{FC42E335-30AC-4F27-BA12-90F7B531C5CC}" destId="{4470664D-99E6-4BB7-A510-01A4665E3714}" srcOrd="2" destOrd="0" presId="urn:microsoft.com/office/officeart/2005/8/layout/process1"/>
    <dgm:cxn modelId="{DDA0BA64-94DE-4A93-82FA-041B4AB445A5}" type="presParOf" srcId="{FC42E335-30AC-4F27-BA12-90F7B531C5CC}" destId="{B673B382-8F21-4AE5-A900-BE74B64397A3}" srcOrd="3" destOrd="0" presId="urn:microsoft.com/office/officeart/2005/8/layout/process1"/>
    <dgm:cxn modelId="{0228D0A8-2C28-4A65-BA7D-39A4BAB0D856}" type="presParOf" srcId="{B673B382-8F21-4AE5-A900-BE74B64397A3}" destId="{CEB8C8DA-F61A-4CFA-9101-905AE5C1C628}" srcOrd="0" destOrd="0" presId="urn:microsoft.com/office/officeart/2005/8/layout/process1"/>
    <dgm:cxn modelId="{D7E49637-653C-4D77-A0D5-7D7829103CBA}" type="presParOf" srcId="{FC42E335-30AC-4F27-BA12-90F7B531C5CC}" destId="{7A0A0C3B-BBE8-4EB2-A8DB-31FCAF30AD8E}" srcOrd="4" destOrd="0" presId="urn:microsoft.com/office/officeart/2005/8/layout/process1"/>
    <dgm:cxn modelId="{87D37335-D25E-4A0A-B96B-F493B12F2299}" type="presParOf" srcId="{FC42E335-30AC-4F27-BA12-90F7B531C5CC}" destId="{5B99FC0E-0584-4404-AA07-1E4B8ADC9AB4}" srcOrd="5" destOrd="0" presId="urn:microsoft.com/office/officeart/2005/8/layout/process1"/>
    <dgm:cxn modelId="{BE716560-A2EE-4EA9-93BB-F5FC0AA0E7DC}" type="presParOf" srcId="{5B99FC0E-0584-4404-AA07-1E4B8ADC9AB4}" destId="{976BE472-7E3A-4D8F-AEB3-EB10A935CF7C}" srcOrd="0" destOrd="0" presId="urn:microsoft.com/office/officeart/2005/8/layout/process1"/>
    <dgm:cxn modelId="{37AFEAF6-2760-47D6-B677-623DC6994347}" type="presParOf" srcId="{FC42E335-30AC-4F27-BA12-90F7B531C5CC}" destId="{BE519421-AAAF-4204-9579-FA3100D17717}"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FC587-60BB-42F1-AB64-1711918FDA42}">
      <dsp:nvSpPr>
        <dsp:cNvPr id="0" name=""/>
        <dsp:cNvSpPr/>
      </dsp:nvSpPr>
      <dsp:spPr>
        <a:xfrm>
          <a:off x="10577" y="416649"/>
          <a:ext cx="1306609" cy="501674"/>
        </a:xfrm>
        <a:prstGeom prst="roundRect">
          <a:avLst>
            <a:gd name="adj" fmla="val 1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Sensors</a:t>
          </a:r>
        </a:p>
      </dsp:txBody>
      <dsp:txXfrm>
        <a:off x="25271" y="431343"/>
        <a:ext cx="1277221" cy="472286"/>
      </dsp:txXfrm>
    </dsp:sp>
    <dsp:sp modelId="{D200501E-D9BF-45B3-A385-F406D072CD69}">
      <dsp:nvSpPr>
        <dsp:cNvPr id="0" name=""/>
        <dsp:cNvSpPr/>
      </dsp:nvSpPr>
      <dsp:spPr>
        <a:xfrm>
          <a:off x="1438207" y="517421"/>
          <a:ext cx="256563" cy="300130"/>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solidFill>
              <a:sysClr val="windowText" lastClr="000000"/>
            </a:solidFill>
          </a:endParaRPr>
        </a:p>
      </dsp:txBody>
      <dsp:txXfrm>
        <a:off x="1438207" y="577447"/>
        <a:ext cx="179594" cy="180078"/>
      </dsp:txXfrm>
    </dsp:sp>
    <dsp:sp modelId="{4470664D-99E6-4BB7-A510-01A4665E3714}">
      <dsp:nvSpPr>
        <dsp:cNvPr id="0" name=""/>
        <dsp:cNvSpPr/>
      </dsp:nvSpPr>
      <dsp:spPr>
        <a:xfrm>
          <a:off x="1801269" y="80595"/>
          <a:ext cx="2435634" cy="1173781"/>
        </a:xfrm>
        <a:prstGeom prst="roundRect">
          <a:avLst>
            <a:gd name="adj" fmla="val 1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IoT Gateway and Microcontroller</a:t>
          </a:r>
        </a:p>
      </dsp:txBody>
      <dsp:txXfrm>
        <a:off x="1835648" y="114974"/>
        <a:ext cx="2366876" cy="1105023"/>
      </dsp:txXfrm>
    </dsp:sp>
    <dsp:sp modelId="{B673B382-8F21-4AE5-A900-BE74B64397A3}">
      <dsp:nvSpPr>
        <dsp:cNvPr id="0" name=""/>
        <dsp:cNvSpPr/>
      </dsp:nvSpPr>
      <dsp:spPr>
        <a:xfrm>
          <a:off x="4357924" y="517421"/>
          <a:ext cx="256563" cy="300130"/>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solidFill>
              <a:sysClr val="windowText" lastClr="000000"/>
            </a:solidFill>
          </a:endParaRPr>
        </a:p>
      </dsp:txBody>
      <dsp:txXfrm>
        <a:off x="4357924" y="577447"/>
        <a:ext cx="179594" cy="180078"/>
      </dsp:txXfrm>
    </dsp:sp>
    <dsp:sp modelId="{7A0A0C3B-BBE8-4EB2-A8DB-31FCAF30AD8E}">
      <dsp:nvSpPr>
        <dsp:cNvPr id="0" name=""/>
        <dsp:cNvSpPr/>
      </dsp:nvSpPr>
      <dsp:spPr>
        <a:xfrm>
          <a:off x="4720985" y="116997"/>
          <a:ext cx="1907972" cy="1100977"/>
        </a:xfrm>
        <a:prstGeom prst="roundRect">
          <a:avLst>
            <a:gd name="adj" fmla="val 1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Firebase </a:t>
          </a:r>
          <a:r>
            <a:rPr lang="en-IN" sz="2400" kern="1200" dirty="0" err="1">
              <a:latin typeface="Times New Roman" panose="02020603050405020304" pitchFamily="18" charset="0"/>
              <a:cs typeface="Times New Roman" panose="02020603050405020304" pitchFamily="18" charset="0"/>
            </a:rPr>
            <a:t>Realtime</a:t>
          </a:r>
          <a:r>
            <a:rPr lang="en-IN" sz="2400" kern="1200" dirty="0">
              <a:latin typeface="Times New Roman" panose="02020603050405020304" pitchFamily="18" charset="0"/>
              <a:cs typeface="Times New Roman" panose="02020603050405020304" pitchFamily="18" charset="0"/>
            </a:rPr>
            <a:t> Database</a:t>
          </a:r>
        </a:p>
      </dsp:txBody>
      <dsp:txXfrm>
        <a:off x="4753232" y="149244"/>
        <a:ext cx="1843478" cy="1036483"/>
      </dsp:txXfrm>
    </dsp:sp>
    <dsp:sp modelId="{5B99FC0E-0584-4404-AA07-1E4B8ADC9AB4}">
      <dsp:nvSpPr>
        <dsp:cNvPr id="0" name=""/>
        <dsp:cNvSpPr/>
      </dsp:nvSpPr>
      <dsp:spPr>
        <a:xfrm>
          <a:off x="6749979" y="517421"/>
          <a:ext cx="256563" cy="300130"/>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solidFill>
              <a:sysClr val="windowText" lastClr="000000"/>
            </a:solidFill>
          </a:endParaRPr>
        </a:p>
      </dsp:txBody>
      <dsp:txXfrm>
        <a:off x="6749979" y="577447"/>
        <a:ext cx="179594" cy="180078"/>
      </dsp:txXfrm>
    </dsp:sp>
    <dsp:sp modelId="{BE519421-AAAF-4204-9579-FA3100D17717}">
      <dsp:nvSpPr>
        <dsp:cNvPr id="0" name=""/>
        <dsp:cNvSpPr/>
      </dsp:nvSpPr>
      <dsp:spPr>
        <a:xfrm>
          <a:off x="7113040" y="85483"/>
          <a:ext cx="2256052" cy="1164006"/>
        </a:xfrm>
        <a:prstGeom prst="roundRect">
          <a:avLst>
            <a:gd name="adj" fmla="val 1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err="1">
              <a:latin typeface="Times New Roman" panose="02020603050405020304" pitchFamily="18" charset="0"/>
              <a:cs typeface="Times New Roman" panose="02020603050405020304" pitchFamily="18" charset="0"/>
            </a:rPr>
            <a:t>Realtime</a:t>
          </a:r>
          <a:r>
            <a:rPr lang="en-IN" sz="2400" kern="1200" dirty="0">
              <a:latin typeface="Times New Roman" panose="02020603050405020304" pitchFamily="18" charset="0"/>
              <a:cs typeface="Times New Roman" panose="02020603050405020304" pitchFamily="18" charset="0"/>
            </a:rPr>
            <a:t> Visualization Dashboard</a:t>
          </a:r>
        </a:p>
      </dsp:txBody>
      <dsp:txXfrm>
        <a:off x="7147133" y="119576"/>
        <a:ext cx="2187866" cy="10958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82032A-B03B-4CDB-9885-56A76F748256}"/>
              </a:ext>
            </a:extLst>
          </p:cNvPr>
          <p:cNvSpPr>
            <a:spLocks noGrp="1"/>
          </p:cNvSpPr>
          <p:nvPr>
            <p:ph type="subTitle" idx="1"/>
          </p:nvPr>
        </p:nvSpPr>
        <p:spPr>
          <a:xfrm>
            <a:off x="1239913" y="1141206"/>
            <a:ext cx="9712171" cy="1706519"/>
          </a:xfrm>
        </p:spPr>
        <p:txBody>
          <a:bodyPr>
            <a:normAutofit fontScale="62500" lnSpcReduction="20000"/>
          </a:bodyPr>
          <a:lstStyle/>
          <a:p>
            <a:pPr fontAlgn="t"/>
            <a:r>
              <a:rPr lang="en-US" sz="5800" b="1" dirty="0" err="1"/>
              <a:t>Nitte</a:t>
            </a:r>
            <a:r>
              <a:rPr lang="en-US" sz="5800" b="1" dirty="0"/>
              <a:t>  Meenakshi Institute of Technology</a:t>
            </a:r>
            <a:endParaRPr lang="en-IN" sz="5800" dirty="0"/>
          </a:p>
          <a:p>
            <a:pPr fontAlgn="t"/>
            <a:r>
              <a:rPr lang="en-US" sz="1700" dirty="0"/>
              <a:t>(AN AUTONOMOUS INSTITUTION AFFILIATED TO VISVESVARAYA TECHNOLOGICAL UNIVERSITY, BELGAUM)</a:t>
            </a:r>
            <a:endParaRPr lang="en-IN" sz="1700" dirty="0"/>
          </a:p>
          <a:p>
            <a:pPr fontAlgn="t"/>
            <a:r>
              <a:rPr lang="en-US" sz="1900" dirty="0"/>
              <a:t>PB No. 6429, Yelahanka, Bangalore 560-064, Karnataka</a:t>
            </a:r>
            <a:endParaRPr lang="en-IN" sz="1900" dirty="0"/>
          </a:p>
          <a:p>
            <a:pPr fontAlgn="t"/>
            <a:r>
              <a:rPr lang="en-US" sz="1800" dirty="0"/>
              <a:t>Telephone: 080- 22167800, 22167860, Fax: 080 - 22167805</a:t>
            </a:r>
            <a:endParaRPr lang="en-IN" sz="1800" dirty="0"/>
          </a:p>
          <a:p>
            <a:pPr fontAlgn="t"/>
            <a:r>
              <a:rPr lang="en-US" sz="2900" b="1" dirty="0"/>
              <a:t>Department of Computer Science and Engineering</a:t>
            </a:r>
            <a:endParaRPr lang="en-IN" sz="2900" dirty="0"/>
          </a:p>
          <a:p>
            <a:pPr fontAlgn="t"/>
            <a:r>
              <a:rPr lang="en-US" sz="2900" b="1" dirty="0"/>
              <a:t>( NBA Accredited till 2020)</a:t>
            </a:r>
            <a:endParaRPr lang="en-IN" sz="2900" dirty="0"/>
          </a:p>
          <a:p>
            <a:endParaRPr lang="en-IN" dirty="0"/>
          </a:p>
        </p:txBody>
      </p:sp>
      <p:grpSp>
        <p:nvGrpSpPr>
          <p:cNvPr id="4" name="Group 3">
            <a:extLst>
              <a:ext uri="{FF2B5EF4-FFF2-40B4-BE49-F238E27FC236}">
                <a16:creationId xmlns:a16="http://schemas.microsoft.com/office/drawing/2014/main" id="{0FAC8CB0-936B-43A1-9F17-E5D56A4DD7DD}"/>
              </a:ext>
            </a:extLst>
          </p:cNvPr>
          <p:cNvGrpSpPr/>
          <p:nvPr/>
        </p:nvGrpSpPr>
        <p:grpSpPr>
          <a:xfrm>
            <a:off x="1239912" y="1526958"/>
            <a:ext cx="9712173" cy="923279"/>
            <a:chOff x="1142997" y="842182"/>
            <a:chExt cx="7267577" cy="771525"/>
          </a:xfrm>
        </p:grpSpPr>
        <p:pic>
          <p:nvPicPr>
            <p:cNvPr id="5" name="Picture 2" descr="nitteimg-footer">
              <a:extLst>
                <a:ext uri="{FF2B5EF4-FFF2-40B4-BE49-F238E27FC236}">
                  <a16:creationId xmlns:a16="http://schemas.microsoft.com/office/drawing/2014/main" id="{57A38115-A4F2-4316-81A0-276A0E275E16}"/>
                </a:ext>
              </a:extLst>
            </p:cNvPr>
            <p:cNvPicPr>
              <a:picLocks noChangeAspect="1" noChangeArrowheads="1"/>
            </p:cNvPicPr>
            <p:nvPr/>
          </p:nvPicPr>
          <p:blipFill>
            <a:blip r:embed="rId2"/>
            <a:srcRect/>
            <a:stretch>
              <a:fillRect/>
            </a:stretch>
          </p:blipFill>
          <p:spPr bwMode="auto">
            <a:xfrm>
              <a:off x="1142997" y="990816"/>
              <a:ext cx="879108" cy="474256"/>
            </a:xfrm>
            <a:prstGeom prst="rect">
              <a:avLst/>
            </a:prstGeom>
            <a:noFill/>
          </p:spPr>
        </p:pic>
        <p:pic>
          <p:nvPicPr>
            <p:cNvPr id="6" name="Picture 1" descr="nmit">
              <a:extLst>
                <a:ext uri="{FF2B5EF4-FFF2-40B4-BE49-F238E27FC236}">
                  <a16:creationId xmlns:a16="http://schemas.microsoft.com/office/drawing/2014/main" id="{12B2D34A-EBE4-440A-B2DD-02E034777ABE}"/>
                </a:ext>
              </a:extLst>
            </p:cNvPr>
            <p:cNvPicPr>
              <a:picLocks noChangeAspect="1" noChangeArrowheads="1"/>
            </p:cNvPicPr>
            <p:nvPr/>
          </p:nvPicPr>
          <p:blipFill>
            <a:blip r:embed="rId3"/>
            <a:srcRect/>
            <a:stretch>
              <a:fillRect/>
            </a:stretch>
          </p:blipFill>
          <p:spPr bwMode="auto">
            <a:xfrm>
              <a:off x="7772399" y="842182"/>
              <a:ext cx="638175" cy="771525"/>
            </a:xfrm>
            <a:prstGeom prst="rect">
              <a:avLst/>
            </a:prstGeom>
            <a:noFill/>
          </p:spPr>
        </p:pic>
      </p:grpSp>
      <p:sp>
        <p:nvSpPr>
          <p:cNvPr id="7" name="Subtitle 2">
            <a:extLst>
              <a:ext uri="{FF2B5EF4-FFF2-40B4-BE49-F238E27FC236}">
                <a16:creationId xmlns:a16="http://schemas.microsoft.com/office/drawing/2014/main" id="{790DBF0B-74A3-485F-B612-677A6D4B349A}"/>
              </a:ext>
            </a:extLst>
          </p:cNvPr>
          <p:cNvSpPr txBox="1">
            <a:spLocks/>
          </p:cNvSpPr>
          <p:nvPr/>
        </p:nvSpPr>
        <p:spPr>
          <a:xfrm>
            <a:off x="1239914" y="3788420"/>
            <a:ext cx="5675792" cy="1928374"/>
          </a:xfrm>
          <a:prstGeom prst="rect">
            <a:avLst/>
          </a:prstGeom>
        </p:spPr>
        <p:txBody>
          <a:bodyPr vert="horz">
            <a:normAutofit/>
          </a:bodyPr>
          <a:lstStyle/>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rPr>
              <a:t>Presentation By:</a:t>
            </a:r>
          </a:p>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dirty="0">
                <a:solidFill>
                  <a:schemeClr val="accent5">
                    <a:lumMod val="50000"/>
                  </a:schemeClr>
                </a:solidFill>
              </a:rPr>
              <a:t>Prashant Shah		1NT16CS214</a:t>
            </a:r>
          </a:p>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1800" b="1" i="0" u="none" strike="noStrike" kern="1200" cap="none" spc="0" normalizeH="0" baseline="0" noProof="0" dirty="0">
                <a:ln>
                  <a:noFill/>
                </a:ln>
                <a:solidFill>
                  <a:schemeClr val="accent5">
                    <a:lumMod val="50000"/>
                  </a:schemeClr>
                </a:solidFill>
                <a:effectLst/>
                <a:uLnTx/>
                <a:uFillTx/>
                <a:latin typeface="+mn-lt"/>
                <a:ea typeface="+mn-ea"/>
                <a:cs typeface="+mn-cs"/>
              </a:rPr>
              <a:t>Ankit Prasad Gupta	1NT16CS216</a:t>
            </a:r>
          </a:p>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dirty="0" err="1">
                <a:solidFill>
                  <a:schemeClr val="accent5">
                    <a:lumMod val="50000"/>
                  </a:schemeClr>
                </a:solidFill>
              </a:rPr>
              <a:t>Bivek</a:t>
            </a:r>
            <a:r>
              <a:rPr lang="en-GB" b="1" dirty="0">
                <a:solidFill>
                  <a:schemeClr val="accent5">
                    <a:lumMod val="50000"/>
                  </a:schemeClr>
                </a:solidFill>
              </a:rPr>
              <a:t> Kumar Shah		1NT16CS192</a:t>
            </a:r>
          </a:p>
          <a:p>
            <a:pPr marL="0" marR="0" lvl="0" indent="0"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1800" b="1" i="0" u="none" strike="noStrike" kern="1200" cap="none" spc="0" normalizeH="0" baseline="0" noProof="0" dirty="0">
                <a:ln>
                  <a:noFill/>
                </a:ln>
                <a:solidFill>
                  <a:schemeClr val="accent5">
                    <a:lumMod val="50000"/>
                  </a:schemeClr>
                </a:solidFill>
                <a:effectLst/>
                <a:uLnTx/>
                <a:uFillTx/>
                <a:latin typeface="+mn-lt"/>
                <a:ea typeface="+mn-ea"/>
                <a:cs typeface="+mn-cs"/>
              </a:rPr>
              <a:t>Sahib </a:t>
            </a:r>
            <a:r>
              <a:rPr kumimoji="0" lang="en-GB" sz="1800" b="1" i="0" u="none" strike="noStrike" kern="1200" cap="none" spc="0" normalizeH="0" baseline="0" noProof="0" dirty="0" err="1">
                <a:ln>
                  <a:noFill/>
                </a:ln>
                <a:solidFill>
                  <a:schemeClr val="accent5">
                    <a:lumMod val="50000"/>
                  </a:schemeClr>
                </a:solidFill>
                <a:effectLst/>
                <a:uLnTx/>
                <a:uFillTx/>
                <a:latin typeface="+mn-lt"/>
                <a:ea typeface="+mn-ea"/>
                <a:cs typeface="+mn-cs"/>
              </a:rPr>
              <a:t>Ramnani</a:t>
            </a:r>
            <a:r>
              <a:rPr kumimoji="0" lang="en-GB" sz="1800" b="1" i="0" u="none" strike="noStrike" kern="1200" cap="none" spc="0" normalizeH="0" baseline="0" noProof="0" dirty="0">
                <a:ln>
                  <a:noFill/>
                </a:ln>
                <a:solidFill>
                  <a:schemeClr val="accent5">
                    <a:lumMod val="50000"/>
                  </a:schemeClr>
                </a:solidFill>
                <a:effectLst/>
                <a:uLnTx/>
                <a:uFillTx/>
                <a:latin typeface="+mn-lt"/>
                <a:ea typeface="+mn-ea"/>
                <a:cs typeface="+mn-cs"/>
              </a:rPr>
              <a:t>		1NT16CS171</a:t>
            </a:r>
          </a:p>
        </p:txBody>
      </p:sp>
      <p:sp>
        <p:nvSpPr>
          <p:cNvPr id="9" name="Subtitle 2">
            <a:extLst>
              <a:ext uri="{FF2B5EF4-FFF2-40B4-BE49-F238E27FC236}">
                <a16:creationId xmlns:a16="http://schemas.microsoft.com/office/drawing/2014/main" id="{42B897BC-624E-46D1-9E39-A85FB4D385EA}"/>
              </a:ext>
            </a:extLst>
          </p:cNvPr>
          <p:cNvSpPr txBox="1">
            <a:spLocks/>
          </p:cNvSpPr>
          <p:nvPr/>
        </p:nvSpPr>
        <p:spPr>
          <a:xfrm>
            <a:off x="1239914" y="2902996"/>
            <a:ext cx="9712171" cy="923279"/>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GB" sz="2000" b="1" dirty="0">
                <a:solidFill>
                  <a:schemeClr val="accent6">
                    <a:lumMod val="50000"/>
                  </a:schemeClr>
                </a:solidFill>
              </a:rPr>
              <a:t>Car Fleet Management</a:t>
            </a:r>
          </a:p>
          <a:p>
            <a:r>
              <a:rPr lang="en-GB" sz="2000" dirty="0">
                <a:solidFill>
                  <a:schemeClr val="accent6">
                    <a:lumMod val="50000"/>
                  </a:schemeClr>
                </a:solidFill>
              </a:rPr>
              <a:t>19CSP15</a:t>
            </a:r>
          </a:p>
        </p:txBody>
      </p:sp>
      <p:sp>
        <p:nvSpPr>
          <p:cNvPr id="10" name="Subtitle 2">
            <a:extLst>
              <a:ext uri="{FF2B5EF4-FFF2-40B4-BE49-F238E27FC236}">
                <a16:creationId xmlns:a16="http://schemas.microsoft.com/office/drawing/2014/main" id="{E53F64EE-B22A-4116-A1E0-C89AD6B10284}"/>
              </a:ext>
            </a:extLst>
          </p:cNvPr>
          <p:cNvSpPr txBox="1">
            <a:spLocks/>
          </p:cNvSpPr>
          <p:nvPr/>
        </p:nvSpPr>
        <p:spPr>
          <a:xfrm>
            <a:off x="6202838" y="4497593"/>
            <a:ext cx="4749248" cy="1219200"/>
          </a:xfrm>
          <a:prstGeom prst="rect">
            <a:avLst/>
          </a:prstGeom>
        </p:spPr>
        <p:txBody>
          <a:bodyPr vert="horz">
            <a:normAutofit fontScale="92500" lnSpcReduction="20000"/>
          </a:bodyPr>
          <a:lstStyle/>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u="sng" dirty="0">
                <a:solidFill>
                  <a:schemeClr val="tx2"/>
                </a:solidFill>
              </a:rPr>
              <a:t>Guided By:</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1800" b="1" i="0" u="none" strike="noStrike" kern="1200" cap="none" spc="0" normalizeH="0" baseline="0" noProof="0" dirty="0" err="1">
                <a:ln>
                  <a:noFill/>
                </a:ln>
                <a:solidFill>
                  <a:schemeClr val="accent5">
                    <a:lumMod val="50000"/>
                  </a:schemeClr>
                </a:solidFill>
                <a:effectLst/>
                <a:uLnTx/>
                <a:uFillTx/>
                <a:latin typeface="+mn-lt"/>
                <a:ea typeface="+mn-ea"/>
                <a:cs typeface="+mn-cs"/>
              </a:rPr>
              <a:t>Dr.</a:t>
            </a:r>
            <a:r>
              <a:rPr kumimoji="0" lang="en-GB" sz="1800" b="1" i="0" u="none" strike="noStrike" kern="1200" cap="none" spc="0" normalizeH="0" baseline="0" noProof="0" dirty="0">
                <a:ln>
                  <a:noFill/>
                </a:ln>
                <a:solidFill>
                  <a:schemeClr val="accent5">
                    <a:lumMod val="50000"/>
                  </a:schemeClr>
                </a:solidFill>
                <a:effectLst/>
                <a:uLnTx/>
                <a:uFillTx/>
                <a:latin typeface="+mn-lt"/>
                <a:ea typeface="+mn-ea"/>
                <a:cs typeface="+mn-cs"/>
              </a:rPr>
              <a:t> </a:t>
            </a:r>
            <a:r>
              <a:rPr kumimoji="0" lang="en-GB" sz="1800" b="1" i="0" u="none" strike="noStrike" kern="1200" cap="none" spc="0" normalizeH="0" baseline="0" noProof="0" dirty="0" err="1">
                <a:ln>
                  <a:noFill/>
                </a:ln>
                <a:solidFill>
                  <a:schemeClr val="accent5">
                    <a:lumMod val="50000"/>
                  </a:schemeClr>
                </a:solidFill>
                <a:effectLst/>
                <a:uLnTx/>
                <a:uFillTx/>
                <a:latin typeface="+mn-lt"/>
                <a:ea typeface="+mn-ea"/>
                <a:cs typeface="+mn-cs"/>
              </a:rPr>
              <a:t>Venkatesh</a:t>
            </a:r>
            <a:r>
              <a:rPr kumimoji="0" lang="en-GB" sz="1800" b="1" i="0" u="none" strike="noStrike" kern="1200" cap="none" spc="0" normalizeH="0" baseline="0" noProof="0" dirty="0">
                <a:ln>
                  <a:noFill/>
                </a:ln>
                <a:solidFill>
                  <a:schemeClr val="accent5">
                    <a:lumMod val="50000"/>
                  </a:schemeClr>
                </a:solidFill>
                <a:effectLst/>
                <a:uLnTx/>
                <a:uFillTx/>
                <a:latin typeface="+mn-lt"/>
                <a:ea typeface="+mn-ea"/>
                <a:cs typeface="+mn-cs"/>
              </a:rPr>
              <a:t>. K. </a:t>
            </a:r>
            <a:endParaRPr kumimoji="0" lang="en-GB" sz="1800" b="1" i="0" u="none" strike="noStrike" kern="1200" cap="none" spc="0" normalizeH="0" noProof="0" dirty="0">
              <a:ln>
                <a:noFill/>
              </a:ln>
              <a:solidFill>
                <a:schemeClr val="accent5">
                  <a:lumMod val="50000"/>
                </a:schemeClr>
              </a:solidFill>
              <a:effectLst/>
              <a:uLnTx/>
              <a:uFillTx/>
              <a:latin typeface="+mn-lt"/>
              <a:ea typeface="+mn-ea"/>
              <a:cs typeface="+mn-cs"/>
            </a:endParaRP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baseline="0" dirty="0">
                <a:solidFill>
                  <a:schemeClr val="accent5">
                    <a:lumMod val="50000"/>
                  </a:schemeClr>
                </a:solidFill>
              </a:rPr>
              <a:t>Professor, </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b="1" baseline="0" dirty="0">
                <a:solidFill>
                  <a:schemeClr val="accent5">
                    <a:lumMod val="50000"/>
                  </a:schemeClr>
                </a:solidFill>
              </a:rPr>
              <a:t>Department of Computer Science</a:t>
            </a:r>
            <a:r>
              <a:rPr lang="en-GB" b="1" dirty="0">
                <a:solidFill>
                  <a:schemeClr val="accent5">
                    <a:lumMod val="50000"/>
                  </a:schemeClr>
                </a:solidFill>
              </a:rPr>
              <a:t> &amp; Engineering</a:t>
            </a:r>
            <a:endParaRPr kumimoji="0" lang="en-GB" sz="1800" b="1" i="0" u="none" strike="noStrike" kern="1200" cap="none" spc="0" normalizeH="0" baseline="0" noProof="0" dirty="0">
              <a:ln>
                <a:noFill/>
              </a:ln>
              <a:solidFill>
                <a:schemeClr val="accent5">
                  <a:lumMod val="50000"/>
                </a:schemeClr>
              </a:solidFill>
              <a:effectLst/>
              <a:uLnTx/>
              <a:uFillTx/>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142312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694746"/>
          </a:xfrm>
        </p:spPr>
        <p:txBody>
          <a:bodyPr>
            <a:normAutofit/>
          </a:bodyPr>
          <a:lstStyle/>
          <a:p>
            <a:pPr marL="0" indent="0">
              <a:buNone/>
            </a:pPr>
            <a:r>
              <a:rPr lang="en-US" sz="3800" dirty="0"/>
              <a:t>Hardware Requirements</a:t>
            </a:r>
          </a:p>
          <a:p>
            <a:endParaRPr lang="en-US" dirty="0"/>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Functional Requirements</a:t>
            </a:r>
            <a:endParaRPr lang="en-IN" sz="1600" dirty="0"/>
          </a:p>
        </p:txBody>
      </p:sp>
      <p:sp>
        <p:nvSpPr>
          <p:cNvPr id="14" name="Content Placeholder 2">
            <a:extLst>
              <a:ext uri="{FF2B5EF4-FFF2-40B4-BE49-F238E27FC236}">
                <a16:creationId xmlns:a16="http://schemas.microsoft.com/office/drawing/2014/main" id="{7FD5601D-B252-41CB-8596-E58F70083734}"/>
              </a:ext>
            </a:extLst>
          </p:cNvPr>
          <p:cNvSpPr txBox="1">
            <a:spLocks/>
          </p:cNvSpPr>
          <p:nvPr/>
        </p:nvSpPr>
        <p:spPr>
          <a:xfrm>
            <a:off x="862613" y="3696878"/>
            <a:ext cx="11329385" cy="31611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An electric vehicle where CFM can be implemented.</a:t>
            </a:r>
          </a:p>
          <a:p>
            <a:r>
              <a:rPr lang="en-US" dirty="0"/>
              <a:t>Microcontrollers to process every elements of CFM.</a:t>
            </a:r>
          </a:p>
          <a:p>
            <a:r>
              <a:rPr lang="en-US" dirty="0"/>
              <a:t>A GPS sensor to monitor car’s location (latitude &amp; longitude).</a:t>
            </a:r>
          </a:p>
          <a:p>
            <a:r>
              <a:rPr lang="en-US" dirty="0"/>
              <a:t>Four ultrasonic sensors to monitor objects in the close proximity within a range of two meters.</a:t>
            </a:r>
          </a:p>
          <a:p>
            <a:r>
              <a:rPr lang="en-US" dirty="0"/>
              <a:t>An Accelerometer to monitor the speed of vehicle.</a:t>
            </a:r>
          </a:p>
        </p:txBody>
      </p:sp>
    </p:spTree>
    <p:extLst>
      <p:ext uri="{BB962C8B-B14F-4D97-AF65-F5344CB8AC3E}">
        <p14:creationId xmlns:p14="http://schemas.microsoft.com/office/powerpoint/2010/main" val="411815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694746"/>
          </a:xfrm>
        </p:spPr>
        <p:txBody>
          <a:bodyPr>
            <a:normAutofit/>
          </a:bodyPr>
          <a:lstStyle/>
          <a:p>
            <a:pPr marL="0" indent="0">
              <a:buNone/>
            </a:pPr>
            <a:r>
              <a:rPr lang="en-US" sz="3800" dirty="0"/>
              <a:t>Hardware Requirements</a:t>
            </a:r>
          </a:p>
          <a:p>
            <a:endParaRPr lang="en-US" dirty="0"/>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Functional Requirements</a:t>
            </a:r>
            <a:endParaRPr lang="en-IN" sz="1600" dirty="0"/>
          </a:p>
        </p:txBody>
      </p:sp>
      <p:sp>
        <p:nvSpPr>
          <p:cNvPr id="14" name="Content Placeholder 2">
            <a:extLst>
              <a:ext uri="{FF2B5EF4-FFF2-40B4-BE49-F238E27FC236}">
                <a16:creationId xmlns:a16="http://schemas.microsoft.com/office/drawing/2014/main" id="{7FD5601D-B252-41CB-8596-E58F70083734}"/>
              </a:ext>
            </a:extLst>
          </p:cNvPr>
          <p:cNvSpPr txBox="1">
            <a:spLocks/>
          </p:cNvSpPr>
          <p:nvPr/>
        </p:nvSpPr>
        <p:spPr>
          <a:xfrm>
            <a:off x="862613" y="3696878"/>
            <a:ext cx="11329385" cy="31611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Relay to control the power supply on/off.</a:t>
            </a:r>
          </a:p>
          <a:p>
            <a:r>
              <a:rPr lang="en-US" dirty="0"/>
              <a:t>A camera module to monitor driver’s eyes activity for drowsiness detection.</a:t>
            </a:r>
          </a:p>
          <a:p>
            <a:r>
              <a:rPr lang="en-US" dirty="0"/>
              <a:t>A servo motor to operate automatic wiper when it starts raining.</a:t>
            </a:r>
          </a:p>
          <a:p>
            <a:r>
              <a:rPr lang="en-US" dirty="0"/>
              <a:t>Buck Converter to step down the DC voltage from the input to the output.</a:t>
            </a:r>
          </a:p>
          <a:p>
            <a:r>
              <a:rPr lang="en-US" dirty="0"/>
              <a:t>A Display Screen for driver to view all the parameters.</a:t>
            </a:r>
          </a:p>
        </p:txBody>
      </p:sp>
    </p:spTree>
    <p:extLst>
      <p:ext uri="{BB962C8B-B14F-4D97-AF65-F5344CB8AC3E}">
        <p14:creationId xmlns:p14="http://schemas.microsoft.com/office/powerpoint/2010/main" val="195793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694746"/>
          </a:xfrm>
        </p:spPr>
        <p:txBody>
          <a:bodyPr>
            <a:normAutofit/>
          </a:bodyPr>
          <a:lstStyle/>
          <a:p>
            <a:pPr marL="0" indent="0">
              <a:buNone/>
            </a:pPr>
            <a:r>
              <a:rPr lang="en-US" sz="3800" dirty="0"/>
              <a:t>Software Requirements</a:t>
            </a:r>
          </a:p>
          <a:p>
            <a:endParaRPr lang="en-US" dirty="0"/>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Functional Requirements</a:t>
            </a:r>
            <a:endParaRPr lang="en-IN" sz="1600" dirty="0"/>
          </a:p>
        </p:txBody>
      </p:sp>
      <p:sp>
        <p:nvSpPr>
          <p:cNvPr id="14" name="Content Placeholder 2">
            <a:extLst>
              <a:ext uri="{FF2B5EF4-FFF2-40B4-BE49-F238E27FC236}">
                <a16:creationId xmlns:a16="http://schemas.microsoft.com/office/drawing/2014/main" id="{7FD5601D-B252-41CB-8596-E58F70083734}"/>
              </a:ext>
            </a:extLst>
          </p:cNvPr>
          <p:cNvSpPr txBox="1">
            <a:spLocks/>
          </p:cNvSpPr>
          <p:nvPr/>
        </p:nvSpPr>
        <p:spPr>
          <a:xfrm>
            <a:off x="862613" y="3696878"/>
            <a:ext cx="11329385" cy="31611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r>
              <a:rPr lang="en-US" dirty="0"/>
              <a:t>A valid updated Raspbian OS installed on Raspberry pi to process every element of CFM.</a:t>
            </a:r>
          </a:p>
          <a:p>
            <a:pPr lvl="0"/>
            <a:r>
              <a:rPr lang="en-US" dirty="0"/>
              <a:t>An Arduino software installed in system to process microcontroller.</a:t>
            </a:r>
          </a:p>
          <a:p>
            <a:pPr lvl="0"/>
            <a:r>
              <a:rPr lang="en-US" dirty="0"/>
              <a:t>Must require a proper Full Stack processing environment to create front end and back end of the software of CFM.</a:t>
            </a:r>
          </a:p>
          <a:p>
            <a:pPr lvl="0"/>
            <a:r>
              <a:rPr lang="en-US" dirty="0"/>
              <a:t>A Firebase real-time database to store, process and evaluate the data.</a:t>
            </a:r>
          </a:p>
        </p:txBody>
      </p:sp>
    </p:spTree>
    <p:extLst>
      <p:ext uri="{BB962C8B-B14F-4D97-AF65-F5344CB8AC3E}">
        <p14:creationId xmlns:p14="http://schemas.microsoft.com/office/powerpoint/2010/main" val="327562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lnSpcReduction="10000"/>
          </a:bodyPr>
          <a:lstStyle/>
          <a:p>
            <a:pPr lvl="0"/>
            <a:r>
              <a:rPr lang="en-US" dirty="0"/>
              <a:t>Maintainability: This system requires good maintainability care from the organizations. Since, at a time there might be high number of drivers taking car on lease, it definitely requires good maintainability services to maintain the administration dashboard and monitor vehicle.</a:t>
            </a:r>
          </a:p>
          <a:p>
            <a:pPr lvl="0"/>
            <a:r>
              <a:rPr lang="en-US" dirty="0"/>
              <a:t>Reliability: Car Fleet Management must be reliable without any faults and bugs. Every mentioned parameters of the Car Fleet Management should be mentioned and monitored properly in the dashboard.</a:t>
            </a:r>
          </a:p>
          <a:p>
            <a:pPr lvl="0"/>
            <a:r>
              <a:rPr lang="en-US" dirty="0"/>
              <a:t>Scalability: The Firebase real time database must be scalable to adopt high number of drivers’ detail. Since this application requires login usage to be stored in the database, there should be no cases of inconsistency in the scalability of the database.</a:t>
            </a:r>
          </a:p>
          <a:p>
            <a:pPr lvl="0"/>
            <a:r>
              <a:rPr lang="en-US" dirty="0"/>
              <a:t>Security: Since, Car Fleet Management is mainly dependent on Google API and Firebase Real Time database, there is high chance of the data loss due to hackers and attackers. So, the system must be secured by implementing different services like, installing SSL, using anti-malware software, regular backup etc. This is the future implementation of this project.</a:t>
            </a:r>
          </a:p>
          <a:p>
            <a:pPr marL="0" indent="0">
              <a:buNone/>
            </a:pP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Non-Functional Requirements</a:t>
            </a:r>
            <a:endParaRPr lang="en-IN" sz="1600" dirty="0"/>
          </a:p>
        </p:txBody>
      </p:sp>
    </p:spTree>
    <p:extLst>
      <p:ext uri="{BB962C8B-B14F-4D97-AF65-F5344CB8AC3E}">
        <p14:creationId xmlns:p14="http://schemas.microsoft.com/office/powerpoint/2010/main" val="397678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a:bodyPr>
          <a:lstStyle/>
          <a:p>
            <a:r>
              <a:rPr lang="en-IN" dirty="0"/>
              <a:t>System consists of seven modules: GPS Tracking; Geofencing; Vehicle On/Off; Drowsiness Detection; Ultrasonic Parking; Speed Monitoring; Automatic Wiper.</a:t>
            </a:r>
          </a:p>
          <a:p>
            <a:r>
              <a:rPr lang="en-IN" dirty="0"/>
              <a:t>Seven modules of CFM consist of different sensors. Sensors send the data to the IoT gateway. Here, microcontroller process the data of sensor and send it to the Firebase Real-time Database. Firebase Real-time database provide the storage functionality where the data is stored. Finally, the firebase sends the result in the form of data to the dashboard. Dashboard represent the valuable data and provide the result to the user and administrator.</a:t>
            </a:r>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Methodology</a:t>
            </a:r>
            <a:endParaRPr lang="en-IN" sz="1600" dirty="0"/>
          </a:p>
        </p:txBody>
      </p:sp>
    </p:spTree>
    <p:extLst>
      <p:ext uri="{BB962C8B-B14F-4D97-AF65-F5344CB8AC3E}">
        <p14:creationId xmlns:p14="http://schemas.microsoft.com/office/powerpoint/2010/main" val="84310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Methodology</a:t>
            </a:r>
            <a:endParaRPr lang="en-IN" sz="1600" dirty="0"/>
          </a:p>
        </p:txBody>
      </p:sp>
      <p:graphicFrame>
        <p:nvGraphicFramePr>
          <p:cNvPr id="13" name="Diagram 12"/>
          <p:cNvGraphicFramePr/>
          <p:nvPr>
            <p:extLst>
              <p:ext uri="{D42A27DB-BD31-4B8C-83A1-F6EECF244321}">
                <p14:modId xmlns:p14="http://schemas.microsoft.com/office/powerpoint/2010/main" val="1361530594"/>
              </p:ext>
            </p:extLst>
          </p:nvPr>
        </p:nvGraphicFramePr>
        <p:xfrm>
          <a:off x="1761271" y="2699699"/>
          <a:ext cx="9379670" cy="13349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84311038"/>
              </p:ext>
            </p:extLst>
          </p:nvPr>
        </p:nvGraphicFramePr>
        <p:xfrm>
          <a:off x="870483" y="4034672"/>
          <a:ext cx="11161246" cy="370840"/>
        </p:xfrm>
        <a:graphic>
          <a:graphicData uri="http://schemas.openxmlformats.org/drawingml/2006/table">
            <a:tbl>
              <a:tblPr firstRow="1" bandRow="1">
                <a:tableStyleId>{2D5ABB26-0587-4C30-8999-92F81FD0307C}</a:tableStyleId>
              </a:tblPr>
              <a:tblGrid>
                <a:gridCol w="11161246">
                  <a:extLst>
                    <a:ext uri="{9D8B030D-6E8A-4147-A177-3AD203B41FA5}">
                      <a16:colId xmlns:a16="http://schemas.microsoft.com/office/drawing/2014/main" val="129587122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1:</a:t>
                      </a:r>
                      <a:r>
                        <a:rPr lang="en-US" i="1" baseline="0" dirty="0"/>
                        <a:t> Dataflow of Car Fleet Management</a:t>
                      </a:r>
                      <a:endParaRPr lang="en-US" i="1" dirty="0"/>
                    </a:p>
                  </a:txBody>
                  <a:tcPr/>
                </a:tc>
                <a:extLst>
                  <a:ext uri="{0D108BD9-81ED-4DB2-BD59-A6C34878D82A}">
                    <a16:rowId xmlns:a16="http://schemas.microsoft.com/office/drawing/2014/main" val="4017556405"/>
                  </a:ext>
                </a:extLst>
              </a:tr>
            </a:tbl>
          </a:graphicData>
        </a:graphic>
      </p:graphicFrame>
      <p:sp>
        <p:nvSpPr>
          <p:cNvPr id="15"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4405512"/>
            <a:ext cx="11481786" cy="1334973"/>
          </a:xfrm>
        </p:spPr>
        <p:txBody>
          <a:bodyPr>
            <a:normAutofit/>
          </a:bodyPr>
          <a:lstStyle/>
          <a:p>
            <a:endParaRPr lang="en-IN" dirty="0"/>
          </a:p>
          <a:p>
            <a:r>
              <a:rPr lang="en-IN" dirty="0"/>
              <a:t>In the dashboard, administrator can view and monitor every parameter whereas driver can just view the parameters. Also, they can contact to each other in the case of need.</a:t>
            </a:r>
            <a:endParaRPr lang="en-US" dirty="0"/>
          </a:p>
          <a:p>
            <a:endParaRPr lang="en-US" dirty="0"/>
          </a:p>
        </p:txBody>
      </p:sp>
    </p:spTree>
    <p:extLst>
      <p:ext uri="{BB962C8B-B14F-4D97-AF65-F5344CB8AC3E}">
        <p14:creationId xmlns:p14="http://schemas.microsoft.com/office/powerpoint/2010/main" val="101845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2" y="2849732"/>
            <a:ext cx="11481787" cy="4008268"/>
          </a:xfrm>
        </p:spPr>
        <p:txBody>
          <a:bodyPr>
            <a:normAutofit/>
          </a:bodyPr>
          <a:lstStyle/>
          <a:p>
            <a:r>
              <a:rPr lang="en-US" dirty="0"/>
              <a:t>Live location of the driver can be visible in the dashboard using GPS Tracking. This system uses Node MCU and GPS module to fetch the live location of the vehicle taken on lease and displays to administrator he/she can easily monitor the live location of the vehicle in the real time basis.</a:t>
            </a:r>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GPS Tracking</a:t>
            </a:r>
            <a:endParaRPr lang="en-IN" sz="1600"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7070103" y="3742381"/>
            <a:ext cx="4856875" cy="2775818"/>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130648163"/>
              </p:ext>
            </p:extLst>
          </p:nvPr>
        </p:nvGraphicFramePr>
        <p:xfrm>
          <a:off x="6928700" y="6472492"/>
          <a:ext cx="5263299" cy="322484"/>
        </p:xfrm>
        <a:graphic>
          <a:graphicData uri="http://schemas.openxmlformats.org/drawingml/2006/table">
            <a:tbl>
              <a:tblPr firstRow="1" bandRow="1"/>
              <a:tblGrid>
                <a:gridCol w="5263299">
                  <a:extLst>
                    <a:ext uri="{9D8B030D-6E8A-4147-A177-3AD203B41FA5}">
                      <a16:colId xmlns:a16="http://schemas.microsoft.com/office/drawing/2014/main" val="3744855061"/>
                    </a:ext>
                  </a:extLst>
                </a:gridCol>
              </a:tblGrid>
              <a:tr h="318948">
                <a:tc>
                  <a:txBody>
                    <a:bodyPr/>
                    <a:lstStyle/>
                    <a:p>
                      <a:pPr marL="0" marR="0" indent="0" algn="ctr" rtl="0" eaLnBrk="1" fontAlgn="auto" latinLnBrk="0" hangingPunct="1">
                        <a:spcBef>
                          <a:spcPts val="0"/>
                        </a:spcBef>
                        <a:spcAft>
                          <a:spcPts val="0"/>
                        </a:spcAft>
                      </a:pPr>
                      <a:r>
                        <a:rPr lang="en-US" sz="1600" b="0" i="1" u="none" strike="noStrike" kern="1200" dirty="0">
                          <a:solidFill>
                            <a:srgbClr val="000000"/>
                          </a:solidFill>
                          <a:effectLst/>
                          <a:latin typeface="Franklin Gothic Book" panose="020B0503020102020204" pitchFamily="34" charset="0"/>
                        </a:rPr>
                        <a:t>Fig 2:</a:t>
                      </a:r>
                      <a:r>
                        <a:rPr lang="en-US" sz="1600" b="0" i="1" u="none" strike="noStrike" kern="1200" baseline="0" dirty="0">
                          <a:solidFill>
                            <a:srgbClr val="000000"/>
                          </a:solidFill>
                          <a:effectLst/>
                          <a:latin typeface="Franklin Gothic Book" panose="020B0503020102020204" pitchFamily="34" charset="0"/>
                        </a:rPr>
                        <a:t> GPS Tracking Example</a:t>
                      </a:r>
                      <a:endParaRPr lang="en-US" sz="1600" b="0" i="1" u="none" strike="noStrike" dirty="0">
                        <a:effectLst/>
                        <a:latin typeface="Arial" panose="020B0604020202020204" pitchFamily="34" charset="0"/>
                      </a:endParaRPr>
                    </a:p>
                  </a:txBody>
                  <a:tcPr marL="78645" marR="78645" marT="39322" marB="39322">
                    <a:lnL>
                      <a:noFill/>
                    </a:lnL>
                    <a:lnR>
                      <a:noFill/>
                    </a:lnR>
                    <a:lnT>
                      <a:noFill/>
                    </a:lnT>
                    <a:lnB>
                      <a:noFill/>
                    </a:lnB>
                  </a:tcPr>
                </a:tc>
                <a:extLst>
                  <a:ext uri="{0D108BD9-81ED-4DB2-BD59-A6C34878D82A}">
                    <a16:rowId xmlns:a16="http://schemas.microsoft.com/office/drawing/2014/main" val="1399614479"/>
                  </a:ext>
                </a:extLst>
              </a:tr>
            </a:tbl>
          </a:graphicData>
        </a:graphic>
      </p:graphicFrame>
    </p:spTree>
    <p:extLst>
      <p:ext uri="{BB962C8B-B14F-4D97-AF65-F5344CB8AC3E}">
        <p14:creationId xmlns:p14="http://schemas.microsoft.com/office/powerpoint/2010/main" val="43450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3"/>
            <a:ext cx="9871970" cy="760986"/>
          </a:xfrm>
        </p:spPr>
        <p:txBody>
          <a:bodyPr>
            <a:normAutofit/>
          </a:bodyPr>
          <a:lstStyle/>
          <a:p>
            <a:pPr algn="just"/>
            <a:r>
              <a:rPr lang="en-US" dirty="0">
                <a:solidFill>
                  <a:schemeClr val="tx1"/>
                </a:solidFill>
              </a:rPr>
              <a:t>A </a:t>
            </a:r>
            <a:r>
              <a:rPr lang="en-US" b="1" dirty="0">
                <a:solidFill>
                  <a:schemeClr val="tx1"/>
                </a:solidFill>
              </a:rPr>
              <a:t>geofence</a:t>
            </a:r>
            <a:r>
              <a:rPr lang="en-US" dirty="0">
                <a:solidFill>
                  <a:schemeClr val="tx1"/>
                </a:solidFill>
              </a:rPr>
              <a:t> is an imaginary border drawn around a point by a GPS tracking system. Once a </a:t>
            </a:r>
            <a:r>
              <a:rPr lang="en-US" b="1" dirty="0">
                <a:solidFill>
                  <a:schemeClr val="tx1"/>
                </a:solidFill>
              </a:rPr>
              <a:t>geofence</a:t>
            </a:r>
            <a:r>
              <a:rPr lang="en-US" dirty="0">
                <a:solidFill>
                  <a:schemeClr val="tx1"/>
                </a:solidFill>
              </a:rPr>
              <a:t> is created, it can used as a trigger for alerts and events.</a:t>
            </a:r>
            <a:endParaRPr lang="en-IN" dirty="0">
              <a:solidFill>
                <a:schemeClr val="tx1"/>
              </a:solidFill>
            </a:endParaRPr>
          </a:p>
          <a:p>
            <a:pPr marL="0" indent="0">
              <a:buNone/>
            </a:pPr>
            <a:endParaRPr lang="en-IN"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Geofencing</a:t>
            </a:r>
            <a:endParaRPr lang="en-IN" sz="1600" dirty="0"/>
          </a:p>
        </p:txBody>
      </p:sp>
      <p:pic>
        <p:nvPicPr>
          <p:cNvPr id="11" name="Picture 10"/>
          <p:cNvPicPr/>
          <p:nvPr/>
        </p:nvPicPr>
        <p:blipFill rotWithShape="1">
          <a:blip r:embed="rId4" cstate="print">
            <a:extLst>
              <a:ext uri="{28A0092B-C50C-407E-A947-70E740481C1C}">
                <a14:useLocalDpi xmlns:a14="http://schemas.microsoft.com/office/drawing/2010/main" val="0"/>
              </a:ext>
            </a:extLst>
          </a:blip>
          <a:srcRect r="28053"/>
          <a:stretch/>
        </p:blipFill>
        <p:spPr bwMode="auto">
          <a:xfrm>
            <a:off x="7984503" y="3408237"/>
            <a:ext cx="3629320" cy="3247282"/>
          </a:xfrm>
          <a:prstGeom prst="rect">
            <a:avLst/>
          </a:prstGeom>
          <a:noFill/>
          <a:ln>
            <a:noFill/>
          </a:ln>
          <a:extLst>
            <a:ext uri="{53640926-AAD7-44D8-BBD7-CCE9431645EC}">
              <a14:shadowObscured xmlns:a14="http://schemas.microsoft.com/office/drawing/2010/main"/>
            </a:ext>
          </a:extLst>
        </p:spPr>
      </p:pic>
      <p:sp>
        <p:nvSpPr>
          <p:cNvPr id="12" name="Content Placeholder 2">
            <a:extLst>
              <a:ext uri="{FF2B5EF4-FFF2-40B4-BE49-F238E27FC236}">
                <a16:creationId xmlns:a16="http://schemas.microsoft.com/office/drawing/2014/main" id="{7FD5601D-B252-41CB-8596-E58F70083734}"/>
              </a:ext>
            </a:extLst>
          </p:cNvPr>
          <p:cNvSpPr txBox="1">
            <a:spLocks/>
          </p:cNvSpPr>
          <p:nvPr/>
        </p:nvSpPr>
        <p:spPr>
          <a:xfrm>
            <a:off x="710213" y="3610719"/>
            <a:ext cx="6633268" cy="324728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IN" dirty="0"/>
              <a:t>This system uses Google Map API to fence the geographical boundaries and show it on dashboard. It allows administrator to set up triggers for the vehicle so when vehicle enters/exits the boundaries an alert message is generated and sent to the administrator.</a:t>
            </a:r>
            <a:endParaRPr lang="en-US" dirty="0"/>
          </a:p>
          <a:p>
            <a:pPr marL="0" indent="0">
              <a:buFont typeface="Franklin Gothic Book" panose="020B0503020102020204" pitchFamily="34" charse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685551500"/>
              </p:ext>
            </p:extLst>
          </p:nvPr>
        </p:nvGraphicFramePr>
        <p:xfrm>
          <a:off x="6592539" y="6494277"/>
          <a:ext cx="6633268" cy="322484"/>
        </p:xfrm>
        <a:graphic>
          <a:graphicData uri="http://schemas.openxmlformats.org/drawingml/2006/table">
            <a:tbl>
              <a:tblPr firstRow="1" bandRow="1"/>
              <a:tblGrid>
                <a:gridCol w="6633268">
                  <a:extLst>
                    <a:ext uri="{9D8B030D-6E8A-4147-A177-3AD203B41FA5}">
                      <a16:colId xmlns:a16="http://schemas.microsoft.com/office/drawing/2014/main" val="1197000516"/>
                    </a:ext>
                  </a:extLst>
                </a:gridCol>
              </a:tblGrid>
              <a:tr h="318948">
                <a:tc>
                  <a:txBody>
                    <a:bodyPr/>
                    <a:lstStyle/>
                    <a:p>
                      <a:pPr marL="0" marR="0" indent="0" algn="ctr" rtl="0" eaLnBrk="1" fontAlgn="auto" latinLnBrk="0" hangingPunct="1">
                        <a:spcBef>
                          <a:spcPts val="0"/>
                        </a:spcBef>
                        <a:spcAft>
                          <a:spcPts val="0"/>
                        </a:spcAft>
                      </a:pPr>
                      <a:r>
                        <a:rPr lang="en-US" sz="1600" b="0" i="1" u="none" strike="noStrike" kern="1200" dirty="0">
                          <a:solidFill>
                            <a:srgbClr val="000000"/>
                          </a:solidFill>
                          <a:effectLst/>
                          <a:latin typeface="Franklin Gothic Book" panose="020B0503020102020204" pitchFamily="34" charset="0"/>
                        </a:rPr>
                        <a:t>Fig 3:</a:t>
                      </a:r>
                      <a:r>
                        <a:rPr lang="en-US" sz="1600" b="0" i="1" u="none" strike="noStrike" kern="1200" baseline="0" dirty="0">
                          <a:solidFill>
                            <a:srgbClr val="000000"/>
                          </a:solidFill>
                          <a:effectLst/>
                          <a:latin typeface="Franklin Gothic Book" panose="020B0503020102020204" pitchFamily="34" charset="0"/>
                        </a:rPr>
                        <a:t> Geofencing Boundaries in Google Map</a:t>
                      </a:r>
                      <a:endParaRPr lang="en-US" sz="1600" b="0" i="1" u="none" strike="noStrike" dirty="0">
                        <a:effectLst/>
                        <a:latin typeface="Arial" panose="020B0604020202020204" pitchFamily="34" charset="0"/>
                      </a:endParaRPr>
                    </a:p>
                  </a:txBody>
                  <a:tcPr marL="78645" marR="78645" marT="39322" marB="39322">
                    <a:lnL>
                      <a:noFill/>
                    </a:lnL>
                    <a:lnR>
                      <a:noFill/>
                    </a:lnR>
                    <a:lnT>
                      <a:noFill/>
                    </a:lnT>
                    <a:lnB>
                      <a:noFill/>
                    </a:lnB>
                  </a:tcPr>
                </a:tc>
                <a:extLst>
                  <a:ext uri="{0D108BD9-81ED-4DB2-BD59-A6C34878D82A}">
                    <a16:rowId xmlns:a16="http://schemas.microsoft.com/office/drawing/2014/main" val="491133067"/>
                  </a:ext>
                </a:extLst>
              </a:tr>
            </a:tbl>
          </a:graphicData>
        </a:graphic>
      </p:graphicFrame>
    </p:spTree>
    <p:extLst>
      <p:ext uri="{BB962C8B-B14F-4D97-AF65-F5344CB8AC3E}">
        <p14:creationId xmlns:p14="http://schemas.microsoft.com/office/powerpoint/2010/main" val="255491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2" y="2849732"/>
            <a:ext cx="11481787" cy="4008268"/>
          </a:xfrm>
        </p:spPr>
        <p:txBody>
          <a:bodyPr>
            <a:normAutofit/>
          </a:bodyPr>
          <a:lstStyle/>
          <a:p>
            <a:r>
              <a:rPr lang="en-IN" dirty="0"/>
              <a:t>This system allows administrator to turn on/off the main power supply of an electric vehicle remotely. If the vehicle is parked in any remote location, then there is high chance of the vehicle being stolen. So, the control of the main power supply of an electrical vehicle can be handled directly by the administrator.</a:t>
            </a:r>
          </a:p>
          <a:p>
            <a:r>
              <a:rPr lang="en-IN" dirty="0"/>
              <a:t>Relay sensor is used to switch on/off the main power supply. Remotely turning on/off doesn’t mean that without administrator driver can’t stop the vehicle. Starting/Stopping of the vehicle is fully done by driver. But just the main power supply which provide electricity to the vehicle is monitored by the administrator. Here before driver starts the vehicle, he/she needs to take permission from the administrator to turn on the main power supply. And after turning on the main power supply driver can start the vehicle. After ending the trip driver needs to inform the administrator the end of the trip and administrator will turn off the main power supply.</a:t>
            </a: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Vehicle Power Control ON/OFF</a:t>
            </a:r>
            <a:endParaRPr lang="en-IN" sz="1600" dirty="0"/>
          </a:p>
        </p:txBody>
      </p:sp>
    </p:spTree>
    <p:extLst>
      <p:ext uri="{BB962C8B-B14F-4D97-AF65-F5344CB8AC3E}">
        <p14:creationId xmlns:p14="http://schemas.microsoft.com/office/powerpoint/2010/main" val="1429966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2" y="2849732"/>
            <a:ext cx="11481787" cy="4008268"/>
          </a:xfrm>
        </p:spPr>
        <p:txBody>
          <a:bodyPr>
            <a:normAutofit/>
          </a:bodyPr>
          <a:lstStyle/>
          <a:p>
            <a:r>
              <a:rPr lang="en-IN" dirty="0"/>
              <a:t>There might be situation where driver can get sleepy during the ride which can lead to accident. Such drowsiness can be detected using this system. This system will detect if the driver closes eyes for more than five seconds.</a:t>
            </a:r>
          </a:p>
          <a:p>
            <a:r>
              <a:rPr lang="en-IN" dirty="0"/>
              <a:t>This system uses Machine Learning to fetch the EAR (Eye Accept Ratio) and alert driver if he/she closes eyes for more than 5 seconds. It will be annoying if the alarm keeps buzzing every time the driver blinks the eye.</a:t>
            </a:r>
            <a:endParaRPr lang="en-US" dirty="0"/>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Drowsiness Detection</a:t>
            </a:r>
            <a:endParaRPr lang="en-IN" sz="1600" dirty="0"/>
          </a:p>
        </p:txBody>
      </p:sp>
      <p:pic>
        <p:nvPicPr>
          <p:cNvPr id="11" name="Picture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3031" y="4511822"/>
            <a:ext cx="3494296" cy="2039807"/>
          </a:xfrm>
          <a:prstGeom prst="rect">
            <a:avLst/>
          </a:prstGeom>
          <a:noFill/>
          <a:ln>
            <a:noFill/>
          </a:ln>
        </p:spPr>
      </p:pic>
      <p:graphicFrame>
        <p:nvGraphicFramePr>
          <p:cNvPr id="12" name="Table 11"/>
          <p:cNvGraphicFramePr>
            <a:graphicFrameLocks noGrp="1"/>
          </p:cNvGraphicFramePr>
          <p:nvPr>
            <p:extLst>
              <p:ext uri="{D42A27DB-BD31-4B8C-83A1-F6EECF244321}">
                <p14:modId xmlns:p14="http://schemas.microsoft.com/office/powerpoint/2010/main" val="1790425822"/>
              </p:ext>
            </p:extLst>
          </p:nvPr>
        </p:nvGraphicFramePr>
        <p:xfrm>
          <a:off x="5126657" y="6487160"/>
          <a:ext cx="6627044" cy="370840"/>
        </p:xfrm>
        <a:graphic>
          <a:graphicData uri="http://schemas.openxmlformats.org/drawingml/2006/table">
            <a:tbl>
              <a:tblPr firstRow="1" bandRow="1">
                <a:tableStyleId>{2D5ABB26-0587-4C30-8999-92F81FD0307C}</a:tableStyleId>
              </a:tblPr>
              <a:tblGrid>
                <a:gridCol w="6627044">
                  <a:extLst>
                    <a:ext uri="{9D8B030D-6E8A-4147-A177-3AD203B41FA5}">
                      <a16:colId xmlns:a16="http://schemas.microsoft.com/office/drawing/2014/main" val="129587122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4:</a:t>
                      </a:r>
                      <a:r>
                        <a:rPr lang="en-US" i="1" baseline="0" dirty="0"/>
                        <a:t> Drowsiness Detecting</a:t>
                      </a:r>
                      <a:endParaRPr lang="en-US" i="1" dirty="0"/>
                    </a:p>
                  </a:txBody>
                  <a:tcPr/>
                </a:tc>
                <a:extLst>
                  <a:ext uri="{0D108BD9-81ED-4DB2-BD59-A6C34878D82A}">
                    <a16:rowId xmlns:a16="http://schemas.microsoft.com/office/drawing/2014/main" val="4017556405"/>
                  </a:ext>
                </a:extLst>
              </a:tr>
            </a:tbl>
          </a:graphicData>
        </a:graphic>
      </p:graphicFrame>
    </p:spTree>
    <p:extLst>
      <p:ext uri="{BB962C8B-B14F-4D97-AF65-F5344CB8AC3E}">
        <p14:creationId xmlns:p14="http://schemas.microsoft.com/office/powerpoint/2010/main" val="58463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lstStyle/>
          <a:p>
            <a:r>
              <a:rPr lang="en-US" b="1" dirty="0"/>
              <a:t>Fleet Management </a:t>
            </a:r>
            <a:r>
              <a:rPr lang="en-US" dirty="0"/>
              <a:t>is the process in which fleet and asset information is managed in proper way by which it enables the company to reduce the cost, improve efficiency and ensure compliance across an entire fleet operation. [6]</a:t>
            </a:r>
          </a:p>
          <a:p>
            <a:r>
              <a:rPr lang="en-IN" dirty="0"/>
              <a:t>Car Fleet Management (CFM) allows any organization like Zoom Car, Ola, Uber to monitor the condition of the vehicle and manage it in a proper way. Like the existing Truck Fleet Management system this will provide beneficial result to the car leasing organizations. It also has some additional features relevant to car fleet management.</a:t>
            </a:r>
            <a:endParaRPr lang="en-US" dirty="0"/>
          </a:p>
          <a:p>
            <a:pPr marL="0" indent="0">
              <a:buNone/>
            </a:pPr>
            <a:endParaRPr lang="en-IN"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Background</a:t>
            </a:r>
            <a:endParaRPr lang="en-IN" sz="1600" dirty="0"/>
          </a:p>
        </p:txBody>
      </p:sp>
    </p:spTree>
    <p:extLst>
      <p:ext uri="{BB962C8B-B14F-4D97-AF65-F5344CB8AC3E}">
        <p14:creationId xmlns:p14="http://schemas.microsoft.com/office/powerpoint/2010/main" val="3105047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2" y="2849732"/>
                <a:ext cx="11481787" cy="4008268"/>
              </a:xfrm>
            </p:spPr>
            <p:txBody>
              <a:bodyPr>
                <a:normAutofit/>
              </a:bodyPr>
              <a:lstStyle/>
              <a:p>
                <a:r>
                  <a:rPr lang="en-IN" dirty="0"/>
                  <a:t>It is sometimes very difficult to view all objects behind the car using only the rear-view mirror while parking. So, Ultrasonic Parking can be very useful in such cases. This system uses Ultrasonic sensor which works on the principle of reflection of wave. Ultrasonic wave is transmitted by sensor which travels in air and when it gets obstructed by any material it gets reflected. The reflected wave is captured by the ultrasonic receiver module. Distance can be calculated by using the formula:</a:t>
                </a:r>
                <a:endParaRPr lang="en-US" dirty="0"/>
              </a:p>
              <a:p>
                <a:pPr marL="0" indent="0" algn="ctr">
                  <a:buNone/>
                </a:pPr>
                <a14:m>
                  <m:oMathPara xmlns:m="http://schemas.openxmlformats.org/officeDocument/2006/math">
                    <m:oMathParaPr>
                      <m:jc m:val="centerGroup"/>
                    </m:oMathParaPr>
                    <m:oMath xmlns:m="http://schemas.openxmlformats.org/officeDocument/2006/math">
                      <m:r>
                        <a:rPr lang="en-IN" b="1" i="1">
                          <a:latin typeface="Cambria Math" panose="02040503050406030204" pitchFamily="18" charset="0"/>
                        </a:rPr>
                        <m:t>𝐃𝐢𝐬𝐭𝐚𝐧𝐜𝐞</m:t>
                      </m:r>
                      <m:r>
                        <a:rPr lang="en-IN" b="1">
                          <a:latin typeface="Cambria Math" panose="02040503050406030204" pitchFamily="18" charset="0"/>
                        </a:rPr>
                        <m:t>=</m:t>
                      </m:r>
                      <m:r>
                        <a:rPr lang="en-IN" b="1" i="1">
                          <a:latin typeface="Cambria Math" panose="02040503050406030204" pitchFamily="18" charset="0"/>
                        </a:rPr>
                        <m:t>𝐒𝐩𝐞𝐞𝐝</m:t>
                      </m:r>
                      <m:r>
                        <a:rPr lang="en-IN" b="1">
                          <a:latin typeface="Cambria Math" panose="02040503050406030204" pitchFamily="18" charset="0"/>
                        </a:rPr>
                        <m:t>×</m:t>
                      </m:r>
                      <m:r>
                        <a:rPr lang="en-IN" b="1" i="1">
                          <a:latin typeface="Cambria Math" panose="02040503050406030204" pitchFamily="18" charset="0"/>
                        </a:rPr>
                        <m:t>𝐓𝐢𝐦𝐞</m:t>
                      </m:r>
                      <m:r>
                        <a:rPr lang="en-IN" b="1">
                          <a:latin typeface="Cambria Math" panose="02040503050406030204" pitchFamily="18" charset="0"/>
                        </a:rPr>
                        <m:t> </m:t>
                      </m:r>
                    </m:oMath>
                  </m:oMathPara>
                </a14:m>
                <a:endParaRPr lang="en-US" b="1" dirty="0"/>
              </a:p>
              <a:p>
                <a:r>
                  <a:rPr lang="en-IN" dirty="0"/>
                  <a:t>If distance is less than a prefixed threshold then the driver will be alerted that there is a likelihood of collision with an obstacle. This will help in preventing damage to the vehicle while parking.</a:t>
                </a:r>
                <a:endParaRPr lang="en-US" dirty="0"/>
              </a:p>
            </p:txBody>
          </p:sp>
        </mc:Choice>
        <mc:Fallback xmlns="">
          <p:sp>
            <p:nvSpPr>
              <p:cNvPr id="3" name="Content Placeholder 2">
                <a:extLst>
                  <a:ext uri="{FF2B5EF4-FFF2-40B4-BE49-F238E27FC236}">
                    <a16:creationId xmlns:a16="http://schemas.microsoft.com/office/drawing/2014/main" id="{7FD5601D-B252-41CB-8596-E58F70083734}"/>
                  </a:ext>
                </a:extLst>
              </p:cNvPr>
              <p:cNvSpPr>
                <a:spLocks noGrp="1" noRot="1" noChangeAspect="1" noMove="1" noResize="1" noEditPoints="1" noAdjustHandles="1" noChangeArrowheads="1" noChangeShapeType="1" noTextEdit="1"/>
              </p:cNvSpPr>
              <p:nvPr>
                <p:ph idx="1"/>
              </p:nvPr>
            </p:nvSpPr>
            <p:spPr>
              <a:xfrm>
                <a:off x="710212" y="2849732"/>
                <a:ext cx="11481787" cy="4008268"/>
              </a:xfrm>
              <a:blipFill>
                <a:blip r:embed="rId2"/>
                <a:stretch>
                  <a:fillRect l="-478" t="-1216"/>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3"/>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4"/>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Ultrasonic Parking</a:t>
            </a:r>
            <a:endParaRPr lang="en-IN" sz="1600" dirty="0"/>
          </a:p>
        </p:txBody>
      </p:sp>
    </p:spTree>
    <p:extLst>
      <p:ext uri="{BB962C8B-B14F-4D97-AF65-F5344CB8AC3E}">
        <p14:creationId xmlns:p14="http://schemas.microsoft.com/office/powerpoint/2010/main" val="376034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Ultrasonic Parking</a:t>
            </a:r>
            <a:endParaRPr lang="en-IN" sz="1600" dirty="0"/>
          </a:p>
        </p:txBody>
      </p:sp>
      <p:pic>
        <p:nvPicPr>
          <p:cNvPr id="11" name="Content Placeholder 10"/>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88506" y="2699699"/>
            <a:ext cx="5981738" cy="3286322"/>
          </a:xfrm>
          <a:prstGeom prst="rect">
            <a:avLst/>
          </a:prstGeom>
          <a:noFill/>
          <a:ln>
            <a:noFill/>
          </a:ln>
        </p:spPr>
      </p:pic>
      <p:graphicFrame>
        <p:nvGraphicFramePr>
          <p:cNvPr id="12" name="Table 11"/>
          <p:cNvGraphicFramePr>
            <a:graphicFrameLocks noGrp="1"/>
          </p:cNvGraphicFramePr>
          <p:nvPr>
            <p:extLst>
              <p:ext uri="{D42A27DB-BD31-4B8C-83A1-F6EECF244321}">
                <p14:modId xmlns:p14="http://schemas.microsoft.com/office/powerpoint/2010/main" val="923379723"/>
              </p:ext>
            </p:extLst>
          </p:nvPr>
        </p:nvGraphicFramePr>
        <p:xfrm>
          <a:off x="794084" y="6125764"/>
          <a:ext cx="11161246" cy="370840"/>
        </p:xfrm>
        <a:graphic>
          <a:graphicData uri="http://schemas.openxmlformats.org/drawingml/2006/table">
            <a:tbl>
              <a:tblPr firstRow="1" bandRow="1">
                <a:tableStyleId>{2D5ABB26-0587-4C30-8999-92F81FD0307C}</a:tableStyleId>
              </a:tblPr>
              <a:tblGrid>
                <a:gridCol w="11161246">
                  <a:extLst>
                    <a:ext uri="{9D8B030D-6E8A-4147-A177-3AD203B41FA5}">
                      <a16:colId xmlns:a16="http://schemas.microsoft.com/office/drawing/2014/main" val="129587122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5:</a:t>
                      </a:r>
                      <a:r>
                        <a:rPr lang="en-US" i="1" baseline="0" dirty="0"/>
                        <a:t> Ultrasonic Parking Example</a:t>
                      </a:r>
                      <a:endParaRPr lang="en-US" i="1" dirty="0"/>
                    </a:p>
                  </a:txBody>
                  <a:tcPr/>
                </a:tc>
                <a:extLst>
                  <a:ext uri="{0D108BD9-81ED-4DB2-BD59-A6C34878D82A}">
                    <a16:rowId xmlns:a16="http://schemas.microsoft.com/office/drawing/2014/main" val="4017556405"/>
                  </a:ext>
                </a:extLst>
              </a:tr>
            </a:tbl>
          </a:graphicData>
        </a:graphic>
      </p:graphicFrame>
    </p:spTree>
    <p:extLst>
      <p:ext uri="{BB962C8B-B14F-4D97-AF65-F5344CB8AC3E}">
        <p14:creationId xmlns:p14="http://schemas.microsoft.com/office/powerpoint/2010/main" val="353530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2" y="2849732"/>
            <a:ext cx="11481787" cy="4008268"/>
          </a:xfrm>
        </p:spPr>
        <p:txBody>
          <a:bodyPr>
            <a:normAutofit/>
          </a:bodyPr>
          <a:lstStyle/>
          <a:p>
            <a:r>
              <a:rPr lang="en-IN" dirty="0"/>
              <a:t>Most of the accident nowadays occur due to over speed in India. Car Fleet Management allows the organization to monitor the current location as well as the speed of the vehicle on the administrator’s dashboard.  If the speed of the car crosses the predefined limit then the driver will be alerted by the administrator. This can be implemented using accelerometer sensor. Using Raspberry pi and accelerometer sensor we can calculate the speed of the vehicle and display the speed on the dashboard of administrator.</a:t>
            </a:r>
            <a:endParaRPr lang="en-US" dirty="0"/>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Speed Monitoring</a:t>
            </a:r>
            <a:endParaRPr lang="en-IN" sz="1600" dirty="0"/>
          </a:p>
        </p:txBody>
      </p:sp>
    </p:spTree>
    <p:extLst>
      <p:ext uri="{BB962C8B-B14F-4D97-AF65-F5344CB8AC3E}">
        <p14:creationId xmlns:p14="http://schemas.microsoft.com/office/powerpoint/2010/main" val="86453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2" y="2849732"/>
            <a:ext cx="11481787" cy="4008268"/>
          </a:xfrm>
        </p:spPr>
        <p:txBody>
          <a:bodyPr>
            <a:normAutofit/>
          </a:bodyPr>
          <a:lstStyle/>
          <a:p>
            <a:r>
              <a:rPr lang="en-IN" dirty="0"/>
              <a:t>Automatic Wiper can be one of the best examples of automatic vehicle component. This system helps driver not to worry much about the wiper switch. Whenever rain droplets fall on the rain sensor, servo motor will start rotating with an angle of 90</a:t>
            </a:r>
            <a:r>
              <a:rPr lang="en-IN" dirty="0">
                <a:sym typeface="Symbol" panose="05050102010706020507" pitchFamily="18" charset="2"/>
              </a:rPr>
              <a:t></a:t>
            </a:r>
            <a:r>
              <a:rPr lang="en-IN" dirty="0"/>
              <a:t>. By this the wiper will also turn on automatically.</a:t>
            </a: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Automatic Wiper Control</a:t>
            </a:r>
            <a:endParaRPr lang="en-IN" sz="1600"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5960110" y="3914457"/>
            <a:ext cx="5494020" cy="2402205"/>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1499346197"/>
              </p:ext>
            </p:extLst>
          </p:nvPr>
        </p:nvGraphicFramePr>
        <p:xfrm>
          <a:off x="5203596" y="6316662"/>
          <a:ext cx="6988403" cy="352964"/>
        </p:xfrm>
        <a:graphic>
          <a:graphicData uri="http://schemas.openxmlformats.org/drawingml/2006/table">
            <a:tbl>
              <a:tblPr firstRow="1" bandRow="1"/>
              <a:tblGrid>
                <a:gridCol w="6988403">
                  <a:extLst>
                    <a:ext uri="{9D8B030D-6E8A-4147-A177-3AD203B41FA5}">
                      <a16:colId xmlns:a16="http://schemas.microsoft.com/office/drawing/2014/main" val="3455873408"/>
                    </a:ext>
                  </a:extLst>
                </a:gridCol>
              </a:tblGrid>
              <a:tr h="318948">
                <a:tc>
                  <a:txBody>
                    <a:bodyPr/>
                    <a:lstStyle/>
                    <a:p>
                      <a:pPr marL="0" marR="0" indent="0" algn="ctr" rtl="0" eaLnBrk="1" fontAlgn="auto" latinLnBrk="0" hangingPunct="1">
                        <a:spcBef>
                          <a:spcPts val="0"/>
                        </a:spcBef>
                        <a:spcAft>
                          <a:spcPts val="0"/>
                        </a:spcAft>
                      </a:pPr>
                      <a:r>
                        <a:rPr lang="en-US" sz="1800" b="0" i="1" u="none" strike="noStrike" kern="1200" dirty="0">
                          <a:solidFill>
                            <a:srgbClr val="000000"/>
                          </a:solidFill>
                          <a:effectLst/>
                          <a:latin typeface="Franklin Gothic Book" panose="020B0503020102020204" pitchFamily="34" charset="0"/>
                        </a:rPr>
                        <a:t>Fig 5:Automatic</a:t>
                      </a:r>
                      <a:r>
                        <a:rPr lang="en-US" sz="1800" b="0" i="1" u="none" strike="noStrike" kern="1200" baseline="0" dirty="0">
                          <a:solidFill>
                            <a:srgbClr val="000000"/>
                          </a:solidFill>
                          <a:effectLst/>
                          <a:latin typeface="Franklin Gothic Book" panose="020B0503020102020204" pitchFamily="34" charset="0"/>
                        </a:rPr>
                        <a:t> Wiper and Servo Motor</a:t>
                      </a:r>
                      <a:endParaRPr lang="en-US" sz="1800" b="0" i="1" u="none" strike="noStrike" dirty="0">
                        <a:effectLst/>
                        <a:latin typeface="Arial" panose="020B0604020202020204" pitchFamily="34" charset="0"/>
                      </a:endParaRPr>
                    </a:p>
                  </a:txBody>
                  <a:tcPr marL="78645" marR="78645" marT="39322" marB="39322">
                    <a:lnL>
                      <a:noFill/>
                    </a:lnL>
                    <a:lnR>
                      <a:noFill/>
                    </a:lnR>
                    <a:lnT>
                      <a:noFill/>
                    </a:lnT>
                    <a:lnB>
                      <a:noFill/>
                    </a:lnB>
                  </a:tcPr>
                </a:tc>
                <a:extLst>
                  <a:ext uri="{0D108BD9-81ED-4DB2-BD59-A6C34878D82A}">
                    <a16:rowId xmlns:a16="http://schemas.microsoft.com/office/drawing/2014/main" val="1258811171"/>
                  </a:ext>
                </a:extLst>
              </a:tr>
            </a:tbl>
          </a:graphicData>
        </a:graphic>
      </p:graphicFrame>
    </p:spTree>
    <p:extLst>
      <p:ext uri="{BB962C8B-B14F-4D97-AF65-F5344CB8AC3E}">
        <p14:creationId xmlns:p14="http://schemas.microsoft.com/office/powerpoint/2010/main" val="414536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pic>
        <p:nvPicPr>
          <p:cNvPr id="5" name="Content Placeholder 4">
            <a:extLst>
              <a:ext uri="{FF2B5EF4-FFF2-40B4-BE49-F238E27FC236}">
                <a16:creationId xmlns:a16="http://schemas.microsoft.com/office/drawing/2014/main" id="{F100539D-FAC0-4C07-928F-71C8C0C6F70E}"/>
              </a:ext>
            </a:extLst>
          </p:cNvPr>
          <p:cNvPicPr>
            <a:picLocks noGrp="1" noChangeAspect="1"/>
          </p:cNvPicPr>
          <p:nvPr>
            <p:ph idx="1"/>
          </p:nvPr>
        </p:nvPicPr>
        <p:blipFill>
          <a:blip r:embed="rId2"/>
          <a:stretch>
            <a:fillRect/>
          </a:stretch>
        </p:blipFill>
        <p:spPr>
          <a:xfrm>
            <a:off x="794084" y="2699699"/>
            <a:ext cx="5504224" cy="3096126"/>
          </a:xfrm>
        </p:spPr>
      </p:pic>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3"/>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4"/>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Output</a:t>
            </a:r>
          </a:p>
        </p:txBody>
      </p:sp>
      <p:pic>
        <p:nvPicPr>
          <p:cNvPr id="11" name="Picture 10">
            <a:extLst>
              <a:ext uri="{FF2B5EF4-FFF2-40B4-BE49-F238E27FC236}">
                <a16:creationId xmlns:a16="http://schemas.microsoft.com/office/drawing/2014/main" id="{B66C9C13-5BBF-4816-A59B-3621B00F40A7}"/>
              </a:ext>
            </a:extLst>
          </p:cNvPr>
          <p:cNvPicPr>
            <a:picLocks noChangeAspect="1"/>
          </p:cNvPicPr>
          <p:nvPr/>
        </p:nvPicPr>
        <p:blipFill>
          <a:blip r:embed="rId5"/>
          <a:stretch>
            <a:fillRect/>
          </a:stretch>
        </p:blipFill>
        <p:spPr>
          <a:xfrm>
            <a:off x="6451106" y="2699699"/>
            <a:ext cx="5504224" cy="309612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848425647"/>
              </p:ext>
            </p:extLst>
          </p:nvPr>
        </p:nvGraphicFramePr>
        <p:xfrm>
          <a:off x="794084" y="5795825"/>
          <a:ext cx="11161246" cy="370840"/>
        </p:xfrm>
        <a:graphic>
          <a:graphicData uri="http://schemas.openxmlformats.org/drawingml/2006/table">
            <a:tbl>
              <a:tblPr firstRow="1" bandRow="1">
                <a:tableStyleId>{2D5ABB26-0587-4C30-8999-92F81FD0307C}</a:tableStyleId>
              </a:tblPr>
              <a:tblGrid>
                <a:gridCol w="5580623">
                  <a:extLst>
                    <a:ext uri="{9D8B030D-6E8A-4147-A177-3AD203B41FA5}">
                      <a16:colId xmlns:a16="http://schemas.microsoft.com/office/drawing/2014/main" val="1295871223"/>
                    </a:ext>
                  </a:extLst>
                </a:gridCol>
                <a:gridCol w="5580623">
                  <a:extLst>
                    <a:ext uri="{9D8B030D-6E8A-4147-A177-3AD203B41FA5}">
                      <a16:colId xmlns:a16="http://schemas.microsoft.com/office/drawing/2014/main" val="1639633892"/>
                    </a:ext>
                  </a:extLst>
                </a:gridCol>
              </a:tblGrid>
              <a:tr h="370840">
                <a:tc>
                  <a:txBody>
                    <a:bodyPr/>
                    <a:lstStyle/>
                    <a:p>
                      <a:pPr algn="ctr"/>
                      <a:r>
                        <a:rPr lang="en-US" i="1" dirty="0"/>
                        <a:t>Fig 6:</a:t>
                      </a:r>
                      <a:r>
                        <a:rPr lang="en-US" i="1" baseline="0" dirty="0"/>
                        <a:t> Screenshot showing Sign Up page</a:t>
                      </a:r>
                      <a:endParaRPr 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7:</a:t>
                      </a:r>
                      <a:r>
                        <a:rPr lang="en-US" i="1" baseline="0" dirty="0"/>
                        <a:t> Screenshot showing Sign In page</a:t>
                      </a:r>
                      <a:endParaRPr lang="en-US" i="1" dirty="0"/>
                    </a:p>
                  </a:txBody>
                  <a:tcPr/>
                </a:tc>
                <a:extLst>
                  <a:ext uri="{0D108BD9-81ED-4DB2-BD59-A6C34878D82A}">
                    <a16:rowId xmlns:a16="http://schemas.microsoft.com/office/drawing/2014/main" val="4017556405"/>
                  </a:ext>
                </a:extLst>
              </a:tr>
            </a:tbl>
          </a:graphicData>
        </a:graphic>
      </p:graphicFrame>
    </p:spTree>
    <p:extLst>
      <p:ext uri="{BB962C8B-B14F-4D97-AF65-F5344CB8AC3E}">
        <p14:creationId xmlns:p14="http://schemas.microsoft.com/office/powerpoint/2010/main" val="80392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Output</a:t>
            </a:r>
          </a:p>
        </p:txBody>
      </p:sp>
      <p:pic>
        <p:nvPicPr>
          <p:cNvPr id="12" name="Content Placeholder 11">
            <a:extLst>
              <a:ext uri="{FF2B5EF4-FFF2-40B4-BE49-F238E27FC236}">
                <a16:creationId xmlns:a16="http://schemas.microsoft.com/office/drawing/2014/main" id="{746D73B1-F27C-47AA-9362-7357A9803E07}"/>
              </a:ext>
            </a:extLst>
          </p:cNvPr>
          <p:cNvPicPr>
            <a:picLocks noGrp="1" noChangeAspect="1"/>
          </p:cNvPicPr>
          <p:nvPr>
            <p:ph idx="1"/>
          </p:nvPr>
        </p:nvPicPr>
        <p:blipFill>
          <a:blip r:embed="rId4"/>
          <a:stretch>
            <a:fillRect/>
          </a:stretch>
        </p:blipFill>
        <p:spPr>
          <a:xfrm>
            <a:off x="776260" y="2699699"/>
            <a:ext cx="5504224" cy="3096126"/>
          </a:xfrm>
        </p:spPr>
      </p:pic>
      <p:pic>
        <p:nvPicPr>
          <p:cNvPr id="14" name="Picture 13">
            <a:extLst>
              <a:ext uri="{FF2B5EF4-FFF2-40B4-BE49-F238E27FC236}">
                <a16:creationId xmlns:a16="http://schemas.microsoft.com/office/drawing/2014/main" id="{0BA4EFD8-7D1D-426D-80F5-5AC9A1DEF247}"/>
              </a:ext>
            </a:extLst>
          </p:cNvPr>
          <p:cNvPicPr>
            <a:picLocks noChangeAspect="1"/>
          </p:cNvPicPr>
          <p:nvPr/>
        </p:nvPicPr>
        <p:blipFill>
          <a:blip r:embed="rId5"/>
          <a:stretch>
            <a:fillRect/>
          </a:stretch>
        </p:blipFill>
        <p:spPr>
          <a:xfrm>
            <a:off x="6519334" y="2699700"/>
            <a:ext cx="5504223" cy="309612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39304203"/>
              </p:ext>
            </p:extLst>
          </p:nvPr>
        </p:nvGraphicFramePr>
        <p:xfrm>
          <a:off x="794084" y="5795825"/>
          <a:ext cx="11161246" cy="370840"/>
        </p:xfrm>
        <a:graphic>
          <a:graphicData uri="http://schemas.openxmlformats.org/drawingml/2006/table">
            <a:tbl>
              <a:tblPr firstRow="1" bandRow="1">
                <a:tableStyleId>{2D5ABB26-0587-4C30-8999-92F81FD0307C}</a:tableStyleId>
              </a:tblPr>
              <a:tblGrid>
                <a:gridCol w="5580623">
                  <a:extLst>
                    <a:ext uri="{9D8B030D-6E8A-4147-A177-3AD203B41FA5}">
                      <a16:colId xmlns:a16="http://schemas.microsoft.com/office/drawing/2014/main" val="1295871223"/>
                    </a:ext>
                  </a:extLst>
                </a:gridCol>
                <a:gridCol w="5580623">
                  <a:extLst>
                    <a:ext uri="{9D8B030D-6E8A-4147-A177-3AD203B41FA5}">
                      <a16:colId xmlns:a16="http://schemas.microsoft.com/office/drawing/2014/main" val="1639633892"/>
                    </a:ext>
                  </a:extLst>
                </a:gridCol>
              </a:tblGrid>
              <a:tr h="370840">
                <a:tc>
                  <a:txBody>
                    <a:bodyPr/>
                    <a:lstStyle/>
                    <a:p>
                      <a:pPr algn="ctr"/>
                      <a:r>
                        <a:rPr lang="en-US" i="1" dirty="0"/>
                        <a:t>Fig 8:</a:t>
                      </a:r>
                      <a:r>
                        <a:rPr lang="en-US" i="1" baseline="0" dirty="0"/>
                        <a:t> Screenshot showing main dashboard</a:t>
                      </a:r>
                      <a:endParaRPr lang="en-US"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9:</a:t>
                      </a:r>
                      <a:r>
                        <a:rPr lang="en-US" i="1" baseline="0" dirty="0"/>
                        <a:t> Screenshot showing Geofencing boundaries</a:t>
                      </a:r>
                      <a:endParaRPr lang="en-US" i="1" dirty="0"/>
                    </a:p>
                  </a:txBody>
                  <a:tcPr/>
                </a:tc>
                <a:extLst>
                  <a:ext uri="{0D108BD9-81ED-4DB2-BD59-A6C34878D82A}">
                    <a16:rowId xmlns:a16="http://schemas.microsoft.com/office/drawing/2014/main" val="4017556405"/>
                  </a:ext>
                </a:extLst>
              </a:tr>
            </a:tbl>
          </a:graphicData>
        </a:graphic>
      </p:graphicFrame>
    </p:spTree>
    <p:extLst>
      <p:ext uri="{BB962C8B-B14F-4D97-AF65-F5344CB8AC3E}">
        <p14:creationId xmlns:p14="http://schemas.microsoft.com/office/powerpoint/2010/main" val="323256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Output</a:t>
            </a:r>
          </a:p>
        </p:txBody>
      </p:sp>
      <p:pic>
        <p:nvPicPr>
          <p:cNvPr id="6" name="Content Placeholder 5">
            <a:extLst>
              <a:ext uri="{FF2B5EF4-FFF2-40B4-BE49-F238E27FC236}">
                <a16:creationId xmlns:a16="http://schemas.microsoft.com/office/drawing/2014/main" id="{AD60EEC7-3F0B-4B94-8E7B-2ECC1AE4E60C}"/>
              </a:ext>
            </a:extLst>
          </p:cNvPr>
          <p:cNvPicPr>
            <a:picLocks noGrp="1" noChangeAspect="1"/>
          </p:cNvPicPr>
          <p:nvPr>
            <p:ph idx="1"/>
          </p:nvPr>
        </p:nvPicPr>
        <p:blipFill>
          <a:blip r:embed="rId4"/>
          <a:stretch>
            <a:fillRect/>
          </a:stretch>
        </p:blipFill>
        <p:spPr>
          <a:xfrm>
            <a:off x="3205113" y="2576491"/>
            <a:ext cx="6467935" cy="3638214"/>
          </a:xfrm>
        </p:spPr>
      </p:pic>
      <p:graphicFrame>
        <p:nvGraphicFramePr>
          <p:cNvPr id="11" name="Table 10"/>
          <p:cNvGraphicFramePr>
            <a:graphicFrameLocks noGrp="1"/>
          </p:cNvGraphicFramePr>
          <p:nvPr>
            <p:extLst>
              <p:ext uri="{D42A27DB-BD31-4B8C-83A1-F6EECF244321}">
                <p14:modId xmlns:p14="http://schemas.microsoft.com/office/powerpoint/2010/main" val="1079994448"/>
              </p:ext>
            </p:extLst>
          </p:nvPr>
        </p:nvGraphicFramePr>
        <p:xfrm>
          <a:off x="794084" y="6267165"/>
          <a:ext cx="11161246" cy="370840"/>
        </p:xfrm>
        <a:graphic>
          <a:graphicData uri="http://schemas.openxmlformats.org/drawingml/2006/table">
            <a:tbl>
              <a:tblPr firstRow="1" bandRow="1">
                <a:tableStyleId>{2D5ABB26-0587-4C30-8999-92F81FD0307C}</a:tableStyleId>
              </a:tblPr>
              <a:tblGrid>
                <a:gridCol w="11161246">
                  <a:extLst>
                    <a:ext uri="{9D8B030D-6E8A-4147-A177-3AD203B41FA5}">
                      <a16:colId xmlns:a16="http://schemas.microsoft.com/office/drawing/2014/main" val="129587122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10:</a:t>
                      </a:r>
                      <a:r>
                        <a:rPr lang="en-US" i="1" baseline="0" dirty="0"/>
                        <a:t> Screenshot showing Geofencing result</a:t>
                      </a:r>
                      <a:endParaRPr lang="en-US" i="1" dirty="0"/>
                    </a:p>
                  </a:txBody>
                  <a:tcPr/>
                </a:tc>
                <a:extLst>
                  <a:ext uri="{0D108BD9-81ED-4DB2-BD59-A6C34878D82A}">
                    <a16:rowId xmlns:a16="http://schemas.microsoft.com/office/drawing/2014/main" val="4017556405"/>
                  </a:ext>
                </a:extLst>
              </a:tr>
            </a:tbl>
          </a:graphicData>
        </a:graphic>
      </p:graphicFrame>
    </p:spTree>
    <p:extLst>
      <p:ext uri="{BB962C8B-B14F-4D97-AF65-F5344CB8AC3E}">
        <p14:creationId xmlns:p14="http://schemas.microsoft.com/office/powerpoint/2010/main" val="1752771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Output</a:t>
            </a:r>
          </a:p>
        </p:txBody>
      </p:sp>
      <p:pic>
        <p:nvPicPr>
          <p:cNvPr id="12" name="Content Placeholder 11"/>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2374138" y="2576491"/>
            <a:ext cx="8153935" cy="3690674"/>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367345163"/>
              </p:ext>
            </p:extLst>
          </p:nvPr>
        </p:nvGraphicFramePr>
        <p:xfrm>
          <a:off x="794084" y="6267165"/>
          <a:ext cx="11161246" cy="370840"/>
        </p:xfrm>
        <a:graphic>
          <a:graphicData uri="http://schemas.openxmlformats.org/drawingml/2006/table">
            <a:tbl>
              <a:tblPr firstRow="1" bandRow="1">
                <a:tableStyleId>{2D5ABB26-0587-4C30-8999-92F81FD0307C}</a:tableStyleId>
              </a:tblPr>
              <a:tblGrid>
                <a:gridCol w="11161246">
                  <a:extLst>
                    <a:ext uri="{9D8B030D-6E8A-4147-A177-3AD203B41FA5}">
                      <a16:colId xmlns:a16="http://schemas.microsoft.com/office/drawing/2014/main" val="129587122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a:t>Fig 11:</a:t>
                      </a:r>
                      <a:r>
                        <a:rPr lang="en-US" i="1" baseline="0" dirty="0"/>
                        <a:t> Drowsiness detection result</a:t>
                      </a:r>
                      <a:endParaRPr lang="en-US" i="1" dirty="0"/>
                    </a:p>
                  </a:txBody>
                  <a:tcPr/>
                </a:tc>
                <a:extLst>
                  <a:ext uri="{0D108BD9-81ED-4DB2-BD59-A6C34878D82A}">
                    <a16:rowId xmlns:a16="http://schemas.microsoft.com/office/drawing/2014/main" val="4017556405"/>
                  </a:ext>
                </a:extLst>
              </a:tr>
            </a:tbl>
          </a:graphicData>
        </a:graphic>
      </p:graphicFrame>
    </p:spTree>
    <p:extLst>
      <p:ext uri="{BB962C8B-B14F-4D97-AF65-F5344CB8AC3E}">
        <p14:creationId xmlns:p14="http://schemas.microsoft.com/office/powerpoint/2010/main" val="1974852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lstStyle/>
          <a:p>
            <a:r>
              <a:rPr lang="en-IN" dirty="0"/>
              <a:t>This project aims to target the companies like Zoom car where they will be able to track and monitor their vehicle in real time and help to reduce the cost for maintenance since the vehicle information can be visible using </a:t>
            </a:r>
            <a:r>
              <a:rPr lang="en-IN" dirty="0" err="1"/>
              <a:t>IoT</a:t>
            </a:r>
            <a:r>
              <a:rPr lang="en-IN" dirty="0"/>
              <a:t> in the dashboard.</a:t>
            </a:r>
            <a:endParaRPr lang="en-US" dirty="0"/>
          </a:p>
          <a:p>
            <a:r>
              <a:rPr lang="en-IN" dirty="0"/>
              <a:t>It will reduce the work of the fleet manager to a great extent as all activities are digitalized and automated. Every sensor acquires different type of data and sends it to the monitoring system. In monitoring system Firebase stores the data and the microcontroller processes all the data and again stores it in the firebase. After processing all the data, the information is visualized in the dashboard. Dashboard displays GPS location of the vehicle, </a:t>
            </a:r>
            <a:r>
              <a:rPr lang="en-IN" dirty="0" err="1"/>
              <a:t>Geofencing</a:t>
            </a:r>
            <a:r>
              <a:rPr lang="en-IN" dirty="0"/>
              <a:t>, Driver Drowsiness, Vehicle Power Control ON/OFF status, Wiper status. It just needs some manager to stay at backend and monitor the status of the vehicle. With the successful implementation of this system it can prove highly advantageous to organization. Regular update on the system after implementation can upgrade this proposed system and can be one of the best Car Feet Management System in future.</a:t>
            </a: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Conclusion</a:t>
            </a:r>
            <a:endParaRPr lang="en-IN" sz="1600" dirty="0"/>
          </a:p>
        </p:txBody>
      </p:sp>
    </p:spTree>
    <p:extLst>
      <p:ext uri="{BB962C8B-B14F-4D97-AF65-F5344CB8AC3E}">
        <p14:creationId xmlns:p14="http://schemas.microsoft.com/office/powerpoint/2010/main" val="83861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a:bodyPr>
          <a:lstStyle/>
          <a:p>
            <a:pPr marL="0" lvl="0" indent="0">
              <a:buNone/>
            </a:pPr>
            <a:r>
              <a:rPr lang="en-IN" dirty="0"/>
              <a:t>[1] </a:t>
            </a:r>
            <a:r>
              <a:rPr lang="en-IN" dirty="0" err="1"/>
              <a:t>Thiyagarajan</a:t>
            </a:r>
            <a:r>
              <a:rPr lang="en-IN" dirty="0"/>
              <a:t> </a:t>
            </a:r>
            <a:r>
              <a:rPr lang="en-IN" dirty="0" err="1"/>
              <a:t>Manihatty</a:t>
            </a:r>
            <a:r>
              <a:rPr lang="en-IN" dirty="0"/>
              <a:t> </a:t>
            </a:r>
            <a:r>
              <a:rPr lang="en-IN" dirty="0" err="1"/>
              <a:t>Bojan</a:t>
            </a:r>
            <a:r>
              <a:rPr lang="en-IN" dirty="0"/>
              <a:t>, </a:t>
            </a:r>
            <a:r>
              <a:rPr lang="en-IN" dirty="0" err="1"/>
              <a:t>Umamaheswaran</a:t>
            </a:r>
            <a:r>
              <a:rPr lang="en-IN" dirty="0"/>
              <a:t> Raman Kumar, and Viswanathan </a:t>
            </a:r>
            <a:r>
              <a:rPr lang="en-IN" dirty="0" err="1"/>
              <a:t>Manihatty</a:t>
            </a:r>
            <a:r>
              <a:rPr lang="en-IN" dirty="0"/>
              <a:t> </a:t>
            </a:r>
            <a:r>
              <a:rPr lang="en-IN" dirty="0" err="1"/>
              <a:t>Bojan</a:t>
            </a:r>
            <a:r>
              <a:rPr lang="en-IN" dirty="0"/>
              <a:t>, “An Internet of Things based Intelligent Transportation System”, 2014 IEEE International Conference on Vehicular Electronics and Safety (ICVES), December 16-17, 2014. Hyderabad, India [Available: IEEE Explore Org]</a:t>
            </a:r>
            <a:endParaRPr lang="en-US" dirty="0"/>
          </a:p>
          <a:p>
            <a:pPr marL="0" lvl="0" indent="0">
              <a:buNone/>
            </a:pPr>
            <a:r>
              <a:rPr lang="en-IN" dirty="0"/>
              <a:t>[2] </a:t>
            </a:r>
            <a:r>
              <a:rPr lang="en-IN" dirty="0" err="1"/>
              <a:t>Mahaveer</a:t>
            </a:r>
            <a:r>
              <a:rPr lang="en-IN" dirty="0"/>
              <a:t> Penna, </a:t>
            </a:r>
            <a:r>
              <a:rPr lang="en-IN" dirty="0" err="1"/>
              <a:t>Shivashankar</a:t>
            </a:r>
            <a:r>
              <a:rPr lang="en-IN" dirty="0"/>
              <a:t>, B Arjun, K R </a:t>
            </a:r>
            <a:r>
              <a:rPr lang="en-IN" dirty="0" err="1"/>
              <a:t>Goutham</a:t>
            </a:r>
            <a:r>
              <a:rPr lang="en-IN" dirty="0"/>
              <a:t>, </a:t>
            </a:r>
            <a:r>
              <a:rPr lang="en-IN" dirty="0" err="1"/>
              <a:t>Lohith</a:t>
            </a:r>
            <a:r>
              <a:rPr lang="en-IN" dirty="0"/>
              <a:t> N </a:t>
            </a:r>
            <a:r>
              <a:rPr lang="en-IN" dirty="0" err="1"/>
              <a:t>Madhaw</a:t>
            </a:r>
            <a:r>
              <a:rPr lang="en-IN" dirty="0"/>
              <a:t>, Kumar G Sanjay, “Smart fleet monitoring system using Internet of Things (</a:t>
            </a:r>
            <a:r>
              <a:rPr lang="en-IN" dirty="0" err="1"/>
              <a:t>IoT</a:t>
            </a:r>
            <a:r>
              <a:rPr lang="en-IN" dirty="0"/>
              <a:t>)”, 2017 2nd IEEE International Conference on Recent Trends in Electronics, Information &amp; Communication Technology (RTEICT), 19-20 May 2017, Bangalore, India [Available: IEEE Explore Org]</a:t>
            </a:r>
            <a:endParaRPr lang="en-US" dirty="0"/>
          </a:p>
          <a:p>
            <a:pPr marL="0" lvl="0" indent="0">
              <a:buNone/>
            </a:pPr>
            <a:r>
              <a:rPr lang="en-IN" dirty="0"/>
              <a:t>[3] </a:t>
            </a:r>
            <a:r>
              <a:rPr lang="en-IN" dirty="0" err="1"/>
              <a:t>Channakeshava</a:t>
            </a:r>
            <a:r>
              <a:rPr lang="en-IN" dirty="0"/>
              <a:t> Gowda V R, </a:t>
            </a:r>
            <a:r>
              <a:rPr lang="en-IN" dirty="0" err="1"/>
              <a:t>Gopalakrishna</a:t>
            </a:r>
            <a:r>
              <a:rPr lang="en-IN" dirty="0"/>
              <a:t> K, “Real Time Vehicle Fleet Management and Security System”, 2015 IEEE Recent Advances in Intelligent Computational Systems (RAICS), 10-12 December 2015, Trivandrum [Available: IEEE Explore Org]</a:t>
            </a: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References</a:t>
            </a:r>
            <a:endParaRPr lang="en-IN" sz="1600" dirty="0"/>
          </a:p>
        </p:txBody>
      </p:sp>
    </p:spTree>
    <p:extLst>
      <p:ext uri="{BB962C8B-B14F-4D97-AF65-F5344CB8AC3E}">
        <p14:creationId xmlns:p14="http://schemas.microsoft.com/office/powerpoint/2010/main" val="201561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lstStyle/>
          <a:p>
            <a:r>
              <a:rPr lang="en-IN" dirty="0"/>
              <a:t>Rapid advance and adoption of technologies associated with Internet of Things has resulted in the availability of sophisticated miniaturized sensors and processing elements available for the Automotive platform also. The CFM system is built using the IOT platform. In addition, some of the features like information on driving habits of specific drivers, eye blinking patterns among others can benefit from the use of Machine Learning algorithms to detect unusual behaviour patterns and provide warnings for suitable corrective measures to be implemented.</a:t>
            </a: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Background</a:t>
            </a:r>
            <a:endParaRPr lang="en-IN" sz="1600" dirty="0"/>
          </a:p>
        </p:txBody>
      </p:sp>
    </p:spTree>
    <p:extLst>
      <p:ext uri="{BB962C8B-B14F-4D97-AF65-F5344CB8AC3E}">
        <p14:creationId xmlns:p14="http://schemas.microsoft.com/office/powerpoint/2010/main" val="274925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a:bodyPr>
          <a:lstStyle/>
          <a:p>
            <a:pPr marL="0" indent="0">
              <a:buNone/>
            </a:pPr>
            <a:r>
              <a:rPr lang="en-IN" dirty="0"/>
              <a:t>[4] </a:t>
            </a:r>
            <a:r>
              <a:rPr lang="en-IN" dirty="0" err="1"/>
              <a:t>Challa</a:t>
            </a:r>
            <a:r>
              <a:rPr lang="en-IN" dirty="0"/>
              <a:t> </a:t>
            </a:r>
            <a:r>
              <a:rPr lang="en-IN" dirty="0" err="1"/>
              <a:t>Yashwanth</a:t>
            </a:r>
            <a:r>
              <a:rPr lang="en-IN" dirty="0"/>
              <a:t> and </a:t>
            </a:r>
            <a:r>
              <a:rPr lang="en-IN" dirty="0" err="1"/>
              <a:t>Jyoti</a:t>
            </a:r>
            <a:r>
              <a:rPr lang="en-IN" dirty="0"/>
              <a:t> Singh </a:t>
            </a:r>
            <a:r>
              <a:rPr lang="en-IN" dirty="0" err="1"/>
              <a:t>Kirar</a:t>
            </a:r>
            <a:r>
              <a:rPr lang="en-IN" dirty="0"/>
              <a:t>, “Driver’s Drowsiness Detection”, 2019 IEEE Region 10 Conference (TENCON), Year 2019, Hyatt Kochi </a:t>
            </a:r>
            <a:r>
              <a:rPr lang="en-IN" dirty="0" err="1"/>
              <a:t>Bolgatti</a:t>
            </a:r>
            <a:r>
              <a:rPr lang="en-IN" dirty="0"/>
              <a:t>, </a:t>
            </a:r>
            <a:r>
              <a:rPr lang="en-IN" dirty="0" err="1"/>
              <a:t>Kerela</a:t>
            </a:r>
            <a:r>
              <a:rPr lang="en-IN" dirty="0"/>
              <a:t>, India [Available: IEEE Explore Org]</a:t>
            </a:r>
            <a:endParaRPr lang="en-US" dirty="0"/>
          </a:p>
          <a:p>
            <a:pPr marL="0" lvl="0" indent="0">
              <a:buNone/>
            </a:pPr>
            <a:r>
              <a:rPr lang="en-IN" dirty="0"/>
              <a:t>[5] R. Srinivasan, A. </a:t>
            </a:r>
            <a:r>
              <a:rPr lang="en-IN" dirty="0" err="1"/>
              <a:t>Sharmili</a:t>
            </a:r>
            <a:r>
              <a:rPr lang="en-IN" dirty="0"/>
              <a:t>, </a:t>
            </a:r>
            <a:r>
              <a:rPr lang="en-IN" dirty="0" err="1"/>
              <a:t>Dr.</a:t>
            </a:r>
            <a:r>
              <a:rPr lang="en-IN" dirty="0"/>
              <a:t> S. </a:t>
            </a:r>
            <a:r>
              <a:rPr lang="en-IN" dirty="0" err="1"/>
              <a:t>Saravanan</a:t>
            </a:r>
            <a:r>
              <a:rPr lang="en-IN" dirty="0"/>
              <a:t>, D. </a:t>
            </a:r>
            <a:r>
              <a:rPr lang="en-IN" dirty="0" err="1"/>
              <a:t>Jayaprakash</a:t>
            </a:r>
            <a:r>
              <a:rPr lang="en-IN" dirty="0"/>
              <a:t>, “Smart Vehicles with Everything”, 2016 2nd International Conference on Contemporary Computing and Informatics (IC3I), Year 2016, Salem, India [Available: IEEE Explore Org]</a:t>
            </a:r>
            <a:endParaRPr lang="en-US" dirty="0"/>
          </a:p>
          <a:p>
            <a:pPr marL="0" lvl="0" indent="0">
              <a:buNone/>
            </a:pPr>
            <a:r>
              <a:rPr lang="en-IN" dirty="0"/>
              <a:t>[6] Sarah Wilkinson, “Everything you need to know about Fleet Management” chevinfleet.com, para. 1, Sep. 25, 2018. [Online]. Available: https://www.chevinfleet.com/au/news/what-is-fleet-management-software. [Accessed Feb. 12, 2020]. </a:t>
            </a:r>
            <a:endParaRPr lang="en-US" dirty="0"/>
          </a:p>
          <a:p>
            <a:pPr marL="0" lvl="0" indent="0">
              <a:buNone/>
            </a:pPr>
            <a:r>
              <a:rPr lang="en-IN" dirty="0"/>
              <a:t>[7] “HC-SR04 Ultrasonic Sensor” components101.com, para. 1 to 5, Sep. 18, 2017. [Online]. Available: https://components101.com/ultrasonic-sensor-working-pinout-datasheet. [Accessed Mar. 20, 2020].</a:t>
            </a:r>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References</a:t>
            </a:r>
            <a:endParaRPr lang="en-IN" sz="1600" dirty="0"/>
          </a:p>
        </p:txBody>
      </p:sp>
    </p:spTree>
    <p:extLst>
      <p:ext uri="{BB962C8B-B14F-4D97-AF65-F5344CB8AC3E}">
        <p14:creationId xmlns:p14="http://schemas.microsoft.com/office/powerpoint/2010/main" val="412898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82032A-B03B-4CDB-9885-56A76F748256}"/>
              </a:ext>
            </a:extLst>
          </p:cNvPr>
          <p:cNvSpPr>
            <a:spLocks noGrp="1"/>
          </p:cNvSpPr>
          <p:nvPr>
            <p:ph type="subTitle" idx="1"/>
          </p:nvPr>
        </p:nvSpPr>
        <p:spPr>
          <a:xfrm>
            <a:off x="1239913" y="1141206"/>
            <a:ext cx="9712171" cy="1706519"/>
          </a:xfrm>
        </p:spPr>
        <p:txBody>
          <a:bodyPr>
            <a:normAutofit fontScale="62500" lnSpcReduction="20000"/>
          </a:bodyPr>
          <a:lstStyle/>
          <a:p>
            <a:pPr fontAlgn="t"/>
            <a:r>
              <a:rPr lang="en-US" sz="5800" b="1" dirty="0" err="1"/>
              <a:t>Nitte</a:t>
            </a:r>
            <a:r>
              <a:rPr lang="en-US" sz="5800" b="1" dirty="0"/>
              <a:t>  Meenakshi Institute of Technology</a:t>
            </a:r>
            <a:endParaRPr lang="en-IN" sz="5800" dirty="0"/>
          </a:p>
          <a:p>
            <a:pPr fontAlgn="t"/>
            <a:r>
              <a:rPr lang="en-US" sz="1700" dirty="0"/>
              <a:t>(AN AUTONOMOUS INSTITUTION AFFILIATED TO VISVESVARAYA TECHNOLOGICAL UNIVERSITY, BELGAUM)</a:t>
            </a:r>
            <a:endParaRPr lang="en-IN" sz="1700" dirty="0"/>
          </a:p>
          <a:p>
            <a:pPr fontAlgn="t"/>
            <a:r>
              <a:rPr lang="en-US" sz="1900" dirty="0"/>
              <a:t>PB No. 6429, Yelahanka, Bangalore 560-064, Karnataka</a:t>
            </a:r>
            <a:endParaRPr lang="en-IN" sz="1900" dirty="0"/>
          </a:p>
          <a:p>
            <a:pPr fontAlgn="t"/>
            <a:r>
              <a:rPr lang="en-US" sz="1800" dirty="0"/>
              <a:t>Telephone: 080- 22167800, 22167860, Fax: 080 - 22167805</a:t>
            </a:r>
            <a:endParaRPr lang="en-IN" sz="1800" dirty="0"/>
          </a:p>
          <a:p>
            <a:pPr fontAlgn="t"/>
            <a:r>
              <a:rPr lang="en-US" sz="2900" b="1" dirty="0"/>
              <a:t>Department of Computer Science and Engineering</a:t>
            </a:r>
            <a:endParaRPr lang="en-IN" sz="2900" dirty="0"/>
          </a:p>
          <a:p>
            <a:pPr fontAlgn="t"/>
            <a:r>
              <a:rPr lang="en-US" sz="2900" b="1" dirty="0"/>
              <a:t>( NBA Accredited till 2020)</a:t>
            </a:r>
            <a:endParaRPr lang="en-IN" sz="2900" dirty="0"/>
          </a:p>
          <a:p>
            <a:endParaRPr lang="en-IN" dirty="0"/>
          </a:p>
        </p:txBody>
      </p:sp>
      <p:grpSp>
        <p:nvGrpSpPr>
          <p:cNvPr id="4" name="Group 3">
            <a:extLst>
              <a:ext uri="{FF2B5EF4-FFF2-40B4-BE49-F238E27FC236}">
                <a16:creationId xmlns:a16="http://schemas.microsoft.com/office/drawing/2014/main" id="{0FAC8CB0-936B-43A1-9F17-E5D56A4DD7DD}"/>
              </a:ext>
            </a:extLst>
          </p:cNvPr>
          <p:cNvGrpSpPr/>
          <p:nvPr/>
        </p:nvGrpSpPr>
        <p:grpSpPr>
          <a:xfrm>
            <a:off x="1239912" y="1526958"/>
            <a:ext cx="9712173" cy="923279"/>
            <a:chOff x="1142997" y="842182"/>
            <a:chExt cx="7267577" cy="771525"/>
          </a:xfrm>
        </p:grpSpPr>
        <p:pic>
          <p:nvPicPr>
            <p:cNvPr id="5" name="Picture 2" descr="nitteimg-footer">
              <a:extLst>
                <a:ext uri="{FF2B5EF4-FFF2-40B4-BE49-F238E27FC236}">
                  <a16:creationId xmlns:a16="http://schemas.microsoft.com/office/drawing/2014/main" id="{57A38115-A4F2-4316-81A0-276A0E275E16}"/>
                </a:ext>
              </a:extLst>
            </p:cNvPr>
            <p:cNvPicPr>
              <a:picLocks noChangeAspect="1" noChangeArrowheads="1"/>
            </p:cNvPicPr>
            <p:nvPr/>
          </p:nvPicPr>
          <p:blipFill>
            <a:blip r:embed="rId2"/>
            <a:srcRect/>
            <a:stretch>
              <a:fillRect/>
            </a:stretch>
          </p:blipFill>
          <p:spPr bwMode="auto">
            <a:xfrm>
              <a:off x="1142997" y="990816"/>
              <a:ext cx="879108" cy="474256"/>
            </a:xfrm>
            <a:prstGeom prst="rect">
              <a:avLst/>
            </a:prstGeom>
            <a:noFill/>
          </p:spPr>
        </p:pic>
        <p:pic>
          <p:nvPicPr>
            <p:cNvPr id="6" name="Picture 1" descr="nmit">
              <a:extLst>
                <a:ext uri="{FF2B5EF4-FFF2-40B4-BE49-F238E27FC236}">
                  <a16:creationId xmlns:a16="http://schemas.microsoft.com/office/drawing/2014/main" id="{12B2D34A-EBE4-440A-B2DD-02E034777ABE}"/>
                </a:ext>
              </a:extLst>
            </p:cNvPr>
            <p:cNvPicPr>
              <a:picLocks noChangeAspect="1" noChangeArrowheads="1"/>
            </p:cNvPicPr>
            <p:nvPr/>
          </p:nvPicPr>
          <p:blipFill>
            <a:blip r:embed="rId3"/>
            <a:srcRect/>
            <a:stretch>
              <a:fillRect/>
            </a:stretch>
          </p:blipFill>
          <p:spPr bwMode="auto">
            <a:xfrm>
              <a:off x="7772399" y="842182"/>
              <a:ext cx="638175" cy="771525"/>
            </a:xfrm>
            <a:prstGeom prst="rect">
              <a:avLst/>
            </a:prstGeom>
            <a:noFill/>
          </p:spPr>
        </p:pic>
      </p:grpSp>
      <p:sp>
        <p:nvSpPr>
          <p:cNvPr id="9" name="Subtitle 2">
            <a:extLst>
              <a:ext uri="{FF2B5EF4-FFF2-40B4-BE49-F238E27FC236}">
                <a16:creationId xmlns:a16="http://schemas.microsoft.com/office/drawing/2014/main" id="{42B897BC-624E-46D1-9E39-A85FB4D385EA}"/>
              </a:ext>
            </a:extLst>
          </p:cNvPr>
          <p:cNvSpPr txBox="1">
            <a:spLocks/>
          </p:cNvSpPr>
          <p:nvPr/>
        </p:nvSpPr>
        <p:spPr>
          <a:xfrm>
            <a:off x="1239914" y="2902996"/>
            <a:ext cx="9712171" cy="1873190"/>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GB" sz="7200" b="1" dirty="0">
                <a:solidFill>
                  <a:schemeClr val="accent6">
                    <a:lumMod val="50000"/>
                  </a:schemeClr>
                </a:solidFill>
              </a:rPr>
              <a:t>THANK YOU</a:t>
            </a:r>
            <a:endParaRPr lang="en-GB" sz="7200" dirty="0">
              <a:solidFill>
                <a:schemeClr val="accent6">
                  <a:lumMod val="50000"/>
                </a:schemeClr>
              </a:solidFill>
            </a:endParaRPr>
          </a:p>
        </p:txBody>
      </p:sp>
    </p:spTree>
    <p:extLst>
      <p:ext uri="{BB962C8B-B14F-4D97-AF65-F5344CB8AC3E}">
        <p14:creationId xmlns:p14="http://schemas.microsoft.com/office/powerpoint/2010/main" val="164277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lstStyle/>
          <a:p>
            <a:r>
              <a:rPr lang="en-IN" dirty="0"/>
              <a:t>Car lease company like zoom are facing a lot of challenges in order to track and know the condition of their vehicle. They are also busy maintaining the record and authorizing the driver.</a:t>
            </a:r>
          </a:p>
          <a:p>
            <a:r>
              <a:rPr lang="en-IN" dirty="0"/>
              <a:t>By seeing these difficulties and with the rapidly growing technology Internet of things(IOT). We came across to the solution to automate the manual process and to use the truck fleet management concept to the car fleet management.</a:t>
            </a:r>
          </a:p>
          <a:p>
            <a:r>
              <a:rPr lang="en-US" dirty="0"/>
              <a:t>Car lease company like Zoom, Ola Rental, Uber are facing a lot of challenges in order to track and know the condition of their vehicle. They are also busy maintaining the record and authorizing the driver. By seeing these difficulties and with the rapidly growing technology Internet of things (IOT). We proposed to the solution to automate the manual process and to use the truck fleet management concept to the car fleet management. By this it can help the company to manage their car fleet and keep it safe from the fraudulent drivers.</a:t>
            </a:r>
          </a:p>
          <a:p>
            <a:endParaRPr lang="en-IN"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Research motivation and Problem Statement</a:t>
            </a:r>
            <a:endParaRPr lang="en-IN" sz="1600" dirty="0"/>
          </a:p>
        </p:txBody>
      </p:sp>
    </p:spTree>
    <p:extLst>
      <p:ext uri="{BB962C8B-B14F-4D97-AF65-F5344CB8AC3E}">
        <p14:creationId xmlns:p14="http://schemas.microsoft.com/office/powerpoint/2010/main" val="357742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lnSpcReduction="10000"/>
          </a:bodyPr>
          <a:lstStyle/>
          <a:p>
            <a:pPr marL="0" indent="0">
              <a:buNone/>
            </a:pPr>
            <a:r>
              <a:rPr lang="en-US" dirty="0"/>
              <a:t>There are a lot of things that can go wrong with vehicle such as Driver Making unwanted stops, driving recklessly, not taking the best routes, or wasting energy. That were not able to be tracked using legacy systems and technology can now be harnessed to track these. The </a:t>
            </a:r>
            <a:r>
              <a:rPr lang="en-US" dirty="0" err="1"/>
              <a:t>IoT</a:t>
            </a:r>
            <a:r>
              <a:rPr lang="en-US" dirty="0"/>
              <a:t> platform will have sensors for:</a:t>
            </a:r>
          </a:p>
          <a:p>
            <a:pPr lvl="0"/>
            <a:r>
              <a:rPr lang="en-US" dirty="0"/>
              <a:t>Positioning sensing (GPS Tracking)</a:t>
            </a:r>
          </a:p>
          <a:p>
            <a:pPr lvl="0"/>
            <a:r>
              <a:rPr lang="en-US" dirty="0"/>
              <a:t>Geofencing</a:t>
            </a:r>
          </a:p>
          <a:p>
            <a:pPr lvl="0"/>
            <a:r>
              <a:rPr lang="en-US" dirty="0"/>
              <a:t>Vehicle Power control (On/Off)</a:t>
            </a:r>
          </a:p>
          <a:p>
            <a:pPr lvl="0"/>
            <a:r>
              <a:rPr lang="en-US" dirty="0"/>
              <a:t>Drowsiness Detection</a:t>
            </a:r>
          </a:p>
          <a:p>
            <a:pPr lvl="0"/>
            <a:r>
              <a:rPr lang="en-US" dirty="0"/>
              <a:t>Ultrasonic Parking</a:t>
            </a:r>
          </a:p>
          <a:p>
            <a:pPr lvl="0"/>
            <a:r>
              <a:rPr lang="en-US" dirty="0"/>
              <a:t>Speed Monitoring</a:t>
            </a:r>
          </a:p>
          <a:p>
            <a:pPr lvl="0"/>
            <a:r>
              <a:rPr lang="en-US" dirty="0"/>
              <a:t>Automatic Wiper Control</a:t>
            </a:r>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Research motivation and Problem Statement</a:t>
            </a:r>
            <a:endParaRPr lang="en-IN" sz="1600" dirty="0"/>
          </a:p>
        </p:txBody>
      </p:sp>
    </p:spTree>
    <p:extLst>
      <p:ext uri="{BB962C8B-B14F-4D97-AF65-F5344CB8AC3E}">
        <p14:creationId xmlns:p14="http://schemas.microsoft.com/office/powerpoint/2010/main" val="107446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a:bodyPr>
          <a:lstStyle/>
          <a:p>
            <a:pPr lvl="0"/>
            <a:r>
              <a:rPr lang="en-US" dirty="0"/>
              <a:t>Track live location of the car and checks if he/she cross the boundary of </a:t>
            </a:r>
            <a:r>
              <a:rPr lang="en-US" dirty="0" err="1"/>
              <a:t>geofenced</a:t>
            </a:r>
            <a:r>
              <a:rPr lang="en-US" dirty="0"/>
              <a:t> area.</a:t>
            </a:r>
          </a:p>
          <a:p>
            <a:pPr lvl="0"/>
            <a:r>
              <a:rPr lang="en-US" dirty="0"/>
              <a:t>Turn on/off the main power supply of the car.</a:t>
            </a:r>
          </a:p>
          <a:p>
            <a:pPr lvl="0"/>
            <a:r>
              <a:rPr lang="en-US" dirty="0"/>
              <a:t>Monitor the behavior of the driver by detecting drowsiness.</a:t>
            </a:r>
          </a:p>
          <a:p>
            <a:pPr lvl="0"/>
            <a:r>
              <a:rPr lang="en-US" dirty="0"/>
              <a:t>Monitor speed of the car and automate the wiper.</a:t>
            </a:r>
          </a:p>
          <a:p>
            <a:pPr lvl="0"/>
            <a:r>
              <a:rPr lang="en-US" dirty="0"/>
              <a:t>Park the car very efficiently without any collision.</a:t>
            </a:r>
          </a:p>
          <a:p>
            <a:pPr lvl="0"/>
            <a:r>
              <a:rPr lang="en-US" dirty="0"/>
              <a:t>Build the system by which above mentioned things are possible to implement and provide the best result for the car leasing company like Zoom car, Ola, Uber.</a:t>
            </a:r>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Research Objectives</a:t>
            </a:r>
            <a:endParaRPr lang="en-IN" sz="1600" dirty="0"/>
          </a:p>
        </p:txBody>
      </p:sp>
    </p:spTree>
    <p:extLst>
      <p:ext uri="{BB962C8B-B14F-4D97-AF65-F5344CB8AC3E}">
        <p14:creationId xmlns:p14="http://schemas.microsoft.com/office/powerpoint/2010/main" val="54014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a:bodyPr>
          <a:lstStyle/>
          <a:p>
            <a:r>
              <a:rPr lang="en-US" dirty="0"/>
              <a:t>The paper [1] described Intelligent Transportation System (ITS) consists of three components; the sensor system, monitoring system and the display system. Using GPS, NFC, Temperature and Humidity sensor they take every sensors data. Such sensors are connected to the server through IP address and port number. It uses HTTP protocol for request and response. With the successful connection of servers, databases (location DB, Commuter DB, Ambience DB) accept the value from the sensors. The webpage is designed with PHP which receive information from sensor and redirects the values to their respective server database through GSM module. Information Processing Systems (IPS) converts raw data (sensor data) into context data (meaningful useful data) and provide information to the bus driver.</a:t>
            </a:r>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Literature Survey</a:t>
            </a:r>
            <a:endParaRPr lang="en-IN" sz="1600" dirty="0"/>
          </a:p>
        </p:txBody>
      </p:sp>
    </p:spTree>
    <p:extLst>
      <p:ext uri="{BB962C8B-B14F-4D97-AF65-F5344CB8AC3E}">
        <p14:creationId xmlns:p14="http://schemas.microsoft.com/office/powerpoint/2010/main" val="213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lnSpcReduction="10000"/>
          </a:bodyPr>
          <a:lstStyle/>
          <a:p>
            <a:r>
              <a:rPr lang="en-US" dirty="0"/>
              <a:t>The paper [2] explained the methodology of monitoring the fuel level and correlate it with the distance by the vehicle. This can also help in stopping pilferage of fuel.  Here, firstly fuel level sensor and GPS based odometer sends the information to the controller. Then, the received data will be converted into transmittable form. Such data will be again sent to the Control database which will be operated with internet in a suitable and convenient medium. Finally, after complete processing the status of the vehicle can be visible onto the Webpage of this application.</a:t>
            </a:r>
          </a:p>
          <a:p>
            <a:r>
              <a:rPr lang="en-US" dirty="0"/>
              <a:t>The paper [3] proposed “The Real Time Vehicle Fleet Management and Security System” project which is built on a Linux based embedded microprocessor. It uses GPS for vehicle location tracking. GSM-GPRS modem is used for communication whereas for security purpose physical panic button, Biometric sensor, Camera, and speakers are used. “In-Vehicle System” uses embedded Linux cubie truck whose main purpose is to get all the vehicle details using different sensors. “Server System” accept the data from In-Vehicle System and maintain a database to store the accepted data and the GUI server for user interface. For User Interface a dedicated server used for data acquisition and a GUI renderer is created. This GUI-renderer plots and displays the real time data dynamically.</a:t>
            </a:r>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Literature Survey</a:t>
            </a:r>
            <a:endParaRPr lang="en-IN" sz="1600" dirty="0"/>
          </a:p>
        </p:txBody>
      </p:sp>
    </p:spTree>
    <p:extLst>
      <p:ext uri="{BB962C8B-B14F-4D97-AF65-F5344CB8AC3E}">
        <p14:creationId xmlns:p14="http://schemas.microsoft.com/office/powerpoint/2010/main" val="288809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0C2E-C40A-4673-8969-5C400373D66A}"/>
              </a:ext>
            </a:extLst>
          </p:cNvPr>
          <p:cNvSpPr>
            <a:spLocks noGrp="1"/>
          </p:cNvSpPr>
          <p:nvPr>
            <p:ph type="title"/>
          </p:nvPr>
        </p:nvSpPr>
        <p:spPr>
          <a:xfrm>
            <a:off x="710214" y="3382"/>
            <a:ext cx="11481786" cy="1803668"/>
          </a:xfrm>
        </p:spPr>
        <p:txBody>
          <a:bodyPr>
            <a:normAutofit fontScale="90000"/>
          </a:bodyPr>
          <a:lstStyle/>
          <a:p>
            <a:pPr lvl="0" algn="ctr" fontAlgn="t">
              <a:lnSpc>
                <a:spcPct val="112000"/>
              </a:lnSpc>
              <a:spcBef>
                <a:spcPts val="0"/>
              </a:spcBef>
            </a:pPr>
            <a:r>
              <a:rPr lang="en-IN" sz="3600" b="1" dirty="0" err="1"/>
              <a:t>Nitte</a:t>
            </a:r>
            <a:r>
              <a:rPr lang="en-IN" sz="3600" b="1" dirty="0"/>
              <a:t>  Meenakshi Institute of Technology</a:t>
            </a:r>
            <a:br>
              <a:rPr lang="en-IN" sz="1200" dirty="0"/>
            </a:br>
            <a:r>
              <a:rPr lang="en-IN" sz="1000" dirty="0"/>
              <a:t>(AN AUTONOMOUS INSTITUTION AFFILIATED TO VISVESVARAYA TECHNOLOGICAL UNIVERSITY, BELGAUM)</a:t>
            </a:r>
            <a:br>
              <a:rPr lang="en-IN" sz="1000" dirty="0"/>
            </a:br>
            <a:r>
              <a:rPr lang="en-IN" sz="1100" dirty="0"/>
              <a:t>PB No. 6429, Yelahanka, Bangalore 560-064, Karnataka</a:t>
            </a:r>
            <a:br>
              <a:rPr lang="en-IN" sz="1100" dirty="0"/>
            </a:br>
            <a:r>
              <a:rPr lang="en-IN" sz="1100" dirty="0"/>
              <a:t>Telephone: 080- 22167800, 22167860, Fax: 080 - 22167805</a:t>
            </a:r>
            <a:br>
              <a:rPr lang="en-IN" sz="1200" dirty="0"/>
            </a:br>
            <a:r>
              <a:rPr lang="en-IN" sz="1800" b="1" dirty="0"/>
              <a:t>Department of Computer Science and Engineering</a:t>
            </a:r>
            <a:br>
              <a:rPr lang="en-IN" sz="1800" b="1" dirty="0"/>
            </a:br>
            <a:r>
              <a:rPr lang="en-IN" sz="1800" b="1" dirty="0"/>
              <a:t>( NBA Accredited till 2020)</a:t>
            </a:r>
            <a:endParaRPr lang="en-IN" sz="1200" b="1" dirty="0"/>
          </a:p>
        </p:txBody>
      </p:sp>
      <p:sp>
        <p:nvSpPr>
          <p:cNvPr id="3" name="Content Placeholder 2">
            <a:extLst>
              <a:ext uri="{FF2B5EF4-FFF2-40B4-BE49-F238E27FC236}">
                <a16:creationId xmlns:a16="http://schemas.microsoft.com/office/drawing/2014/main" id="{7FD5601D-B252-41CB-8596-E58F70083734}"/>
              </a:ext>
            </a:extLst>
          </p:cNvPr>
          <p:cNvSpPr>
            <a:spLocks noGrp="1"/>
          </p:cNvSpPr>
          <p:nvPr>
            <p:ph idx="1"/>
          </p:nvPr>
        </p:nvSpPr>
        <p:spPr>
          <a:xfrm>
            <a:off x="710213" y="2849732"/>
            <a:ext cx="11481786" cy="4008268"/>
          </a:xfrm>
        </p:spPr>
        <p:txBody>
          <a:bodyPr>
            <a:normAutofit/>
          </a:bodyPr>
          <a:lstStyle/>
          <a:p>
            <a:r>
              <a:rPr lang="en-US" dirty="0"/>
              <a:t>The paper [4] uses Artiﬁcial Intelligence-based advanced algorithms to detect driver fatigue and the rate at which the driver is drowsy. It proposed an algorithm that uses eye and mouth vertical distances, eye closure, yawning and other engineered facial features to detect driver drowsiness.</a:t>
            </a:r>
          </a:p>
          <a:p>
            <a:r>
              <a:rPr lang="en-US" dirty="0"/>
              <a:t>The paper [5] proposed a system to prevent road accidents and to sense speed of vehicles during road travel and also to transmit data to the cloud. It uses the concept of WSN and IOT. It uses a sim module to transmit the collected information to the cloud. It uses crash sensor to detect the crash and if any emergency occurs it alert the nearby police station and hospital.</a:t>
            </a:r>
          </a:p>
          <a:p>
            <a:endParaRPr lang="en-US" dirty="0"/>
          </a:p>
        </p:txBody>
      </p:sp>
      <p:grpSp>
        <p:nvGrpSpPr>
          <p:cNvPr id="7" name="Group 6">
            <a:extLst>
              <a:ext uri="{FF2B5EF4-FFF2-40B4-BE49-F238E27FC236}">
                <a16:creationId xmlns:a16="http://schemas.microsoft.com/office/drawing/2014/main" id="{A604C68D-E66D-4135-A5EE-ADCECADA6317}"/>
              </a:ext>
            </a:extLst>
          </p:cNvPr>
          <p:cNvGrpSpPr/>
          <p:nvPr/>
        </p:nvGrpSpPr>
        <p:grpSpPr>
          <a:xfrm>
            <a:off x="710214" y="281170"/>
            <a:ext cx="11407806" cy="928166"/>
            <a:chOff x="1143000" y="557434"/>
            <a:chExt cx="7267576" cy="882037"/>
          </a:xfrm>
        </p:grpSpPr>
        <p:pic>
          <p:nvPicPr>
            <p:cNvPr id="8" name="Picture 2" descr="nitteimg-footer">
              <a:extLst>
                <a:ext uri="{FF2B5EF4-FFF2-40B4-BE49-F238E27FC236}">
                  <a16:creationId xmlns:a16="http://schemas.microsoft.com/office/drawing/2014/main" id="{FDC0103C-23A8-46BD-9149-4EFBFC0ACE0E}"/>
                </a:ext>
              </a:extLst>
            </p:cNvPr>
            <p:cNvPicPr>
              <a:picLocks noChangeAspect="1" noChangeArrowheads="1"/>
            </p:cNvPicPr>
            <p:nvPr/>
          </p:nvPicPr>
          <p:blipFill>
            <a:blip r:embed="rId2"/>
            <a:srcRect/>
            <a:stretch>
              <a:fillRect/>
            </a:stretch>
          </p:blipFill>
          <p:spPr bwMode="auto">
            <a:xfrm>
              <a:off x="1143000" y="609601"/>
              <a:ext cx="995038" cy="549593"/>
            </a:xfrm>
            <a:prstGeom prst="rect">
              <a:avLst/>
            </a:prstGeom>
            <a:noFill/>
          </p:spPr>
        </p:pic>
        <p:pic>
          <p:nvPicPr>
            <p:cNvPr id="9" name="Picture 1" descr="nmit">
              <a:extLst>
                <a:ext uri="{FF2B5EF4-FFF2-40B4-BE49-F238E27FC236}">
                  <a16:creationId xmlns:a16="http://schemas.microsoft.com/office/drawing/2014/main" id="{9BF04C9A-F16F-4B5A-A7E9-8CC296D26042}"/>
                </a:ext>
              </a:extLst>
            </p:cNvPr>
            <p:cNvPicPr>
              <a:picLocks noChangeAspect="1" noChangeArrowheads="1"/>
            </p:cNvPicPr>
            <p:nvPr/>
          </p:nvPicPr>
          <p:blipFill>
            <a:blip r:embed="rId3"/>
            <a:srcRect/>
            <a:stretch>
              <a:fillRect/>
            </a:stretch>
          </p:blipFill>
          <p:spPr bwMode="auto">
            <a:xfrm>
              <a:off x="7680990" y="557434"/>
              <a:ext cx="729586" cy="882037"/>
            </a:xfrm>
            <a:prstGeom prst="rect">
              <a:avLst/>
            </a:prstGeom>
            <a:noFill/>
          </p:spPr>
        </p:pic>
      </p:grpSp>
      <p:sp>
        <p:nvSpPr>
          <p:cNvPr id="10" name="TextBox 9">
            <a:extLst>
              <a:ext uri="{FF2B5EF4-FFF2-40B4-BE49-F238E27FC236}">
                <a16:creationId xmlns:a16="http://schemas.microsoft.com/office/drawing/2014/main" id="{FCFD582C-9F02-4427-9F78-09FE16BF4492}"/>
              </a:ext>
            </a:extLst>
          </p:cNvPr>
          <p:cNvSpPr txBox="1"/>
          <p:nvPr/>
        </p:nvSpPr>
        <p:spPr>
          <a:xfrm>
            <a:off x="710213" y="1807050"/>
            <a:ext cx="11481786" cy="769441"/>
          </a:xfrm>
          <a:prstGeom prst="rect">
            <a:avLst/>
          </a:prstGeom>
          <a:noFill/>
        </p:spPr>
        <p:txBody>
          <a:bodyPr wrap="square" rtlCol="0">
            <a:spAutoFit/>
          </a:bodyPr>
          <a:lstStyle/>
          <a:p>
            <a:pPr algn="ctr"/>
            <a:r>
              <a:rPr lang="en-IN" sz="4400" dirty="0"/>
              <a:t>Literature Survey</a:t>
            </a:r>
            <a:endParaRPr lang="en-IN" sz="1600" dirty="0"/>
          </a:p>
        </p:txBody>
      </p:sp>
    </p:spTree>
    <p:extLst>
      <p:ext uri="{BB962C8B-B14F-4D97-AF65-F5344CB8AC3E}">
        <p14:creationId xmlns:p14="http://schemas.microsoft.com/office/powerpoint/2010/main" val="36222198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807</TotalTime>
  <Words>4759</Words>
  <Application>Microsoft Office PowerPoint</Application>
  <PresentationFormat>Widescreen</PresentationFormat>
  <Paragraphs>169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Cambria Math</vt:lpstr>
      <vt:lpstr>Franklin Gothic Book</vt:lpstr>
      <vt:lpstr>Times New Roman</vt:lpstr>
      <vt:lpstr>Wingdings</vt:lpstr>
      <vt:lpstr>Crop</vt:lpstr>
      <vt:lpstr>PowerPoint Presentation</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Nitte  Meenakshi Institute of Technology (AN AUTONOMOUS INSTITUTION AFFILIATED TO VISVESVARAYA TECHNOLOGICAL UNIVERSITY, BELGAUM) PB No. 6429, Yelahanka, Bangalore 560-064, Karnataka Telephone: 080- 22167800, 22167860, Fax: 080 - 22167805 Department of Computer Science and Engineering ( NBA Accredited till 2020)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Shah</dc:creator>
  <cp:lastModifiedBy>Prashant Shah</cp:lastModifiedBy>
  <cp:revision>99</cp:revision>
  <dcterms:created xsi:type="dcterms:W3CDTF">2019-11-04T16:43:20Z</dcterms:created>
  <dcterms:modified xsi:type="dcterms:W3CDTF">2020-07-21T03:20:06Z</dcterms:modified>
</cp:coreProperties>
</file>