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87" r:id="rId8"/>
    <p:sldId id="262" r:id="rId9"/>
    <p:sldId id="263" r:id="rId10"/>
    <p:sldId id="288" r:id="rId11"/>
    <p:sldId id="264" r:id="rId12"/>
    <p:sldId id="265" r:id="rId13"/>
    <p:sldId id="266" r:id="rId14"/>
    <p:sldId id="267" r:id="rId15"/>
    <p:sldId id="268" r:id="rId16"/>
    <p:sldId id="271" r:id="rId17"/>
    <p:sldId id="282" r:id="rId18"/>
    <p:sldId id="284" r:id="rId19"/>
    <p:sldId id="285" r:id="rId20"/>
    <p:sldId id="274" r:id="rId21"/>
    <p:sldId id="275" r:id="rId22"/>
    <p:sldId id="277" r:id="rId23"/>
    <p:sldId id="278" r:id="rId24"/>
    <p:sldId id="286" r:id="rId25"/>
    <p:sldId id="276" r:id="rId26"/>
    <p:sldId id="273" r:id="rId27"/>
    <p:sldId id="279" r:id="rId28"/>
    <p:sldId id="280" r:id="rId29"/>
    <p:sldId id="289" r:id="rId30"/>
    <p:sldId id="281" r:id="rId31"/>
  </p:sldIdLst>
  <p:sldSz cx="9144000" cy="5143500" type="screen16x9"/>
  <p:notesSz cx="6858000" cy="9144000"/>
  <p:embeddedFontLst>
    <p:embeddedFont>
      <p:font typeface="PT Sans Narrow" panose="020B0604020202020204" charset="0"/>
      <p:regular r:id="rId33"/>
      <p:bold r:id="rId34"/>
    </p:embeddedFont>
    <p:embeddedFont>
      <p:font typeface="Open Sans" panose="020B0604020202020204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19454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903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74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583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430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797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567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517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459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459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459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459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214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27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97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059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704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2402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0940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869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6756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4235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748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181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581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250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061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40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630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53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-GB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ndingclub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r-bloggers.com/using-neural-networks-for-credit-scoring-a-simple-example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 Mining: Customer loan repayment classification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/>
              <a:t>Abilash</a:t>
            </a:r>
            <a:r>
              <a:rPr lang="en-GB" dirty="0"/>
              <a:t> Reddy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 smtClean="0"/>
              <a:t>Varun Kumar</a:t>
            </a:r>
          </a:p>
          <a:p>
            <a:r>
              <a:rPr lang="en-GB" dirty="0" err="1" smtClean="0"/>
              <a:t>Priyanka</a:t>
            </a:r>
            <a:r>
              <a:rPr lang="en-GB" dirty="0" smtClean="0"/>
              <a:t> Shah</a:t>
            </a:r>
          </a:p>
          <a:p>
            <a:pPr lvl="0">
              <a:spcBef>
                <a:spcPts val="0"/>
              </a:spcBef>
              <a:buNone/>
            </a:pPr>
            <a:endParaRPr lang="en-GB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 Visualization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000" y="1207112"/>
            <a:ext cx="3524474" cy="23661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11700" y="1581150"/>
            <a:ext cx="41841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library(plot)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attach(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LoanDataSet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loan_amnt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annual_inc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2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Data </a:t>
            </a:r>
            <a:r>
              <a:rPr lang="en-GB" dirty="0" smtClean="0"/>
              <a:t>Pre-Processing</a:t>
            </a:r>
            <a:endParaRPr lang="en-GB" dirty="0"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</a:t>
            </a:r>
            <a:r>
              <a:rPr lang="en-GB" sz="1400" b="1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dictionaries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check the meaning of each 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 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decided which 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 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be kept and which should be 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eliminated.</a:t>
            </a:r>
          </a:p>
          <a:p>
            <a:pPr marL="514350" indent="-285750">
              <a:buClr>
                <a:srgbClr val="000000"/>
              </a:buClr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Checked for the </a:t>
            </a:r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uniqueness rule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rule.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concluded that </a:t>
            </a:r>
            <a:r>
              <a:rPr lang="en-GB" sz="1400" b="1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interest rate 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increases based on grade (A - G). 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But, 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</a:t>
            </a:r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</a:t>
            </a:r>
            <a:r>
              <a:rPr lang="en-GB" sz="1400" b="1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an impact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Customer’s Loan repayment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Hence, 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</a:t>
            </a:r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eliminated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 for the sake of classification.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attribute “</a:t>
            </a:r>
            <a:r>
              <a:rPr lang="en-GB" sz="1400" b="1" dirty="0" err="1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verification_status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shows if the customer’s income has been verified or not. 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our analysis, </a:t>
            </a:r>
            <a:r>
              <a:rPr lang="en-GB" sz="1400" dirty="0" err="1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verification_status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attribute with “</a:t>
            </a:r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verified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status could not be considered.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endParaRPr lang="en-GB"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Data </a:t>
            </a:r>
            <a:r>
              <a:rPr lang="en-GB" dirty="0" smtClean="0"/>
              <a:t>Pre-Processing</a:t>
            </a:r>
            <a:endParaRPr lang="en-GB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 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verified</a:t>
            </a:r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SQL queries 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sqldf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package available in R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</a:t>
            </a:r>
            <a:r>
              <a:rPr lang="en-GB" sz="1400" b="1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coefficient 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identify relationship between 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Here are the outputs of our analysis: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Correlation – Coefficient (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loan_amount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funded_amnt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= 0.9993684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Correlation – Coefficient (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loan_amount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funded_amnt_inv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= 0.9975263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Correlation – Coefficient (recoveries and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collection_recovery_fee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= 0.8572363 </a:t>
            </a:r>
            <a:endParaRPr lang="en-GB" sz="14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sym typeface="Times New Roman"/>
            </a:endParaRPr>
          </a:p>
          <a:p>
            <a:pPr algn="ctr"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results showed that </a:t>
            </a:r>
            <a:r>
              <a:rPr lang="en-GB" sz="1400" b="1" dirty="0" err="1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funded_amnt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400" b="1" dirty="0" err="1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funded_amnt_inv</a:t>
            </a:r>
            <a:r>
              <a:rPr lang="en-GB" sz="1400" b="1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GB" sz="1400" b="1" dirty="0" err="1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collection_recovery_fee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 from 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set were highly correlated.</a:t>
            </a:r>
          </a:p>
          <a:p>
            <a:pPr marL="285750" lvl="0" indent="-285750"/>
            <a:r>
              <a:rPr lang="en-GB" sz="1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lvl="0"/>
            <a:r>
              <a:rPr lang="en-GB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en-GB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Data </a:t>
            </a:r>
            <a:r>
              <a:rPr lang="en-GB" dirty="0" smtClean="0"/>
              <a:t>Pre-Processing</a:t>
            </a:r>
            <a:endParaRPr lang="en-GB"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Object identification approach where we replaced </a:t>
            </a:r>
            <a:r>
              <a:rPr lang="en-GB" sz="14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member_name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en-GB" sz="14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member_title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as both have the same meaning and combined both 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attributes.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GB"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checked for the 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derived attributes </a:t>
            </a:r>
            <a:r>
              <a:rPr lang="en-GB" sz="14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 b="1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installment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calculated using Simple Interest 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GB" sz="14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was found to be derivable using the data dictionary.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</a:pPr>
            <a:endParaRPr lang="en-GB"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did </a:t>
            </a:r>
            <a:r>
              <a:rPr lang="en-GB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reduction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as, 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‘term’ had only two values “36 months” or “60 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months”. So,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replaced “36 months” as 3 and “60 months” as 5. </a:t>
            </a: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Data </a:t>
            </a:r>
            <a:r>
              <a:rPr lang="en-GB" dirty="0" smtClean="0"/>
              <a:t>Pre-Processing</a:t>
            </a:r>
            <a:endParaRPr lang="en-GB" dirty="0"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Calculated </a:t>
            </a:r>
            <a:r>
              <a:rPr lang="en-GB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LTI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based on formula </a:t>
            </a:r>
            <a:r>
              <a:rPr lang="en-GB" sz="14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loan_amnt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-GB" sz="1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annual_inc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eliminated </a:t>
            </a:r>
            <a:r>
              <a:rPr lang="en-GB" sz="1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loan_amnt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GB" sz="1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annual_inc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classification criteria.</a:t>
            </a:r>
            <a:endParaRPr lang="en-GB"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rtl="0">
              <a:spcBef>
                <a:spcPts val="0"/>
              </a:spcBef>
              <a:buFont typeface="Arial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</a:t>
            </a:r>
            <a:r>
              <a:rPr lang="en-GB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loan status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-GB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 attribute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classify the data and scaled data 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to 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</a:t>
            </a:r>
            <a:endParaRPr lang="en-GB"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1-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Fully 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paid,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2 - Current,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3 - Grace Period,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4 - Late(16-30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days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5 - Late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(30-120 days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6 - Default/Charged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rtl="0">
              <a:spcBef>
                <a:spcPts val="0"/>
              </a:spcBef>
              <a:buFont typeface="Arial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Converted loan status data to binary data 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4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GB" sz="1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loan_status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1 and </a:t>
            </a:r>
            <a:r>
              <a:rPr lang="en-GB" sz="14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GB" sz="1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loan_status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3, 4, 5 and 6).</a:t>
            </a:r>
          </a:p>
          <a:p>
            <a:pPr lvl="0">
              <a:spcBef>
                <a:spcPts val="0"/>
              </a:spcBef>
              <a:buNone/>
            </a:pP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Implementation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applied </a:t>
            </a:r>
            <a:r>
              <a:rPr lang="en-GB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algorithms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Neural Network and Decision Tree for finding classifiers of our 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project.</a:t>
            </a:r>
            <a:endParaRPr lang="en-GB"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took random sample of 2 lakhs 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tuples from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processed dataset and applied both algorithms on that training set. </a:t>
            </a:r>
            <a:endParaRPr lang="en-GB" sz="14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Then,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applied this classification model to </a:t>
            </a:r>
            <a:r>
              <a:rPr lang="en-GB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the data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compared performance of both techniques.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Decision Tree</a:t>
            </a:r>
            <a:endParaRPr lang="en-GB" dirty="0"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8031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Builds an accurate model for each class 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based   on the set of attributes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Used to classify the future data for which the 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labels are unknown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easy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understand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It is built in 2 different phases</a:t>
            </a:r>
          </a:p>
          <a:p>
            <a:pPr marL="176213" lvl="4" indent="-176213"/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1) Tree Building Phase</a:t>
            </a:r>
          </a:p>
          <a:p>
            <a:pPr marL="176213" lvl="4" indent="-176213"/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2) Tree Pruning Phase</a:t>
            </a:r>
            <a:endParaRPr lang="en-US" sz="10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icture 3" descr="decisiontre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352550"/>
            <a:ext cx="4248807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Implementation of Decision Tree</a:t>
            </a:r>
            <a:endParaRPr lang="en-GB" dirty="0"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6413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6213" lvl="0" indent="-176213"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Rpart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partykit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rattle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are the packages that we have implemented the decision tree.</a:t>
            </a:r>
          </a:p>
          <a:p>
            <a:pPr marL="176213" lvl="8" indent="-176213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Rattle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GUI based tool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intuitive interface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that allows a user to quickly load data from a CSV file (or via ODBC).</a:t>
            </a:r>
          </a:p>
          <a:p>
            <a:pPr marL="176213" lvl="8" indent="-176213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Transform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 models.</a:t>
            </a:r>
          </a:p>
          <a:p>
            <a:pPr marL="176213" lvl="8" indent="-176213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Build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evaluate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models</a:t>
            </a:r>
          </a:p>
          <a:p>
            <a:pPr marL="176213" lvl="8" indent="-176213">
              <a:buFont typeface="Arial" pitchFamily="34" charset="0"/>
              <a:buChar char="•"/>
            </a:pPr>
            <a:endParaRPr lang="en-US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8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attl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123950"/>
            <a:ext cx="3898264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Implementation of Decision Tree</a:t>
            </a:r>
            <a:endParaRPr lang="en-GB" dirty="0"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6413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Parameters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the algorithm:</a:t>
            </a:r>
          </a:p>
          <a:p>
            <a:pPr lvl="0">
              <a:spcBef>
                <a:spcPts val="0"/>
              </a:spcBef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1) Min Split – minimum observations in a node to split</a:t>
            </a:r>
          </a:p>
          <a:p>
            <a:pPr lvl="0">
              <a:spcBef>
                <a:spcPts val="0"/>
              </a:spcBef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2) Min Depth – minimum depth of the tree</a:t>
            </a:r>
          </a:p>
          <a:p>
            <a:pPr lvl="0">
              <a:spcBef>
                <a:spcPts val="0"/>
              </a:spcBef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3) Min Bucket – minimum observations in any leaf node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Inbuilt feature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the tool to 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draw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 Decision Trees.</a:t>
            </a:r>
          </a:p>
          <a:p>
            <a:pPr marL="109538" lvl="0" indent="-109538"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Multiple tree structures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were produced for different samples and they did not classify completely.</a:t>
            </a:r>
          </a:p>
        </p:txBody>
      </p:sp>
      <p:pic>
        <p:nvPicPr>
          <p:cNvPr id="6" name="Picture 5" descr="rattl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928" y="1200150"/>
            <a:ext cx="3964370" cy="3581400"/>
          </a:xfrm>
          <a:prstGeom prst="rect">
            <a:avLst/>
          </a:prstGeom>
        </p:spPr>
      </p:pic>
      <p:pic>
        <p:nvPicPr>
          <p:cNvPr id="8" name="Picture 7" descr="rattl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200150"/>
            <a:ext cx="40386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Another Decision Tree Produced</a:t>
            </a:r>
            <a:endParaRPr lang="en-GB" dirty="0"/>
          </a:p>
        </p:txBody>
      </p:sp>
      <p:pic>
        <p:nvPicPr>
          <p:cNvPr id="9" name="Picture 8" descr="rattl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47750"/>
            <a:ext cx="78486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Contents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4"/>
            <a:ext cx="8520600" cy="35914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Data Collection</a:t>
            </a:r>
            <a:endParaRPr lang="en-GB" sz="16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Visualization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Data Pre-processing</a:t>
            </a:r>
            <a:endParaRPr lang="en-GB" sz="16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Implementations</a:t>
            </a:r>
            <a:endParaRPr lang="en-GB" sz="16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Conclusion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Future 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Work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GB" sz="16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endParaRPr sz="16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Neural</a:t>
            </a:r>
            <a:r>
              <a:rPr lang="en-GB" dirty="0" smtClean="0"/>
              <a:t> </a:t>
            </a:r>
            <a:r>
              <a:rPr lang="en-GB" dirty="0"/>
              <a:t>Network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29193" y="1152425"/>
            <a:ext cx="3909407" cy="38737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 Neural Network(NN)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a set of connected input/output units in which each connection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has a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weight associated with it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It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consists of an 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layer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one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or more </a:t>
            </a:r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hidden layers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layer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most popular neural network algorithm is </a:t>
            </a:r>
            <a:r>
              <a:rPr lang="en-US" sz="1400" b="1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backpropagation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algorithm. Backpropagation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learns by iteratively processing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 data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set of training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tuples, comparing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network’s prediction for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each tuple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actual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known 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target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value.</a:t>
            </a:r>
            <a:endParaRPr lang="en-US" sz="14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269" y="1047750"/>
            <a:ext cx="4963886" cy="347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2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98637" y="263224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Working of Neural </a:t>
            </a:r>
            <a:r>
              <a:rPr lang="en-GB" dirty="0"/>
              <a:t>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003" y="616924"/>
            <a:ext cx="2352675" cy="65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105" y="2209799"/>
            <a:ext cx="3305175" cy="847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502" y="2942604"/>
            <a:ext cx="1952625" cy="714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3003" y="3737564"/>
            <a:ext cx="2076450" cy="1000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299" y="1152425"/>
            <a:ext cx="5345704" cy="3177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3003" y="1046551"/>
            <a:ext cx="2333625" cy="93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6233" y="1802167"/>
            <a:ext cx="3064921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337066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Implementation of Neural </a:t>
            </a:r>
            <a:r>
              <a:rPr lang="en-GB" dirty="0"/>
              <a:t>Network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Neuralnet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package is used in our project for the implementation of Neural Network in R Language.</a:t>
            </a:r>
          </a:p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Parameters used for the Neural Network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 algn="just">
              <a:spcAft>
                <a:spcPts val="0"/>
              </a:spcAft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1. Formula       :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loan_status_scale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as a label for the classifiers which is 1 for safe and 0 for not. 	                         </a:t>
            </a:r>
          </a:p>
          <a:p>
            <a:pPr lvl="0" algn="just">
              <a:spcAft>
                <a:spcPts val="0"/>
              </a:spcAft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2. 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Hidden         :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hidden neurons (vertices) in each layer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For Example, 3.</a:t>
            </a:r>
          </a:p>
          <a:p>
            <a:pPr algn="just">
              <a:spcAft>
                <a:spcPts val="0"/>
              </a:spcAft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3. Data:            : </a:t>
            </a:r>
            <a:r>
              <a:rPr lang="en-US" alt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frame containing the variables specified in formula</a:t>
            </a:r>
            <a:r>
              <a:rPr lang="en-US" alt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4.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Stepmax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:  It used to denote maximum steps to be taken by Neural Network to make decision. 	</a:t>
            </a:r>
          </a:p>
          <a:p>
            <a:pPr lvl="0" algn="just">
              <a:spcAft>
                <a:spcPts val="0"/>
              </a:spcAft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5.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Linear.output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: If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act.fct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should not be applied to the output neurons set linear output to TRUE, 			       otherwise to FALSE.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ct.fct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a differentiable function that is used for smoothing the 		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result of the cross product of the covariate or neurons and the weights. </a:t>
            </a:r>
          </a:p>
          <a:p>
            <a:pPr algn="just">
              <a:spcAft>
                <a:spcPts val="0"/>
              </a:spcAft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Algorithm     :  We have used back propagation algorithm for the Neural Network. </a:t>
            </a:r>
            <a:endParaRPr lang="en-US" sz="14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7.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Learningrate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: Numeric value specifying the learning rate used by backpropagation algorithm.</a:t>
            </a:r>
          </a:p>
          <a:p>
            <a:pPr lvl="0" algn="just">
              <a:spcAft>
                <a:spcPts val="0"/>
              </a:spcAft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 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89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Output of Neural Network</a:t>
            </a:r>
            <a:endParaRPr lang="en-GB" dirty="0"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152424"/>
            <a:ext cx="8520600" cy="43339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   </a:t>
            </a:r>
            <a:endParaRPr dirty="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47750"/>
            <a:ext cx="7086599" cy="388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69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07689" y="315571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Results of Neural Network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07689" y="1047750"/>
            <a:ext cx="8520600" cy="4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 latinLnBrk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table shows the error rate, threshold and number of steps taken by neural network on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</a:p>
          <a:p>
            <a:pPr latinLnBrk="1">
              <a:spcAft>
                <a:spcPts val="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Error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Reached Threshold  		Steps</a:t>
            </a:r>
          </a:p>
          <a:p>
            <a:pPr latinLnBrk="1">
              <a:spcAft>
                <a:spcPts val="0"/>
              </a:spcAft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0.03017827207   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0.009807199889 		350664</a:t>
            </a:r>
          </a:p>
          <a:p>
            <a:pPr latinLnBrk="1">
              <a:spcAft>
                <a:spcPts val="0"/>
              </a:spcAft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latinLnBrk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table shows the predicted output of the neural network algorithm on randomly selected training data/</a:t>
            </a:r>
          </a:p>
          <a:p>
            <a:pPr latinLnBrk="1">
              <a:lnSpc>
                <a:spcPct val="100000"/>
              </a:lnSpc>
              <a:spcAft>
                <a:spcPts val="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Row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	Predicted Output	Rounded Output</a:t>
            </a:r>
          </a:p>
          <a:p>
            <a:pPr latinLnBrk="1"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256787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0.001306933596780	0</a:t>
            </a:r>
          </a:p>
          <a:p>
            <a:pPr latinLnBrk="1"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48261 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0.980898108148450	1</a:t>
            </a:r>
          </a:p>
          <a:p>
            <a:pPr latinLnBrk="1"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112665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0.975315861413863	1</a:t>
            </a:r>
          </a:p>
          <a:p>
            <a:pPr latinLnBrk="1"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68244 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0.005140151071020	0</a:t>
            </a:r>
          </a:p>
          <a:p>
            <a:pPr latinLnBrk="1"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192115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0.975243968591713	1</a:t>
            </a:r>
          </a:p>
          <a:p>
            <a:pPr latinLnBrk="1"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312040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0.995559115228409	1</a:t>
            </a:r>
          </a:p>
          <a:p>
            <a:pPr latinLnBrk="1"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343895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0.999998616327410	1</a:t>
            </a:r>
          </a:p>
          <a:p>
            <a:pPr latinLnBrk="1"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265073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0.002298431765039	0</a:t>
            </a:r>
          </a:p>
          <a:p>
            <a:pPr latinLnBrk="1"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64211 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0.999939205424671	1</a:t>
            </a:r>
          </a:p>
          <a:p>
            <a:pPr latinLnBrk="1"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110660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0.091024995284347	0</a:t>
            </a:r>
          </a:p>
          <a:p>
            <a:pPr lvl="0" algn="just">
              <a:spcAft>
                <a:spcPts val="0"/>
              </a:spcAft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Aft>
                <a:spcPts val="0"/>
              </a:spcAft>
            </a:pPr>
            <a:endParaRPr lang="en-GB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746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Applying Classifiers on Testing Data</a:t>
            </a:r>
            <a:endParaRPr lang="en-GB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 latinLnBrk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Following table shows the 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predicted and actual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randomly selected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testing data after applying neural </a:t>
            </a:r>
          </a:p>
          <a:p>
            <a:pPr marL="171450" indent="-171450" latinLnBrk="1">
              <a:spcAft>
                <a:spcPts val="0"/>
              </a:spcAft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network algorithm on them.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atinLnBrk="1">
              <a:spcAft>
                <a:spcPts val="0"/>
              </a:spcAft>
            </a:pPr>
            <a:endParaRPr lang="en-US" sz="14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atinLnBrk="1">
              <a:spcAft>
                <a:spcPts val="0"/>
              </a:spcAft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Row no.	Actual	Prediction</a:t>
            </a:r>
            <a:endParaRPr lang="en-US" sz="1400" b="1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atinLnBrk="1">
              <a:spcAft>
                <a:spcPts val="0"/>
              </a:spcAft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17440       	1	1</a:t>
            </a:r>
          </a:p>
          <a:p>
            <a:pPr latinLnBrk="1">
              <a:spcAft>
                <a:spcPts val="0"/>
              </a:spcAft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302221      	0          	0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atinLnBrk="1">
              <a:spcAft>
                <a:spcPts val="0"/>
              </a:spcAft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243882      	1          	1</a:t>
            </a:r>
          </a:p>
          <a:p>
            <a:pPr latinLnBrk="1">
              <a:spcAft>
                <a:spcPts val="0"/>
              </a:spcAft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171675      	1          	1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atinLnBrk="1">
              <a:spcAft>
                <a:spcPts val="0"/>
              </a:spcAft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291419      	1          	1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atinLnBrk="1">
              <a:spcAft>
                <a:spcPts val="0"/>
              </a:spcAft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118959      	0          	0</a:t>
            </a:r>
          </a:p>
          <a:p>
            <a:pPr latinLnBrk="1">
              <a:spcAft>
                <a:spcPts val="0"/>
              </a:spcAft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123795      	0          	1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atinLnBrk="1">
              <a:spcAft>
                <a:spcPts val="0"/>
              </a:spcAft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84923       	1          	1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atinLnBrk="1">
              <a:spcAft>
                <a:spcPts val="0"/>
              </a:spcAft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251919      	0          	0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atinLnBrk="1">
              <a:spcAft>
                <a:spcPts val="0"/>
              </a:spcAft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344686      	1          	1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endParaRPr lang="en-GB" sz="1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814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Conclusion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79941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project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was able to produce 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classifiers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on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historical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loan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collected from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various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banks.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can aid bankers to identify customers who cannot repay the loan based on the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classifiers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produced.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was achieved by two algorithms i.e.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Neural Network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Decision Tree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We compared performance of both techniques, out of which Neural Network works well with Numeric as well as binary data and produce better and accurate results.</a:t>
            </a:r>
            <a:endParaRPr sz="1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38150"/>
            <a:ext cx="8520600" cy="707400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47750"/>
            <a:ext cx="8520600" cy="3302700"/>
          </a:xfrm>
        </p:spPr>
        <p:txBody>
          <a:bodyPr/>
          <a:lstStyle/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 large number of loans given by banks and private companies in different sectors,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prediction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of whether person can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repay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 loan or not has become very important these days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Also, huge amount of information produced by Loan data,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scalability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issues need to be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resolved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by performing mining task on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platform. </a:t>
            </a:r>
            <a:endParaRPr lang="en-US" sz="14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we mined data based on only two algorithms like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Decision Tree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Neural network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this can be achieved using other algorithms to compare the performance and accuracy of the results to make it better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87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52400" y="209550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228600" y="1123950"/>
            <a:ext cx="8197516" cy="3159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Sridhar, V. </a:t>
            </a: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Mining on Loan Data using Rattle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International Journal of Advanced Research in Computer Science, pp 1 – 10, Vol. 04/10, Sep – Oct 2013. </a:t>
            </a:r>
          </a:p>
          <a:p>
            <a:pPr marL="171450" indent="-1714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Edward, L., Gregory E. </a:t>
            </a: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Comparative Analysis of Payday Loan Customers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Contemporary Economic Policy, pp 299 – 316, Vol. 26/2, Apr 2008.</a:t>
            </a:r>
          </a:p>
          <a:p>
            <a:pPr algn="just">
              <a:lnSpc>
                <a:spcPct val="107000"/>
              </a:lnSpc>
            </a:pP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Reby</a:t>
            </a:r>
            <a:r>
              <a:rPr lang="en-US" sz="1200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D., </a:t>
            </a:r>
            <a:r>
              <a:rPr lang="en-US" sz="1200" b="1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Lek</a:t>
            </a:r>
            <a:r>
              <a:rPr lang="en-US" sz="1200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S., </a:t>
            </a:r>
            <a:r>
              <a:rPr lang="en-US" sz="1200" b="1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Dimopoulos</a:t>
            </a:r>
            <a:r>
              <a:rPr lang="en-US" sz="1200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I., Joachim, J., </a:t>
            </a:r>
            <a:r>
              <a:rPr lang="en-US" sz="1200" b="1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Lauga</a:t>
            </a:r>
            <a:r>
              <a:rPr lang="en-US" sz="1200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J., &amp;</a:t>
            </a:r>
            <a:r>
              <a:rPr lang="en-US" sz="1200" b="1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Aulagnier</a:t>
            </a:r>
            <a:r>
              <a:rPr lang="en-US" sz="1200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 (1997). </a:t>
            </a:r>
            <a:r>
              <a:rPr lang="en-US" sz="1200" b="1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Behavioural</a:t>
            </a:r>
            <a:r>
              <a:rPr lang="en-US" sz="1200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Processes. </a:t>
            </a:r>
            <a:r>
              <a:rPr lang="en-US" sz="1200" b="1" i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Neural Networks as a Classification Method in the </a:t>
            </a:r>
            <a:r>
              <a:rPr lang="en-US" sz="1200" b="1" i="1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Behavioural</a:t>
            </a:r>
            <a:r>
              <a:rPr lang="en-US" sz="1200" b="1" i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Sciences,40</a:t>
            </a:r>
            <a:r>
              <a:rPr lang="en-US" sz="1200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35-43.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referred website </a:t>
            </a:r>
            <a:r>
              <a:rPr lang="en-US" sz="12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https://www.lendingclub.com/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to understand how lending club company is dealing with Loan approval.</a:t>
            </a:r>
          </a:p>
          <a:p>
            <a:pPr algn="just">
              <a:lnSpc>
                <a:spcPct val="107000"/>
              </a:lnSpc>
            </a:pP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referred Article “Using neural networks for credit scoring: a simple example” from the website </a:t>
            </a:r>
            <a:r>
              <a:rPr lang="en-US" sz="12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http://www.r-bloggers.com/using-neural-networks-for-credit-scoring-a-simple-example</a:t>
            </a:r>
            <a:r>
              <a:rPr lang="en-US" sz="1200" u="sng" dirty="0" smtClean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/</a:t>
            </a:r>
            <a:endParaRPr lang="en-US" sz="12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171450" indent="-1714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referred book “Data Mining Concepts and Techniques – Third Edition by Jiawei Han for understanding the working of Decision Tree and Neural Network algorithms.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49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59449" y="2208512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dirty="0" smtClean="0"/>
              <a:t>Questions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7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2227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r>
              <a:rPr lang="en-GB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GB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rtl="0">
              <a:spcBef>
                <a:spcPts val="0"/>
              </a:spcBef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project, we will </a:t>
            </a:r>
            <a:r>
              <a:rPr lang="en-GB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patterns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loan re-payment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customers from different states of the U.S.A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85750" lvl="0" indent="-285750" rtl="0">
              <a:spcBef>
                <a:spcPts val="0"/>
              </a:spcBef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patterns obtained from the real world data can be </a:t>
            </a:r>
            <a:r>
              <a:rPr lang="en-GB" sz="14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classify 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 into who may or may not be able to repay the loan.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Results</a:t>
            </a:r>
            <a:endParaRPr lang="en-GB" sz="14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rtl="0">
              <a:spcBef>
                <a:spcPts val="0"/>
              </a:spcBef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is to 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patterns of customers who were able to repay and not able to replay the loan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marL="285750" lvl="0" indent="-285750" rtl="0">
              <a:spcBef>
                <a:spcPts val="0"/>
              </a:spcBef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can aid bankers to identify customers who cannot repay the loan based on the </a:t>
            </a:r>
            <a:r>
              <a:rPr lang="en-GB" sz="14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classifiers produced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GB"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59449" y="2208512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dirty="0" smtClean="0"/>
              <a:t>Thank You 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75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Data Collection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Studied some of the datasets available online, out of which we </a:t>
            </a:r>
            <a:r>
              <a:rPr lang="en-GB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selected three datasets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were related to our project goal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GB"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</a:t>
            </a:r>
            <a:r>
              <a:rPr lang="en-GB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 and common </a:t>
            </a:r>
            <a:r>
              <a:rPr lang="en-GB" sz="14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each data set from different 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Banks data set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merged into one data set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GB"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28575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-GB" sz="14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Integrated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datasets into one model,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contains more than one 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million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and around 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 attributes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lang="en-GB" sz="14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28575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checked the </a:t>
            </a:r>
            <a:r>
              <a:rPr lang="en-GB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Dictionary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all datasets and </a:t>
            </a:r>
            <a:r>
              <a:rPr lang="en-GB" sz="14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interpreted 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attribute.</a:t>
            </a:r>
            <a:endParaRPr lang="en-GB"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 Visualization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285750" rtl="0">
              <a:spcBef>
                <a:spcPts val="0"/>
              </a:spcBef>
              <a:buFont typeface="Arial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</a:t>
            </a:r>
            <a:r>
              <a:rPr lang="en-GB" sz="14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</a:t>
            </a:r>
            <a:r>
              <a:rPr lang="en-GB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various visualization techniques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manually checked each 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 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understand the data.</a:t>
            </a:r>
            <a:endParaRPr lang="en-GB"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Worked on various data 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 processing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techniques to remove </a:t>
            </a:r>
            <a:r>
              <a:rPr lang="en-GB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redundancy, </a:t>
            </a:r>
            <a:r>
              <a:rPr lang="en-GB" sz="14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inconsistencies </a:t>
            </a:r>
            <a:r>
              <a:rPr lang="en-GB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unnecessary information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the dataset.</a:t>
            </a:r>
          </a:p>
          <a:p>
            <a:pPr marL="51435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R language (In R-Studio) to </a:t>
            </a:r>
            <a:r>
              <a:rPr lang="en-GB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 </a:t>
            </a:r>
            <a:r>
              <a:rPr lang="en-GB" sz="14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GB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 Visualization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Applied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 techniques on key attributes like </a:t>
            </a:r>
            <a:r>
              <a:rPr lang="en-GB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interest rate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4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grades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4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Income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GB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Loan amount 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9 years of historic data and observed below patterns.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2625" lvl="0" indent="-450850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Interest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 is increased based on grade but Net annual return is similar for all grades.</a:t>
            </a:r>
          </a:p>
          <a:p>
            <a:pPr marL="682625" lvl="0" indent="-450850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 of interest is same in all years.</a:t>
            </a:r>
          </a:p>
          <a:p>
            <a:pPr marL="682625" lvl="0" indent="-450850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Percentages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all grades in each year.</a:t>
            </a:r>
          </a:p>
          <a:p>
            <a:pPr marL="682625" lvl="0" indent="-450850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GB" sz="14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Annual_income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Vs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Loan_amount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 Visualization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708" y="1187231"/>
            <a:ext cx="3813500" cy="27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81000" y="1581150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barplot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(matrix(c(mean(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gradeA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[["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int_rate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"]]),</a:t>
            </a:r>
          </a:p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gradeB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[["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int_rate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"]]),</a:t>
            </a:r>
          </a:p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gradeC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[["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int_rate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"]]),</a:t>
            </a:r>
          </a:p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gradeD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[["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int_rate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"]]),</a:t>
            </a:r>
          </a:p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gradeE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[["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int_rate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"]]),</a:t>
            </a:r>
          </a:p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gradeF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[["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int_rate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"]]),</a:t>
            </a:r>
          </a:p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gradeG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[["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int_rate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"]])),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=1),</a:t>
            </a:r>
          </a:p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col=c("aquamarine3"),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names.arg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=LETTERS[1:7],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= "HISTORICAL INTEREST RATE BY GRADE",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ylab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="interest rate avg",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xlab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="Grade")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96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 Visualization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0" y="1276350"/>
            <a:ext cx="3998125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11700" y="1581150"/>
            <a:ext cx="43884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colnames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avg_int_rate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&lt;-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("2007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2008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2009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","201	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","2013","2014","2015")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rownames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avg_int_rate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&lt;- c("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int_rate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avg_int_rate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as.table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avg_int_rate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barplot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avg_int_rate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"AVERAGE INTEREST RATE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="Year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="avg of interest rate")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 Visualization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00" y="1352550"/>
            <a:ext cx="3936675" cy="20692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11700" y="1581150"/>
            <a:ext cx="438845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colnames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grade_mix_year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&lt;- 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("2007","2008","2009","2010","2011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2012","2013","2014",2015)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rownames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grade_mix_year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&lt;-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c("A","B","C","D","E","F","G")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grade_mix_year_table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as.table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grade_mix_year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barplot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grade_mix_year_table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='GRADE MIX OVER 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="Percentages for Grades A-G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xlab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"Years")</a:t>
            </a:r>
          </a:p>
          <a:p>
            <a:r>
              <a:rPr lang="en-US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1527</Words>
  <Application>Microsoft Office PowerPoint</Application>
  <PresentationFormat>On-screen Show (16:9)</PresentationFormat>
  <Paragraphs>217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Times New Roman</vt:lpstr>
      <vt:lpstr>Wingdings</vt:lpstr>
      <vt:lpstr>PT Sans Narrow</vt:lpstr>
      <vt:lpstr>Arial</vt:lpstr>
      <vt:lpstr>Open Sans</vt:lpstr>
      <vt:lpstr>Calibri</vt:lpstr>
      <vt:lpstr>tropic</vt:lpstr>
      <vt:lpstr>Data Mining: Customer loan repayment classification</vt:lpstr>
      <vt:lpstr>Contents</vt:lpstr>
      <vt:lpstr>Introduction</vt:lpstr>
      <vt:lpstr>Data Collection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Pre-Processing</vt:lpstr>
      <vt:lpstr>Data Pre-Processing</vt:lpstr>
      <vt:lpstr>Data Pre-Processing</vt:lpstr>
      <vt:lpstr>Data Pre-Processing</vt:lpstr>
      <vt:lpstr>Implementation</vt:lpstr>
      <vt:lpstr>Decision Tree</vt:lpstr>
      <vt:lpstr>Implementation of Decision Tree</vt:lpstr>
      <vt:lpstr>Implementation of Decision Tree</vt:lpstr>
      <vt:lpstr>Another Decision Tree Produced</vt:lpstr>
      <vt:lpstr>Neural Network</vt:lpstr>
      <vt:lpstr>Working of Neural Network</vt:lpstr>
      <vt:lpstr>Implementation of Neural Network</vt:lpstr>
      <vt:lpstr>Output of Neural Network</vt:lpstr>
      <vt:lpstr>Results of Neural Network</vt:lpstr>
      <vt:lpstr>Applying Classifiers on Testing Data</vt:lpstr>
      <vt:lpstr>Conclusion</vt:lpstr>
      <vt:lpstr>Future Work</vt:lpstr>
      <vt:lpstr>References</vt:lpstr>
      <vt:lpstr>Questions ?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Customer loan repayment classification</dc:title>
  <cp:lastModifiedBy>Priyanka Shah</cp:lastModifiedBy>
  <cp:revision>101</cp:revision>
  <dcterms:modified xsi:type="dcterms:W3CDTF">2016-07-29T16:34:42Z</dcterms:modified>
</cp:coreProperties>
</file>