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73" r:id="rId3"/>
    <p:sldId id="257" r:id="rId4"/>
    <p:sldId id="258" r:id="rId5"/>
    <p:sldId id="259" r:id="rId6"/>
    <p:sldId id="260" r:id="rId7"/>
    <p:sldId id="261" r:id="rId8"/>
    <p:sldId id="281" r:id="rId9"/>
    <p:sldId id="263" r:id="rId10"/>
    <p:sldId id="264" r:id="rId11"/>
    <p:sldId id="265" r:id="rId12"/>
    <p:sldId id="266" r:id="rId13"/>
    <p:sldId id="267" r:id="rId14"/>
    <p:sldId id="268" r:id="rId15"/>
    <p:sldId id="269" r:id="rId16"/>
    <p:sldId id="271" r:id="rId17"/>
    <p:sldId id="274" r:id="rId18"/>
    <p:sldId id="272" r:id="rId19"/>
    <p:sldId id="275" r:id="rId20"/>
    <p:sldId id="276"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00ACA-6979-49BF-9A07-FC0075EEEFAC}" type="datetimeFigureOut">
              <a:rPr lang="en-US" smtClean="0"/>
              <a:pPr/>
              <a:t>05-Dec-14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FB7523-3207-4518-9B4F-934EAE0416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FB7523-3207-4518-9B4F-934EAE04168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BE5DDD-146E-4936-8A1E-F52259FCF940}" type="datetime1">
              <a:rPr lang="en-US" smtClean="0"/>
              <a:pPr/>
              <a:t>05-Dec-14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C6C3220-F816-4BE5-AF32-0DAB64198D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EB849-5101-4B48-81DD-D4298D60B23B}" type="datetime1">
              <a:rPr lang="en-US" smtClean="0"/>
              <a:pPr/>
              <a:t>05-Dec-14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220-F816-4BE5-AF32-0DAB64198D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347A02-6695-4AA3-9E48-A79DCC1ABC02}" type="datetime1">
              <a:rPr lang="en-US" smtClean="0"/>
              <a:pPr/>
              <a:t>05-Dec-14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220-F816-4BE5-AF32-0DAB64198D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BAE406-134A-4523-8F69-D6058E755270}" type="datetime1">
              <a:rPr lang="en-US" smtClean="0"/>
              <a:pPr/>
              <a:t>05-Dec-14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220-F816-4BE5-AF32-0DAB64198D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5191B8-05C3-4B10-A701-CA1D245E294B}" type="datetime1">
              <a:rPr lang="en-US" smtClean="0"/>
              <a:pPr/>
              <a:t>05-Dec-14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C3220-F816-4BE5-AF32-0DAB64198D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9FEEBE-5FA8-40A7-A23C-B437C3893C49}" type="datetime1">
              <a:rPr lang="en-US" smtClean="0"/>
              <a:pPr/>
              <a:t>05-Dec-14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C3220-F816-4BE5-AF32-0DAB64198D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74B335-E6F0-447A-90C2-3FBED6927034}" type="datetime1">
              <a:rPr lang="en-US" smtClean="0"/>
              <a:pPr/>
              <a:t>05-Dec-14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C3220-F816-4BE5-AF32-0DAB64198D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9E730-EDEA-4CBD-9A73-917032C32AE3}" type="datetime1">
              <a:rPr lang="en-US" smtClean="0"/>
              <a:pPr/>
              <a:t>05-Dec-14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C3220-F816-4BE5-AF32-0DAB64198D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009F1-298B-4E63-985C-75F04EE04CCB}" type="datetime1">
              <a:rPr lang="en-US" smtClean="0"/>
              <a:pPr/>
              <a:t>05-Dec-14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C3220-F816-4BE5-AF32-0DAB64198D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FCAC5C-FCD1-44CD-AD39-26E91771E53D}" type="datetime1">
              <a:rPr lang="en-US" smtClean="0"/>
              <a:pPr/>
              <a:t>05-Dec-14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C3220-F816-4BE5-AF32-0DAB64198D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472552-72EF-4AED-8147-5B0ACDE38E5D}" type="datetime1">
              <a:rPr lang="en-US" smtClean="0"/>
              <a:pPr/>
              <a:t>05-Dec-14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C6C3220-F816-4BE5-AF32-0DAB64198D1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0674F5-50C8-4CFB-ADA4-21C044F1E0CC}" type="datetime1">
              <a:rPr lang="en-US" smtClean="0"/>
              <a:pPr/>
              <a:t>05-Dec-14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C6C3220-F816-4BE5-AF32-0DAB64198D1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s.colorado.edu/~main/bgi/doc/" TargetMode="External"/><Relationship Id="rId2" Type="http://schemas.openxmlformats.org/officeDocument/2006/relationships/hyperlink" Target="http://www.bluemoon.ee/history/skyroads/"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851648" cy="1828800"/>
          </a:xfrm>
        </p:spPr>
        <p:txBody>
          <a:bodyPr>
            <a:normAutofit/>
          </a:bodyPr>
          <a:lstStyle/>
          <a:p>
            <a:pPr algn="l"/>
            <a:r>
              <a:rPr lang="en-US" sz="6000" dirty="0" smtClean="0"/>
              <a:t>Software Lab Project</a:t>
            </a:r>
            <a:endParaRPr lang="en-US" sz="7200" dirty="0"/>
          </a:p>
        </p:txBody>
      </p:sp>
      <p:sp>
        <p:nvSpPr>
          <p:cNvPr id="3" name="Subtitle 2"/>
          <p:cNvSpPr>
            <a:spLocks noGrp="1"/>
          </p:cNvSpPr>
          <p:nvPr>
            <p:ph type="subTitle" idx="1"/>
          </p:nvPr>
        </p:nvSpPr>
        <p:spPr>
          <a:xfrm>
            <a:off x="533400" y="2362200"/>
            <a:ext cx="7854696" cy="3886200"/>
          </a:xfrm>
        </p:spPr>
        <p:txBody>
          <a:bodyPr>
            <a:normAutofit fontScale="92500" lnSpcReduction="10000"/>
          </a:bodyPr>
          <a:lstStyle/>
          <a:p>
            <a:pPr algn="l"/>
            <a:r>
              <a:rPr lang="en-US" sz="2200" dirty="0" smtClean="0">
                <a:solidFill>
                  <a:schemeClr val="tx2"/>
                </a:solidFill>
              </a:rPr>
              <a:t>                                                      CSE-1211</a:t>
            </a:r>
          </a:p>
          <a:p>
            <a:pPr algn="l"/>
            <a:r>
              <a:rPr lang="en-US" sz="2400" dirty="0" smtClean="0">
                <a:solidFill>
                  <a:schemeClr val="tx2"/>
                </a:solidFill>
              </a:rPr>
              <a:t>Project name: Sky Roads.</a:t>
            </a:r>
          </a:p>
          <a:p>
            <a:pPr algn="l"/>
            <a:r>
              <a:rPr lang="en-US" sz="2200" dirty="0" smtClean="0">
                <a:solidFill>
                  <a:schemeClr val="tx2"/>
                </a:solidFill>
              </a:rPr>
              <a:t>Submitted to:</a:t>
            </a:r>
          </a:p>
          <a:p>
            <a:pPr marL="457200" indent="-457200" algn="l"/>
            <a:r>
              <a:rPr lang="en-US" sz="2200" dirty="0" smtClean="0">
                <a:solidFill>
                  <a:schemeClr val="tx2"/>
                </a:solidFill>
              </a:rPr>
              <a:t>1. Dr. Muhammad Asif Hossain Khan</a:t>
            </a:r>
          </a:p>
          <a:p>
            <a:pPr marL="457200" indent="-457200" algn="l"/>
            <a:r>
              <a:rPr lang="en-US" sz="2200" dirty="0" smtClean="0">
                <a:solidFill>
                  <a:schemeClr val="tx2"/>
                </a:solidFill>
              </a:rPr>
              <a:t>Associate Professor, Dept of CSE.</a:t>
            </a:r>
          </a:p>
          <a:p>
            <a:pPr algn="l"/>
            <a:r>
              <a:rPr lang="en-US" sz="2200" dirty="0" smtClean="0">
                <a:solidFill>
                  <a:schemeClr val="tx2"/>
                </a:solidFill>
              </a:rPr>
              <a:t>2.Ms. Anna Fariha</a:t>
            </a:r>
          </a:p>
          <a:p>
            <a:pPr algn="l"/>
            <a:r>
              <a:rPr lang="en-US" sz="2200" dirty="0" smtClean="0">
                <a:solidFill>
                  <a:schemeClr val="tx2"/>
                </a:solidFill>
              </a:rPr>
              <a:t>Lecturer, Dept of CSE.</a:t>
            </a:r>
          </a:p>
          <a:p>
            <a:pPr algn="l"/>
            <a:endParaRPr lang="en-US" sz="2200" dirty="0" smtClean="0">
              <a:solidFill>
                <a:schemeClr val="tx2"/>
              </a:solidFill>
            </a:endParaRPr>
          </a:p>
          <a:p>
            <a:pPr algn="l"/>
            <a:r>
              <a:rPr lang="en-US" sz="2200" dirty="0" smtClean="0">
                <a:solidFill>
                  <a:schemeClr val="tx2"/>
                </a:solidFill>
              </a:rPr>
              <a:t>Submitted by:</a:t>
            </a:r>
          </a:p>
          <a:p>
            <a:pPr algn="l"/>
            <a:r>
              <a:rPr lang="en-US" sz="2200" dirty="0" smtClean="0">
                <a:solidFill>
                  <a:schemeClr val="tx2"/>
                </a:solidFill>
              </a:rPr>
              <a:t>1.Tanzir Islam- (FH-01)</a:t>
            </a:r>
          </a:p>
          <a:p>
            <a:pPr algn="l"/>
            <a:r>
              <a:rPr lang="en-US" sz="2200" dirty="0" smtClean="0">
                <a:solidFill>
                  <a:schemeClr val="tx2"/>
                </a:solidFill>
              </a:rPr>
              <a:t>2.Shahreen Salim Aunti- (SN-33)</a:t>
            </a:r>
          </a:p>
        </p:txBody>
      </p:sp>
      <p:sp>
        <p:nvSpPr>
          <p:cNvPr id="4" name="Slide Number Placeholder 3"/>
          <p:cNvSpPr>
            <a:spLocks noGrp="1"/>
          </p:cNvSpPr>
          <p:nvPr>
            <p:ph type="sldNum" sz="quarter" idx="12"/>
          </p:nvPr>
        </p:nvSpPr>
        <p:spPr/>
        <p:txBody>
          <a:bodyPr/>
          <a:lstStyle/>
          <a:p>
            <a:fld id="{DC6C3220-F816-4BE5-AF32-0DAB64198D1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772400" cy="4572000"/>
          </a:xfrm>
        </p:spPr>
        <p:txBody>
          <a:bodyPr/>
          <a:lstStyle/>
          <a:p>
            <a:r>
              <a:rPr smtClean="0">
                <a:latin typeface="Algerian" pitchFamily="82" charset="0"/>
              </a:rPr>
              <a:t>A quick overview on the project interface</a:t>
            </a:r>
            <a:endParaRPr lang="en-US" dirty="0">
              <a:latin typeface="Algerian" pitchFamily="82" charset="0"/>
            </a:endParaRPr>
          </a:p>
        </p:txBody>
      </p:sp>
      <p:sp>
        <p:nvSpPr>
          <p:cNvPr id="3" name="Text Placeholder 2"/>
          <p:cNvSpPr>
            <a:spLocks noGrp="1"/>
          </p:cNvSpPr>
          <p:nvPr>
            <p:ph type="body" idx="1"/>
          </p:nvPr>
        </p:nvSpPr>
        <p:spPr>
          <a:xfrm>
            <a:off x="530352" y="1981200"/>
            <a:ext cx="7772400" cy="2233176"/>
          </a:xfrm>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DC6C3220-F816-4BE5-AF32-0DAB64198D1D}"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Game menu</a:t>
            </a:r>
            <a:endParaRPr lang="en-US" dirty="0">
              <a:latin typeface="Algerian" pitchFamily="82" charset="0"/>
            </a:endParaRPr>
          </a:p>
        </p:txBody>
      </p:sp>
      <p:pic>
        <p:nvPicPr>
          <p:cNvPr id="4" name="Content Placeholder 3" descr="604168_798257910209894_3943234686007335180_n.jpg"/>
          <p:cNvPicPr>
            <a:picLocks noGrp="1" noChangeAspect="1"/>
          </p:cNvPicPr>
          <p:nvPr>
            <p:ph idx="1"/>
          </p:nvPr>
        </p:nvPicPr>
        <p:blipFill>
          <a:blip r:embed="rId2"/>
          <a:stretch>
            <a:fillRect/>
          </a:stretch>
        </p:blipFill>
        <p:spPr>
          <a:xfrm>
            <a:off x="1060450" y="1981200"/>
            <a:ext cx="7023099" cy="4389437"/>
          </a:xfrm>
        </p:spPr>
      </p:pic>
      <p:sp>
        <p:nvSpPr>
          <p:cNvPr id="5" name="Slide Number Placeholder 4"/>
          <p:cNvSpPr>
            <a:spLocks noGrp="1"/>
          </p:cNvSpPr>
          <p:nvPr>
            <p:ph type="sldNum" sz="quarter" idx="12"/>
          </p:nvPr>
        </p:nvSpPr>
        <p:spPr/>
        <p:txBody>
          <a:bodyPr/>
          <a:lstStyle/>
          <a:p>
            <a:fld id="{DC6C3220-F816-4BE5-AF32-0DAB64198D1D}"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Game instructions</a:t>
            </a:r>
            <a:endParaRPr lang="en-US" dirty="0">
              <a:latin typeface="Algerian" pitchFamily="82" charset="0"/>
            </a:endParaRPr>
          </a:p>
        </p:txBody>
      </p:sp>
      <p:pic>
        <p:nvPicPr>
          <p:cNvPr id="6" name="Content Placeholder 5" descr="ins.jpg"/>
          <p:cNvPicPr>
            <a:picLocks noGrp="1" noChangeAspect="1"/>
          </p:cNvPicPr>
          <p:nvPr>
            <p:ph idx="1"/>
          </p:nvPr>
        </p:nvPicPr>
        <p:blipFill>
          <a:blip r:embed="rId2"/>
          <a:stretch>
            <a:fillRect/>
          </a:stretch>
        </p:blipFill>
        <p:spPr>
          <a:xfrm>
            <a:off x="1060450" y="1935163"/>
            <a:ext cx="7023099" cy="4389437"/>
          </a:xfrm>
        </p:spPr>
      </p:pic>
      <p:sp>
        <p:nvSpPr>
          <p:cNvPr id="4" name="Slide Number Placeholder 3"/>
          <p:cNvSpPr>
            <a:spLocks noGrp="1"/>
          </p:cNvSpPr>
          <p:nvPr>
            <p:ph type="sldNum" sz="quarter" idx="12"/>
          </p:nvPr>
        </p:nvSpPr>
        <p:spPr/>
        <p:txBody>
          <a:bodyPr/>
          <a:lstStyle/>
          <a:p>
            <a:fld id="{DC6C3220-F816-4BE5-AF32-0DAB64198D1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Leader board</a:t>
            </a:r>
            <a:endParaRPr lang="en-US" dirty="0">
              <a:latin typeface="Algerian" pitchFamily="82" charset="0"/>
            </a:endParaRPr>
          </a:p>
        </p:txBody>
      </p:sp>
      <p:pic>
        <p:nvPicPr>
          <p:cNvPr id="5" name="Content Placeholder 4" descr="Capture.PNG"/>
          <p:cNvPicPr>
            <a:picLocks noGrp="1" noChangeAspect="1"/>
          </p:cNvPicPr>
          <p:nvPr>
            <p:ph idx="1"/>
          </p:nvPr>
        </p:nvPicPr>
        <p:blipFill>
          <a:blip r:embed="rId2"/>
          <a:stretch>
            <a:fillRect/>
          </a:stretch>
        </p:blipFill>
        <p:spPr>
          <a:xfrm>
            <a:off x="1670605" y="2011363"/>
            <a:ext cx="5802790" cy="4389437"/>
          </a:xfrm>
        </p:spPr>
      </p:pic>
      <p:sp>
        <p:nvSpPr>
          <p:cNvPr id="4" name="Slide Number Placeholder 3"/>
          <p:cNvSpPr>
            <a:spLocks noGrp="1"/>
          </p:cNvSpPr>
          <p:nvPr>
            <p:ph type="sldNum" sz="quarter" idx="12"/>
          </p:nvPr>
        </p:nvSpPr>
        <p:spPr/>
        <p:txBody>
          <a:bodyPr/>
          <a:lstStyle/>
          <a:p>
            <a:fld id="{DC6C3220-F816-4BE5-AF32-0DAB64198D1D}"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Levels</a:t>
            </a:r>
            <a:endParaRPr lang="en-US" dirty="0">
              <a:latin typeface="Algerian" pitchFamily="82" charset="0"/>
            </a:endParaRPr>
          </a:p>
        </p:txBody>
      </p:sp>
      <p:pic>
        <p:nvPicPr>
          <p:cNvPr id="4" name="Content Placeholder 3" descr="level1.jpg"/>
          <p:cNvPicPr>
            <a:picLocks noGrp="1" noChangeAspect="1"/>
          </p:cNvPicPr>
          <p:nvPr>
            <p:ph idx="1"/>
          </p:nvPr>
        </p:nvPicPr>
        <p:blipFill>
          <a:blip r:embed="rId2"/>
          <a:stretch>
            <a:fillRect/>
          </a:stretch>
        </p:blipFill>
        <p:spPr>
          <a:xfrm>
            <a:off x="1060450" y="1935163"/>
            <a:ext cx="7023099" cy="4389437"/>
          </a:xfrm>
        </p:spPr>
      </p:pic>
      <p:sp>
        <p:nvSpPr>
          <p:cNvPr id="5" name="Slide Number Placeholder 4"/>
          <p:cNvSpPr>
            <a:spLocks noGrp="1"/>
          </p:cNvSpPr>
          <p:nvPr>
            <p:ph type="sldNum" sz="quarter" idx="12"/>
          </p:nvPr>
        </p:nvSpPr>
        <p:spPr/>
        <p:txBody>
          <a:bodyPr/>
          <a:lstStyle/>
          <a:p>
            <a:fld id="{DC6C3220-F816-4BE5-AF32-0DAB64198D1D}"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itchFamily="82" charset="0"/>
              </a:rPr>
              <a:t>Condition before starting</a:t>
            </a:r>
            <a:endParaRPr lang="en-US" dirty="0">
              <a:latin typeface="Algerian" pitchFamily="82" charset="0"/>
            </a:endParaRPr>
          </a:p>
        </p:txBody>
      </p:sp>
      <p:pic>
        <p:nvPicPr>
          <p:cNvPr id="5" name="Content Placeholder 4" descr="10834190_10205340689626587_518351337_n.jpg"/>
          <p:cNvPicPr>
            <a:picLocks noGrp="1" noChangeAspect="1"/>
          </p:cNvPicPr>
          <p:nvPr>
            <p:ph idx="1"/>
          </p:nvPr>
        </p:nvPicPr>
        <p:blipFill>
          <a:blip r:embed="rId2"/>
          <a:stretch>
            <a:fillRect/>
          </a:stretch>
        </p:blipFill>
        <p:spPr>
          <a:xfrm>
            <a:off x="1770231" y="1935163"/>
            <a:ext cx="5603537" cy="4389437"/>
          </a:xfrm>
        </p:spPr>
      </p:pic>
      <p:sp>
        <p:nvSpPr>
          <p:cNvPr id="4" name="Slide Number Placeholder 3"/>
          <p:cNvSpPr>
            <a:spLocks noGrp="1"/>
          </p:cNvSpPr>
          <p:nvPr>
            <p:ph type="sldNum" sz="quarter" idx="12"/>
          </p:nvPr>
        </p:nvSpPr>
        <p:spPr/>
        <p:txBody>
          <a:bodyPr/>
          <a:lstStyle/>
          <a:p>
            <a:fld id="{DC6C3220-F816-4BE5-AF32-0DAB64198D1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OBJECTS used</a:t>
            </a:r>
            <a:endParaRPr lang="en-US" dirty="0">
              <a:latin typeface="Algerian" pitchFamily="82" charset="0"/>
            </a:endParaRPr>
          </a:p>
        </p:txBody>
      </p:sp>
      <p:sp>
        <p:nvSpPr>
          <p:cNvPr id="3" name="Content Placeholder 2"/>
          <p:cNvSpPr>
            <a:spLocks noGrp="1"/>
          </p:cNvSpPr>
          <p:nvPr>
            <p:ph sz="half"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latin typeface="Algerian" pitchFamily="82" charset="0"/>
              </a:rPr>
              <a:t>               Aircraft</a:t>
            </a:r>
          </a:p>
        </p:txBody>
      </p:sp>
      <p:pic>
        <p:nvPicPr>
          <p:cNvPr id="1026" name="Picture 2"/>
          <p:cNvPicPr>
            <a:picLocks noGrp="1" noChangeAspect="1" noChangeArrowheads="1"/>
          </p:cNvPicPr>
          <p:nvPr>
            <p:ph sz="half" idx="2"/>
          </p:nvPr>
        </p:nvPicPr>
        <p:blipFill>
          <a:blip r:embed="rId2"/>
          <a:srcRect/>
          <a:stretch>
            <a:fillRect/>
          </a:stretch>
        </p:blipFill>
        <p:spPr bwMode="auto">
          <a:xfrm>
            <a:off x="4876800" y="2743200"/>
            <a:ext cx="2714625" cy="847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781800" y="4114800"/>
            <a:ext cx="1552575" cy="838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648200" y="4114800"/>
            <a:ext cx="1676400" cy="781050"/>
          </a:xfrm>
          <a:prstGeom prst="rect">
            <a:avLst/>
          </a:prstGeom>
          <a:noFill/>
          <a:ln w="9525">
            <a:noFill/>
            <a:miter lim="800000"/>
            <a:headEnd/>
            <a:tailEnd/>
          </a:ln>
          <a:effectLst/>
        </p:spPr>
      </p:pic>
      <p:sp>
        <p:nvSpPr>
          <p:cNvPr id="8" name="TextBox 7"/>
          <p:cNvSpPr txBox="1"/>
          <p:nvPr/>
        </p:nvSpPr>
        <p:spPr>
          <a:xfrm>
            <a:off x="5029200" y="5562600"/>
            <a:ext cx="3429000" cy="369332"/>
          </a:xfrm>
          <a:prstGeom prst="rect">
            <a:avLst/>
          </a:prstGeom>
          <a:noFill/>
        </p:spPr>
        <p:txBody>
          <a:bodyPr wrap="square" rtlCol="0">
            <a:spAutoFit/>
          </a:bodyPr>
          <a:lstStyle/>
          <a:p>
            <a:r>
              <a:rPr lang="en-US" dirty="0" smtClean="0">
                <a:latin typeface="Algerian" pitchFamily="82" charset="0"/>
              </a:rPr>
              <a:t>            Obstacles</a:t>
            </a:r>
            <a:endParaRPr lang="en-US" dirty="0">
              <a:latin typeface="Algerian" pitchFamily="82" charset="0"/>
            </a:endParaRPr>
          </a:p>
        </p:txBody>
      </p:sp>
      <p:pic>
        <p:nvPicPr>
          <p:cNvPr id="1030" name="Picture 6"/>
          <p:cNvPicPr>
            <a:picLocks noChangeAspect="1" noChangeArrowheads="1"/>
          </p:cNvPicPr>
          <p:nvPr/>
        </p:nvPicPr>
        <p:blipFill>
          <a:blip r:embed="rId5"/>
          <a:srcRect/>
          <a:stretch>
            <a:fillRect/>
          </a:stretch>
        </p:blipFill>
        <p:spPr bwMode="auto">
          <a:xfrm>
            <a:off x="1676400" y="3657600"/>
            <a:ext cx="1638300" cy="1000125"/>
          </a:xfrm>
          <a:prstGeom prst="rect">
            <a:avLst/>
          </a:prstGeom>
          <a:noFill/>
          <a:ln w="9525">
            <a:noFill/>
            <a:miter lim="800000"/>
            <a:headEnd/>
            <a:tailEnd/>
          </a:ln>
          <a:effectLst/>
        </p:spPr>
      </p:pic>
      <p:sp>
        <p:nvSpPr>
          <p:cNvPr id="9" name="Slide Number Placeholder 8"/>
          <p:cNvSpPr>
            <a:spLocks noGrp="1"/>
          </p:cNvSpPr>
          <p:nvPr>
            <p:ph type="sldNum" sz="quarter" idx="12"/>
          </p:nvPr>
        </p:nvSpPr>
        <p:spPr/>
        <p:txBody>
          <a:bodyPr/>
          <a:lstStyle/>
          <a:p>
            <a:fld id="{DC6C3220-F816-4BE5-AF32-0DAB64198D1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0"/>
            <a:ext cx="7772400" cy="1362456"/>
          </a:xfrm>
        </p:spPr>
        <p:txBody>
          <a:bodyPr/>
          <a:lstStyle/>
          <a:p>
            <a:r>
              <a:rPr smtClean="0">
                <a:latin typeface="Algerian" pitchFamily="82" charset="0"/>
              </a:rPr>
              <a:t>D</a:t>
            </a:r>
            <a:r>
              <a:rPr lang="en-US" dirty="0" err="1" smtClean="0">
                <a:latin typeface="Algerian" pitchFamily="82" charset="0"/>
              </a:rPr>
              <a:t>i</a:t>
            </a:r>
            <a:r>
              <a:rPr smtClean="0">
                <a:latin typeface="Algerian" pitchFamily="82" charset="0"/>
              </a:rPr>
              <a:t>fficulties faced,Limitations, and discussion on utility</a:t>
            </a:r>
            <a:endParaRPr lang="en-US" dirty="0">
              <a:latin typeface="Algerian" pitchFamily="82" charset="0"/>
            </a:endParaRPr>
          </a:p>
        </p:txBody>
      </p:sp>
      <p:sp>
        <p:nvSpPr>
          <p:cNvPr id="3" name="Text Placeholder 2"/>
          <p:cNvSpPr>
            <a:spLocks noGrp="1"/>
          </p:cNvSpPr>
          <p:nvPr>
            <p:ph type="body" idx="1"/>
          </p:nvPr>
        </p:nvSpPr>
        <p:spPr/>
        <p:txBody>
          <a:bodyPr/>
          <a:lstStyle/>
          <a:p>
            <a:r>
              <a:rPr lang="en-US" dirty="0" smtClean="0"/>
              <a:t>  </a:t>
            </a:r>
          </a:p>
          <a:p>
            <a:endParaRPr lang="en-US" dirty="0"/>
          </a:p>
        </p:txBody>
      </p:sp>
      <p:sp>
        <p:nvSpPr>
          <p:cNvPr id="4" name="Slide Number Placeholder 3"/>
          <p:cNvSpPr>
            <a:spLocks noGrp="1"/>
          </p:cNvSpPr>
          <p:nvPr>
            <p:ph type="sldNum" sz="quarter" idx="12"/>
          </p:nvPr>
        </p:nvSpPr>
        <p:spPr/>
        <p:txBody>
          <a:bodyPr/>
          <a:lstStyle/>
          <a:p>
            <a:fld id="{DC6C3220-F816-4BE5-AF32-0DAB64198D1D}"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Difficulties faced	</a:t>
            </a:r>
            <a:endParaRPr lang="en-US" dirty="0">
              <a:latin typeface="Algerian" pitchFamily="82" charset="0"/>
            </a:endParaRPr>
          </a:p>
        </p:txBody>
      </p:sp>
      <p:sp>
        <p:nvSpPr>
          <p:cNvPr id="3" name="Content Placeholder 2"/>
          <p:cNvSpPr>
            <a:spLocks noGrp="1"/>
          </p:cNvSpPr>
          <p:nvPr>
            <p:ph idx="1"/>
          </p:nvPr>
        </p:nvSpPr>
        <p:spPr/>
        <p:txBody>
          <a:bodyPr/>
          <a:lstStyle/>
          <a:p>
            <a:r>
              <a:rPr lang="en-US" sz="3200" dirty="0" smtClean="0">
                <a:solidFill>
                  <a:schemeClr val="tx2"/>
                </a:solidFill>
              </a:rPr>
              <a:t>We had to be careful about various corner cases.</a:t>
            </a:r>
          </a:p>
          <a:p>
            <a:r>
              <a:rPr lang="en-US" sz="3200" dirty="0" smtClean="0">
                <a:solidFill>
                  <a:schemeClr val="tx2"/>
                </a:solidFill>
              </a:rPr>
              <a:t>Unwanted drawbacks remained.</a:t>
            </a:r>
          </a:p>
          <a:p>
            <a:r>
              <a:rPr lang="en-US" sz="3200" dirty="0" smtClean="0">
                <a:solidFill>
                  <a:schemeClr val="tx2"/>
                </a:solidFill>
              </a:rPr>
              <a:t>The whole idea of presenting a 3D perspective in a 2D computer monitor screen was complicated</a:t>
            </a:r>
            <a:r>
              <a:rPr lang="en-US" sz="2400" dirty="0" smtClean="0">
                <a:solidFill>
                  <a:schemeClr val="tx2"/>
                </a:solidFill>
              </a:rPr>
              <a:t>.</a:t>
            </a:r>
            <a:endParaRPr lang="en-US" sz="2400" dirty="0">
              <a:solidFill>
                <a:schemeClr val="tx2"/>
              </a:solidFill>
            </a:endParaRPr>
          </a:p>
        </p:txBody>
      </p:sp>
      <p:sp>
        <p:nvSpPr>
          <p:cNvPr id="4" name="Slide Number Placeholder 3"/>
          <p:cNvSpPr>
            <a:spLocks noGrp="1"/>
          </p:cNvSpPr>
          <p:nvPr>
            <p:ph type="sldNum" sz="quarter" idx="12"/>
          </p:nvPr>
        </p:nvSpPr>
        <p:spPr/>
        <p:txBody>
          <a:bodyPr/>
          <a:lstStyle/>
          <a:p>
            <a:fld id="{DC6C3220-F816-4BE5-AF32-0DAB64198D1D}"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limitations</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solidFill>
                  <a:schemeClr val="tx2"/>
                </a:solidFill>
              </a:rPr>
              <a:t>We managed to include only two levels.</a:t>
            </a:r>
          </a:p>
          <a:p>
            <a:r>
              <a:rPr lang="en-US" dirty="0" smtClean="0">
                <a:solidFill>
                  <a:schemeClr val="tx2"/>
                </a:solidFill>
              </a:rPr>
              <a:t>As we know BGI is not a standard graphical interface and it has certain limitations. </a:t>
            </a:r>
          </a:p>
          <a:p>
            <a:r>
              <a:rPr lang="en-US" dirty="0" smtClean="0">
                <a:solidFill>
                  <a:schemeClr val="tx2"/>
                </a:solidFill>
              </a:rPr>
              <a:t>We tried our best to present a 3D perspective to the players but it was not so easy while using BGI functions.</a:t>
            </a:r>
          </a:p>
          <a:p>
            <a:r>
              <a:rPr lang="en-US" dirty="0" smtClean="0">
                <a:solidFill>
                  <a:schemeClr val="tx2"/>
                </a:solidFill>
              </a:rPr>
              <a:t>The keyboard buffering issues</a:t>
            </a:r>
          </a:p>
          <a:p>
            <a:endParaRPr lang="en-US" dirty="0">
              <a:solidFill>
                <a:schemeClr val="tx2"/>
              </a:solidFill>
            </a:endParaRPr>
          </a:p>
        </p:txBody>
      </p:sp>
      <p:sp>
        <p:nvSpPr>
          <p:cNvPr id="4" name="Slide Number Placeholder 3"/>
          <p:cNvSpPr>
            <a:spLocks noGrp="1"/>
          </p:cNvSpPr>
          <p:nvPr>
            <p:ph type="sldNum" sz="quarter" idx="12"/>
          </p:nvPr>
        </p:nvSpPr>
        <p:spPr/>
        <p:txBody>
          <a:bodyPr/>
          <a:lstStyle/>
          <a:p>
            <a:fld id="{DC6C3220-F816-4BE5-AF32-0DAB64198D1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7772400" cy="2810256"/>
          </a:xfrm>
        </p:spPr>
        <p:txBody>
          <a:bodyPr/>
          <a:lstStyle/>
          <a:p>
            <a:r>
              <a:rPr smtClean="0">
                <a:latin typeface="Algerian" pitchFamily="82" charset="0"/>
              </a:rPr>
              <a:t>Introduction, the game and discussion on working procedure</a:t>
            </a:r>
            <a:endParaRPr lang="en-US" dirty="0">
              <a:latin typeface="Algerian" pitchFamily="82" charset="0"/>
            </a:endParaRPr>
          </a:p>
        </p:txBody>
      </p:sp>
      <p:sp>
        <p:nvSpPr>
          <p:cNvPr id="3" name="Text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DC6C3220-F816-4BE5-AF32-0DAB64198D1D}" type="slidenum">
              <a:rPr lang="en-US" smtClean="0"/>
              <a:pPr/>
              <a:t>2</a:t>
            </a:fld>
            <a:endParaRPr lang="en-US"/>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Utility of this project</a:t>
            </a:r>
            <a:endParaRPr lang="en-US" dirty="0">
              <a:latin typeface="Algerian" pitchFamily="82" charset="0"/>
            </a:endParaRPr>
          </a:p>
        </p:txBody>
      </p:sp>
      <p:sp>
        <p:nvSpPr>
          <p:cNvPr id="3" name="Content Placeholder 2"/>
          <p:cNvSpPr>
            <a:spLocks noGrp="1"/>
          </p:cNvSpPr>
          <p:nvPr>
            <p:ph idx="1"/>
          </p:nvPr>
        </p:nvSpPr>
        <p:spPr/>
        <p:txBody>
          <a:bodyPr/>
          <a:lstStyle/>
          <a:p>
            <a:pPr>
              <a:buFont typeface="Arial" pitchFamily="34" charset="0"/>
              <a:buChar char="•"/>
            </a:pPr>
            <a:r>
              <a:rPr lang="en-US" dirty="0" smtClean="0">
                <a:solidFill>
                  <a:schemeClr val="tx2"/>
                </a:solidFill>
              </a:rPr>
              <a:t>There is hardly any person who hasn’t played this game in their childhood.</a:t>
            </a:r>
          </a:p>
          <a:p>
            <a:pPr>
              <a:buFont typeface="Arial" pitchFamily="34" charset="0"/>
              <a:buChar char="•"/>
            </a:pPr>
            <a:r>
              <a:rPr lang="en-US" dirty="0" smtClean="0">
                <a:solidFill>
                  <a:schemeClr val="tx2"/>
                </a:solidFill>
              </a:rPr>
              <a:t>It is an interesting game.</a:t>
            </a:r>
          </a:p>
          <a:p>
            <a:pPr>
              <a:buFont typeface="Arial" pitchFamily="34" charset="0"/>
              <a:buChar char="•"/>
            </a:pPr>
            <a:r>
              <a:rPr lang="en-US" dirty="0" smtClean="0">
                <a:solidFill>
                  <a:schemeClr val="tx2"/>
                </a:solidFill>
              </a:rPr>
              <a:t>It will make you feel nostalgic and feel like you tried something new at the same time. </a:t>
            </a:r>
          </a:p>
          <a:p>
            <a:pPr>
              <a:buFont typeface="Arial" pitchFamily="34" charset="0"/>
              <a:buChar char="•"/>
            </a:pPr>
            <a:endParaRPr lang="en-US" dirty="0" smtClean="0">
              <a:solidFill>
                <a:schemeClr val="tx2"/>
              </a:solidFill>
            </a:endParaRPr>
          </a:p>
        </p:txBody>
      </p:sp>
      <p:sp>
        <p:nvSpPr>
          <p:cNvPr id="4" name="Slide Number Placeholder 3"/>
          <p:cNvSpPr>
            <a:spLocks noGrp="1"/>
          </p:cNvSpPr>
          <p:nvPr>
            <p:ph type="sldNum" sz="quarter" idx="12"/>
          </p:nvPr>
        </p:nvSpPr>
        <p:spPr/>
        <p:txBody>
          <a:bodyPr/>
          <a:lstStyle/>
          <a:p>
            <a:fld id="{DC6C3220-F816-4BE5-AF32-0DAB64198D1D}"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Algerian" pitchFamily="82" charset="0"/>
              </a:rPr>
              <a:t>references</a:t>
            </a:r>
            <a:endParaRPr lang="en-US" dirty="0">
              <a:latin typeface="Algerian" pitchFamily="82" charset="0"/>
            </a:endParaRPr>
          </a:p>
        </p:txBody>
      </p:sp>
      <p:sp>
        <p:nvSpPr>
          <p:cNvPr id="3" name="Subtitle 2"/>
          <p:cNvSpPr>
            <a:spLocks noGrp="1"/>
          </p:cNvSpPr>
          <p:nvPr>
            <p:ph type="subTitle" idx="1"/>
          </p:nvPr>
        </p:nvSpPr>
        <p:spPr/>
        <p:txBody>
          <a:bodyPr>
            <a:normAutofit fontScale="62500" lnSpcReduction="20000"/>
          </a:bodyPr>
          <a:lstStyle/>
          <a:p>
            <a:pPr marL="514350" indent="-514350" algn="l">
              <a:buAutoNum type="arabicPeriod"/>
            </a:pPr>
            <a:endParaRPr lang="en-US" dirty="0" smtClean="0"/>
          </a:p>
          <a:p>
            <a:pPr marL="514350" indent="-514350" algn="l">
              <a:buAutoNum type="arabicPeriod"/>
            </a:pPr>
            <a:r>
              <a:rPr lang="en-US" dirty="0" smtClean="0">
                <a:hlinkClick r:id="rId2"/>
              </a:rPr>
              <a:t>www.bluemoon.ee/history/skyroads/</a:t>
            </a:r>
            <a:endParaRPr lang="en-US" dirty="0" smtClean="0"/>
          </a:p>
          <a:p>
            <a:pPr marL="514350" indent="-514350" algn="l">
              <a:buAutoNum type="arabicPeriod"/>
            </a:pPr>
            <a:r>
              <a:rPr lang="en-US" dirty="0" smtClean="0">
                <a:hlinkClick r:id="rId3"/>
              </a:rPr>
              <a:t>www.cs.colorado.edu/~main/bgi/doc/</a:t>
            </a:r>
            <a:r>
              <a:rPr lang="en-US" dirty="0" smtClean="0"/>
              <a:t> </a:t>
            </a:r>
          </a:p>
          <a:p>
            <a:pPr marL="514350" indent="-514350" algn="l">
              <a:buAutoNum type="arabicPeriod"/>
            </a:pPr>
            <a:r>
              <a:rPr lang="en-US" dirty="0" smtClean="0"/>
              <a:t>en.wikipedia.org.</a:t>
            </a:r>
          </a:p>
          <a:p>
            <a:pPr marL="514350" indent="-514350" algn="l"/>
            <a:endParaRPr lang="en-US" dirty="0" smtClean="0"/>
          </a:p>
          <a:p>
            <a:r>
              <a:rPr lang="en-US" dirty="0" smtClean="0"/>
              <a:t/>
            </a:r>
            <a:br>
              <a:rPr lang="en-US" dirty="0" smtClean="0"/>
            </a:br>
            <a:endParaRPr lang="en-US" dirty="0" smtClean="0"/>
          </a:p>
          <a:p>
            <a:endParaRPr lang="en-US" dirty="0" smtClean="0"/>
          </a:p>
          <a:p>
            <a:pPr marL="514350" indent="-514350" algn="l">
              <a:buAutoNum type="arabicPeriod"/>
            </a:pPr>
            <a:endParaRPr lang="en-US" dirty="0"/>
          </a:p>
        </p:txBody>
      </p:sp>
      <p:sp>
        <p:nvSpPr>
          <p:cNvPr id="4" name="Slide Number Placeholder 3"/>
          <p:cNvSpPr>
            <a:spLocks noGrp="1"/>
          </p:cNvSpPr>
          <p:nvPr>
            <p:ph type="sldNum" sz="quarter" idx="12"/>
          </p:nvPr>
        </p:nvSpPr>
        <p:spPr/>
        <p:txBody>
          <a:bodyPr/>
          <a:lstStyle/>
          <a:p>
            <a:fld id="{DC6C3220-F816-4BE5-AF32-0DAB64198D1D}"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7772400" cy="1362456"/>
          </a:xfrm>
        </p:spPr>
        <p:txBody>
          <a:bodyPr/>
          <a:lstStyle/>
          <a:p>
            <a:r>
              <a:rPr sz="8800" smtClean="0">
                <a:latin typeface="Algerian" pitchFamily="82" charset="0"/>
              </a:rPr>
              <a:t> Thank you</a:t>
            </a:r>
            <a:endParaRPr lang="en-US" sz="8800" dirty="0">
              <a:latin typeface="Algerian" pitchFamily="82" charset="0"/>
            </a:endParaRPr>
          </a:p>
        </p:txBody>
      </p:sp>
      <p:sp>
        <p:nvSpPr>
          <p:cNvPr id="3" name="Text Placeholder 2"/>
          <p:cNvSpPr>
            <a:spLocks noGrp="1"/>
          </p:cNvSpPr>
          <p:nvPr>
            <p:ph type="body" idx="1"/>
          </p:nvPr>
        </p:nvSpPr>
        <p:spPr>
          <a:xfrm>
            <a:off x="609600" y="2438400"/>
            <a:ext cx="7772400" cy="1509712"/>
          </a:xfrm>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DC6C3220-F816-4BE5-AF32-0DAB64198D1D}" type="slidenum">
              <a:rPr lang="en-US" smtClean="0"/>
              <a:pPr/>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Sky Roads</a:t>
            </a:r>
            <a:endParaRPr lang="en-US" dirty="0">
              <a:latin typeface="Algerian" pitchFamily="82" charset="0"/>
            </a:endParaRPr>
          </a:p>
        </p:txBody>
      </p:sp>
      <p:sp>
        <p:nvSpPr>
          <p:cNvPr id="3" name="Content Placeholder 2"/>
          <p:cNvSpPr>
            <a:spLocks noGrp="1"/>
          </p:cNvSpPr>
          <p:nvPr>
            <p:ph idx="1"/>
          </p:nvPr>
        </p:nvSpPr>
        <p:spPr/>
        <p:txBody>
          <a:bodyPr/>
          <a:lstStyle/>
          <a:p>
            <a:pPr>
              <a:buFont typeface="Arial" pitchFamily="34" charset="0"/>
              <a:buChar char="•"/>
            </a:pPr>
            <a:r>
              <a:rPr lang="en-US" dirty="0" smtClean="0">
                <a:solidFill>
                  <a:schemeClr val="tx2"/>
                </a:solidFill>
              </a:rPr>
              <a:t>Our project was to create a futuristic racing game called “Sky Roads”.</a:t>
            </a:r>
          </a:p>
          <a:p>
            <a:pPr>
              <a:buFont typeface="Arial" pitchFamily="34" charset="0"/>
              <a:buChar char="•"/>
            </a:pPr>
            <a:r>
              <a:rPr lang="en-US" dirty="0" smtClean="0">
                <a:solidFill>
                  <a:schemeClr val="tx2"/>
                </a:solidFill>
              </a:rPr>
              <a:t>It is a replica version of the renowned game “Skyroads” developed by Bluemoon Software in 1993.</a:t>
            </a:r>
          </a:p>
          <a:p>
            <a:pPr>
              <a:buFont typeface="Arial" pitchFamily="34" charset="0"/>
              <a:buChar char="•"/>
            </a:pPr>
            <a:r>
              <a:rPr lang="en-US" dirty="0" smtClean="0">
                <a:solidFill>
                  <a:schemeClr val="tx2"/>
                </a:solidFill>
              </a:rPr>
              <a:t>The game starts when the player starts to move forward.</a:t>
            </a:r>
          </a:p>
          <a:p>
            <a:pPr>
              <a:buFont typeface="Arial" pitchFamily="34" charset="0"/>
              <a:buChar char="•"/>
            </a:pPr>
            <a:r>
              <a:rPr lang="en-US" dirty="0" smtClean="0">
                <a:solidFill>
                  <a:schemeClr val="tx2"/>
                </a:solidFill>
              </a:rPr>
              <a:t>The game ends when the player completes a level  without any collision with obstacles on the road and keeping the aircraft on  track the full time.</a:t>
            </a:r>
          </a:p>
        </p:txBody>
      </p:sp>
      <p:sp>
        <p:nvSpPr>
          <p:cNvPr id="4" name="Slide Number Placeholder 3"/>
          <p:cNvSpPr>
            <a:spLocks noGrp="1"/>
          </p:cNvSpPr>
          <p:nvPr>
            <p:ph type="sldNum" sz="quarter" idx="12"/>
          </p:nvPr>
        </p:nvSpPr>
        <p:spPr/>
        <p:txBody>
          <a:bodyPr/>
          <a:lstStyle/>
          <a:p>
            <a:fld id="{DC6C3220-F816-4BE5-AF32-0DAB64198D1D}"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Why Sky Roads?</a:t>
            </a:r>
            <a:endParaRPr lang="en-US" dirty="0">
              <a:latin typeface="Algerian" pitchFamily="82" charset="0"/>
            </a:endParaRPr>
          </a:p>
        </p:txBody>
      </p:sp>
      <p:sp>
        <p:nvSpPr>
          <p:cNvPr id="3" name="Content Placeholder 2"/>
          <p:cNvSpPr>
            <a:spLocks noGrp="1"/>
          </p:cNvSpPr>
          <p:nvPr>
            <p:ph idx="1"/>
          </p:nvPr>
        </p:nvSpPr>
        <p:spPr>
          <a:xfrm>
            <a:off x="457200" y="1935480"/>
            <a:ext cx="8229600" cy="3855720"/>
          </a:xfrm>
        </p:spPr>
        <p:txBody>
          <a:bodyPr>
            <a:normAutofit/>
          </a:bodyPr>
          <a:lstStyle/>
          <a:p>
            <a:r>
              <a:rPr lang="en-US" sz="4000" dirty="0" smtClean="0">
                <a:solidFill>
                  <a:schemeClr val="tx2"/>
                </a:solidFill>
              </a:rPr>
              <a:t> We thought of doing something different.</a:t>
            </a:r>
          </a:p>
          <a:p>
            <a:r>
              <a:rPr lang="en-US" sz="4000" dirty="0" smtClean="0">
                <a:solidFill>
                  <a:schemeClr val="tx2"/>
                </a:solidFill>
              </a:rPr>
              <a:t> Actually pretty much everyone played this game.  </a:t>
            </a:r>
            <a:endParaRPr lang="en-US" sz="4000" dirty="0">
              <a:solidFill>
                <a:schemeClr val="tx2"/>
              </a:solidFill>
            </a:endParaRPr>
          </a:p>
        </p:txBody>
      </p:sp>
      <p:sp>
        <p:nvSpPr>
          <p:cNvPr id="4" name="Slide Number Placeholder 3"/>
          <p:cNvSpPr>
            <a:spLocks noGrp="1"/>
          </p:cNvSpPr>
          <p:nvPr>
            <p:ph type="sldNum" sz="quarter" idx="12"/>
          </p:nvPr>
        </p:nvSpPr>
        <p:spPr/>
        <p:txBody>
          <a:bodyPr/>
          <a:lstStyle/>
          <a:p>
            <a:fld id="{DC6C3220-F816-4BE5-AF32-0DAB64198D1D}"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Main features	</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sz="3000" dirty="0" smtClean="0">
                <a:solidFill>
                  <a:schemeClr val="tx2"/>
                </a:solidFill>
              </a:rPr>
              <a:t>The main features of this project are:</a:t>
            </a:r>
          </a:p>
          <a:p>
            <a:pPr marL="514350" indent="-514350">
              <a:buFont typeface="+mj-lt"/>
              <a:buAutoNum type="arabicPeriod"/>
            </a:pPr>
            <a:r>
              <a:rPr lang="en-US" dirty="0" smtClean="0">
                <a:solidFill>
                  <a:schemeClr val="tx2"/>
                </a:solidFill>
              </a:rPr>
              <a:t>Programmed in C++ and simple BGI( Borland Graphics Interface) functions were used.</a:t>
            </a:r>
          </a:p>
          <a:p>
            <a:pPr marL="514350" indent="-514350">
              <a:buFont typeface="+mj-lt"/>
              <a:buAutoNum type="arabicPeriod"/>
            </a:pPr>
            <a:r>
              <a:rPr lang="en-US" dirty="0" smtClean="0">
                <a:solidFill>
                  <a:schemeClr val="tx2"/>
                </a:solidFill>
              </a:rPr>
              <a:t>The compiler is Microsoft Visual C++ 2010.</a:t>
            </a:r>
          </a:p>
          <a:p>
            <a:pPr marL="514350" indent="-514350">
              <a:buFont typeface="+mj-lt"/>
              <a:buAutoNum type="arabicPeriod"/>
            </a:pPr>
            <a:r>
              <a:rPr lang="en-US" dirty="0" smtClean="0">
                <a:solidFill>
                  <a:schemeClr val="tx2"/>
                </a:solidFill>
              </a:rPr>
              <a:t>Single player game.</a:t>
            </a:r>
          </a:p>
          <a:p>
            <a:pPr marL="514350" indent="-514350">
              <a:buFont typeface="+mj-lt"/>
              <a:buAutoNum type="arabicPeriod"/>
            </a:pPr>
            <a:r>
              <a:rPr lang="en-US" dirty="0" smtClean="0">
                <a:solidFill>
                  <a:schemeClr val="tx2"/>
                </a:solidFill>
              </a:rPr>
              <a:t>Keyboard controlled game.</a:t>
            </a:r>
          </a:p>
          <a:p>
            <a:pPr marL="514350" indent="-514350">
              <a:buFont typeface="+mj-lt"/>
              <a:buAutoNum type="arabicPeriod"/>
            </a:pPr>
            <a:r>
              <a:rPr lang="en-US" dirty="0" smtClean="0">
                <a:solidFill>
                  <a:schemeClr val="tx2"/>
                </a:solidFill>
              </a:rPr>
              <a:t>The player has to use only space bar and direction keys to perform certain moves. </a:t>
            </a:r>
          </a:p>
          <a:p>
            <a:pPr marL="514350" indent="-514350">
              <a:buFont typeface="+mj-lt"/>
              <a:buAutoNum type="arabicPeriod"/>
            </a:pPr>
            <a:r>
              <a:rPr lang="en-US" dirty="0" smtClean="0">
                <a:solidFill>
                  <a:schemeClr val="tx2"/>
                </a:solidFill>
              </a:rPr>
              <a:t>The game has two levels. One is easy and another is comparatively difficult.</a:t>
            </a:r>
          </a:p>
          <a:p>
            <a:pPr marL="514350" indent="-514350">
              <a:buFont typeface="+mj-lt"/>
              <a:buAutoNum type="arabicPeriod"/>
            </a:pPr>
            <a:endParaRPr lang="en-US" dirty="0" smtClean="0">
              <a:solidFill>
                <a:schemeClr val="tx2"/>
              </a:solidFill>
            </a:endParaRPr>
          </a:p>
        </p:txBody>
      </p:sp>
      <p:sp>
        <p:nvSpPr>
          <p:cNvPr id="4" name="Slide Number Placeholder 3"/>
          <p:cNvSpPr>
            <a:spLocks noGrp="1"/>
          </p:cNvSpPr>
          <p:nvPr>
            <p:ph type="sldNum" sz="quarter" idx="12"/>
          </p:nvPr>
        </p:nvSpPr>
        <p:spPr/>
        <p:txBody>
          <a:bodyPr/>
          <a:lstStyle/>
          <a:p>
            <a:fld id="{DC6C3220-F816-4BE5-AF32-0DAB64198D1D}"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Additional features</a:t>
            </a:r>
            <a:endParaRPr lang="en-US" dirty="0">
              <a:latin typeface="Algerian" pitchFamily="82" charset="0"/>
            </a:endParaRPr>
          </a:p>
        </p:txBody>
      </p:sp>
      <p:sp>
        <p:nvSpPr>
          <p:cNvPr id="3" name="Content Placeholder 2"/>
          <p:cNvSpPr>
            <a:spLocks noGrp="1"/>
          </p:cNvSpPr>
          <p:nvPr>
            <p:ph idx="1"/>
          </p:nvPr>
        </p:nvSpPr>
        <p:spPr/>
        <p:txBody>
          <a:bodyPr>
            <a:noAutofit/>
          </a:bodyPr>
          <a:lstStyle/>
          <a:p>
            <a:r>
              <a:rPr lang="en-US" sz="3200" dirty="0" smtClean="0">
                <a:solidFill>
                  <a:schemeClr val="tx2"/>
                </a:solidFill>
              </a:rPr>
              <a:t>The player can choose any one level to start the game. </a:t>
            </a:r>
          </a:p>
          <a:p>
            <a:r>
              <a:rPr lang="en-US" sz="3200" dirty="0" smtClean="0">
                <a:solidFill>
                  <a:schemeClr val="tx2"/>
                </a:solidFill>
              </a:rPr>
              <a:t>Necessary instructions are included to make things easier.</a:t>
            </a:r>
          </a:p>
          <a:p>
            <a:r>
              <a:rPr lang="en-US" sz="3200" dirty="0" smtClean="0">
                <a:solidFill>
                  <a:schemeClr val="tx2"/>
                </a:solidFill>
              </a:rPr>
              <a:t>The leader board contains the best 10 players.</a:t>
            </a:r>
            <a:endParaRPr lang="en-US" sz="3200" dirty="0">
              <a:solidFill>
                <a:schemeClr val="tx2"/>
              </a:solidFill>
            </a:endParaRPr>
          </a:p>
        </p:txBody>
      </p:sp>
      <p:sp>
        <p:nvSpPr>
          <p:cNvPr id="4" name="Slide Number Placeholder 3"/>
          <p:cNvSpPr>
            <a:spLocks noGrp="1"/>
          </p:cNvSpPr>
          <p:nvPr>
            <p:ph type="sldNum" sz="quarter" idx="12"/>
          </p:nvPr>
        </p:nvSpPr>
        <p:spPr>
          <a:xfrm>
            <a:off x="7924800" y="6324600"/>
            <a:ext cx="762000" cy="365125"/>
          </a:xfrm>
        </p:spPr>
        <p:txBody>
          <a:bodyPr/>
          <a:lstStyle/>
          <a:p>
            <a:fld id="{DC6C3220-F816-4BE5-AF32-0DAB64198D1D}"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Our working procedure</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solidFill>
                  <a:schemeClr val="tx2"/>
                </a:solidFill>
              </a:rPr>
              <a:t>As our game is not a logic-based game, we didn’t have to follow any definite algorithm.</a:t>
            </a:r>
          </a:p>
          <a:p>
            <a:r>
              <a:rPr lang="en-US" dirty="0" smtClean="0">
                <a:solidFill>
                  <a:schemeClr val="tx2"/>
                </a:solidFill>
              </a:rPr>
              <a:t>We applied brute force.</a:t>
            </a:r>
          </a:p>
          <a:p>
            <a:r>
              <a:rPr lang="en-US" dirty="0" smtClean="0">
                <a:solidFill>
                  <a:schemeClr val="tx2"/>
                </a:solidFill>
              </a:rPr>
              <a:t>For instance: when the player makes the aircraft jump, we even checked if the jump was accurate enough to surpass the obstacle. By accuracy we mean distance from the obstacle and perfect timing.</a:t>
            </a:r>
            <a:endParaRPr lang="en-US" dirty="0">
              <a:solidFill>
                <a:schemeClr val="tx2"/>
              </a:solidFill>
            </a:endParaRPr>
          </a:p>
        </p:txBody>
      </p:sp>
      <p:sp>
        <p:nvSpPr>
          <p:cNvPr id="4" name="Slide Number Placeholder 3"/>
          <p:cNvSpPr>
            <a:spLocks noGrp="1"/>
          </p:cNvSpPr>
          <p:nvPr>
            <p:ph type="sldNum" sz="quarter" idx="12"/>
          </p:nvPr>
        </p:nvSpPr>
        <p:spPr/>
        <p:txBody>
          <a:bodyPr/>
          <a:lstStyle/>
          <a:p>
            <a:fld id="{DC6C3220-F816-4BE5-AF32-0DAB64198D1D}"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functions:</a:t>
            </a:r>
            <a:endParaRPr lang="en-US" dirty="0"/>
          </a:p>
        </p:txBody>
      </p:sp>
      <p:pic>
        <p:nvPicPr>
          <p:cNvPr id="5" name="Content Placeholder 4" descr="flo.jpg"/>
          <p:cNvPicPr>
            <a:picLocks noGrp="1" noChangeAspect="1"/>
          </p:cNvPicPr>
          <p:nvPr>
            <p:ph idx="1"/>
          </p:nvPr>
        </p:nvPicPr>
        <p:blipFill>
          <a:blip r:embed="rId2"/>
          <a:stretch>
            <a:fillRect/>
          </a:stretch>
        </p:blipFill>
        <p:spPr>
          <a:xfrm>
            <a:off x="457200" y="2061887"/>
            <a:ext cx="8229600" cy="4135988"/>
          </a:xfrm>
        </p:spPr>
      </p:pic>
      <p:sp>
        <p:nvSpPr>
          <p:cNvPr id="4" name="Slide Number Placeholder 3"/>
          <p:cNvSpPr>
            <a:spLocks noGrp="1"/>
          </p:cNvSpPr>
          <p:nvPr>
            <p:ph type="sldNum" sz="quarter" idx="12"/>
          </p:nvPr>
        </p:nvSpPr>
        <p:spPr/>
        <p:txBody>
          <a:bodyPr/>
          <a:lstStyle/>
          <a:p>
            <a:fld id="{DC6C3220-F816-4BE5-AF32-0DAB64198D1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Graphical portion	</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solidFill>
                  <a:schemeClr val="tx2"/>
                </a:solidFill>
              </a:rPr>
              <a:t>To create the graphical interface, we use BGI (Borland Graphics Interface).</a:t>
            </a:r>
          </a:p>
          <a:p>
            <a:r>
              <a:rPr lang="en-US" dirty="0" smtClean="0">
                <a:solidFill>
                  <a:schemeClr val="tx2"/>
                </a:solidFill>
              </a:rPr>
              <a:t>Our game is dependent on the graphical interface. So we had to work on the graphical portion first.</a:t>
            </a:r>
          </a:p>
          <a:p>
            <a:r>
              <a:rPr lang="en-US" dirty="0" smtClean="0">
                <a:solidFill>
                  <a:schemeClr val="tx2"/>
                </a:solidFill>
              </a:rPr>
              <a:t>Our game shows a 3D perspective to the players and so we had to draw our roads and backgrounds in accordance with necessity. </a:t>
            </a:r>
          </a:p>
        </p:txBody>
      </p:sp>
      <p:sp>
        <p:nvSpPr>
          <p:cNvPr id="4" name="Slide Number Placeholder 3"/>
          <p:cNvSpPr>
            <a:spLocks noGrp="1"/>
          </p:cNvSpPr>
          <p:nvPr>
            <p:ph type="sldNum" sz="quarter" idx="12"/>
          </p:nvPr>
        </p:nvSpPr>
        <p:spPr/>
        <p:txBody>
          <a:bodyPr/>
          <a:lstStyle/>
          <a:p>
            <a:fld id="{DC6C3220-F816-4BE5-AF32-0DAB64198D1D}"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671</TotalTime>
  <Words>587</Words>
  <Application>Microsoft Office PowerPoint</Application>
  <PresentationFormat>On-screen Show (4:3)</PresentationFormat>
  <Paragraphs>107</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Software Lab Project</vt:lpstr>
      <vt:lpstr>Introduction, the game and discussion on working procedure</vt:lpstr>
      <vt:lpstr>Sky Roads</vt:lpstr>
      <vt:lpstr>Why Sky Roads?</vt:lpstr>
      <vt:lpstr>Main features </vt:lpstr>
      <vt:lpstr>Additional features</vt:lpstr>
      <vt:lpstr>Our working procedure</vt:lpstr>
      <vt:lpstr>Diagram of functions:</vt:lpstr>
      <vt:lpstr>Graphical portion </vt:lpstr>
      <vt:lpstr>A quick overview on the project interface</vt:lpstr>
      <vt:lpstr>Game menu</vt:lpstr>
      <vt:lpstr>Game instructions</vt:lpstr>
      <vt:lpstr>Leader board</vt:lpstr>
      <vt:lpstr>Levels</vt:lpstr>
      <vt:lpstr>Condition before starting</vt:lpstr>
      <vt:lpstr>OBJECTS used</vt:lpstr>
      <vt:lpstr>Difficulties faced,Limitations, and discussion on utility</vt:lpstr>
      <vt:lpstr>Difficulties faced </vt:lpstr>
      <vt:lpstr>limitations</vt:lpstr>
      <vt:lpstr>Utility of this project</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Project</dc:title>
  <dc:creator>USER</dc:creator>
  <cp:lastModifiedBy>USER</cp:lastModifiedBy>
  <cp:revision>70</cp:revision>
  <dcterms:created xsi:type="dcterms:W3CDTF">2014-11-30T17:13:03Z</dcterms:created>
  <dcterms:modified xsi:type="dcterms:W3CDTF">2014-12-04T18:02:09Z</dcterms:modified>
</cp:coreProperties>
</file>