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theme/theme8.xml" ContentType="application/vnd.openxmlformats-officedocument.theme+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9.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theme/theme10.xml" ContentType="application/vnd.openxmlformats-officedocument.theme+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theme/theme11.xml" ContentType="application/vnd.openxmlformats-officedocument.theme+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12.xml" ContentType="application/vnd.openxmlformats-officedocument.theme+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theme/theme13.xml" ContentType="application/vnd.openxmlformats-officedocument.theme+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theme/theme14.xml" ContentType="application/vnd.openxmlformats-officedocument.theme+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theme/theme15.xml" ContentType="application/vnd.openxmlformats-officedocument.theme+xml"/>
  <Override PartName="/ppt/theme/theme1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73" r:id="rId3"/>
    <p:sldMasterId id="2147483685" r:id="rId4"/>
    <p:sldMasterId id="2147483697" r:id="rId5"/>
    <p:sldMasterId id="2147483709" r:id="rId6"/>
    <p:sldMasterId id="2147483721" r:id="rId7"/>
    <p:sldMasterId id="2147483733" r:id="rId8"/>
    <p:sldMasterId id="2147483746" r:id="rId9"/>
    <p:sldMasterId id="2147483759" r:id="rId10"/>
    <p:sldMasterId id="2147483772" r:id="rId11"/>
    <p:sldMasterId id="2147483785" r:id="rId12"/>
    <p:sldMasterId id="2147483798" r:id="rId13"/>
    <p:sldMasterId id="2147483811" r:id="rId14"/>
    <p:sldMasterId id="2147483824" r:id="rId15"/>
  </p:sldMasterIdLst>
  <p:notesMasterIdLst>
    <p:notesMasterId r:id="rId49"/>
  </p:notesMasterIdLst>
  <p:sldIdLst>
    <p:sldId id="256" r:id="rId16"/>
    <p:sldId id="257" r:id="rId17"/>
    <p:sldId id="258" r:id="rId18"/>
    <p:sldId id="259" r:id="rId19"/>
    <p:sldId id="260" r:id="rId20"/>
    <p:sldId id="261" r:id="rId21"/>
    <p:sldId id="262" r:id="rId22"/>
    <p:sldId id="263" r:id="rId23"/>
    <p:sldId id="264" r:id="rId24"/>
    <p:sldId id="265" r:id="rId25"/>
    <p:sldId id="268" r:id="rId26"/>
    <p:sldId id="266" r:id="rId27"/>
    <p:sldId id="267" r:id="rId28"/>
    <p:sldId id="269" r:id="rId29"/>
    <p:sldId id="270" r:id="rId30"/>
    <p:sldId id="271" r:id="rId31"/>
    <p:sldId id="272" r:id="rId32"/>
    <p:sldId id="273" r:id="rId33"/>
    <p:sldId id="274" r:id="rId34"/>
    <p:sldId id="275" r:id="rId35"/>
    <p:sldId id="276" r:id="rId36"/>
    <p:sldId id="277" r:id="rId37"/>
    <p:sldId id="278" r:id="rId38"/>
    <p:sldId id="279" r:id="rId39"/>
    <p:sldId id="280" r:id="rId40"/>
    <p:sldId id="281" r:id="rId41"/>
    <p:sldId id="283" r:id="rId42"/>
    <p:sldId id="289" r:id="rId43"/>
    <p:sldId id="284" r:id="rId44"/>
    <p:sldId id="287" r:id="rId45"/>
    <p:sldId id="288" r:id="rId46"/>
    <p:sldId id="282" r:id="rId47"/>
    <p:sldId id="285"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 Target="slides/slide3.xml"/><Relationship Id="rId26" Type="http://schemas.openxmlformats.org/officeDocument/2006/relationships/slide" Target="slides/slide11.xml"/><Relationship Id="rId39" Type="http://schemas.openxmlformats.org/officeDocument/2006/relationships/slide" Target="slides/slide24.xml"/><Relationship Id="rId21" Type="http://schemas.openxmlformats.org/officeDocument/2006/relationships/slide" Target="slides/slide6.xml"/><Relationship Id="rId34" Type="http://schemas.openxmlformats.org/officeDocument/2006/relationships/slide" Target="slides/slide19.xml"/><Relationship Id="rId42" Type="http://schemas.openxmlformats.org/officeDocument/2006/relationships/slide" Target="slides/slide27.xml"/><Relationship Id="rId47" Type="http://schemas.openxmlformats.org/officeDocument/2006/relationships/slide" Target="slides/slide32.xml"/><Relationship Id="rId50"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1.xml"/><Relationship Id="rId29" Type="http://schemas.openxmlformats.org/officeDocument/2006/relationships/slide" Target="slides/slide14.xml"/><Relationship Id="rId11" Type="http://schemas.openxmlformats.org/officeDocument/2006/relationships/slideMaster" Target="slideMasters/slideMaster11.xml"/><Relationship Id="rId24" Type="http://schemas.openxmlformats.org/officeDocument/2006/relationships/slide" Target="slides/slide9.xml"/><Relationship Id="rId32" Type="http://schemas.openxmlformats.org/officeDocument/2006/relationships/slide" Target="slides/slide17.xml"/><Relationship Id="rId37" Type="http://schemas.openxmlformats.org/officeDocument/2006/relationships/slide" Target="slides/slide22.xml"/><Relationship Id="rId40" Type="http://schemas.openxmlformats.org/officeDocument/2006/relationships/slide" Target="slides/slide25.xml"/><Relationship Id="rId45" Type="http://schemas.openxmlformats.org/officeDocument/2006/relationships/slide" Target="slides/slide30.xml"/><Relationship Id="rId53" Type="http://schemas.openxmlformats.org/officeDocument/2006/relationships/tableStyles" Target="tableStyles.xml"/><Relationship Id="rId5" Type="http://schemas.openxmlformats.org/officeDocument/2006/relationships/slideMaster" Target="slideMasters/slideMaster5.xml"/><Relationship Id="rId10" Type="http://schemas.openxmlformats.org/officeDocument/2006/relationships/slideMaster" Target="slideMasters/slideMaster10.xml"/><Relationship Id="rId19" Type="http://schemas.openxmlformats.org/officeDocument/2006/relationships/slide" Target="slides/slide4.xml"/><Relationship Id="rId31" Type="http://schemas.openxmlformats.org/officeDocument/2006/relationships/slide" Target="slides/slide16.xml"/><Relationship Id="rId44" Type="http://schemas.openxmlformats.org/officeDocument/2006/relationships/slide" Target="slides/slide29.xml"/><Relationship Id="rId52"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7.xml"/><Relationship Id="rId27" Type="http://schemas.openxmlformats.org/officeDocument/2006/relationships/slide" Target="slides/slide12.xml"/><Relationship Id="rId30" Type="http://schemas.openxmlformats.org/officeDocument/2006/relationships/slide" Target="slides/slide15.xml"/><Relationship Id="rId35" Type="http://schemas.openxmlformats.org/officeDocument/2006/relationships/slide" Target="slides/slide20.xml"/><Relationship Id="rId43" Type="http://schemas.openxmlformats.org/officeDocument/2006/relationships/slide" Target="slides/slide28.xml"/><Relationship Id="rId48" Type="http://schemas.openxmlformats.org/officeDocument/2006/relationships/slide" Target="slides/slide33.xml"/><Relationship Id="rId8" Type="http://schemas.openxmlformats.org/officeDocument/2006/relationships/slideMaster" Target="slideMasters/slideMaster8.xml"/><Relationship Id="rId51"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2.xml"/><Relationship Id="rId25" Type="http://schemas.openxmlformats.org/officeDocument/2006/relationships/slide" Target="slides/slide10.xml"/><Relationship Id="rId33" Type="http://schemas.openxmlformats.org/officeDocument/2006/relationships/slide" Target="slides/slide18.xml"/><Relationship Id="rId38" Type="http://schemas.openxmlformats.org/officeDocument/2006/relationships/slide" Target="slides/slide23.xml"/><Relationship Id="rId46" Type="http://schemas.openxmlformats.org/officeDocument/2006/relationships/slide" Target="slides/slide31.xml"/><Relationship Id="rId20" Type="http://schemas.openxmlformats.org/officeDocument/2006/relationships/slide" Target="slides/slide5.xml"/><Relationship Id="rId41" Type="http://schemas.openxmlformats.org/officeDocument/2006/relationships/slide" Target="slides/slide26.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8.xml"/><Relationship Id="rId28" Type="http://schemas.openxmlformats.org/officeDocument/2006/relationships/slide" Target="slides/slide13.xml"/><Relationship Id="rId36" Type="http://schemas.openxmlformats.org/officeDocument/2006/relationships/slide" Target="slides/slide21.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166758-C2B9-4968-ABFB-2CCC4F54313C}" type="datetimeFigureOut">
              <a:rPr lang="en-US" smtClean="0"/>
              <a:t>12/3/2020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945205-8E24-4A08-A10E-6EBCDAA023A8}" type="slidenum">
              <a:rPr lang="en-US" smtClean="0"/>
              <a:t>‹#›</a:t>
            </a:fld>
            <a:endParaRPr lang="en-US"/>
          </a:p>
        </p:txBody>
      </p:sp>
    </p:spTree>
    <p:extLst>
      <p:ext uri="{BB962C8B-B14F-4D97-AF65-F5344CB8AC3E}">
        <p14:creationId xmlns:p14="http://schemas.microsoft.com/office/powerpoint/2010/main" val="29993502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51C4254-6681-4796-984E-79144FFC5B35}" type="slidenum">
              <a:rPr lang="en-US">
                <a:solidFill>
                  <a:srgbClr val="000000"/>
                </a:solidFill>
                <a:latin typeface="Times New Roman" panose="02020603050405020304" pitchFamily="18" charset="0"/>
              </a:rPr>
              <a:pPr/>
              <a:t>1</a:t>
            </a:fld>
            <a:endParaRPr lang="en-US">
              <a:solidFill>
                <a:srgbClr val="000000"/>
              </a:solidFill>
              <a:latin typeface="Times New Roman" panose="02020603050405020304" pitchFamily="18"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6410167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954A0A6-49F5-42B8-B0D5-A603321A2FE4}" type="slidenum">
              <a:rPr lang="en-US">
                <a:solidFill>
                  <a:srgbClr val="000000"/>
                </a:solidFill>
                <a:latin typeface="Times New Roman" panose="02020603050405020304" pitchFamily="18" charset="0"/>
              </a:rPr>
              <a:pPr/>
              <a:t>13</a:t>
            </a:fld>
            <a:endParaRPr lang="en-US">
              <a:solidFill>
                <a:srgbClr val="000000"/>
              </a:solidFill>
              <a:latin typeface="Times New Roman" panose="02020603050405020304" pitchFamily="18"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867010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081CE16-3A28-44BB-B1DD-1578865C2158}" type="slidenum">
              <a:rPr lang="en-US">
                <a:solidFill>
                  <a:srgbClr val="000000"/>
                </a:solidFill>
                <a:latin typeface="Times New Roman" panose="02020603050405020304" pitchFamily="18" charset="0"/>
              </a:rPr>
              <a:pPr/>
              <a:t>27</a:t>
            </a:fld>
            <a:endParaRPr lang="en-US">
              <a:solidFill>
                <a:srgbClr val="000000"/>
              </a:solidFill>
              <a:latin typeface="Times New Roman" panose="02020603050405020304"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33874740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D081CE16-3A28-44BB-B1DD-1578865C2158}" type="slidenum">
              <a:rPr lang="en-US">
                <a:solidFill>
                  <a:srgbClr val="000000"/>
                </a:solidFill>
                <a:latin typeface="Times New Roman" panose="02020603050405020304" pitchFamily="18" charset="0"/>
              </a:rPr>
              <a:pPr/>
              <a:t>28</a:t>
            </a:fld>
            <a:endParaRPr lang="en-US">
              <a:solidFill>
                <a:srgbClr val="000000"/>
              </a:solidFill>
              <a:latin typeface="Times New Roman" panose="02020603050405020304" pitchFamily="18" charset="0"/>
            </a:endParaRPr>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0671331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B6FCB538-A2C3-44DD-94A1-4889EB631163}" type="slidenum">
              <a:rPr lang="en-US">
                <a:solidFill>
                  <a:srgbClr val="000000"/>
                </a:solidFill>
                <a:latin typeface="Times New Roman" panose="02020603050405020304" pitchFamily="18" charset="0"/>
              </a:rPr>
              <a:pPr/>
              <a:t>29</a:t>
            </a:fld>
            <a:endParaRPr lang="en-US">
              <a:solidFill>
                <a:srgbClr val="000000"/>
              </a:solidFill>
              <a:latin typeface="Times New Roman" panose="02020603050405020304" pitchFamily="18" charset="0"/>
            </a:endParaRPr>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8035779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301109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033678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Rot="1" noChangeAspect="1" noChangeArrowheads="1" noTextEdit="1"/>
          </p:cNvSpPr>
          <p:nvPr>
            <p:ph type="sldImg"/>
          </p:nvPr>
        </p:nvSpPr>
        <p:spPr>
          <a:ln/>
        </p:spPr>
      </p:sp>
      <p:sp>
        <p:nvSpPr>
          <p:cNvPr id="1034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8755807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Rot="1" noChangeAspect="1" noChangeArrowheads="1" noTextEdit="1"/>
          </p:cNvSpPr>
          <p:nvPr>
            <p:ph type="sldImg"/>
          </p:nvPr>
        </p:nvSpPr>
        <p:spPr>
          <a:ln/>
        </p:spPr>
      </p:sp>
      <p:sp>
        <p:nvSpPr>
          <p:cNvPr id="1044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latin typeface="Times New Roman" panose="02020603050405020304" pitchFamily="18" charset="0"/>
            </a:endParaRPr>
          </a:p>
        </p:txBody>
      </p:sp>
    </p:spTree>
    <p:extLst>
      <p:ext uri="{BB962C8B-B14F-4D97-AF65-F5344CB8AC3E}">
        <p14:creationId xmlns:p14="http://schemas.microsoft.com/office/powerpoint/2010/main" val="1160675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68889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FD664338-5D59-48A4-B4BC-CD7396E19CCF}" type="slidenum">
              <a:rPr lang="en-US">
                <a:solidFill>
                  <a:srgbClr val="000000"/>
                </a:solidFill>
                <a:latin typeface="Times New Roman" panose="02020603050405020304" pitchFamily="18" charset="0"/>
              </a:rPr>
              <a:pPr/>
              <a:t>7</a:t>
            </a:fld>
            <a:endParaRPr lang="en-US">
              <a:solidFill>
                <a:srgbClr val="000000"/>
              </a:solidFill>
              <a:latin typeface="Times New Roman" panose="02020603050405020304" pitchFamily="18" charset="0"/>
            </a:endParaRPr>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473497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31BBFCB-C79D-42F3-B052-9E7159686450}" type="slidenum">
              <a:rPr lang="en-US">
                <a:solidFill>
                  <a:srgbClr val="000000"/>
                </a:solidFill>
                <a:latin typeface="Times New Roman" panose="02020603050405020304" pitchFamily="18" charset="0"/>
              </a:rPr>
              <a:pPr/>
              <a:t>8</a:t>
            </a:fld>
            <a:endParaRPr lang="en-US">
              <a:solidFill>
                <a:srgbClr val="000000"/>
              </a:solidFill>
              <a:latin typeface="Times New Roman" panose="02020603050405020304" pitchFamily="18" charset="0"/>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1559081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a:solidFill>
                  <a:schemeClr val="tx1"/>
                </a:solidFill>
                <a:latin typeface="Verdana" panose="020B0604030504040204" pitchFamily="34" charset="0"/>
                <a:ea typeface="MS PGothic" panose="020B0600070205080204" pitchFamily="34" charset="-128"/>
              </a:defRPr>
            </a:lvl1pPr>
            <a:lvl2pPr marL="742950" indent="-285750" defTabSz="930275">
              <a:defRPr>
                <a:solidFill>
                  <a:schemeClr val="tx1"/>
                </a:solidFill>
                <a:latin typeface="Verdana" panose="020B0604030504040204" pitchFamily="34" charset="0"/>
                <a:ea typeface="MS PGothic" panose="020B0600070205080204" pitchFamily="34" charset="-128"/>
              </a:defRPr>
            </a:lvl2pPr>
            <a:lvl3pPr marL="1143000" indent="-228600" defTabSz="930275">
              <a:defRPr>
                <a:solidFill>
                  <a:schemeClr val="tx1"/>
                </a:solidFill>
                <a:latin typeface="Verdana" panose="020B0604030504040204" pitchFamily="34" charset="0"/>
                <a:ea typeface="MS PGothic" panose="020B0600070205080204" pitchFamily="34" charset="-128"/>
              </a:defRPr>
            </a:lvl3pPr>
            <a:lvl4pPr marL="1600200" indent="-228600" defTabSz="930275">
              <a:defRPr>
                <a:solidFill>
                  <a:schemeClr val="tx1"/>
                </a:solidFill>
                <a:latin typeface="Verdana" panose="020B0604030504040204" pitchFamily="34" charset="0"/>
                <a:ea typeface="MS PGothic" panose="020B0600070205080204" pitchFamily="34" charset="-128"/>
              </a:defRPr>
            </a:lvl4pPr>
            <a:lvl5pPr marL="2057400" indent="-228600" defTabSz="930275">
              <a:defRPr>
                <a:solidFill>
                  <a:schemeClr val="tx1"/>
                </a:solidFill>
                <a:latin typeface="Verdana" panose="020B0604030504040204" pitchFamily="34" charset="0"/>
                <a:ea typeface="MS PGothic" panose="020B0600070205080204" pitchFamily="34" charset="-128"/>
              </a:defRPr>
            </a:lvl5pPr>
            <a:lvl6pPr marL="25146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0275"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6CDAFB14-6F54-4352-B1AD-7590F1606EE4}" type="slidenum">
              <a:rPr lang="en-US">
                <a:solidFill>
                  <a:srgbClr val="000000"/>
                </a:solidFill>
                <a:latin typeface="Times New Roman" panose="02020603050405020304" pitchFamily="18" charset="0"/>
              </a:rPr>
              <a:pPr/>
              <a:t>9</a:t>
            </a:fld>
            <a:endParaRPr lang="en-US">
              <a:solidFill>
                <a:srgbClr val="000000"/>
              </a:solidFill>
              <a:latin typeface="Times New Roman" panose="02020603050405020304" pitchFamily="18"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Times New Roman" panose="02020603050405020304" pitchFamily="18" charset="0"/>
            </a:endParaRPr>
          </a:p>
        </p:txBody>
      </p:sp>
    </p:spTree>
    <p:extLst>
      <p:ext uri="{BB962C8B-B14F-4D97-AF65-F5344CB8AC3E}">
        <p14:creationId xmlns:p14="http://schemas.microsoft.com/office/powerpoint/2010/main" val="2343384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221AE7F-ED27-45C9-BF10-AB845E6BB769}"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B3B9D-D31E-4F2A-BF73-ECC7C3003708}" type="slidenum">
              <a:rPr lang="en-US" smtClean="0"/>
              <a:t>‹#›</a:t>
            </a:fld>
            <a:endParaRPr lang="en-US"/>
          </a:p>
        </p:txBody>
      </p:sp>
    </p:spTree>
    <p:extLst>
      <p:ext uri="{BB962C8B-B14F-4D97-AF65-F5344CB8AC3E}">
        <p14:creationId xmlns:p14="http://schemas.microsoft.com/office/powerpoint/2010/main" val="190274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21AE7F-ED27-45C9-BF10-AB845E6BB769}"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B3B9D-D31E-4F2A-BF73-ECC7C3003708}" type="slidenum">
              <a:rPr lang="en-US" smtClean="0"/>
              <a:t>‹#›</a:t>
            </a:fld>
            <a:endParaRPr lang="en-US"/>
          </a:p>
        </p:txBody>
      </p:sp>
    </p:spTree>
    <p:extLst>
      <p:ext uri="{BB962C8B-B14F-4D97-AF65-F5344CB8AC3E}">
        <p14:creationId xmlns:p14="http://schemas.microsoft.com/office/powerpoint/2010/main" val="407100403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0765197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33302763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5"/>
            <a:ext cx="10972800" cy="5762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75267" y="123349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63267" y="123349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93233812"/>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64584" y="2960688"/>
            <a:ext cx="114808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grpSp>
      <p:sp>
        <p:nvSpPr>
          <p:cNvPr id="7" name="Text Box 7"/>
          <p:cNvSpPr txBox="1">
            <a:spLocks noChangeArrowheads="1"/>
          </p:cNvSpPr>
          <p:nvPr/>
        </p:nvSpPr>
        <p:spPr bwMode="auto">
          <a:xfrm>
            <a:off x="8652933" y="6588126"/>
            <a:ext cx="3617384" cy="246063"/>
          </a:xfrm>
          <a:prstGeom prst="rect">
            <a:avLst/>
          </a:prstGeom>
          <a:noFill/>
          <a:ln>
            <a:noFill/>
          </a:ln>
          <a:extLst/>
        </p:spPr>
        <p:txBody>
          <a:bodyPr lIns="91435" tIns="45718" rIns="91435" bIns="45718">
            <a:spAutoFit/>
          </a:bodyPr>
          <a:lstStyle/>
          <a:p>
            <a:pPr algn="ctr" eaLnBrk="0" fontAlgn="base" hangingPunct="0">
              <a:spcBef>
                <a:spcPct val="50000"/>
              </a:spcBef>
              <a:spcAft>
                <a:spcPct val="0"/>
              </a:spcAft>
              <a:defRPr/>
            </a:pPr>
            <a:r>
              <a:rPr lang="en-US" sz="1000" b="1">
                <a:solidFill>
                  <a:srgbClr val="336699"/>
                </a:solidFill>
                <a:ea typeface="MS PGothic" panose="020B0600070205080204" pitchFamily="34" charset="-128"/>
              </a:rPr>
              <a:t>Silberschatz, Galvin and Gagne ©2013</a:t>
            </a:r>
          </a:p>
        </p:txBody>
      </p:sp>
      <p:sp>
        <p:nvSpPr>
          <p:cNvPr id="8" name="Text Box 8"/>
          <p:cNvSpPr txBox="1">
            <a:spLocks noChangeArrowheads="1"/>
          </p:cNvSpPr>
          <p:nvPr/>
        </p:nvSpPr>
        <p:spPr bwMode="auto">
          <a:xfrm>
            <a:off x="35984" y="6613526"/>
            <a:ext cx="2659692" cy="246217"/>
          </a:xfrm>
          <a:prstGeom prst="rect">
            <a:avLst/>
          </a:prstGeom>
          <a:noFill/>
          <a:ln>
            <a:noFill/>
          </a:ln>
          <a:extLst/>
        </p:spPr>
        <p:txBody>
          <a:bodyPr wrap="none" lIns="91435" tIns="45718" rIns="91435" bIns="45718">
            <a:spAutoFit/>
          </a:bodyPr>
          <a:lstStyle/>
          <a:p>
            <a:pPr eaLnBrk="0" fontAlgn="base" hangingPunct="0">
              <a:spcBef>
                <a:spcPct val="50000"/>
              </a:spcBef>
              <a:spcAft>
                <a:spcPct val="0"/>
              </a:spcAft>
              <a:defRPr/>
            </a:pPr>
            <a:r>
              <a:rPr lang="en-US" sz="1000" b="1">
                <a:solidFill>
                  <a:srgbClr val="336699"/>
                </a:solidFill>
                <a:ea typeface="MS PGothic" panose="020B0600070205080204" pitchFamily="34" charset="-128"/>
              </a:rPr>
              <a:t>Operating System Concepts – 9</a:t>
            </a:r>
            <a:r>
              <a:rPr lang="en-US" sz="1000" b="1" baseline="30000">
                <a:solidFill>
                  <a:srgbClr val="336699"/>
                </a:solidFill>
                <a:ea typeface="MS PGothic" panose="020B0600070205080204" pitchFamily="34" charset="-128"/>
              </a:rPr>
              <a:t>th</a:t>
            </a:r>
            <a:r>
              <a:rPr lang="en-US" sz="1000" b="1">
                <a:solidFill>
                  <a:srgbClr val="336699"/>
                </a:solidFill>
                <a:ea typeface="MS PGothic" panose="020B0600070205080204" pitchFamily="34" charset="-128"/>
              </a:rPr>
              <a:t> Edition</a:t>
            </a:r>
          </a:p>
        </p:txBody>
      </p:sp>
      <p:pic>
        <p:nvPicPr>
          <p:cNvPr id="9"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0984" y="4157663"/>
            <a:ext cx="2749549"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4298951" y="4006850"/>
            <a:ext cx="3115733" cy="1887538"/>
          </a:xfrm>
          <a:prstGeom prst="rect">
            <a:avLst/>
          </a:prstGeom>
          <a:noFill/>
          <a:ln w="57150" cmpd="thinThick">
            <a:solidFill>
              <a:srgbClr val="66CCFF"/>
            </a:solidFill>
            <a:miter lim="800000"/>
            <a:headEnd/>
            <a:tailEnd/>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sp>
        <p:nvSpPr>
          <p:cNvPr id="152578" name="Rectangle 2"/>
          <p:cNvSpPr>
            <a:spLocks noGrp="1" noChangeArrowheads="1"/>
          </p:cNvSpPr>
          <p:nvPr>
            <p:ph type="ctrTitle"/>
          </p:nvPr>
        </p:nvSpPr>
        <p:spPr>
          <a:xfrm>
            <a:off x="914400" y="685800"/>
            <a:ext cx="103632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359644448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5712734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smtClean="0"/>
              <a:t>Click to edit Master text styles</a:t>
            </a:r>
          </a:p>
        </p:txBody>
      </p:sp>
    </p:spTree>
    <p:extLst>
      <p:ext uri="{BB962C8B-B14F-4D97-AF65-F5344CB8AC3E}">
        <p14:creationId xmlns:p14="http://schemas.microsoft.com/office/powerpoint/2010/main" val="1476534197"/>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75267"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63267"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36764300"/>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633414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24590469"/>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11035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21AE7F-ED27-45C9-BF10-AB845E6BB769}"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B3B9D-D31E-4F2A-BF73-ECC7C3003708}" type="slidenum">
              <a:rPr lang="en-US" smtClean="0"/>
              <a:t>‹#›</a:t>
            </a:fld>
            <a:endParaRPr lang="en-US"/>
          </a:p>
        </p:txBody>
      </p:sp>
    </p:spTree>
    <p:extLst>
      <p:ext uri="{BB962C8B-B14F-4D97-AF65-F5344CB8AC3E}">
        <p14:creationId xmlns:p14="http://schemas.microsoft.com/office/powerpoint/2010/main" val="998795136"/>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Tree>
    <p:extLst>
      <p:ext uri="{BB962C8B-B14F-4D97-AF65-F5344CB8AC3E}">
        <p14:creationId xmlns:p14="http://schemas.microsoft.com/office/powerpoint/2010/main" val="3504631146"/>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smtClean="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Tree>
    <p:extLst>
      <p:ext uri="{BB962C8B-B14F-4D97-AF65-F5344CB8AC3E}">
        <p14:creationId xmlns:p14="http://schemas.microsoft.com/office/powerpoint/2010/main" val="104129917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5645313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666407"/>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5"/>
            <a:ext cx="10972800" cy="5762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75267" y="123349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63267" y="123349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2723833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64584" y="2960688"/>
            <a:ext cx="114808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grpSp>
      <p:sp>
        <p:nvSpPr>
          <p:cNvPr id="7" name="Text Box 7"/>
          <p:cNvSpPr txBox="1">
            <a:spLocks noChangeArrowheads="1"/>
          </p:cNvSpPr>
          <p:nvPr/>
        </p:nvSpPr>
        <p:spPr bwMode="auto">
          <a:xfrm>
            <a:off x="8652933" y="6588126"/>
            <a:ext cx="3617384" cy="246063"/>
          </a:xfrm>
          <a:prstGeom prst="rect">
            <a:avLst/>
          </a:prstGeom>
          <a:noFill/>
          <a:ln>
            <a:noFill/>
          </a:ln>
          <a:extLst/>
        </p:spPr>
        <p:txBody>
          <a:bodyPr lIns="91435" tIns="45718" rIns="91435" bIns="45718">
            <a:spAutoFit/>
          </a:bodyPr>
          <a:lstStyle/>
          <a:p>
            <a:pPr algn="ctr" eaLnBrk="0" fontAlgn="base" hangingPunct="0">
              <a:spcBef>
                <a:spcPct val="50000"/>
              </a:spcBef>
              <a:spcAft>
                <a:spcPct val="0"/>
              </a:spcAft>
              <a:defRPr/>
            </a:pPr>
            <a:r>
              <a:rPr lang="en-US" sz="1000" b="1">
                <a:solidFill>
                  <a:srgbClr val="336699"/>
                </a:solidFill>
                <a:ea typeface="MS PGothic" panose="020B0600070205080204" pitchFamily="34" charset="-128"/>
              </a:rPr>
              <a:t>Silberschatz, Galvin and Gagne ©2013</a:t>
            </a:r>
          </a:p>
        </p:txBody>
      </p:sp>
      <p:sp>
        <p:nvSpPr>
          <p:cNvPr id="8" name="Text Box 8"/>
          <p:cNvSpPr txBox="1">
            <a:spLocks noChangeArrowheads="1"/>
          </p:cNvSpPr>
          <p:nvPr/>
        </p:nvSpPr>
        <p:spPr bwMode="auto">
          <a:xfrm>
            <a:off x="35984" y="6613526"/>
            <a:ext cx="2659692" cy="246217"/>
          </a:xfrm>
          <a:prstGeom prst="rect">
            <a:avLst/>
          </a:prstGeom>
          <a:noFill/>
          <a:ln>
            <a:noFill/>
          </a:ln>
          <a:extLst/>
        </p:spPr>
        <p:txBody>
          <a:bodyPr wrap="none" lIns="91435" tIns="45718" rIns="91435" bIns="45718">
            <a:spAutoFit/>
          </a:bodyPr>
          <a:lstStyle/>
          <a:p>
            <a:pPr eaLnBrk="0" fontAlgn="base" hangingPunct="0">
              <a:spcBef>
                <a:spcPct val="50000"/>
              </a:spcBef>
              <a:spcAft>
                <a:spcPct val="0"/>
              </a:spcAft>
              <a:defRPr/>
            </a:pPr>
            <a:r>
              <a:rPr lang="en-US" sz="1000" b="1">
                <a:solidFill>
                  <a:srgbClr val="336699"/>
                </a:solidFill>
                <a:ea typeface="MS PGothic" panose="020B0600070205080204" pitchFamily="34" charset="-128"/>
              </a:rPr>
              <a:t>Operating System Concepts – 9</a:t>
            </a:r>
            <a:r>
              <a:rPr lang="en-US" sz="1000" b="1" baseline="30000">
                <a:solidFill>
                  <a:srgbClr val="336699"/>
                </a:solidFill>
                <a:ea typeface="MS PGothic" panose="020B0600070205080204" pitchFamily="34" charset="-128"/>
              </a:rPr>
              <a:t>th</a:t>
            </a:r>
            <a:r>
              <a:rPr lang="en-US" sz="1000" b="1">
                <a:solidFill>
                  <a:srgbClr val="336699"/>
                </a:solidFill>
                <a:ea typeface="MS PGothic" panose="020B0600070205080204" pitchFamily="34" charset="-128"/>
              </a:rPr>
              <a:t> Edition</a:t>
            </a:r>
          </a:p>
        </p:txBody>
      </p:sp>
      <p:pic>
        <p:nvPicPr>
          <p:cNvPr id="9"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0984" y="4157663"/>
            <a:ext cx="2749549"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4298951" y="4006850"/>
            <a:ext cx="3115733" cy="1887538"/>
          </a:xfrm>
          <a:prstGeom prst="rect">
            <a:avLst/>
          </a:prstGeom>
          <a:noFill/>
          <a:ln w="57150" cmpd="thinThick">
            <a:solidFill>
              <a:srgbClr val="66CCFF"/>
            </a:solidFill>
            <a:miter lim="800000"/>
            <a:headEnd/>
            <a:tailEnd/>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sp>
        <p:nvSpPr>
          <p:cNvPr id="152578" name="Rectangle 2"/>
          <p:cNvSpPr>
            <a:spLocks noGrp="1" noChangeArrowheads="1"/>
          </p:cNvSpPr>
          <p:nvPr>
            <p:ph type="ctrTitle"/>
          </p:nvPr>
        </p:nvSpPr>
        <p:spPr>
          <a:xfrm>
            <a:off x="914400" y="685800"/>
            <a:ext cx="103632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57791392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96165699"/>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smtClean="0"/>
              <a:t>Click to edit Master text styles</a:t>
            </a:r>
          </a:p>
        </p:txBody>
      </p:sp>
    </p:spTree>
    <p:extLst>
      <p:ext uri="{BB962C8B-B14F-4D97-AF65-F5344CB8AC3E}">
        <p14:creationId xmlns:p14="http://schemas.microsoft.com/office/powerpoint/2010/main" val="274408114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75267"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63267"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39930532"/>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870718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64584" y="2960688"/>
            <a:ext cx="114808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grpSp>
      <p:sp>
        <p:nvSpPr>
          <p:cNvPr id="7" name="Text Box 7"/>
          <p:cNvSpPr txBox="1">
            <a:spLocks noChangeArrowheads="1"/>
          </p:cNvSpPr>
          <p:nvPr/>
        </p:nvSpPr>
        <p:spPr bwMode="auto">
          <a:xfrm>
            <a:off x="8652933" y="6588126"/>
            <a:ext cx="3617384" cy="246063"/>
          </a:xfrm>
          <a:prstGeom prst="rect">
            <a:avLst/>
          </a:prstGeom>
          <a:noFill/>
          <a:ln>
            <a:noFill/>
          </a:ln>
          <a:extLst/>
        </p:spPr>
        <p:txBody>
          <a:bodyPr lIns="91435" tIns="45718" rIns="91435" bIns="45718">
            <a:spAutoFit/>
          </a:bodyPr>
          <a:lstStyle/>
          <a:p>
            <a:pPr algn="ctr" eaLnBrk="0" fontAlgn="base" hangingPunct="0">
              <a:spcBef>
                <a:spcPct val="50000"/>
              </a:spcBef>
              <a:spcAft>
                <a:spcPct val="0"/>
              </a:spcAft>
              <a:defRPr/>
            </a:pPr>
            <a:r>
              <a:rPr lang="en-US" sz="1000" b="1">
                <a:solidFill>
                  <a:srgbClr val="336699"/>
                </a:solidFill>
                <a:ea typeface="MS PGothic" panose="020B0600070205080204" pitchFamily="34" charset="-128"/>
              </a:rPr>
              <a:t>Silberschatz, Galvin and Gagne ©2013</a:t>
            </a:r>
          </a:p>
        </p:txBody>
      </p:sp>
      <p:sp>
        <p:nvSpPr>
          <p:cNvPr id="8" name="Text Box 8"/>
          <p:cNvSpPr txBox="1">
            <a:spLocks noChangeArrowheads="1"/>
          </p:cNvSpPr>
          <p:nvPr/>
        </p:nvSpPr>
        <p:spPr bwMode="auto">
          <a:xfrm>
            <a:off x="35984" y="6613526"/>
            <a:ext cx="2659692" cy="246217"/>
          </a:xfrm>
          <a:prstGeom prst="rect">
            <a:avLst/>
          </a:prstGeom>
          <a:noFill/>
          <a:ln>
            <a:noFill/>
          </a:ln>
          <a:extLst/>
        </p:spPr>
        <p:txBody>
          <a:bodyPr wrap="none" lIns="91435" tIns="45718" rIns="91435" bIns="45718">
            <a:spAutoFit/>
          </a:bodyPr>
          <a:lstStyle/>
          <a:p>
            <a:pPr eaLnBrk="0" fontAlgn="base" hangingPunct="0">
              <a:spcBef>
                <a:spcPct val="50000"/>
              </a:spcBef>
              <a:spcAft>
                <a:spcPct val="0"/>
              </a:spcAft>
              <a:defRPr/>
            </a:pPr>
            <a:r>
              <a:rPr lang="en-US" sz="1000" b="1">
                <a:solidFill>
                  <a:srgbClr val="336699"/>
                </a:solidFill>
                <a:ea typeface="MS PGothic" panose="020B0600070205080204" pitchFamily="34" charset="-128"/>
              </a:rPr>
              <a:t>Operating System Concepts – 9</a:t>
            </a:r>
            <a:r>
              <a:rPr lang="en-US" sz="1000" b="1" baseline="30000">
                <a:solidFill>
                  <a:srgbClr val="336699"/>
                </a:solidFill>
                <a:ea typeface="MS PGothic" panose="020B0600070205080204" pitchFamily="34" charset="-128"/>
              </a:rPr>
              <a:t>th</a:t>
            </a:r>
            <a:r>
              <a:rPr lang="en-US" sz="1000" b="1">
                <a:solidFill>
                  <a:srgbClr val="336699"/>
                </a:solidFill>
                <a:ea typeface="MS PGothic" panose="020B0600070205080204" pitchFamily="34" charset="-128"/>
              </a:rPr>
              <a:t> Edition</a:t>
            </a:r>
          </a:p>
        </p:txBody>
      </p:sp>
      <p:pic>
        <p:nvPicPr>
          <p:cNvPr id="9"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0984" y="4157663"/>
            <a:ext cx="2749549"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4298951" y="4006850"/>
            <a:ext cx="3115733" cy="1887538"/>
          </a:xfrm>
          <a:prstGeom prst="rect">
            <a:avLst/>
          </a:prstGeom>
          <a:noFill/>
          <a:ln w="57150" cmpd="thinThick">
            <a:solidFill>
              <a:srgbClr val="66CCFF"/>
            </a:solidFill>
            <a:miter lim="800000"/>
            <a:headEnd/>
            <a:tailEnd/>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sp>
        <p:nvSpPr>
          <p:cNvPr id="152578" name="Rectangle 2"/>
          <p:cNvSpPr>
            <a:spLocks noGrp="1" noChangeArrowheads="1"/>
          </p:cNvSpPr>
          <p:nvPr>
            <p:ph type="ctrTitle"/>
          </p:nvPr>
        </p:nvSpPr>
        <p:spPr>
          <a:xfrm>
            <a:off x="914400" y="685800"/>
            <a:ext cx="103632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61369667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44260162"/>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1259540"/>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Tree>
    <p:extLst>
      <p:ext uri="{BB962C8B-B14F-4D97-AF65-F5344CB8AC3E}">
        <p14:creationId xmlns:p14="http://schemas.microsoft.com/office/powerpoint/2010/main" val="1833804962"/>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smtClean="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Tree>
    <p:extLst>
      <p:ext uri="{BB962C8B-B14F-4D97-AF65-F5344CB8AC3E}">
        <p14:creationId xmlns:p14="http://schemas.microsoft.com/office/powerpoint/2010/main" val="3122105684"/>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5618980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74605111"/>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5"/>
            <a:ext cx="10972800" cy="5762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75267" y="123349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63267" y="123349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53010521"/>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64584" y="2960688"/>
            <a:ext cx="114808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grpSp>
      <p:sp>
        <p:nvSpPr>
          <p:cNvPr id="7" name="Text Box 7"/>
          <p:cNvSpPr txBox="1">
            <a:spLocks noChangeArrowheads="1"/>
          </p:cNvSpPr>
          <p:nvPr/>
        </p:nvSpPr>
        <p:spPr bwMode="auto">
          <a:xfrm>
            <a:off x="8652933" y="6588126"/>
            <a:ext cx="3617384" cy="246063"/>
          </a:xfrm>
          <a:prstGeom prst="rect">
            <a:avLst/>
          </a:prstGeom>
          <a:noFill/>
          <a:ln>
            <a:noFill/>
          </a:ln>
          <a:extLst/>
        </p:spPr>
        <p:txBody>
          <a:bodyPr lIns="91435" tIns="45718" rIns="91435" bIns="45718">
            <a:spAutoFit/>
          </a:bodyPr>
          <a:lstStyle/>
          <a:p>
            <a:pPr algn="ctr" eaLnBrk="0" fontAlgn="base" hangingPunct="0">
              <a:spcBef>
                <a:spcPct val="50000"/>
              </a:spcBef>
              <a:spcAft>
                <a:spcPct val="0"/>
              </a:spcAft>
              <a:defRPr/>
            </a:pPr>
            <a:r>
              <a:rPr lang="en-US" sz="1000" b="1">
                <a:solidFill>
                  <a:srgbClr val="336699"/>
                </a:solidFill>
                <a:ea typeface="MS PGothic" panose="020B0600070205080204" pitchFamily="34" charset="-128"/>
              </a:rPr>
              <a:t>Silberschatz, Galvin and Gagne ©2013</a:t>
            </a:r>
          </a:p>
        </p:txBody>
      </p:sp>
      <p:sp>
        <p:nvSpPr>
          <p:cNvPr id="8" name="Text Box 8"/>
          <p:cNvSpPr txBox="1">
            <a:spLocks noChangeArrowheads="1"/>
          </p:cNvSpPr>
          <p:nvPr/>
        </p:nvSpPr>
        <p:spPr bwMode="auto">
          <a:xfrm>
            <a:off x="35984" y="6613526"/>
            <a:ext cx="2659692" cy="246217"/>
          </a:xfrm>
          <a:prstGeom prst="rect">
            <a:avLst/>
          </a:prstGeom>
          <a:noFill/>
          <a:ln>
            <a:noFill/>
          </a:ln>
          <a:extLst/>
        </p:spPr>
        <p:txBody>
          <a:bodyPr wrap="none" lIns="91435" tIns="45718" rIns="91435" bIns="45718">
            <a:spAutoFit/>
          </a:bodyPr>
          <a:lstStyle/>
          <a:p>
            <a:pPr eaLnBrk="0" fontAlgn="base" hangingPunct="0">
              <a:spcBef>
                <a:spcPct val="50000"/>
              </a:spcBef>
              <a:spcAft>
                <a:spcPct val="0"/>
              </a:spcAft>
              <a:defRPr/>
            </a:pPr>
            <a:r>
              <a:rPr lang="en-US" sz="1000" b="1">
                <a:solidFill>
                  <a:srgbClr val="336699"/>
                </a:solidFill>
                <a:ea typeface="MS PGothic" panose="020B0600070205080204" pitchFamily="34" charset="-128"/>
              </a:rPr>
              <a:t>Operating System Concepts – 9</a:t>
            </a:r>
            <a:r>
              <a:rPr lang="en-US" sz="1000" b="1" baseline="30000">
                <a:solidFill>
                  <a:srgbClr val="336699"/>
                </a:solidFill>
                <a:ea typeface="MS PGothic" panose="020B0600070205080204" pitchFamily="34" charset="-128"/>
              </a:rPr>
              <a:t>th</a:t>
            </a:r>
            <a:r>
              <a:rPr lang="en-US" sz="1000" b="1">
                <a:solidFill>
                  <a:srgbClr val="336699"/>
                </a:solidFill>
                <a:ea typeface="MS PGothic" panose="020B0600070205080204" pitchFamily="34" charset="-128"/>
              </a:rPr>
              <a:t> Edition</a:t>
            </a:r>
          </a:p>
        </p:txBody>
      </p:sp>
      <p:pic>
        <p:nvPicPr>
          <p:cNvPr id="9"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0984" y="4157663"/>
            <a:ext cx="2749549"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4298951" y="4006850"/>
            <a:ext cx="3115733" cy="1887538"/>
          </a:xfrm>
          <a:prstGeom prst="rect">
            <a:avLst/>
          </a:prstGeom>
          <a:noFill/>
          <a:ln w="57150" cmpd="thinThick">
            <a:solidFill>
              <a:srgbClr val="66CCFF"/>
            </a:solidFill>
            <a:miter lim="800000"/>
            <a:headEnd/>
            <a:tailEnd/>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sp>
        <p:nvSpPr>
          <p:cNvPr id="152578" name="Rectangle 2"/>
          <p:cNvSpPr>
            <a:spLocks noGrp="1" noChangeArrowheads="1"/>
          </p:cNvSpPr>
          <p:nvPr>
            <p:ph type="ctrTitle"/>
          </p:nvPr>
        </p:nvSpPr>
        <p:spPr>
          <a:xfrm>
            <a:off x="914400" y="685800"/>
            <a:ext cx="103632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781372070"/>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460995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smtClean="0"/>
              <a:t>Click to edit Master text styles</a:t>
            </a:r>
          </a:p>
        </p:txBody>
      </p:sp>
    </p:spTree>
    <p:extLst>
      <p:ext uri="{BB962C8B-B14F-4D97-AF65-F5344CB8AC3E}">
        <p14:creationId xmlns:p14="http://schemas.microsoft.com/office/powerpoint/2010/main" val="42151898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09072182"/>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75267"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63267"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98065531"/>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29542922"/>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37416962"/>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1516548"/>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Tree>
    <p:extLst>
      <p:ext uri="{BB962C8B-B14F-4D97-AF65-F5344CB8AC3E}">
        <p14:creationId xmlns:p14="http://schemas.microsoft.com/office/powerpoint/2010/main" val="3349369767"/>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smtClean="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Tree>
    <p:extLst>
      <p:ext uri="{BB962C8B-B14F-4D97-AF65-F5344CB8AC3E}">
        <p14:creationId xmlns:p14="http://schemas.microsoft.com/office/powerpoint/2010/main" val="2492046663"/>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08834967"/>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44171139"/>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5"/>
            <a:ext cx="10972800" cy="5762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75267" y="123349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63267" y="123349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70529035"/>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64584" y="2960688"/>
            <a:ext cx="114808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grpSp>
      <p:sp>
        <p:nvSpPr>
          <p:cNvPr id="7" name="Text Box 7"/>
          <p:cNvSpPr txBox="1">
            <a:spLocks noChangeArrowheads="1"/>
          </p:cNvSpPr>
          <p:nvPr/>
        </p:nvSpPr>
        <p:spPr bwMode="auto">
          <a:xfrm>
            <a:off x="8652933" y="6588126"/>
            <a:ext cx="3617384" cy="246063"/>
          </a:xfrm>
          <a:prstGeom prst="rect">
            <a:avLst/>
          </a:prstGeom>
          <a:noFill/>
          <a:ln>
            <a:noFill/>
          </a:ln>
          <a:extLst/>
        </p:spPr>
        <p:txBody>
          <a:bodyPr lIns="91435" tIns="45718" rIns="91435" bIns="45718">
            <a:spAutoFit/>
          </a:bodyPr>
          <a:lstStyle/>
          <a:p>
            <a:pPr algn="ctr" eaLnBrk="0" fontAlgn="base" hangingPunct="0">
              <a:spcBef>
                <a:spcPct val="50000"/>
              </a:spcBef>
              <a:spcAft>
                <a:spcPct val="0"/>
              </a:spcAft>
              <a:defRPr/>
            </a:pPr>
            <a:r>
              <a:rPr lang="en-US" sz="1000" b="1">
                <a:solidFill>
                  <a:srgbClr val="336699"/>
                </a:solidFill>
                <a:ea typeface="MS PGothic" panose="020B0600070205080204" pitchFamily="34" charset="-128"/>
              </a:rPr>
              <a:t>Silberschatz, Galvin and Gagne ©2013</a:t>
            </a:r>
          </a:p>
        </p:txBody>
      </p:sp>
      <p:sp>
        <p:nvSpPr>
          <p:cNvPr id="8" name="Text Box 8"/>
          <p:cNvSpPr txBox="1">
            <a:spLocks noChangeArrowheads="1"/>
          </p:cNvSpPr>
          <p:nvPr/>
        </p:nvSpPr>
        <p:spPr bwMode="auto">
          <a:xfrm>
            <a:off x="35984" y="6613526"/>
            <a:ext cx="2659692" cy="246217"/>
          </a:xfrm>
          <a:prstGeom prst="rect">
            <a:avLst/>
          </a:prstGeom>
          <a:noFill/>
          <a:ln>
            <a:noFill/>
          </a:ln>
          <a:extLst/>
        </p:spPr>
        <p:txBody>
          <a:bodyPr wrap="none" lIns="91435" tIns="45718" rIns="91435" bIns="45718">
            <a:spAutoFit/>
          </a:bodyPr>
          <a:lstStyle/>
          <a:p>
            <a:pPr eaLnBrk="0" fontAlgn="base" hangingPunct="0">
              <a:spcBef>
                <a:spcPct val="50000"/>
              </a:spcBef>
              <a:spcAft>
                <a:spcPct val="0"/>
              </a:spcAft>
              <a:defRPr/>
            </a:pPr>
            <a:r>
              <a:rPr lang="en-US" sz="1000" b="1">
                <a:solidFill>
                  <a:srgbClr val="336699"/>
                </a:solidFill>
                <a:ea typeface="MS PGothic" panose="020B0600070205080204" pitchFamily="34" charset="-128"/>
              </a:rPr>
              <a:t>Operating System Concepts – 9</a:t>
            </a:r>
            <a:r>
              <a:rPr lang="en-US" sz="1000" b="1" baseline="30000">
                <a:solidFill>
                  <a:srgbClr val="336699"/>
                </a:solidFill>
                <a:ea typeface="MS PGothic" panose="020B0600070205080204" pitchFamily="34" charset="-128"/>
              </a:rPr>
              <a:t>th</a:t>
            </a:r>
            <a:r>
              <a:rPr lang="en-US" sz="1000" b="1">
                <a:solidFill>
                  <a:srgbClr val="336699"/>
                </a:solidFill>
                <a:ea typeface="MS PGothic" panose="020B0600070205080204" pitchFamily="34" charset="-128"/>
              </a:rPr>
              <a:t> Edition</a:t>
            </a:r>
          </a:p>
        </p:txBody>
      </p:sp>
      <p:pic>
        <p:nvPicPr>
          <p:cNvPr id="9"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0984" y="4157663"/>
            <a:ext cx="2749549"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4298951" y="4006850"/>
            <a:ext cx="3115733" cy="1887538"/>
          </a:xfrm>
          <a:prstGeom prst="rect">
            <a:avLst/>
          </a:prstGeom>
          <a:noFill/>
          <a:ln w="57150" cmpd="thinThick">
            <a:solidFill>
              <a:srgbClr val="66CCFF"/>
            </a:solidFill>
            <a:miter lim="800000"/>
            <a:headEnd/>
            <a:tailEnd/>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sp>
        <p:nvSpPr>
          <p:cNvPr id="152578" name="Rectangle 2"/>
          <p:cNvSpPr>
            <a:spLocks noGrp="1" noChangeArrowheads="1"/>
          </p:cNvSpPr>
          <p:nvPr>
            <p:ph type="ctrTitle"/>
          </p:nvPr>
        </p:nvSpPr>
        <p:spPr>
          <a:xfrm>
            <a:off x="914400" y="685800"/>
            <a:ext cx="103632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3431475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smtClean="0"/>
              <a:t>Click to edit Master text styles</a:t>
            </a:r>
          </a:p>
        </p:txBody>
      </p:sp>
    </p:spTree>
    <p:extLst>
      <p:ext uri="{BB962C8B-B14F-4D97-AF65-F5344CB8AC3E}">
        <p14:creationId xmlns:p14="http://schemas.microsoft.com/office/powerpoint/2010/main" val="1718839965"/>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25026200"/>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smtClean="0"/>
              <a:t>Click to edit Master text styles</a:t>
            </a:r>
          </a:p>
        </p:txBody>
      </p:sp>
    </p:spTree>
    <p:extLst>
      <p:ext uri="{BB962C8B-B14F-4D97-AF65-F5344CB8AC3E}">
        <p14:creationId xmlns:p14="http://schemas.microsoft.com/office/powerpoint/2010/main" val="54837166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75267"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63267"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60486786"/>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52129354"/>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72366760"/>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012955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Tree>
    <p:extLst>
      <p:ext uri="{BB962C8B-B14F-4D97-AF65-F5344CB8AC3E}">
        <p14:creationId xmlns:p14="http://schemas.microsoft.com/office/powerpoint/2010/main" val="791280487"/>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smtClean="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Tree>
    <p:extLst>
      <p:ext uri="{BB962C8B-B14F-4D97-AF65-F5344CB8AC3E}">
        <p14:creationId xmlns:p14="http://schemas.microsoft.com/office/powerpoint/2010/main" val="584779544"/>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07069344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019773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75267"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63267"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51603836"/>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5"/>
            <a:ext cx="10972800" cy="5762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75267" y="123349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63267" y="123349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06731481"/>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64584" y="2960688"/>
            <a:ext cx="114808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grpSp>
      <p:sp>
        <p:nvSpPr>
          <p:cNvPr id="7" name="Text Box 7"/>
          <p:cNvSpPr txBox="1">
            <a:spLocks noChangeArrowheads="1"/>
          </p:cNvSpPr>
          <p:nvPr/>
        </p:nvSpPr>
        <p:spPr bwMode="auto">
          <a:xfrm>
            <a:off x="8652933" y="6588126"/>
            <a:ext cx="3617384" cy="246063"/>
          </a:xfrm>
          <a:prstGeom prst="rect">
            <a:avLst/>
          </a:prstGeom>
          <a:noFill/>
          <a:ln>
            <a:noFill/>
          </a:ln>
          <a:extLst/>
        </p:spPr>
        <p:txBody>
          <a:bodyPr lIns="91435" tIns="45718" rIns="91435" bIns="45718">
            <a:spAutoFit/>
          </a:bodyPr>
          <a:lstStyle/>
          <a:p>
            <a:pPr algn="ctr" eaLnBrk="0" fontAlgn="base" hangingPunct="0">
              <a:spcBef>
                <a:spcPct val="50000"/>
              </a:spcBef>
              <a:spcAft>
                <a:spcPct val="0"/>
              </a:spcAft>
              <a:defRPr/>
            </a:pPr>
            <a:r>
              <a:rPr lang="en-US" sz="1000" b="1">
                <a:solidFill>
                  <a:srgbClr val="336699"/>
                </a:solidFill>
                <a:ea typeface="MS PGothic" panose="020B0600070205080204" pitchFamily="34" charset="-128"/>
              </a:rPr>
              <a:t>Silberschatz, Galvin and Gagne ©2013</a:t>
            </a:r>
          </a:p>
        </p:txBody>
      </p:sp>
      <p:sp>
        <p:nvSpPr>
          <p:cNvPr id="8" name="Text Box 8"/>
          <p:cNvSpPr txBox="1">
            <a:spLocks noChangeArrowheads="1"/>
          </p:cNvSpPr>
          <p:nvPr/>
        </p:nvSpPr>
        <p:spPr bwMode="auto">
          <a:xfrm>
            <a:off x="35984" y="6613526"/>
            <a:ext cx="2659692" cy="246217"/>
          </a:xfrm>
          <a:prstGeom prst="rect">
            <a:avLst/>
          </a:prstGeom>
          <a:noFill/>
          <a:ln>
            <a:noFill/>
          </a:ln>
          <a:extLst/>
        </p:spPr>
        <p:txBody>
          <a:bodyPr wrap="none" lIns="91435" tIns="45718" rIns="91435" bIns="45718">
            <a:spAutoFit/>
          </a:bodyPr>
          <a:lstStyle/>
          <a:p>
            <a:pPr eaLnBrk="0" fontAlgn="base" hangingPunct="0">
              <a:spcBef>
                <a:spcPct val="50000"/>
              </a:spcBef>
              <a:spcAft>
                <a:spcPct val="0"/>
              </a:spcAft>
              <a:defRPr/>
            </a:pPr>
            <a:r>
              <a:rPr lang="en-US" sz="1000" b="1">
                <a:solidFill>
                  <a:srgbClr val="336699"/>
                </a:solidFill>
                <a:ea typeface="MS PGothic" panose="020B0600070205080204" pitchFamily="34" charset="-128"/>
              </a:rPr>
              <a:t>Operating System Concepts – 9</a:t>
            </a:r>
            <a:r>
              <a:rPr lang="en-US" sz="1000" b="1" baseline="30000">
                <a:solidFill>
                  <a:srgbClr val="336699"/>
                </a:solidFill>
                <a:ea typeface="MS PGothic" panose="020B0600070205080204" pitchFamily="34" charset="-128"/>
              </a:rPr>
              <a:t>th</a:t>
            </a:r>
            <a:r>
              <a:rPr lang="en-US" sz="1000" b="1">
                <a:solidFill>
                  <a:srgbClr val="336699"/>
                </a:solidFill>
                <a:ea typeface="MS PGothic" panose="020B0600070205080204" pitchFamily="34" charset="-128"/>
              </a:rPr>
              <a:t> Edition</a:t>
            </a:r>
          </a:p>
        </p:txBody>
      </p:sp>
      <p:pic>
        <p:nvPicPr>
          <p:cNvPr id="9"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0984" y="4157663"/>
            <a:ext cx="2749549"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4298951" y="4006850"/>
            <a:ext cx="3115733" cy="1887538"/>
          </a:xfrm>
          <a:prstGeom prst="rect">
            <a:avLst/>
          </a:prstGeom>
          <a:noFill/>
          <a:ln w="57150" cmpd="thinThick">
            <a:solidFill>
              <a:srgbClr val="66CCFF"/>
            </a:solidFill>
            <a:miter lim="800000"/>
            <a:headEnd/>
            <a:tailEnd/>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sp>
        <p:nvSpPr>
          <p:cNvPr id="152578" name="Rectangle 2"/>
          <p:cNvSpPr>
            <a:spLocks noGrp="1" noChangeArrowheads="1"/>
          </p:cNvSpPr>
          <p:nvPr>
            <p:ph type="ctrTitle"/>
          </p:nvPr>
        </p:nvSpPr>
        <p:spPr>
          <a:xfrm>
            <a:off x="914400" y="685800"/>
            <a:ext cx="103632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2646939669"/>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27171482"/>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smtClean="0"/>
              <a:t>Click to edit Master text styles</a:t>
            </a:r>
          </a:p>
        </p:txBody>
      </p:sp>
    </p:spTree>
    <p:extLst>
      <p:ext uri="{BB962C8B-B14F-4D97-AF65-F5344CB8AC3E}">
        <p14:creationId xmlns:p14="http://schemas.microsoft.com/office/powerpoint/2010/main" val="3880572347"/>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75267"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63267"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54703212"/>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3401388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104062539"/>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0521123"/>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Tree>
    <p:extLst>
      <p:ext uri="{BB962C8B-B14F-4D97-AF65-F5344CB8AC3E}">
        <p14:creationId xmlns:p14="http://schemas.microsoft.com/office/powerpoint/2010/main" val="245214036"/>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smtClean="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Tree>
    <p:extLst>
      <p:ext uri="{BB962C8B-B14F-4D97-AF65-F5344CB8AC3E}">
        <p14:creationId xmlns:p14="http://schemas.microsoft.com/office/powerpoint/2010/main" val="34163136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39243800"/>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5833159"/>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84162442"/>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5"/>
            <a:ext cx="10972800" cy="5762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75267" y="123349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63267" y="123349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0871951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64584" y="2960688"/>
            <a:ext cx="114808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grpSp>
      <p:sp>
        <p:nvSpPr>
          <p:cNvPr id="7" name="Text Box 7"/>
          <p:cNvSpPr txBox="1">
            <a:spLocks noChangeArrowheads="1"/>
          </p:cNvSpPr>
          <p:nvPr/>
        </p:nvSpPr>
        <p:spPr bwMode="auto">
          <a:xfrm>
            <a:off x="8652933" y="6588126"/>
            <a:ext cx="3617384" cy="246063"/>
          </a:xfrm>
          <a:prstGeom prst="rect">
            <a:avLst/>
          </a:prstGeom>
          <a:noFill/>
          <a:ln>
            <a:noFill/>
          </a:ln>
          <a:extLst/>
        </p:spPr>
        <p:txBody>
          <a:bodyPr lIns="91435" tIns="45718" rIns="91435" bIns="45718">
            <a:spAutoFit/>
          </a:bodyPr>
          <a:lstStyle/>
          <a:p>
            <a:pPr algn="ctr" eaLnBrk="0" fontAlgn="base" hangingPunct="0">
              <a:spcBef>
                <a:spcPct val="50000"/>
              </a:spcBef>
              <a:spcAft>
                <a:spcPct val="0"/>
              </a:spcAft>
              <a:defRPr/>
            </a:pPr>
            <a:r>
              <a:rPr lang="en-US" sz="1000" b="1">
                <a:solidFill>
                  <a:srgbClr val="336699"/>
                </a:solidFill>
                <a:ea typeface="MS PGothic" panose="020B0600070205080204" pitchFamily="34" charset="-128"/>
              </a:rPr>
              <a:t>Silberschatz, Galvin and Gagne ©2013</a:t>
            </a:r>
          </a:p>
        </p:txBody>
      </p:sp>
      <p:sp>
        <p:nvSpPr>
          <p:cNvPr id="8" name="Text Box 8"/>
          <p:cNvSpPr txBox="1">
            <a:spLocks noChangeArrowheads="1"/>
          </p:cNvSpPr>
          <p:nvPr/>
        </p:nvSpPr>
        <p:spPr bwMode="auto">
          <a:xfrm>
            <a:off x="35984" y="6613526"/>
            <a:ext cx="2659692" cy="246217"/>
          </a:xfrm>
          <a:prstGeom prst="rect">
            <a:avLst/>
          </a:prstGeom>
          <a:noFill/>
          <a:ln>
            <a:noFill/>
          </a:ln>
          <a:extLst/>
        </p:spPr>
        <p:txBody>
          <a:bodyPr wrap="none" lIns="91435" tIns="45718" rIns="91435" bIns="45718">
            <a:spAutoFit/>
          </a:bodyPr>
          <a:lstStyle/>
          <a:p>
            <a:pPr eaLnBrk="0" fontAlgn="base" hangingPunct="0">
              <a:spcBef>
                <a:spcPct val="50000"/>
              </a:spcBef>
              <a:spcAft>
                <a:spcPct val="0"/>
              </a:spcAft>
              <a:defRPr/>
            </a:pPr>
            <a:r>
              <a:rPr lang="en-US" sz="1000" b="1">
                <a:solidFill>
                  <a:srgbClr val="336699"/>
                </a:solidFill>
                <a:ea typeface="MS PGothic" panose="020B0600070205080204" pitchFamily="34" charset="-128"/>
              </a:rPr>
              <a:t>Operating System Concepts – 9</a:t>
            </a:r>
            <a:r>
              <a:rPr lang="en-US" sz="1000" b="1" baseline="30000">
                <a:solidFill>
                  <a:srgbClr val="336699"/>
                </a:solidFill>
                <a:ea typeface="MS PGothic" panose="020B0600070205080204" pitchFamily="34" charset="-128"/>
              </a:rPr>
              <a:t>th</a:t>
            </a:r>
            <a:r>
              <a:rPr lang="en-US" sz="1000" b="1">
                <a:solidFill>
                  <a:srgbClr val="336699"/>
                </a:solidFill>
                <a:ea typeface="MS PGothic" panose="020B0600070205080204" pitchFamily="34" charset="-128"/>
              </a:rPr>
              <a:t> Edition</a:t>
            </a:r>
          </a:p>
        </p:txBody>
      </p:sp>
      <p:pic>
        <p:nvPicPr>
          <p:cNvPr id="9"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0984" y="4157663"/>
            <a:ext cx="2749549"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4298951" y="4006850"/>
            <a:ext cx="3115733" cy="1887538"/>
          </a:xfrm>
          <a:prstGeom prst="rect">
            <a:avLst/>
          </a:prstGeom>
          <a:noFill/>
          <a:ln w="57150" cmpd="thinThick">
            <a:solidFill>
              <a:srgbClr val="66CCFF"/>
            </a:solidFill>
            <a:miter lim="800000"/>
            <a:headEnd/>
            <a:tailEnd/>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sp>
        <p:nvSpPr>
          <p:cNvPr id="152578" name="Rectangle 2"/>
          <p:cNvSpPr>
            <a:spLocks noGrp="1" noChangeArrowheads="1"/>
          </p:cNvSpPr>
          <p:nvPr>
            <p:ph type="ctrTitle"/>
          </p:nvPr>
        </p:nvSpPr>
        <p:spPr>
          <a:xfrm>
            <a:off x="914400" y="685800"/>
            <a:ext cx="103632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854608228"/>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73055670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smtClean="0"/>
              <a:t>Click to edit Master text styles</a:t>
            </a:r>
          </a:p>
        </p:txBody>
      </p:sp>
    </p:spTree>
    <p:extLst>
      <p:ext uri="{BB962C8B-B14F-4D97-AF65-F5344CB8AC3E}">
        <p14:creationId xmlns:p14="http://schemas.microsoft.com/office/powerpoint/2010/main" val="1095051425"/>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75267"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63267"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87782592"/>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81932513"/>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0349418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27347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17718270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Tree>
    <p:extLst>
      <p:ext uri="{BB962C8B-B14F-4D97-AF65-F5344CB8AC3E}">
        <p14:creationId xmlns:p14="http://schemas.microsoft.com/office/powerpoint/2010/main" val="1370614145"/>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smtClean="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Tree>
    <p:extLst>
      <p:ext uri="{BB962C8B-B14F-4D97-AF65-F5344CB8AC3E}">
        <p14:creationId xmlns:p14="http://schemas.microsoft.com/office/powerpoint/2010/main" val="3417358421"/>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65570088"/>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1488133"/>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5"/>
            <a:ext cx="10972800" cy="5762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75267" y="123349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63267" y="123349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729452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728903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Tree>
    <p:extLst>
      <p:ext uri="{BB962C8B-B14F-4D97-AF65-F5344CB8AC3E}">
        <p14:creationId xmlns:p14="http://schemas.microsoft.com/office/powerpoint/2010/main" val="23241775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221AE7F-ED27-45C9-BF10-AB845E6BB769}"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B3B9D-D31E-4F2A-BF73-ECC7C3003708}" type="slidenum">
              <a:rPr lang="en-US" smtClean="0"/>
              <a:t>‹#›</a:t>
            </a:fld>
            <a:endParaRPr lang="en-US"/>
          </a:p>
        </p:txBody>
      </p:sp>
    </p:spTree>
    <p:extLst>
      <p:ext uri="{BB962C8B-B14F-4D97-AF65-F5344CB8AC3E}">
        <p14:creationId xmlns:p14="http://schemas.microsoft.com/office/powerpoint/2010/main" val="167519734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smtClean="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Tree>
    <p:extLst>
      <p:ext uri="{BB962C8B-B14F-4D97-AF65-F5344CB8AC3E}">
        <p14:creationId xmlns:p14="http://schemas.microsoft.com/office/powerpoint/2010/main" val="37994215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752621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6249619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5"/>
            <a:ext cx="10972800" cy="5762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75267" y="123349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63267" y="123349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664730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64584" y="2960688"/>
            <a:ext cx="114808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p:spPr>
          <p:txBody>
            <a:bodyPr wrap="none" anchor="ctr"/>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p:spPr>
          <p:txBody>
            <a:bodyPr wrap="none" anchor="ctr"/>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p:spPr>
          <p:txBody>
            <a:bodyPr wrap="none" anchor="ctr"/>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grpSp>
      <p:sp>
        <p:nvSpPr>
          <p:cNvPr id="7" name="Text Box 7"/>
          <p:cNvSpPr txBox="1">
            <a:spLocks noChangeArrowheads="1"/>
          </p:cNvSpPr>
          <p:nvPr/>
        </p:nvSpPr>
        <p:spPr bwMode="auto">
          <a:xfrm>
            <a:off x="8652933" y="6588126"/>
            <a:ext cx="3617384"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fontAlgn="base" hangingPunct="0">
              <a:spcBef>
                <a:spcPct val="50000"/>
              </a:spcBef>
              <a:spcAft>
                <a:spcPct val="0"/>
              </a:spcAft>
              <a:defRPr/>
            </a:pPr>
            <a:r>
              <a:rPr lang="en-US" sz="1000" b="1" smtClean="0">
                <a:solidFill>
                  <a:srgbClr val="336699"/>
                </a:solidFill>
                <a:latin typeface="Helvetica" pitchFamily="-84" charset="0"/>
              </a:rPr>
              <a:t>Silberschatz, Galvin and Gagne ©2013</a:t>
            </a:r>
          </a:p>
        </p:txBody>
      </p:sp>
      <p:sp>
        <p:nvSpPr>
          <p:cNvPr id="8" name="Text Box 8"/>
          <p:cNvSpPr txBox="1">
            <a:spLocks noChangeArrowheads="1"/>
          </p:cNvSpPr>
          <p:nvPr/>
        </p:nvSpPr>
        <p:spPr bwMode="auto">
          <a:xfrm>
            <a:off x="35985" y="6613526"/>
            <a:ext cx="2659702" cy="246221"/>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50000"/>
              </a:spcBef>
              <a:spcAft>
                <a:spcPct val="0"/>
              </a:spcAft>
              <a:defRPr/>
            </a:pPr>
            <a:r>
              <a:rPr lang="en-US" sz="1000" b="1" smtClean="0">
                <a:solidFill>
                  <a:srgbClr val="336699"/>
                </a:solidFill>
                <a:latin typeface="Helvetica" pitchFamily="-84" charset="0"/>
              </a:rPr>
              <a:t>Operating System Concepts – 9</a:t>
            </a:r>
            <a:r>
              <a:rPr lang="en-US" sz="1000" b="1" baseline="30000" smtClean="0">
                <a:solidFill>
                  <a:srgbClr val="336699"/>
                </a:solidFill>
                <a:latin typeface="Helvetica" pitchFamily="-84" charset="0"/>
              </a:rPr>
              <a:t>th</a:t>
            </a:r>
            <a:r>
              <a:rPr lang="en-US" sz="1000" b="1" smtClean="0">
                <a:solidFill>
                  <a:srgbClr val="336699"/>
                </a:solidFill>
                <a:latin typeface="Helvetica" pitchFamily="-84" charset="0"/>
              </a:rPr>
              <a:t> Edition</a:t>
            </a:r>
          </a:p>
        </p:txBody>
      </p:sp>
      <p:pic>
        <p:nvPicPr>
          <p:cNvPr id="9"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0984" y="4157663"/>
            <a:ext cx="2749549"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4298951" y="4006850"/>
            <a:ext cx="3115733" cy="1887538"/>
          </a:xfrm>
          <a:prstGeom prst="rect">
            <a:avLst/>
          </a:prstGeom>
          <a:noFill/>
          <a:ln w="57150" cmpd="thinThick">
            <a:solidFill>
              <a:srgbClr val="66CCFF"/>
            </a:solidFill>
            <a:miter lim="800000"/>
            <a:headEnd/>
            <a:tailEnd/>
          </a:ln>
        </p:spPr>
        <p:txBody>
          <a:bodyPr wrap="none" anchor="ctr"/>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sp>
        <p:nvSpPr>
          <p:cNvPr id="152578" name="Rectangle 2"/>
          <p:cNvSpPr>
            <a:spLocks noGrp="1" noChangeArrowheads="1"/>
          </p:cNvSpPr>
          <p:nvPr>
            <p:ph type="ctrTitle"/>
          </p:nvPr>
        </p:nvSpPr>
        <p:spPr>
          <a:xfrm>
            <a:off x="914400" y="685800"/>
            <a:ext cx="103632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5474303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594112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714458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75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63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1736948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8711200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537990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21AE7F-ED27-45C9-BF10-AB845E6BB769}" type="datetimeFigureOut">
              <a:rPr lang="en-US" smtClean="0"/>
              <a:t>12/3/2020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5B3B9D-D31E-4F2A-BF73-ECC7C3003708}" type="slidenum">
              <a:rPr lang="en-US" smtClean="0"/>
              <a:t>‹#›</a:t>
            </a:fld>
            <a:endParaRPr lang="en-US"/>
          </a:p>
        </p:txBody>
      </p:sp>
    </p:spTree>
    <p:extLst>
      <p:ext uri="{BB962C8B-B14F-4D97-AF65-F5344CB8AC3E}">
        <p14:creationId xmlns:p14="http://schemas.microsoft.com/office/powerpoint/2010/main" val="4373274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616336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043269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2941842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1111997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913889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64584" y="2960688"/>
            <a:ext cx="114808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p:spPr>
          <p:txBody>
            <a:bodyPr wrap="none" anchor="ctr"/>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p:spPr>
          <p:txBody>
            <a:bodyPr wrap="none" anchor="ctr"/>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p:spPr>
          <p:txBody>
            <a:bodyPr wrap="none" anchor="ctr"/>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grpSp>
      <p:sp>
        <p:nvSpPr>
          <p:cNvPr id="7" name="Text Box 7"/>
          <p:cNvSpPr txBox="1">
            <a:spLocks noChangeArrowheads="1"/>
          </p:cNvSpPr>
          <p:nvPr/>
        </p:nvSpPr>
        <p:spPr bwMode="auto">
          <a:xfrm>
            <a:off x="8652933" y="6588126"/>
            <a:ext cx="3617384"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fontAlgn="base" hangingPunct="0">
              <a:spcBef>
                <a:spcPct val="50000"/>
              </a:spcBef>
              <a:spcAft>
                <a:spcPct val="0"/>
              </a:spcAft>
              <a:defRPr/>
            </a:pPr>
            <a:r>
              <a:rPr lang="en-US" sz="1000" b="1" smtClean="0">
                <a:solidFill>
                  <a:srgbClr val="336699"/>
                </a:solidFill>
                <a:latin typeface="Helvetica" pitchFamily="-84" charset="0"/>
              </a:rPr>
              <a:t>Silberschatz, Galvin and Gagne ©2013</a:t>
            </a:r>
          </a:p>
        </p:txBody>
      </p:sp>
      <p:sp>
        <p:nvSpPr>
          <p:cNvPr id="8" name="Text Box 8"/>
          <p:cNvSpPr txBox="1">
            <a:spLocks noChangeArrowheads="1"/>
          </p:cNvSpPr>
          <p:nvPr/>
        </p:nvSpPr>
        <p:spPr bwMode="auto">
          <a:xfrm>
            <a:off x="35985" y="6613526"/>
            <a:ext cx="2659702" cy="246221"/>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50000"/>
              </a:spcBef>
              <a:spcAft>
                <a:spcPct val="0"/>
              </a:spcAft>
              <a:defRPr/>
            </a:pPr>
            <a:r>
              <a:rPr lang="en-US" sz="1000" b="1" smtClean="0">
                <a:solidFill>
                  <a:srgbClr val="336699"/>
                </a:solidFill>
                <a:latin typeface="Helvetica" pitchFamily="-84" charset="0"/>
              </a:rPr>
              <a:t>Operating System Concepts – 9</a:t>
            </a:r>
            <a:r>
              <a:rPr lang="en-US" sz="1000" b="1" baseline="30000" smtClean="0">
                <a:solidFill>
                  <a:srgbClr val="336699"/>
                </a:solidFill>
                <a:latin typeface="Helvetica" pitchFamily="-84" charset="0"/>
              </a:rPr>
              <a:t>th</a:t>
            </a:r>
            <a:r>
              <a:rPr lang="en-US" sz="1000" b="1" smtClean="0">
                <a:solidFill>
                  <a:srgbClr val="336699"/>
                </a:solidFill>
                <a:latin typeface="Helvetica" pitchFamily="-84" charset="0"/>
              </a:rPr>
              <a:t> Edition</a:t>
            </a:r>
          </a:p>
        </p:txBody>
      </p:sp>
      <p:pic>
        <p:nvPicPr>
          <p:cNvPr id="9"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0984" y="4157663"/>
            <a:ext cx="2749549"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4298951" y="4006850"/>
            <a:ext cx="3115733" cy="1887538"/>
          </a:xfrm>
          <a:prstGeom prst="rect">
            <a:avLst/>
          </a:prstGeom>
          <a:noFill/>
          <a:ln w="57150" cmpd="thinThick">
            <a:solidFill>
              <a:srgbClr val="66CCFF"/>
            </a:solidFill>
            <a:miter lim="800000"/>
            <a:headEnd/>
            <a:tailEnd/>
          </a:ln>
        </p:spPr>
        <p:txBody>
          <a:bodyPr wrap="none" anchor="ctr"/>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sp>
        <p:nvSpPr>
          <p:cNvPr id="152578" name="Rectangle 2"/>
          <p:cNvSpPr>
            <a:spLocks noGrp="1" noChangeArrowheads="1"/>
          </p:cNvSpPr>
          <p:nvPr>
            <p:ph type="ctrTitle"/>
          </p:nvPr>
        </p:nvSpPr>
        <p:spPr>
          <a:xfrm>
            <a:off x="914400" y="685800"/>
            <a:ext cx="103632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33264480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1923498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93348204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75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63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0897804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696286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221AE7F-ED27-45C9-BF10-AB845E6BB769}"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B3B9D-D31E-4F2A-BF73-ECC7C3003708}" type="slidenum">
              <a:rPr lang="en-US" smtClean="0"/>
              <a:t>‹#›</a:t>
            </a:fld>
            <a:endParaRPr lang="en-US"/>
          </a:p>
        </p:txBody>
      </p:sp>
    </p:spTree>
    <p:extLst>
      <p:ext uri="{BB962C8B-B14F-4D97-AF65-F5344CB8AC3E}">
        <p14:creationId xmlns:p14="http://schemas.microsoft.com/office/powerpoint/2010/main" val="43799683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0628753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51020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4245321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263718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752884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88834180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64584" y="2960688"/>
            <a:ext cx="114808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p:spPr>
          <p:txBody>
            <a:bodyPr wrap="none" anchor="ctr"/>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p:spPr>
          <p:txBody>
            <a:bodyPr wrap="none" anchor="ctr"/>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p:spPr>
          <p:txBody>
            <a:bodyPr wrap="none" anchor="ctr"/>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grpSp>
      <p:sp>
        <p:nvSpPr>
          <p:cNvPr id="7" name="Text Box 7"/>
          <p:cNvSpPr txBox="1">
            <a:spLocks noChangeArrowheads="1"/>
          </p:cNvSpPr>
          <p:nvPr/>
        </p:nvSpPr>
        <p:spPr bwMode="auto">
          <a:xfrm>
            <a:off x="8652933" y="6588126"/>
            <a:ext cx="3617384"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fontAlgn="base" hangingPunct="0">
              <a:spcBef>
                <a:spcPct val="50000"/>
              </a:spcBef>
              <a:spcAft>
                <a:spcPct val="0"/>
              </a:spcAft>
              <a:defRPr/>
            </a:pPr>
            <a:r>
              <a:rPr lang="en-US" sz="1000" b="1" smtClean="0">
                <a:solidFill>
                  <a:srgbClr val="336699"/>
                </a:solidFill>
                <a:latin typeface="Helvetica" pitchFamily="-84" charset="0"/>
              </a:rPr>
              <a:t>Silberschatz, Galvin and Gagne ©2013</a:t>
            </a:r>
          </a:p>
        </p:txBody>
      </p:sp>
      <p:sp>
        <p:nvSpPr>
          <p:cNvPr id="8" name="Text Box 8"/>
          <p:cNvSpPr txBox="1">
            <a:spLocks noChangeArrowheads="1"/>
          </p:cNvSpPr>
          <p:nvPr/>
        </p:nvSpPr>
        <p:spPr bwMode="auto">
          <a:xfrm>
            <a:off x="35985" y="6613526"/>
            <a:ext cx="2659702" cy="246221"/>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50000"/>
              </a:spcBef>
              <a:spcAft>
                <a:spcPct val="0"/>
              </a:spcAft>
              <a:defRPr/>
            </a:pPr>
            <a:r>
              <a:rPr lang="en-US" sz="1000" b="1" smtClean="0">
                <a:solidFill>
                  <a:srgbClr val="336699"/>
                </a:solidFill>
                <a:latin typeface="Helvetica" pitchFamily="-84" charset="0"/>
              </a:rPr>
              <a:t>Operating System Concepts – 9</a:t>
            </a:r>
            <a:r>
              <a:rPr lang="en-US" sz="1000" b="1" baseline="30000" smtClean="0">
                <a:solidFill>
                  <a:srgbClr val="336699"/>
                </a:solidFill>
                <a:latin typeface="Helvetica" pitchFamily="-84" charset="0"/>
              </a:rPr>
              <a:t>th</a:t>
            </a:r>
            <a:r>
              <a:rPr lang="en-US" sz="1000" b="1" smtClean="0">
                <a:solidFill>
                  <a:srgbClr val="336699"/>
                </a:solidFill>
                <a:latin typeface="Helvetica" pitchFamily="-84" charset="0"/>
              </a:rPr>
              <a:t> Edition</a:t>
            </a:r>
          </a:p>
        </p:txBody>
      </p:sp>
      <p:pic>
        <p:nvPicPr>
          <p:cNvPr id="9"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0984" y="4157663"/>
            <a:ext cx="2749549"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4298951" y="4006850"/>
            <a:ext cx="3115733" cy="1887538"/>
          </a:xfrm>
          <a:prstGeom prst="rect">
            <a:avLst/>
          </a:prstGeom>
          <a:noFill/>
          <a:ln w="57150" cmpd="thinThick">
            <a:solidFill>
              <a:srgbClr val="66CCFF"/>
            </a:solidFill>
            <a:miter lim="800000"/>
            <a:headEnd/>
            <a:tailEnd/>
          </a:ln>
        </p:spPr>
        <p:txBody>
          <a:bodyPr wrap="none" anchor="ctr"/>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sp>
        <p:nvSpPr>
          <p:cNvPr id="152578" name="Rectangle 2"/>
          <p:cNvSpPr>
            <a:spLocks noGrp="1" noChangeArrowheads="1"/>
          </p:cNvSpPr>
          <p:nvPr>
            <p:ph type="ctrTitle"/>
          </p:nvPr>
        </p:nvSpPr>
        <p:spPr>
          <a:xfrm>
            <a:off x="914400" y="685800"/>
            <a:ext cx="103632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427211754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07640808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24116240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75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63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41564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221AE7F-ED27-45C9-BF10-AB845E6BB769}" type="datetimeFigureOut">
              <a:rPr lang="en-US" smtClean="0"/>
              <a:t>12/3/2020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5B3B9D-D31E-4F2A-BF73-ECC7C3003708}" type="slidenum">
              <a:rPr lang="en-US" smtClean="0"/>
              <a:t>‹#›</a:t>
            </a:fld>
            <a:endParaRPr lang="en-US"/>
          </a:p>
        </p:txBody>
      </p:sp>
    </p:spTree>
    <p:extLst>
      <p:ext uri="{BB962C8B-B14F-4D97-AF65-F5344CB8AC3E}">
        <p14:creationId xmlns:p14="http://schemas.microsoft.com/office/powerpoint/2010/main" val="157613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8432647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7234449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8374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4060959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0560634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6090200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9924378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64584" y="2960688"/>
            <a:ext cx="114808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p:spPr>
          <p:txBody>
            <a:bodyPr wrap="none" anchor="ctr"/>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p:spPr>
          <p:txBody>
            <a:bodyPr wrap="none" anchor="ctr"/>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p:spPr>
          <p:txBody>
            <a:bodyPr wrap="none" anchor="ctr"/>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grpSp>
      <p:sp>
        <p:nvSpPr>
          <p:cNvPr id="7" name="Text Box 7"/>
          <p:cNvSpPr txBox="1">
            <a:spLocks noChangeArrowheads="1"/>
          </p:cNvSpPr>
          <p:nvPr/>
        </p:nvSpPr>
        <p:spPr bwMode="auto">
          <a:xfrm>
            <a:off x="8652933" y="6588126"/>
            <a:ext cx="3617384"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fontAlgn="base" hangingPunct="0">
              <a:spcBef>
                <a:spcPct val="50000"/>
              </a:spcBef>
              <a:spcAft>
                <a:spcPct val="0"/>
              </a:spcAft>
              <a:defRPr/>
            </a:pPr>
            <a:r>
              <a:rPr lang="en-US" sz="1000" b="1" smtClean="0">
                <a:solidFill>
                  <a:srgbClr val="336699"/>
                </a:solidFill>
                <a:latin typeface="Helvetica" pitchFamily="-84" charset="0"/>
              </a:rPr>
              <a:t>Silberschatz, Galvin and Gagne ©2013</a:t>
            </a:r>
          </a:p>
        </p:txBody>
      </p:sp>
      <p:sp>
        <p:nvSpPr>
          <p:cNvPr id="8" name="Text Box 8"/>
          <p:cNvSpPr txBox="1">
            <a:spLocks noChangeArrowheads="1"/>
          </p:cNvSpPr>
          <p:nvPr/>
        </p:nvSpPr>
        <p:spPr bwMode="auto">
          <a:xfrm>
            <a:off x="35985" y="6613526"/>
            <a:ext cx="2659702" cy="246221"/>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50000"/>
              </a:spcBef>
              <a:spcAft>
                <a:spcPct val="0"/>
              </a:spcAft>
              <a:defRPr/>
            </a:pPr>
            <a:r>
              <a:rPr lang="en-US" sz="1000" b="1" smtClean="0">
                <a:solidFill>
                  <a:srgbClr val="336699"/>
                </a:solidFill>
                <a:latin typeface="Helvetica" pitchFamily="-84" charset="0"/>
              </a:rPr>
              <a:t>Operating System Concepts – 9</a:t>
            </a:r>
            <a:r>
              <a:rPr lang="en-US" sz="1000" b="1" baseline="30000" smtClean="0">
                <a:solidFill>
                  <a:srgbClr val="336699"/>
                </a:solidFill>
                <a:latin typeface="Helvetica" pitchFamily="-84" charset="0"/>
              </a:rPr>
              <a:t>th</a:t>
            </a:r>
            <a:r>
              <a:rPr lang="en-US" sz="1000" b="1" smtClean="0">
                <a:solidFill>
                  <a:srgbClr val="336699"/>
                </a:solidFill>
                <a:latin typeface="Helvetica" pitchFamily="-84" charset="0"/>
              </a:rPr>
              <a:t> Edition</a:t>
            </a:r>
          </a:p>
        </p:txBody>
      </p:sp>
      <p:pic>
        <p:nvPicPr>
          <p:cNvPr id="9"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0984" y="4157663"/>
            <a:ext cx="2749549"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4298951" y="4006850"/>
            <a:ext cx="3115733" cy="1887538"/>
          </a:xfrm>
          <a:prstGeom prst="rect">
            <a:avLst/>
          </a:prstGeom>
          <a:noFill/>
          <a:ln w="57150" cmpd="thinThick">
            <a:solidFill>
              <a:srgbClr val="66CCFF"/>
            </a:solidFill>
            <a:miter lim="800000"/>
            <a:headEnd/>
            <a:tailEnd/>
          </a:ln>
        </p:spPr>
        <p:txBody>
          <a:bodyPr wrap="none" anchor="ctr"/>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sp>
        <p:nvSpPr>
          <p:cNvPr id="152578" name="Rectangle 2"/>
          <p:cNvSpPr>
            <a:spLocks noGrp="1" noChangeArrowheads="1"/>
          </p:cNvSpPr>
          <p:nvPr>
            <p:ph type="ctrTitle"/>
          </p:nvPr>
        </p:nvSpPr>
        <p:spPr>
          <a:xfrm>
            <a:off x="914400" y="685800"/>
            <a:ext cx="103632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2967030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3247272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09676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221AE7F-ED27-45C9-BF10-AB845E6BB769}" type="datetimeFigureOut">
              <a:rPr lang="en-US" smtClean="0"/>
              <a:t>12/3/2020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5B3B9D-D31E-4F2A-BF73-ECC7C3003708}" type="slidenum">
              <a:rPr lang="en-US" smtClean="0"/>
              <a:t>‹#›</a:t>
            </a:fld>
            <a:endParaRPr lang="en-US"/>
          </a:p>
        </p:txBody>
      </p:sp>
    </p:spTree>
    <p:extLst>
      <p:ext uri="{BB962C8B-B14F-4D97-AF65-F5344CB8AC3E}">
        <p14:creationId xmlns:p14="http://schemas.microsoft.com/office/powerpoint/2010/main" val="240520936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75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63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63298329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22381602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1075621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20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175493677"/>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056909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8053696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88541834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64584" y="2960688"/>
            <a:ext cx="114808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p:spPr>
          <p:txBody>
            <a:bodyPr wrap="none" anchor="ctr"/>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p:spPr>
          <p:txBody>
            <a:bodyPr wrap="none" anchor="ctr"/>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p:spPr>
          <p:txBody>
            <a:bodyPr wrap="none" anchor="ctr"/>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grpSp>
      <p:sp>
        <p:nvSpPr>
          <p:cNvPr id="7" name="Text Box 7"/>
          <p:cNvSpPr txBox="1">
            <a:spLocks noChangeArrowheads="1"/>
          </p:cNvSpPr>
          <p:nvPr/>
        </p:nvSpPr>
        <p:spPr bwMode="auto">
          <a:xfrm>
            <a:off x="8652933" y="6588126"/>
            <a:ext cx="3617384"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fontAlgn="base" hangingPunct="0">
              <a:spcBef>
                <a:spcPct val="50000"/>
              </a:spcBef>
              <a:spcAft>
                <a:spcPct val="0"/>
              </a:spcAft>
              <a:defRPr/>
            </a:pPr>
            <a:r>
              <a:rPr lang="en-US" sz="1000" b="1" smtClean="0">
                <a:solidFill>
                  <a:srgbClr val="336699"/>
                </a:solidFill>
                <a:latin typeface="Helvetica" pitchFamily="-84" charset="0"/>
              </a:rPr>
              <a:t>Silberschatz, Galvin and Gagne ©2013</a:t>
            </a:r>
          </a:p>
        </p:txBody>
      </p:sp>
      <p:sp>
        <p:nvSpPr>
          <p:cNvPr id="8" name="Text Box 8"/>
          <p:cNvSpPr txBox="1">
            <a:spLocks noChangeArrowheads="1"/>
          </p:cNvSpPr>
          <p:nvPr/>
        </p:nvSpPr>
        <p:spPr bwMode="auto">
          <a:xfrm>
            <a:off x="35985" y="6613526"/>
            <a:ext cx="2659702" cy="246221"/>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50000"/>
              </a:spcBef>
              <a:spcAft>
                <a:spcPct val="0"/>
              </a:spcAft>
              <a:defRPr/>
            </a:pPr>
            <a:r>
              <a:rPr lang="en-US" sz="1000" b="1" smtClean="0">
                <a:solidFill>
                  <a:srgbClr val="336699"/>
                </a:solidFill>
                <a:latin typeface="Helvetica" pitchFamily="-84" charset="0"/>
              </a:rPr>
              <a:t>Operating System Concepts – 9</a:t>
            </a:r>
            <a:r>
              <a:rPr lang="en-US" sz="1000" b="1" baseline="30000" smtClean="0">
                <a:solidFill>
                  <a:srgbClr val="336699"/>
                </a:solidFill>
                <a:latin typeface="Helvetica" pitchFamily="-84" charset="0"/>
              </a:rPr>
              <a:t>th</a:t>
            </a:r>
            <a:r>
              <a:rPr lang="en-US" sz="1000" b="1" smtClean="0">
                <a:solidFill>
                  <a:srgbClr val="336699"/>
                </a:solidFill>
                <a:latin typeface="Helvetica" pitchFamily="-84" charset="0"/>
              </a:rPr>
              <a:t> Edition</a:t>
            </a:r>
          </a:p>
        </p:txBody>
      </p:sp>
      <p:pic>
        <p:nvPicPr>
          <p:cNvPr id="9"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0984" y="4157663"/>
            <a:ext cx="2749549"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4298951" y="4006850"/>
            <a:ext cx="3115733" cy="1887538"/>
          </a:xfrm>
          <a:prstGeom prst="rect">
            <a:avLst/>
          </a:prstGeom>
          <a:noFill/>
          <a:ln w="57150" cmpd="thinThick">
            <a:solidFill>
              <a:srgbClr val="66CCFF"/>
            </a:solidFill>
            <a:miter lim="800000"/>
            <a:headEnd/>
            <a:tailEnd/>
          </a:ln>
        </p:spPr>
        <p:txBody>
          <a:bodyPr wrap="none" anchor="ctr"/>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sp>
        <p:nvSpPr>
          <p:cNvPr id="152578" name="Rectangle 2"/>
          <p:cNvSpPr>
            <a:spLocks noGrp="1" noChangeArrowheads="1"/>
          </p:cNvSpPr>
          <p:nvPr>
            <p:ph type="ctrTitle"/>
          </p:nvPr>
        </p:nvSpPr>
        <p:spPr>
          <a:xfrm>
            <a:off x="914400" y="685800"/>
            <a:ext cx="103632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44130124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91067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21AE7F-ED27-45C9-BF10-AB845E6BB769}" type="datetimeFigureOut">
              <a:rPr lang="en-US" smtClean="0"/>
              <a:t>12/3/2020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5B3B9D-D31E-4F2A-BF73-ECC7C3003708}" type="slidenum">
              <a:rPr lang="en-US" smtClean="0"/>
              <a:t>‹#›</a:t>
            </a:fld>
            <a:endParaRPr lang="en-US"/>
          </a:p>
        </p:txBody>
      </p:sp>
    </p:spTree>
    <p:extLst>
      <p:ext uri="{BB962C8B-B14F-4D97-AF65-F5344CB8AC3E}">
        <p14:creationId xmlns:p14="http://schemas.microsoft.com/office/powerpoint/2010/main" val="195051521"/>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7261925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75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63267" y="1233489"/>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799310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8547853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5232081"/>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857381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7327797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5667155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135634093"/>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1121986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64584" y="2960688"/>
            <a:ext cx="114808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grpSp>
      <p:sp>
        <p:nvSpPr>
          <p:cNvPr id="7" name="Text Box 7"/>
          <p:cNvSpPr txBox="1">
            <a:spLocks noChangeArrowheads="1"/>
          </p:cNvSpPr>
          <p:nvPr/>
        </p:nvSpPr>
        <p:spPr bwMode="auto">
          <a:xfrm>
            <a:off x="8652933" y="6588126"/>
            <a:ext cx="3617384" cy="246063"/>
          </a:xfrm>
          <a:prstGeom prst="rect">
            <a:avLst/>
          </a:prstGeom>
          <a:noFill/>
          <a:ln>
            <a:noFill/>
          </a:ln>
          <a:extLst/>
        </p:spPr>
        <p:txBody>
          <a:bodyPr lIns="91435" tIns="45718" rIns="91435" bIns="45718">
            <a:spAutoFit/>
          </a:bodyPr>
          <a:lstStyle/>
          <a:p>
            <a:pPr algn="ctr" eaLnBrk="0" fontAlgn="base" hangingPunct="0">
              <a:spcBef>
                <a:spcPct val="50000"/>
              </a:spcBef>
              <a:spcAft>
                <a:spcPct val="0"/>
              </a:spcAft>
              <a:defRPr/>
            </a:pPr>
            <a:r>
              <a:rPr lang="en-US" sz="1000" b="1">
                <a:solidFill>
                  <a:srgbClr val="336699"/>
                </a:solidFill>
                <a:ea typeface="MS PGothic" panose="020B0600070205080204" pitchFamily="34" charset="-128"/>
              </a:rPr>
              <a:t>Silberschatz, Galvin and Gagne ©2013</a:t>
            </a:r>
          </a:p>
        </p:txBody>
      </p:sp>
      <p:sp>
        <p:nvSpPr>
          <p:cNvPr id="8" name="Text Box 8"/>
          <p:cNvSpPr txBox="1">
            <a:spLocks noChangeArrowheads="1"/>
          </p:cNvSpPr>
          <p:nvPr/>
        </p:nvSpPr>
        <p:spPr bwMode="auto">
          <a:xfrm>
            <a:off x="35984" y="6613526"/>
            <a:ext cx="2659692" cy="246217"/>
          </a:xfrm>
          <a:prstGeom prst="rect">
            <a:avLst/>
          </a:prstGeom>
          <a:noFill/>
          <a:ln>
            <a:noFill/>
          </a:ln>
          <a:extLst/>
        </p:spPr>
        <p:txBody>
          <a:bodyPr wrap="none" lIns="91435" tIns="45718" rIns="91435" bIns="45718">
            <a:spAutoFit/>
          </a:bodyPr>
          <a:lstStyle/>
          <a:p>
            <a:pPr eaLnBrk="0" fontAlgn="base" hangingPunct="0">
              <a:spcBef>
                <a:spcPct val="50000"/>
              </a:spcBef>
              <a:spcAft>
                <a:spcPct val="0"/>
              </a:spcAft>
              <a:defRPr/>
            </a:pPr>
            <a:r>
              <a:rPr lang="en-US" sz="1000" b="1">
                <a:solidFill>
                  <a:srgbClr val="336699"/>
                </a:solidFill>
                <a:ea typeface="MS PGothic" panose="020B0600070205080204" pitchFamily="34" charset="-128"/>
              </a:rPr>
              <a:t>Operating System Concepts – 9</a:t>
            </a:r>
            <a:r>
              <a:rPr lang="en-US" sz="1000" b="1" baseline="30000">
                <a:solidFill>
                  <a:srgbClr val="336699"/>
                </a:solidFill>
                <a:ea typeface="MS PGothic" panose="020B0600070205080204" pitchFamily="34" charset="-128"/>
              </a:rPr>
              <a:t>th</a:t>
            </a:r>
            <a:r>
              <a:rPr lang="en-US" sz="1000" b="1">
                <a:solidFill>
                  <a:srgbClr val="336699"/>
                </a:solidFill>
                <a:ea typeface="MS PGothic" panose="020B0600070205080204" pitchFamily="34" charset="-128"/>
              </a:rPr>
              <a:t> Edition</a:t>
            </a:r>
          </a:p>
        </p:txBody>
      </p:sp>
      <p:pic>
        <p:nvPicPr>
          <p:cNvPr id="9"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0984" y="4157663"/>
            <a:ext cx="2749549"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4298951" y="4006850"/>
            <a:ext cx="3115733" cy="1887538"/>
          </a:xfrm>
          <a:prstGeom prst="rect">
            <a:avLst/>
          </a:prstGeom>
          <a:noFill/>
          <a:ln w="57150" cmpd="thinThick">
            <a:solidFill>
              <a:srgbClr val="66CCFF"/>
            </a:solidFill>
            <a:miter lim="800000"/>
            <a:headEnd/>
            <a:tailEnd/>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sp>
        <p:nvSpPr>
          <p:cNvPr id="152578" name="Rectangle 2"/>
          <p:cNvSpPr>
            <a:spLocks noGrp="1" noChangeArrowheads="1"/>
          </p:cNvSpPr>
          <p:nvPr>
            <p:ph type="ctrTitle"/>
          </p:nvPr>
        </p:nvSpPr>
        <p:spPr>
          <a:xfrm>
            <a:off x="914400" y="685800"/>
            <a:ext cx="103632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563982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21AE7F-ED27-45C9-BF10-AB845E6BB769}"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B3B9D-D31E-4F2A-BF73-ECC7C3003708}" type="slidenum">
              <a:rPr lang="en-US" smtClean="0"/>
              <a:t>‹#›</a:t>
            </a:fld>
            <a:endParaRPr lang="en-US"/>
          </a:p>
        </p:txBody>
      </p:sp>
    </p:spTree>
    <p:extLst>
      <p:ext uri="{BB962C8B-B14F-4D97-AF65-F5344CB8AC3E}">
        <p14:creationId xmlns:p14="http://schemas.microsoft.com/office/powerpoint/2010/main" val="1393221673"/>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20106915"/>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smtClean="0"/>
              <a:t>Click to edit Master text styles</a:t>
            </a:r>
          </a:p>
        </p:txBody>
      </p:sp>
    </p:spTree>
    <p:extLst>
      <p:ext uri="{BB962C8B-B14F-4D97-AF65-F5344CB8AC3E}">
        <p14:creationId xmlns:p14="http://schemas.microsoft.com/office/powerpoint/2010/main" val="300814083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75267"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63267"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205507107"/>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43858898"/>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67344560"/>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91439993"/>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Tree>
    <p:extLst>
      <p:ext uri="{BB962C8B-B14F-4D97-AF65-F5344CB8AC3E}">
        <p14:creationId xmlns:p14="http://schemas.microsoft.com/office/powerpoint/2010/main" val="416043538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smtClean="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Tree>
    <p:extLst>
      <p:ext uri="{BB962C8B-B14F-4D97-AF65-F5344CB8AC3E}">
        <p14:creationId xmlns:p14="http://schemas.microsoft.com/office/powerpoint/2010/main" val="405653973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97615222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88451" y="277813"/>
            <a:ext cx="2859616"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7813"/>
            <a:ext cx="8375651"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674369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21AE7F-ED27-45C9-BF10-AB845E6BB769}" type="datetimeFigureOut">
              <a:rPr lang="en-US" smtClean="0"/>
              <a:t>12/3/2020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5B3B9D-D31E-4F2A-BF73-ECC7C3003708}" type="slidenum">
              <a:rPr lang="en-US" smtClean="0"/>
              <a:t>‹#›</a:t>
            </a:fld>
            <a:endParaRPr lang="en-US"/>
          </a:p>
        </p:txBody>
      </p:sp>
    </p:spTree>
    <p:extLst>
      <p:ext uri="{BB962C8B-B14F-4D97-AF65-F5344CB8AC3E}">
        <p14:creationId xmlns:p14="http://schemas.microsoft.com/office/powerpoint/2010/main" val="17613187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5"/>
            <a:ext cx="10972800" cy="576262"/>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075267" y="123349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63267" y="123349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454178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3"/>
          <p:cNvGrpSpPr>
            <a:grpSpLocks/>
          </p:cNvGrpSpPr>
          <p:nvPr/>
        </p:nvGrpSpPr>
        <p:grpSpPr bwMode="auto">
          <a:xfrm>
            <a:off x="264584" y="2960688"/>
            <a:ext cx="114808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sp>
          <p:nvSpPr>
            <p:cNvPr id="5" name="Rectangle 5"/>
            <p:cNvSpPr>
              <a:spLocks noChangeArrowheads="1"/>
            </p:cNvSpPr>
            <p:nvPr/>
          </p:nvSpPr>
          <p:spPr bwMode="auto">
            <a:xfrm>
              <a:off x="1933" y="1865"/>
              <a:ext cx="1808" cy="127"/>
            </a:xfrm>
            <a:prstGeom prst="rect">
              <a:avLst/>
            </a:prstGeom>
            <a:solidFill>
              <a:srgbClr val="99CCFF"/>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sp>
          <p:nvSpPr>
            <p:cNvPr id="6" name="Rectangle 6"/>
            <p:cNvSpPr>
              <a:spLocks noChangeArrowheads="1"/>
            </p:cNvSpPr>
            <p:nvPr/>
          </p:nvSpPr>
          <p:spPr bwMode="auto">
            <a:xfrm>
              <a:off x="3741" y="1865"/>
              <a:ext cx="1808" cy="127"/>
            </a:xfrm>
            <a:prstGeom prst="rect">
              <a:avLst/>
            </a:prstGeom>
            <a:solidFill>
              <a:srgbClr val="336699"/>
            </a:solidFill>
            <a:ln>
              <a:noFill/>
            </a:ln>
            <a:extLst/>
          </p:spPr>
          <p:txBody>
            <a:bodyPr wrap="none"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grpSp>
      <p:sp>
        <p:nvSpPr>
          <p:cNvPr id="7" name="Text Box 7"/>
          <p:cNvSpPr txBox="1">
            <a:spLocks noChangeArrowheads="1"/>
          </p:cNvSpPr>
          <p:nvPr/>
        </p:nvSpPr>
        <p:spPr bwMode="auto">
          <a:xfrm>
            <a:off x="8652933" y="6588126"/>
            <a:ext cx="3617384" cy="246063"/>
          </a:xfrm>
          <a:prstGeom prst="rect">
            <a:avLst/>
          </a:prstGeom>
          <a:noFill/>
          <a:ln>
            <a:noFill/>
          </a:ln>
          <a:extLst/>
        </p:spPr>
        <p:txBody>
          <a:bodyPr lIns="91435" tIns="45718" rIns="91435" bIns="45718">
            <a:spAutoFit/>
          </a:bodyPr>
          <a:lstStyle/>
          <a:p>
            <a:pPr algn="ctr" eaLnBrk="0" fontAlgn="base" hangingPunct="0">
              <a:spcBef>
                <a:spcPct val="50000"/>
              </a:spcBef>
              <a:spcAft>
                <a:spcPct val="0"/>
              </a:spcAft>
              <a:defRPr/>
            </a:pPr>
            <a:r>
              <a:rPr lang="en-US" sz="1000" b="1">
                <a:solidFill>
                  <a:srgbClr val="336699"/>
                </a:solidFill>
                <a:ea typeface="MS PGothic" panose="020B0600070205080204" pitchFamily="34" charset="-128"/>
              </a:rPr>
              <a:t>Silberschatz, Galvin and Gagne ©2013</a:t>
            </a:r>
          </a:p>
        </p:txBody>
      </p:sp>
      <p:sp>
        <p:nvSpPr>
          <p:cNvPr id="8" name="Text Box 8"/>
          <p:cNvSpPr txBox="1">
            <a:spLocks noChangeArrowheads="1"/>
          </p:cNvSpPr>
          <p:nvPr/>
        </p:nvSpPr>
        <p:spPr bwMode="auto">
          <a:xfrm>
            <a:off x="35984" y="6613526"/>
            <a:ext cx="2659692" cy="246217"/>
          </a:xfrm>
          <a:prstGeom prst="rect">
            <a:avLst/>
          </a:prstGeom>
          <a:noFill/>
          <a:ln>
            <a:noFill/>
          </a:ln>
          <a:extLst/>
        </p:spPr>
        <p:txBody>
          <a:bodyPr wrap="none" lIns="91435" tIns="45718" rIns="91435" bIns="45718">
            <a:spAutoFit/>
          </a:bodyPr>
          <a:lstStyle/>
          <a:p>
            <a:pPr eaLnBrk="0" fontAlgn="base" hangingPunct="0">
              <a:spcBef>
                <a:spcPct val="50000"/>
              </a:spcBef>
              <a:spcAft>
                <a:spcPct val="0"/>
              </a:spcAft>
              <a:defRPr/>
            </a:pPr>
            <a:r>
              <a:rPr lang="en-US" sz="1000" b="1">
                <a:solidFill>
                  <a:srgbClr val="336699"/>
                </a:solidFill>
                <a:ea typeface="MS PGothic" panose="020B0600070205080204" pitchFamily="34" charset="-128"/>
              </a:rPr>
              <a:t>Operating System Concepts – 9</a:t>
            </a:r>
            <a:r>
              <a:rPr lang="en-US" sz="1000" b="1" baseline="30000">
                <a:solidFill>
                  <a:srgbClr val="336699"/>
                </a:solidFill>
                <a:ea typeface="MS PGothic" panose="020B0600070205080204" pitchFamily="34" charset="-128"/>
              </a:rPr>
              <a:t>th</a:t>
            </a:r>
            <a:r>
              <a:rPr lang="en-US" sz="1000" b="1">
                <a:solidFill>
                  <a:srgbClr val="336699"/>
                </a:solidFill>
                <a:ea typeface="MS PGothic" panose="020B0600070205080204" pitchFamily="34" charset="-128"/>
              </a:rPr>
              <a:t> Edition</a:t>
            </a:r>
          </a:p>
        </p:txBody>
      </p:sp>
      <p:pic>
        <p:nvPicPr>
          <p:cNvPr id="9" name="Picture 9" descr="dino_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80984" y="4157663"/>
            <a:ext cx="2749549" cy="1593850"/>
          </a:xfrm>
          <a:prstGeom prst="rect">
            <a:avLst/>
          </a:prstGeom>
          <a:noFill/>
          <a:ln w="76200">
            <a:solidFill>
              <a:srgbClr val="336699"/>
            </a:solidFill>
            <a:miter lim="800000"/>
            <a:headEnd/>
            <a:tailEnd/>
          </a:ln>
          <a:extLst>
            <a:ext uri="{909E8E84-426E-40DD-AFC4-6F175D3DCCD1}">
              <a14:hiddenFill xmlns:a14="http://schemas.microsoft.com/office/drawing/2010/main">
                <a:solidFill>
                  <a:srgbClr val="FFFFFF"/>
                </a:solidFill>
              </a14:hiddenFill>
            </a:ext>
          </a:extLst>
        </p:spPr>
      </p:pic>
      <p:sp>
        <p:nvSpPr>
          <p:cNvPr id="10" name="Rectangle 10"/>
          <p:cNvSpPr>
            <a:spLocks noChangeArrowheads="1"/>
          </p:cNvSpPr>
          <p:nvPr/>
        </p:nvSpPr>
        <p:spPr bwMode="auto">
          <a:xfrm>
            <a:off x="4298951" y="4006850"/>
            <a:ext cx="3115733" cy="1887538"/>
          </a:xfrm>
          <a:prstGeom prst="rect">
            <a:avLst/>
          </a:prstGeom>
          <a:noFill/>
          <a:ln w="57150" cmpd="thinThick">
            <a:solidFill>
              <a:srgbClr val="66CCFF"/>
            </a:solidFill>
            <a:miter lim="800000"/>
            <a:headEnd/>
            <a:tailEnd/>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0"/>
              </a:spcBef>
              <a:spcAft>
                <a:spcPct val="0"/>
              </a:spcAft>
              <a:defRPr/>
            </a:pPr>
            <a:endParaRPr lang="en-US" altLang="en-US" sz="1800" smtClean="0">
              <a:solidFill>
                <a:srgbClr val="000000"/>
              </a:solidFill>
            </a:endParaRPr>
          </a:p>
        </p:txBody>
      </p:sp>
      <p:sp>
        <p:nvSpPr>
          <p:cNvPr id="152578" name="Rectangle 2"/>
          <p:cNvSpPr>
            <a:spLocks noGrp="1" noChangeArrowheads="1"/>
          </p:cNvSpPr>
          <p:nvPr>
            <p:ph type="ctrTitle"/>
          </p:nvPr>
        </p:nvSpPr>
        <p:spPr>
          <a:xfrm>
            <a:off x="914400" y="685800"/>
            <a:ext cx="10363200" cy="2127250"/>
          </a:xfrm>
        </p:spPr>
        <p:txBody>
          <a:bodyPr/>
          <a:lstStyle>
            <a:lvl1pPr>
              <a:defRPr sz="4300"/>
            </a:lvl1pPr>
          </a:lstStyle>
          <a:p>
            <a:r>
              <a:rPr lang="en-US" dirty="0"/>
              <a:t>Click to edit Master title style</a:t>
            </a:r>
          </a:p>
        </p:txBody>
      </p:sp>
    </p:spTree>
    <p:extLst>
      <p:ext uri="{BB962C8B-B14F-4D97-AF65-F5344CB8AC3E}">
        <p14:creationId xmlns:p14="http://schemas.microsoft.com/office/powerpoint/2010/main" val="150685278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840514002"/>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5"/>
            <a:ext cx="10363200" cy="1500187"/>
          </a:xfrm>
        </p:spPr>
        <p:txBody>
          <a:bodyPr anchor="b"/>
          <a:lstStyle>
            <a:lvl1pPr marL="0" indent="0">
              <a:buNone/>
              <a:defRPr sz="2000"/>
            </a:lvl1pPr>
            <a:lvl2pPr marL="457177" indent="0">
              <a:buNone/>
              <a:defRPr sz="1800"/>
            </a:lvl2pPr>
            <a:lvl3pPr marL="914354" indent="0">
              <a:buNone/>
              <a:defRPr sz="1600"/>
            </a:lvl3pPr>
            <a:lvl4pPr marL="1371532" indent="0">
              <a:buNone/>
              <a:defRPr sz="1400"/>
            </a:lvl4pPr>
            <a:lvl5pPr marL="1828709" indent="0">
              <a:buNone/>
              <a:defRPr sz="1400"/>
            </a:lvl5pPr>
            <a:lvl6pPr marL="2285886" indent="0">
              <a:buNone/>
              <a:defRPr sz="1400"/>
            </a:lvl6pPr>
            <a:lvl7pPr marL="2743063" indent="0">
              <a:buNone/>
              <a:defRPr sz="1400"/>
            </a:lvl7pPr>
            <a:lvl8pPr marL="3200240" indent="0">
              <a:buNone/>
              <a:defRPr sz="1400"/>
            </a:lvl8pPr>
            <a:lvl9pPr marL="3657417" indent="0">
              <a:buNone/>
              <a:defRPr sz="1400"/>
            </a:lvl9pPr>
          </a:lstStyle>
          <a:p>
            <a:pPr lvl="0"/>
            <a:r>
              <a:rPr lang="en-US" smtClean="0"/>
              <a:t>Click to edit Master text styles</a:t>
            </a:r>
          </a:p>
        </p:txBody>
      </p:sp>
    </p:spTree>
    <p:extLst>
      <p:ext uri="{BB962C8B-B14F-4D97-AF65-F5344CB8AC3E}">
        <p14:creationId xmlns:p14="http://schemas.microsoft.com/office/powerpoint/2010/main" val="794208915"/>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75267"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663267" y="1233490"/>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6473119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177"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3" indent="0">
              <a:buNone/>
              <a:defRPr sz="1600" b="1"/>
            </a:lvl7pPr>
            <a:lvl8pPr marL="3200240" indent="0">
              <a:buNone/>
              <a:defRPr sz="1600" b="1"/>
            </a:lvl8pPr>
            <a:lvl9pPr marL="3657417"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459101797"/>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03808910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7656297"/>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2"/>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2" y="1435102"/>
            <a:ext cx="4011084" cy="4691063"/>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Tree>
    <p:extLst>
      <p:ext uri="{BB962C8B-B14F-4D97-AF65-F5344CB8AC3E}">
        <p14:creationId xmlns:p14="http://schemas.microsoft.com/office/powerpoint/2010/main" val="1980249720"/>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77"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3" indent="0">
              <a:buNone/>
              <a:defRPr sz="2000"/>
            </a:lvl7pPr>
            <a:lvl8pPr marL="3200240" indent="0">
              <a:buNone/>
              <a:defRPr sz="2000"/>
            </a:lvl8pPr>
            <a:lvl9pPr marL="3657417" indent="0">
              <a:buNone/>
              <a:defRPr sz="2000"/>
            </a:lvl9pPr>
          </a:lstStyle>
          <a:p>
            <a:pPr lvl="0"/>
            <a:endParaRPr lang="en-US" noProof="0" smtClean="0"/>
          </a:p>
        </p:txBody>
      </p:sp>
      <p:sp>
        <p:nvSpPr>
          <p:cNvPr id="4" name="Text Placeholder 3"/>
          <p:cNvSpPr>
            <a:spLocks noGrp="1"/>
          </p:cNvSpPr>
          <p:nvPr>
            <p:ph type="body" sz="half" idx="2"/>
          </p:nvPr>
        </p:nvSpPr>
        <p:spPr>
          <a:xfrm>
            <a:off x="2389717" y="5367339"/>
            <a:ext cx="7315200" cy="804862"/>
          </a:xfrm>
        </p:spPr>
        <p:txBody>
          <a:bodyPr/>
          <a:lstStyle>
            <a:lvl1pPr marL="0" indent="0">
              <a:buNone/>
              <a:defRPr sz="1400"/>
            </a:lvl1pPr>
            <a:lvl2pPr marL="457177" indent="0">
              <a:buNone/>
              <a:defRPr sz="1200"/>
            </a:lvl2pPr>
            <a:lvl3pPr marL="914354" indent="0">
              <a:buNone/>
              <a:defRPr sz="1000"/>
            </a:lvl3pPr>
            <a:lvl4pPr marL="1371532" indent="0">
              <a:buNone/>
              <a:defRPr sz="900"/>
            </a:lvl4pPr>
            <a:lvl5pPr marL="1828709" indent="0">
              <a:buNone/>
              <a:defRPr sz="900"/>
            </a:lvl5pPr>
            <a:lvl6pPr marL="2285886" indent="0">
              <a:buNone/>
              <a:defRPr sz="900"/>
            </a:lvl6pPr>
            <a:lvl7pPr marL="2743063" indent="0">
              <a:buNone/>
              <a:defRPr sz="900"/>
            </a:lvl7pPr>
            <a:lvl8pPr marL="3200240" indent="0">
              <a:buNone/>
              <a:defRPr sz="900"/>
            </a:lvl8pPr>
            <a:lvl9pPr marL="3657417" indent="0">
              <a:buNone/>
              <a:defRPr sz="900"/>
            </a:lvl9pPr>
          </a:lstStyle>
          <a:p>
            <a:pPr lvl="0"/>
            <a:r>
              <a:rPr lang="en-US" smtClean="0"/>
              <a:t>Click to edit Master text styles</a:t>
            </a:r>
          </a:p>
        </p:txBody>
      </p:sp>
    </p:spTree>
    <p:extLst>
      <p:ext uri="{BB962C8B-B14F-4D97-AF65-F5344CB8AC3E}">
        <p14:creationId xmlns:p14="http://schemas.microsoft.com/office/powerpoint/2010/main" val="3191315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0.xml"/><Relationship Id="rId13" Type="http://schemas.openxmlformats.org/officeDocument/2006/relationships/theme" Target="../theme/theme10.xml"/><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slideLayout" Target="../slideLayouts/slideLayout114.xml"/><Relationship Id="rId2" Type="http://schemas.openxmlformats.org/officeDocument/2006/relationships/slideLayout" Target="../slideLayouts/slideLayout104.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slideLayout" Target="../slideLayouts/slideLayout113.xml"/><Relationship Id="rId5" Type="http://schemas.openxmlformats.org/officeDocument/2006/relationships/slideLayout" Target="../slideLayouts/slideLayout107.xml"/><Relationship Id="rId15" Type="http://schemas.openxmlformats.org/officeDocument/2006/relationships/image" Target="../media/image2.jpeg"/><Relationship Id="rId10" Type="http://schemas.openxmlformats.org/officeDocument/2006/relationships/slideLayout" Target="../slideLayouts/slideLayout112.xml"/><Relationship Id="rId4" Type="http://schemas.openxmlformats.org/officeDocument/2006/relationships/slideLayout" Target="../slideLayouts/slideLayout106.xml"/><Relationship Id="rId9" Type="http://schemas.openxmlformats.org/officeDocument/2006/relationships/slideLayout" Target="../slideLayouts/slideLayout111.xml"/><Relationship Id="rId14" Type="http://schemas.openxmlformats.org/officeDocument/2006/relationships/image" Target="../media/image1.jpeg"/></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2.xml"/><Relationship Id="rId13" Type="http://schemas.openxmlformats.org/officeDocument/2006/relationships/theme" Target="../theme/theme11.xml"/><Relationship Id="rId3" Type="http://schemas.openxmlformats.org/officeDocument/2006/relationships/slideLayout" Target="../slideLayouts/slideLayout117.xml"/><Relationship Id="rId7" Type="http://schemas.openxmlformats.org/officeDocument/2006/relationships/slideLayout" Target="../slideLayouts/slideLayout121.xml"/><Relationship Id="rId12" Type="http://schemas.openxmlformats.org/officeDocument/2006/relationships/slideLayout" Target="../slideLayouts/slideLayout126.xml"/><Relationship Id="rId2" Type="http://schemas.openxmlformats.org/officeDocument/2006/relationships/slideLayout" Target="../slideLayouts/slideLayout116.xml"/><Relationship Id="rId1" Type="http://schemas.openxmlformats.org/officeDocument/2006/relationships/slideLayout" Target="../slideLayouts/slideLayout115.xml"/><Relationship Id="rId6" Type="http://schemas.openxmlformats.org/officeDocument/2006/relationships/slideLayout" Target="../slideLayouts/slideLayout120.xml"/><Relationship Id="rId11" Type="http://schemas.openxmlformats.org/officeDocument/2006/relationships/slideLayout" Target="../slideLayouts/slideLayout125.xml"/><Relationship Id="rId5" Type="http://schemas.openxmlformats.org/officeDocument/2006/relationships/slideLayout" Target="../slideLayouts/slideLayout119.xml"/><Relationship Id="rId15" Type="http://schemas.openxmlformats.org/officeDocument/2006/relationships/image" Target="../media/image2.jpeg"/><Relationship Id="rId10" Type="http://schemas.openxmlformats.org/officeDocument/2006/relationships/slideLayout" Target="../slideLayouts/slideLayout124.xml"/><Relationship Id="rId4" Type="http://schemas.openxmlformats.org/officeDocument/2006/relationships/slideLayout" Target="../slideLayouts/slideLayout118.xml"/><Relationship Id="rId9" Type="http://schemas.openxmlformats.org/officeDocument/2006/relationships/slideLayout" Target="../slideLayouts/slideLayout123.xml"/><Relationship Id="rId14" Type="http://schemas.openxmlformats.org/officeDocument/2006/relationships/image" Target="../media/image1.jpeg"/></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4.xml"/><Relationship Id="rId13" Type="http://schemas.openxmlformats.org/officeDocument/2006/relationships/theme" Target="../theme/theme12.xml"/><Relationship Id="rId3" Type="http://schemas.openxmlformats.org/officeDocument/2006/relationships/slideLayout" Target="../slideLayouts/slideLayout129.xml"/><Relationship Id="rId7" Type="http://schemas.openxmlformats.org/officeDocument/2006/relationships/slideLayout" Target="../slideLayouts/slideLayout133.xml"/><Relationship Id="rId12" Type="http://schemas.openxmlformats.org/officeDocument/2006/relationships/slideLayout" Target="../slideLayouts/slideLayout138.xml"/><Relationship Id="rId2" Type="http://schemas.openxmlformats.org/officeDocument/2006/relationships/slideLayout" Target="../slideLayouts/slideLayout128.xml"/><Relationship Id="rId1" Type="http://schemas.openxmlformats.org/officeDocument/2006/relationships/slideLayout" Target="../slideLayouts/slideLayout127.xml"/><Relationship Id="rId6" Type="http://schemas.openxmlformats.org/officeDocument/2006/relationships/slideLayout" Target="../slideLayouts/slideLayout132.xml"/><Relationship Id="rId11" Type="http://schemas.openxmlformats.org/officeDocument/2006/relationships/slideLayout" Target="../slideLayouts/slideLayout137.xml"/><Relationship Id="rId5" Type="http://schemas.openxmlformats.org/officeDocument/2006/relationships/slideLayout" Target="../slideLayouts/slideLayout131.xml"/><Relationship Id="rId15" Type="http://schemas.openxmlformats.org/officeDocument/2006/relationships/image" Target="../media/image2.jpeg"/><Relationship Id="rId10" Type="http://schemas.openxmlformats.org/officeDocument/2006/relationships/slideLayout" Target="../slideLayouts/slideLayout136.xml"/><Relationship Id="rId4" Type="http://schemas.openxmlformats.org/officeDocument/2006/relationships/slideLayout" Target="../slideLayouts/slideLayout130.xml"/><Relationship Id="rId9" Type="http://schemas.openxmlformats.org/officeDocument/2006/relationships/slideLayout" Target="../slideLayouts/slideLayout135.xml"/><Relationship Id="rId14" Type="http://schemas.openxmlformats.org/officeDocument/2006/relationships/image" Target="../media/image1.jpeg"/></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46.xml"/><Relationship Id="rId13" Type="http://schemas.openxmlformats.org/officeDocument/2006/relationships/theme" Target="../theme/theme13.xml"/><Relationship Id="rId3" Type="http://schemas.openxmlformats.org/officeDocument/2006/relationships/slideLayout" Target="../slideLayouts/slideLayout141.xml"/><Relationship Id="rId7" Type="http://schemas.openxmlformats.org/officeDocument/2006/relationships/slideLayout" Target="../slideLayouts/slideLayout145.xml"/><Relationship Id="rId12" Type="http://schemas.openxmlformats.org/officeDocument/2006/relationships/slideLayout" Target="../slideLayouts/slideLayout150.xml"/><Relationship Id="rId2" Type="http://schemas.openxmlformats.org/officeDocument/2006/relationships/slideLayout" Target="../slideLayouts/slideLayout140.xml"/><Relationship Id="rId1" Type="http://schemas.openxmlformats.org/officeDocument/2006/relationships/slideLayout" Target="../slideLayouts/slideLayout139.xml"/><Relationship Id="rId6" Type="http://schemas.openxmlformats.org/officeDocument/2006/relationships/slideLayout" Target="../slideLayouts/slideLayout144.xml"/><Relationship Id="rId11" Type="http://schemas.openxmlformats.org/officeDocument/2006/relationships/slideLayout" Target="../slideLayouts/slideLayout149.xml"/><Relationship Id="rId5" Type="http://schemas.openxmlformats.org/officeDocument/2006/relationships/slideLayout" Target="../slideLayouts/slideLayout143.xml"/><Relationship Id="rId15" Type="http://schemas.openxmlformats.org/officeDocument/2006/relationships/image" Target="../media/image2.jpeg"/><Relationship Id="rId10" Type="http://schemas.openxmlformats.org/officeDocument/2006/relationships/slideLayout" Target="../slideLayouts/slideLayout148.xml"/><Relationship Id="rId4" Type="http://schemas.openxmlformats.org/officeDocument/2006/relationships/slideLayout" Target="../slideLayouts/slideLayout142.xml"/><Relationship Id="rId9" Type="http://schemas.openxmlformats.org/officeDocument/2006/relationships/slideLayout" Target="../slideLayouts/slideLayout147.xml"/><Relationship Id="rId14" Type="http://schemas.openxmlformats.org/officeDocument/2006/relationships/image" Target="../media/image1.jpeg"/></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58.xml"/><Relationship Id="rId13" Type="http://schemas.openxmlformats.org/officeDocument/2006/relationships/theme" Target="../theme/theme14.xml"/><Relationship Id="rId3" Type="http://schemas.openxmlformats.org/officeDocument/2006/relationships/slideLayout" Target="../slideLayouts/slideLayout153.xml"/><Relationship Id="rId7" Type="http://schemas.openxmlformats.org/officeDocument/2006/relationships/slideLayout" Target="../slideLayouts/slideLayout157.xml"/><Relationship Id="rId12" Type="http://schemas.openxmlformats.org/officeDocument/2006/relationships/slideLayout" Target="../slideLayouts/slideLayout162.xml"/><Relationship Id="rId2" Type="http://schemas.openxmlformats.org/officeDocument/2006/relationships/slideLayout" Target="../slideLayouts/slideLayout152.xml"/><Relationship Id="rId1" Type="http://schemas.openxmlformats.org/officeDocument/2006/relationships/slideLayout" Target="../slideLayouts/slideLayout151.xml"/><Relationship Id="rId6" Type="http://schemas.openxmlformats.org/officeDocument/2006/relationships/slideLayout" Target="../slideLayouts/slideLayout156.xml"/><Relationship Id="rId11" Type="http://schemas.openxmlformats.org/officeDocument/2006/relationships/slideLayout" Target="../slideLayouts/slideLayout161.xml"/><Relationship Id="rId5" Type="http://schemas.openxmlformats.org/officeDocument/2006/relationships/slideLayout" Target="../slideLayouts/slideLayout155.xml"/><Relationship Id="rId15" Type="http://schemas.openxmlformats.org/officeDocument/2006/relationships/image" Target="../media/image2.jpeg"/><Relationship Id="rId10" Type="http://schemas.openxmlformats.org/officeDocument/2006/relationships/slideLayout" Target="../slideLayouts/slideLayout160.xml"/><Relationship Id="rId4" Type="http://schemas.openxmlformats.org/officeDocument/2006/relationships/slideLayout" Target="../slideLayouts/slideLayout154.xml"/><Relationship Id="rId9" Type="http://schemas.openxmlformats.org/officeDocument/2006/relationships/slideLayout" Target="../slideLayouts/slideLayout159.xml"/><Relationship Id="rId14" Type="http://schemas.openxmlformats.org/officeDocument/2006/relationships/image" Target="../media/image1.jpeg"/></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0.xml"/><Relationship Id="rId13" Type="http://schemas.openxmlformats.org/officeDocument/2006/relationships/theme" Target="../theme/theme15.xml"/><Relationship Id="rId3" Type="http://schemas.openxmlformats.org/officeDocument/2006/relationships/slideLayout" Target="../slideLayouts/slideLayout165.xml"/><Relationship Id="rId7" Type="http://schemas.openxmlformats.org/officeDocument/2006/relationships/slideLayout" Target="../slideLayouts/slideLayout169.xml"/><Relationship Id="rId12" Type="http://schemas.openxmlformats.org/officeDocument/2006/relationships/slideLayout" Target="../slideLayouts/slideLayout174.xml"/><Relationship Id="rId2" Type="http://schemas.openxmlformats.org/officeDocument/2006/relationships/slideLayout" Target="../slideLayouts/slideLayout164.xml"/><Relationship Id="rId1" Type="http://schemas.openxmlformats.org/officeDocument/2006/relationships/slideLayout" Target="../slideLayouts/slideLayout163.xml"/><Relationship Id="rId6" Type="http://schemas.openxmlformats.org/officeDocument/2006/relationships/slideLayout" Target="../slideLayouts/slideLayout168.xml"/><Relationship Id="rId11" Type="http://schemas.openxmlformats.org/officeDocument/2006/relationships/slideLayout" Target="../slideLayouts/slideLayout173.xml"/><Relationship Id="rId5" Type="http://schemas.openxmlformats.org/officeDocument/2006/relationships/slideLayout" Target="../slideLayouts/slideLayout167.xml"/><Relationship Id="rId15" Type="http://schemas.openxmlformats.org/officeDocument/2006/relationships/image" Target="../media/image2.jpeg"/><Relationship Id="rId10" Type="http://schemas.openxmlformats.org/officeDocument/2006/relationships/slideLayout" Target="../slideLayouts/slideLayout172.xml"/><Relationship Id="rId4" Type="http://schemas.openxmlformats.org/officeDocument/2006/relationships/slideLayout" Target="../slideLayouts/slideLayout166.xml"/><Relationship Id="rId9" Type="http://schemas.openxmlformats.org/officeDocument/2006/relationships/slideLayout" Target="../slideLayouts/slideLayout171.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jpe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2.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1.jpe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 Id="rId14" Type="http://schemas.openxmlformats.org/officeDocument/2006/relationships/image" Target="../media/image2.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1.jpe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2.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1.jpe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image" Target="../media/image2.jpe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image" Target="../media/image1.jpeg"/><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image" Target="../media/image2.jpeg"/></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13" Type="http://schemas.openxmlformats.org/officeDocument/2006/relationships/theme" Target="../theme/theme8.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slideLayout" Target="../slideLayouts/slideLayout90.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5" Type="http://schemas.openxmlformats.org/officeDocument/2006/relationships/image" Target="../media/image2.jpeg"/><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 Id="rId14" Type="http://schemas.openxmlformats.org/officeDocument/2006/relationships/image" Target="../media/image1.jpeg"/></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8.xml"/><Relationship Id="rId13" Type="http://schemas.openxmlformats.org/officeDocument/2006/relationships/theme" Target="../theme/theme9.xml"/><Relationship Id="rId3" Type="http://schemas.openxmlformats.org/officeDocument/2006/relationships/slideLayout" Target="../slideLayouts/slideLayout93.xml"/><Relationship Id="rId7" Type="http://schemas.openxmlformats.org/officeDocument/2006/relationships/slideLayout" Target="../slideLayouts/slideLayout97.xml"/><Relationship Id="rId12" Type="http://schemas.openxmlformats.org/officeDocument/2006/relationships/slideLayout" Target="../slideLayouts/slideLayout102.xml"/><Relationship Id="rId2" Type="http://schemas.openxmlformats.org/officeDocument/2006/relationships/slideLayout" Target="../slideLayouts/slideLayout92.xml"/><Relationship Id="rId1" Type="http://schemas.openxmlformats.org/officeDocument/2006/relationships/slideLayout" Target="../slideLayouts/slideLayout91.xml"/><Relationship Id="rId6" Type="http://schemas.openxmlformats.org/officeDocument/2006/relationships/slideLayout" Target="../slideLayouts/slideLayout96.xml"/><Relationship Id="rId11" Type="http://schemas.openxmlformats.org/officeDocument/2006/relationships/slideLayout" Target="../slideLayouts/slideLayout101.xml"/><Relationship Id="rId5" Type="http://schemas.openxmlformats.org/officeDocument/2006/relationships/slideLayout" Target="../slideLayouts/slideLayout95.xml"/><Relationship Id="rId15" Type="http://schemas.openxmlformats.org/officeDocument/2006/relationships/image" Target="../media/image2.jpeg"/><Relationship Id="rId10" Type="http://schemas.openxmlformats.org/officeDocument/2006/relationships/slideLayout" Target="../slideLayouts/slideLayout100.xml"/><Relationship Id="rId4" Type="http://schemas.openxmlformats.org/officeDocument/2006/relationships/slideLayout" Target="../slideLayouts/slideLayout94.xml"/><Relationship Id="rId9" Type="http://schemas.openxmlformats.org/officeDocument/2006/relationships/slideLayout" Target="../slideLayouts/slideLayout9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21AE7F-ED27-45C9-BF10-AB845E6BB769}" type="datetimeFigureOut">
              <a:rPr lang="en-US" smtClean="0"/>
              <a:t>12/3/2020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5B3B9D-D31E-4F2A-BF73-ECC7C3003708}" type="slidenum">
              <a:rPr lang="en-US" smtClean="0"/>
              <a:t>‹#›</a:t>
            </a:fld>
            <a:endParaRPr lang="en-US"/>
          </a:p>
        </p:txBody>
      </p:sp>
    </p:spTree>
    <p:extLst>
      <p:ext uri="{BB962C8B-B14F-4D97-AF65-F5344CB8AC3E}">
        <p14:creationId xmlns:p14="http://schemas.microsoft.com/office/powerpoint/2010/main" val="2380625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81000" y="0"/>
            <a:ext cx="1593851"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781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1075267" y="1233489"/>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ChangeArrowheads="1"/>
          </p:cNvSpPr>
          <p:nvPr/>
        </p:nvSpPr>
        <p:spPr bwMode="auto">
          <a:xfrm>
            <a:off x="0" y="0"/>
            <a:ext cx="304800" cy="2286000"/>
          </a:xfrm>
          <a:prstGeom prst="rect">
            <a:avLst/>
          </a:prstGeom>
          <a:solidFill>
            <a:srgbClr val="336699"/>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fontAlgn="base">
              <a:spcBef>
                <a:spcPct val="0"/>
              </a:spcBef>
              <a:spcAft>
                <a:spcPct val="0"/>
              </a:spcAft>
              <a:defRPr/>
            </a:pPr>
            <a:endParaRPr lang="en-US" altLang="en-US" sz="2400" dirty="0" smtClean="0">
              <a:solidFill>
                <a:srgbClr val="000000"/>
              </a:solidFill>
              <a:latin typeface="Times New Roman" pitchFamily="18" charset="0"/>
            </a:endParaRPr>
          </a:p>
        </p:txBody>
      </p:sp>
      <p:sp>
        <p:nvSpPr>
          <p:cNvPr id="1030" name="Line 6"/>
          <p:cNvSpPr>
            <a:spLocks noChangeShapeType="1"/>
          </p:cNvSpPr>
          <p:nvPr/>
        </p:nvSpPr>
        <p:spPr bwMode="auto">
          <a:xfrm>
            <a:off x="609600" y="860425"/>
            <a:ext cx="10769600" cy="0"/>
          </a:xfrm>
          <a:prstGeom prst="line">
            <a:avLst/>
          </a:prstGeom>
          <a:noFill/>
          <a:ln w="19050">
            <a:solidFill>
              <a:srgbClr val="336699"/>
            </a:solidFill>
            <a:round/>
            <a:headEnd/>
            <a:tailEnd/>
          </a:ln>
        </p:spPr>
        <p:txBody>
          <a:bodyPr lIns="91435" tIns="45718" rIns="91435" bIns="45718"/>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sp>
        <p:nvSpPr>
          <p:cNvPr id="1031" name="Rectangle 7"/>
          <p:cNvSpPr>
            <a:spLocks noChangeArrowheads="1"/>
          </p:cNvSpPr>
          <p:nvPr/>
        </p:nvSpPr>
        <p:spPr bwMode="auto">
          <a:xfrm>
            <a:off x="0" y="2286000"/>
            <a:ext cx="304800" cy="2286000"/>
          </a:xfrm>
          <a:prstGeom prst="rect">
            <a:avLst/>
          </a:prstGeom>
          <a:solidFill>
            <a:srgbClr val="99CCFF"/>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fontAlgn="base">
              <a:spcBef>
                <a:spcPct val="0"/>
              </a:spcBef>
              <a:spcAft>
                <a:spcPct val="0"/>
              </a:spcAft>
              <a:defRPr/>
            </a:pPr>
            <a:endParaRPr lang="en-US" altLang="en-US" sz="2400" dirty="0" smtClean="0">
              <a:solidFill>
                <a:srgbClr val="000000"/>
              </a:solidFill>
              <a:latin typeface="Times New Roman" pitchFamily="18" charset="0"/>
            </a:endParaRPr>
          </a:p>
        </p:txBody>
      </p:sp>
      <p:sp>
        <p:nvSpPr>
          <p:cNvPr id="1032" name="Rectangle 8"/>
          <p:cNvSpPr>
            <a:spLocks noChangeArrowheads="1"/>
          </p:cNvSpPr>
          <p:nvPr/>
        </p:nvSpPr>
        <p:spPr bwMode="auto">
          <a:xfrm>
            <a:off x="0" y="4572000"/>
            <a:ext cx="304800" cy="2286000"/>
          </a:xfrm>
          <a:prstGeom prst="rect">
            <a:avLst/>
          </a:prstGeom>
          <a:solidFill>
            <a:srgbClr val="336699"/>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fontAlgn="base">
              <a:spcBef>
                <a:spcPct val="0"/>
              </a:spcBef>
              <a:spcAft>
                <a:spcPct val="0"/>
              </a:spcAft>
              <a:defRPr/>
            </a:pPr>
            <a:endParaRPr lang="en-US" altLang="en-US" sz="2400" dirty="0" smtClean="0">
              <a:solidFill>
                <a:srgbClr val="000000"/>
              </a:solidFill>
              <a:latin typeface="Times New Roman" pitchFamily="18" charset="0"/>
            </a:endParaRPr>
          </a:p>
        </p:txBody>
      </p:sp>
      <p:sp>
        <p:nvSpPr>
          <p:cNvPr id="1033" name="Text Box 9"/>
          <p:cNvSpPr txBox="1">
            <a:spLocks noChangeArrowheads="1"/>
          </p:cNvSpPr>
          <p:nvPr/>
        </p:nvSpPr>
        <p:spPr bwMode="auto">
          <a:xfrm>
            <a:off x="5749461" y="6613526"/>
            <a:ext cx="447548" cy="246217"/>
          </a:xfrm>
          <a:prstGeom prst="rect">
            <a:avLst/>
          </a:prstGeom>
          <a:noFill/>
          <a:ln>
            <a:noFill/>
          </a:ln>
          <a:extLst/>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0" fontAlgn="base" hangingPunct="0">
              <a:spcBef>
                <a:spcPct val="50000"/>
              </a:spcBef>
              <a:spcAft>
                <a:spcPct val="0"/>
              </a:spcAft>
            </a:pPr>
            <a:r>
              <a:rPr lang="en-US" sz="1000" b="1">
                <a:solidFill>
                  <a:srgbClr val="006699"/>
                </a:solidFill>
                <a:latin typeface="Helvetica" panose="020B0604020202020204" pitchFamily="34" charset="0"/>
              </a:rPr>
              <a:t>5.</a:t>
            </a:r>
            <a:fld id="{2ED54B21-C8C9-42B2-AAF4-3E0399161B5C}" type="slidenum">
              <a:rPr lang="en-US" sz="1000" b="1">
                <a:solidFill>
                  <a:srgbClr val="006699"/>
                </a:solidFill>
                <a:latin typeface="Helvetica" panose="020B0604020202020204" pitchFamily="34" charset="0"/>
              </a:rPr>
              <a:pPr algn="ctr" eaLnBrk="0" fontAlgn="base" hangingPunct="0">
                <a:spcBef>
                  <a:spcPct val="50000"/>
                </a:spcBef>
                <a:spcAft>
                  <a:spcPct val="0"/>
                </a:spcAft>
              </a:pPr>
              <a:t>‹#›</a:t>
            </a:fld>
            <a:endParaRPr lang="en-US" sz="1000" b="1">
              <a:solidFill>
                <a:srgbClr val="006699"/>
              </a:solidFill>
              <a:latin typeface="Helvetica" panose="020B0604020202020204" pitchFamily="34" charset="0"/>
            </a:endParaRPr>
          </a:p>
        </p:txBody>
      </p:sp>
      <p:sp>
        <p:nvSpPr>
          <p:cNvPr id="1034" name="Text Box 10"/>
          <p:cNvSpPr txBox="1">
            <a:spLocks noChangeArrowheads="1"/>
          </p:cNvSpPr>
          <p:nvPr/>
        </p:nvSpPr>
        <p:spPr bwMode="auto">
          <a:xfrm>
            <a:off x="8652933" y="6588126"/>
            <a:ext cx="3617384" cy="246063"/>
          </a:xfrm>
          <a:prstGeom prst="rect">
            <a:avLst/>
          </a:prstGeom>
          <a:noFill/>
          <a:ln>
            <a:noFill/>
          </a:ln>
          <a:extLst/>
        </p:spPr>
        <p:txBody>
          <a:bodyPr lIns="91435" tIns="45718" rIns="91435" bIns="45718">
            <a:spAutoFit/>
          </a:bodyPr>
          <a:lstStyle/>
          <a:p>
            <a:pPr algn="ctr" eaLnBrk="0" fontAlgn="base" hangingPunct="0">
              <a:spcBef>
                <a:spcPct val="50000"/>
              </a:spcBef>
              <a:spcAft>
                <a:spcPct val="0"/>
              </a:spcAft>
              <a:defRPr/>
            </a:pPr>
            <a:r>
              <a:rPr lang="en-US" sz="1000" b="1">
                <a:solidFill>
                  <a:srgbClr val="006699"/>
                </a:solidFill>
                <a:ea typeface="MS PGothic" panose="020B0600070205080204" pitchFamily="34" charset="-128"/>
              </a:rPr>
              <a:t>Silberschatz, Galvin and Gagne ©2013</a:t>
            </a:r>
          </a:p>
        </p:txBody>
      </p:sp>
      <p:sp>
        <p:nvSpPr>
          <p:cNvPr id="1035" name="Text Box 11"/>
          <p:cNvSpPr txBox="1">
            <a:spLocks noChangeArrowheads="1"/>
          </p:cNvSpPr>
          <p:nvPr/>
        </p:nvSpPr>
        <p:spPr bwMode="auto">
          <a:xfrm>
            <a:off x="247651" y="6621463"/>
            <a:ext cx="2659692" cy="246217"/>
          </a:xfrm>
          <a:prstGeom prst="rect">
            <a:avLst/>
          </a:prstGeom>
          <a:noFill/>
          <a:ln>
            <a:noFill/>
          </a:ln>
          <a:extLst/>
        </p:spPr>
        <p:txBody>
          <a:bodyPr wrap="none" lIns="91435" tIns="45718" rIns="91435" bIns="45718">
            <a:spAutoFit/>
          </a:bodyPr>
          <a:lstStyle/>
          <a:p>
            <a:pPr eaLnBrk="0" fontAlgn="base" hangingPunct="0">
              <a:spcBef>
                <a:spcPct val="50000"/>
              </a:spcBef>
              <a:spcAft>
                <a:spcPct val="0"/>
              </a:spcAft>
              <a:defRPr/>
            </a:pPr>
            <a:r>
              <a:rPr lang="en-US" sz="1000" b="1">
                <a:solidFill>
                  <a:srgbClr val="006699"/>
                </a:solidFill>
                <a:ea typeface="MS PGothic" panose="020B0600070205080204" pitchFamily="34" charset="-128"/>
              </a:rPr>
              <a:t>Operating System Concepts – 9</a:t>
            </a:r>
            <a:r>
              <a:rPr lang="en-US" sz="1000" b="1" baseline="30000">
                <a:solidFill>
                  <a:srgbClr val="006699"/>
                </a:solidFill>
                <a:ea typeface="MS PGothic" panose="020B0600070205080204" pitchFamily="34" charset="-128"/>
              </a:rPr>
              <a:t>th</a:t>
            </a:r>
            <a:r>
              <a:rPr lang="en-US" sz="1000" b="1">
                <a:solidFill>
                  <a:srgbClr val="006699"/>
                </a:solidFill>
                <a:ea typeface="MS PGothic" panose="020B0600070205080204" pitchFamily="34" charset="-128"/>
              </a:rPr>
              <a:t> Edition</a:t>
            </a:r>
          </a:p>
        </p:txBody>
      </p:sp>
      <p:pic>
        <p:nvPicPr>
          <p:cNvPr id="1036" name="Picture 12" descr="dino_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0365318" y="5849938"/>
            <a:ext cx="171238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99054830"/>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81000" y="0"/>
            <a:ext cx="1593851"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781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1075267" y="1233489"/>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ChangeArrowheads="1"/>
          </p:cNvSpPr>
          <p:nvPr/>
        </p:nvSpPr>
        <p:spPr bwMode="auto">
          <a:xfrm>
            <a:off x="0" y="0"/>
            <a:ext cx="304800" cy="2286000"/>
          </a:xfrm>
          <a:prstGeom prst="rect">
            <a:avLst/>
          </a:prstGeom>
          <a:solidFill>
            <a:srgbClr val="336699"/>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fontAlgn="base">
              <a:spcBef>
                <a:spcPct val="0"/>
              </a:spcBef>
              <a:spcAft>
                <a:spcPct val="0"/>
              </a:spcAft>
              <a:defRPr/>
            </a:pPr>
            <a:endParaRPr lang="en-US" altLang="en-US" sz="2400" dirty="0" smtClean="0">
              <a:solidFill>
                <a:srgbClr val="000000"/>
              </a:solidFill>
              <a:latin typeface="Times New Roman" pitchFamily="18" charset="0"/>
            </a:endParaRPr>
          </a:p>
        </p:txBody>
      </p:sp>
      <p:sp>
        <p:nvSpPr>
          <p:cNvPr id="1030" name="Line 6"/>
          <p:cNvSpPr>
            <a:spLocks noChangeShapeType="1"/>
          </p:cNvSpPr>
          <p:nvPr/>
        </p:nvSpPr>
        <p:spPr bwMode="auto">
          <a:xfrm>
            <a:off x="609600" y="860425"/>
            <a:ext cx="10769600" cy="0"/>
          </a:xfrm>
          <a:prstGeom prst="line">
            <a:avLst/>
          </a:prstGeom>
          <a:noFill/>
          <a:ln w="19050">
            <a:solidFill>
              <a:srgbClr val="336699"/>
            </a:solidFill>
            <a:round/>
            <a:headEnd/>
            <a:tailEnd/>
          </a:ln>
        </p:spPr>
        <p:txBody>
          <a:bodyPr lIns="91435" tIns="45718" rIns="91435" bIns="45718"/>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sp>
        <p:nvSpPr>
          <p:cNvPr id="1031" name="Rectangle 7"/>
          <p:cNvSpPr>
            <a:spLocks noChangeArrowheads="1"/>
          </p:cNvSpPr>
          <p:nvPr/>
        </p:nvSpPr>
        <p:spPr bwMode="auto">
          <a:xfrm>
            <a:off x="0" y="2286000"/>
            <a:ext cx="304800" cy="2286000"/>
          </a:xfrm>
          <a:prstGeom prst="rect">
            <a:avLst/>
          </a:prstGeom>
          <a:solidFill>
            <a:srgbClr val="99CCFF"/>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fontAlgn="base">
              <a:spcBef>
                <a:spcPct val="0"/>
              </a:spcBef>
              <a:spcAft>
                <a:spcPct val="0"/>
              </a:spcAft>
              <a:defRPr/>
            </a:pPr>
            <a:endParaRPr lang="en-US" altLang="en-US" sz="2400" dirty="0" smtClean="0">
              <a:solidFill>
                <a:srgbClr val="000000"/>
              </a:solidFill>
              <a:latin typeface="Times New Roman" pitchFamily="18" charset="0"/>
            </a:endParaRPr>
          </a:p>
        </p:txBody>
      </p:sp>
      <p:sp>
        <p:nvSpPr>
          <p:cNvPr id="1032" name="Rectangle 8"/>
          <p:cNvSpPr>
            <a:spLocks noChangeArrowheads="1"/>
          </p:cNvSpPr>
          <p:nvPr/>
        </p:nvSpPr>
        <p:spPr bwMode="auto">
          <a:xfrm>
            <a:off x="0" y="4572000"/>
            <a:ext cx="304800" cy="2286000"/>
          </a:xfrm>
          <a:prstGeom prst="rect">
            <a:avLst/>
          </a:prstGeom>
          <a:solidFill>
            <a:srgbClr val="336699"/>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fontAlgn="base">
              <a:spcBef>
                <a:spcPct val="0"/>
              </a:spcBef>
              <a:spcAft>
                <a:spcPct val="0"/>
              </a:spcAft>
              <a:defRPr/>
            </a:pPr>
            <a:endParaRPr lang="en-US" altLang="en-US" sz="2400" dirty="0" smtClean="0">
              <a:solidFill>
                <a:srgbClr val="000000"/>
              </a:solidFill>
              <a:latin typeface="Times New Roman" pitchFamily="18" charset="0"/>
            </a:endParaRPr>
          </a:p>
        </p:txBody>
      </p:sp>
      <p:sp>
        <p:nvSpPr>
          <p:cNvPr id="1033" name="Text Box 9"/>
          <p:cNvSpPr txBox="1">
            <a:spLocks noChangeArrowheads="1"/>
          </p:cNvSpPr>
          <p:nvPr/>
        </p:nvSpPr>
        <p:spPr bwMode="auto">
          <a:xfrm>
            <a:off x="5749461" y="6613526"/>
            <a:ext cx="447548" cy="246217"/>
          </a:xfrm>
          <a:prstGeom prst="rect">
            <a:avLst/>
          </a:prstGeom>
          <a:noFill/>
          <a:ln>
            <a:noFill/>
          </a:ln>
          <a:extLst/>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0" fontAlgn="base" hangingPunct="0">
              <a:spcBef>
                <a:spcPct val="50000"/>
              </a:spcBef>
              <a:spcAft>
                <a:spcPct val="0"/>
              </a:spcAft>
            </a:pPr>
            <a:r>
              <a:rPr lang="en-US" sz="1000" b="1">
                <a:solidFill>
                  <a:srgbClr val="006699"/>
                </a:solidFill>
                <a:latin typeface="Helvetica" panose="020B0604020202020204" pitchFamily="34" charset="0"/>
              </a:rPr>
              <a:t>5.</a:t>
            </a:r>
            <a:fld id="{2ED54B21-C8C9-42B2-AAF4-3E0399161B5C}" type="slidenum">
              <a:rPr lang="en-US" sz="1000" b="1">
                <a:solidFill>
                  <a:srgbClr val="006699"/>
                </a:solidFill>
                <a:latin typeface="Helvetica" panose="020B0604020202020204" pitchFamily="34" charset="0"/>
              </a:rPr>
              <a:pPr algn="ctr" eaLnBrk="0" fontAlgn="base" hangingPunct="0">
                <a:spcBef>
                  <a:spcPct val="50000"/>
                </a:spcBef>
                <a:spcAft>
                  <a:spcPct val="0"/>
                </a:spcAft>
              </a:pPr>
              <a:t>‹#›</a:t>
            </a:fld>
            <a:endParaRPr lang="en-US" sz="1000" b="1">
              <a:solidFill>
                <a:srgbClr val="006699"/>
              </a:solidFill>
              <a:latin typeface="Helvetica" panose="020B0604020202020204" pitchFamily="34" charset="0"/>
            </a:endParaRPr>
          </a:p>
        </p:txBody>
      </p:sp>
      <p:sp>
        <p:nvSpPr>
          <p:cNvPr id="1034" name="Text Box 10"/>
          <p:cNvSpPr txBox="1">
            <a:spLocks noChangeArrowheads="1"/>
          </p:cNvSpPr>
          <p:nvPr/>
        </p:nvSpPr>
        <p:spPr bwMode="auto">
          <a:xfrm>
            <a:off x="8652933" y="6588126"/>
            <a:ext cx="3617384" cy="246063"/>
          </a:xfrm>
          <a:prstGeom prst="rect">
            <a:avLst/>
          </a:prstGeom>
          <a:noFill/>
          <a:ln>
            <a:noFill/>
          </a:ln>
          <a:extLst/>
        </p:spPr>
        <p:txBody>
          <a:bodyPr lIns="91435" tIns="45718" rIns="91435" bIns="45718">
            <a:spAutoFit/>
          </a:bodyPr>
          <a:lstStyle/>
          <a:p>
            <a:pPr algn="ctr" eaLnBrk="0" fontAlgn="base" hangingPunct="0">
              <a:spcBef>
                <a:spcPct val="50000"/>
              </a:spcBef>
              <a:spcAft>
                <a:spcPct val="0"/>
              </a:spcAft>
              <a:defRPr/>
            </a:pPr>
            <a:r>
              <a:rPr lang="en-US" sz="1000" b="1">
                <a:solidFill>
                  <a:srgbClr val="006699"/>
                </a:solidFill>
                <a:ea typeface="MS PGothic" panose="020B0600070205080204" pitchFamily="34" charset="-128"/>
              </a:rPr>
              <a:t>Silberschatz, Galvin and Gagne ©2013</a:t>
            </a:r>
          </a:p>
        </p:txBody>
      </p:sp>
      <p:sp>
        <p:nvSpPr>
          <p:cNvPr id="1035" name="Text Box 11"/>
          <p:cNvSpPr txBox="1">
            <a:spLocks noChangeArrowheads="1"/>
          </p:cNvSpPr>
          <p:nvPr/>
        </p:nvSpPr>
        <p:spPr bwMode="auto">
          <a:xfrm>
            <a:off x="247651" y="6621463"/>
            <a:ext cx="2659692" cy="246217"/>
          </a:xfrm>
          <a:prstGeom prst="rect">
            <a:avLst/>
          </a:prstGeom>
          <a:noFill/>
          <a:ln>
            <a:noFill/>
          </a:ln>
          <a:extLst/>
        </p:spPr>
        <p:txBody>
          <a:bodyPr wrap="none" lIns="91435" tIns="45718" rIns="91435" bIns="45718">
            <a:spAutoFit/>
          </a:bodyPr>
          <a:lstStyle/>
          <a:p>
            <a:pPr eaLnBrk="0" fontAlgn="base" hangingPunct="0">
              <a:spcBef>
                <a:spcPct val="50000"/>
              </a:spcBef>
              <a:spcAft>
                <a:spcPct val="0"/>
              </a:spcAft>
              <a:defRPr/>
            </a:pPr>
            <a:r>
              <a:rPr lang="en-US" sz="1000" b="1">
                <a:solidFill>
                  <a:srgbClr val="006699"/>
                </a:solidFill>
                <a:ea typeface="MS PGothic" panose="020B0600070205080204" pitchFamily="34" charset="-128"/>
              </a:rPr>
              <a:t>Operating System Concepts – 9</a:t>
            </a:r>
            <a:r>
              <a:rPr lang="en-US" sz="1000" b="1" baseline="30000">
                <a:solidFill>
                  <a:srgbClr val="006699"/>
                </a:solidFill>
                <a:ea typeface="MS PGothic" panose="020B0600070205080204" pitchFamily="34" charset="-128"/>
              </a:rPr>
              <a:t>th</a:t>
            </a:r>
            <a:r>
              <a:rPr lang="en-US" sz="1000" b="1">
                <a:solidFill>
                  <a:srgbClr val="006699"/>
                </a:solidFill>
                <a:ea typeface="MS PGothic" panose="020B0600070205080204" pitchFamily="34" charset="-128"/>
              </a:rPr>
              <a:t> Edition</a:t>
            </a:r>
          </a:p>
        </p:txBody>
      </p:sp>
      <p:pic>
        <p:nvPicPr>
          <p:cNvPr id="1036" name="Picture 12" descr="dino_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0365318" y="5849938"/>
            <a:ext cx="171238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6693955"/>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 id="2147483779" r:id="rId7"/>
    <p:sldLayoutId id="2147483780" r:id="rId8"/>
    <p:sldLayoutId id="2147483781" r:id="rId9"/>
    <p:sldLayoutId id="2147483782" r:id="rId10"/>
    <p:sldLayoutId id="2147483783" r:id="rId11"/>
    <p:sldLayoutId id="2147483784" r:id="rId12"/>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81000" y="0"/>
            <a:ext cx="1593851"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781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1075267" y="1233489"/>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ChangeArrowheads="1"/>
          </p:cNvSpPr>
          <p:nvPr/>
        </p:nvSpPr>
        <p:spPr bwMode="auto">
          <a:xfrm>
            <a:off x="0" y="0"/>
            <a:ext cx="304800" cy="2286000"/>
          </a:xfrm>
          <a:prstGeom prst="rect">
            <a:avLst/>
          </a:prstGeom>
          <a:solidFill>
            <a:srgbClr val="336699"/>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fontAlgn="base">
              <a:spcBef>
                <a:spcPct val="0"/>
              </a:spcBef>
              <a:spcAft>
                <a:spcPct val="0"/>
              </a:spcAft>
              <a:defRPr/>
            </a:pPr>
            <a:endParaRPr lang="en-US" altLang="en-US" sz="2400" dirty="0" smtClean="0">
              <a:solidFill>
                <a:srgbClr val="000000"/>
              </a:solidFill>
              <a:latin typeface="Times New Roman" pitchFamily="18" charset="0"/>
            </a:endParaRPr>
          </a:p>
        </p:txBody>
      </p:sp>
      <p:sp>
        <p:nvSpPr>
          <p:cNvPr id="1030" name="Line 6"/>
          <p:cNvSpPr>
            <a:spLocks noChangeShapeType="1"/>
          </p:cNvSpPr>
          <p:nvPr/>
        </p:nvSpPr>
        <p:spPr bwMode="auto">
          <a:xfrm>
            <a:off x="609600" y="860425"/>
            <a:ext cx="10769600" cy="0"/>
          </a:xfrm>
          <a:prstGeom prst="line">
            <a:avLst/>
          </a:prstGeom>
          <a:noFill/>
          <a:ln w="19050">
            <a:solidFill>
              <a:srgbClr val="336699"/>
            </a:solidFill>
            <a:round/>
            <a:headEnd/>
            <a:tailEnd/>
          </a:ln>
        </p:spPr>
        <p:txBody>
          <a:bodyPr lIns="91435" tIns="45718" rIns="91435" bIns="45718"/>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sp>
        <p:nvSpPr>
          <p:cNvPr id="1031" name="Rectangle 7"/>
          <p:cNvSpPr>
            <a:spLocks noChangeArrowheads="1"/>
          </p:cNvSpPr>
          <p:nvPr/>
        </p:nvSpPr>
        <p:spPr bwMode="auto">
          <a:xfrm>
            <a:off x="0" y="2286000"/>
            <a:ext cx="304800" cy="2286000"/>
          </a:xfrm>
          <a:prstGeom prst="rect">
            <a:avLst/>
          </a:prstGeom>
          <a:solidFill>
            <a:srgbClr val="99CCFF"/>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fontAlgn="base">
              <a:spcBef>
                <a:spcPct val="0"/>
              </a:spcBef>
              <a:spcAft>
                <a:spcPct val="0"/>
              </a:spcAft>
              <a:defRPr/>
            </a:pPr>
            <a:endParaRPr lang="en-US" altLang="en-US" sz="2400" dirty="0" smtClean="0">
              <a:solidFill>
                <a:srgbClr val="000000"/>
              </a:solidFill>
              <a:latin typeface="Times New Roman" pitchFamily="18" charset="0"/>
            </a:endParaRPr>
          </a:p>
        </p:txBody>
      </p:sp>
      <p:sp>
        <p:nvSpPr>
          <p:cNvPr id="1032" name="Rectangle 8"/>
          <p:cNvSpPr>
            <a:spLocks noChangeArrowheads="1"/>
          </p:cNvSpPr>
          <p:nvPr/>
        </p:nvSpPr>
        <p:spPr bwMode="auto">
          <a:xfrm>
            <a:off x="0" y="4572000"/>
            <a:ext cx="304800" cy="2286000"/>
          </a:xfrm>
          <a:prstGeom prst="rect">
            <a:avLst/>
          </a:prstGeom>
          <a:solidFill>
            <a:srgbClr val="336699"/>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fontAlgn="base">
              <a:spcBef>
                <a:spcPct val="0"/>
              </a:spcBef>
              <a:spcAft>
                <a:spcPct val="0"/>
              </a:spcAft>
              <a:defRPr/>
            </a:pPr>
            <a:endParaRPr lang="en-US" altLang="en-US" sz="2400" dirty="0" smtClean="0">
              <a:solidFill>
                <a:srgbClr val="000000"/>
              </a:solidFill>
              <a:latin typeface="Times New Roman" pitchFamily="18" charset="0"/>
            </a:endParaRPr>
          </a:p>
        </p:txBody>
      </p:sp>
      <p:sp>
        <p:nvSpPr>
          <p:cNvPr id="1033" name="Text Box 9"/>
          <p:cNvSpPr txBox="1">
            <a:spLocks noChangeArrowheads="1"/>
          </p:cNvSpPr>
          <p:nvPr/>
        </p:nvSpPr>
        <p:spPr bwMode="auto">
          <a:xfrm>
            <a:off x="5749461" y="6613526"/>
            <a:ext cx="447548" cy="246217"/>
          </a:xfrm>
          <a:prstGeom prst="rect">
            <a:avLst/>
          </a:prstGeom>
          <a:noFill/>
          <a:ln>
            <a:noFill/>
          </a:ln>
          <a:extLst/>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0" fontAlgn="base" hangingPunct="0">
              <a:spcBef>
                <a:spcPct val="50000"/>
              </a:spcBef>
              <a:spcAft>
                <a:spcPct val="0"/>
              </a:spcAft>
            </a:pPr>
            <a:r>
              <a:rPr lang="en-US" sz="1000" b="1">
                <a:solidFill>
                  <a:srgbClr val="006699"/>
                </a:solidFill>
                <a:latin typeface="Helvetica" panose="020B0604020202020204" pitchFamily="34" charset="0"/>
              </a:rPr>
              <a:t>5.</a:t>
            </a:r>
            <a:fld id="{2ED54B21-C8C9-42B2-AAF4-3E0399161B5C}" type="slidenum">
              <a:rPr lang="en-US" sz="1000" b="1">
                <a:solidFill>
                  <a:srgbClr val="006699"/>
                </a:solidFill>
                <a:latin typeface="Helvetica" panose="020B0604020202020204" pitchFamily="34" charset="0"/>
              </a:rPr>
              <a:pPr algn="ctr" eaLnBrk="0" fontAlgn="base" hangingPunct="0">
                <a:spcBef>
                  <a:spcPct val="50000"/>
                </a:spcBef>
                <a:spcAft>
                  <a:spcPct val="0"/>
                </a:spcAft>
              </a:pPr>
              <a:t>‹#›</a:t>
            </a:fld>
            <a:endParaRPr lang="en-US" sz="1000" b="1">
              <a:solidFill>
                <a:srgbClr val="006699"/>
              </a:solidFill>
              <a:latin typeface="Helvetica" panose="020B0604020202020204" pitchFamily="34" charset="0"/>
            </a:endParaRPr>
          </a:p>
        </p:txBody>
      </p:sp>
      <p:sp>
        <p:nvSpPr>
          <p:cNvPr id="1034" name="Text Box 10"/>
          <p:cNvSpPr txBox="1">
            <a:spLocks noChangeArrowheads="1"/>
          </p:cNvSpPr>
          <p:nvPr/>
        </p:nvSpPr>
        <p:spPr bwMode="auto">
          <a:xfrm>
            <a:off x="8652933" y="6588126"/>
            <a:ext cx="3617384" cy="246063"/>
          </a:xfrm>
          <a:prstGeom prst="rect">
            <a:avLst/>
          </a:prstGeom>
          <a:noFill/>
          <a:ln>
            <a:noFill/>
          </a:ln>
          <a:extLst/>
        </p:spPr>
        <p:txBody>
          <a:bodyPr lIns="91435" tIns="45718" rIns="91435" bIns="45718">
            <a:spAutoFit/>
          </a:bodyPr>
          <a:lstStyle/>
          <a:p>
            <a:pPr algn="ctr" eaLnBrk="0" fontAlgn="base" hangingPunct="0">
              <a:spcBef>
                <a:spcPct val="50000"/>
              </a:spcBef>
              <a:spcAft>
                <a:spcPct val="0"/>
              </a:spcAft>
              <a:defRPr/>
            </a:pPr>
            <a:r>
              <a:rPr lang="en-US" sz="1000" b="1">
                <a:solidFill>
                  <a:srgbClr val="006699"/>
                </a:solidFill>
                <a:ea typeface="MS PGothic" panose="020B0600070205080204" pitchFamily="34" charset="-128"/>
              </a:rPr>
              <a:t>Silberschatz, Galvin and Gagne ©2013</a:t>
            </a:r>
          </a:p>
        </p:txBody>
      </p:sp>
      <p:sp>
        <p:nvSpPr>
          <p:cNvPr id="1035" name="Text Box 11"/>
          <p:cNvSpPr txBox="1">
            <a:spLocks noChangeArrowheads="1"/>
          </p:cNvSpPr>
          <p:nvPr/>
        </p:nvSpPr>
        <p:spPr bwMode="auto">
          <a:xfrm>
            <a:off x="247651" y="6621463"/>
            <a:ext cx="2659692" cy="246217"/>
          </a:xfrm>
          <a:prstGeom prst="rect">
            <a:avLst/>
          </a:prstGeom>
          <a:noFill/>
          <a:ln>
            <a:noFill/>
          </a:ln>
          <a:extLst/>
        </p:spPr>
        <p:txBody>
          <a:bodyPr wrap="none" lIns="91435" tIns="45718" rIns="91435" bIns="45718">
            <a:spAutoFit/>
          </a:bodyPr>
          <a:lstStyle/>
          <a:p>
            <a:pPr eaLnBrk="0" fontAlgn="base" hangingPunct="0">
              <a:spcBef>
                <a:spcPct val="50000"/>
              </a:spcBef>
              <a:spcAft>
                <a:spcPct val="0"/>
              </a:spcAft>
              <a:defRPr/>
            </a:pPr>
            <a:r>
              <a:rPr lang="en-US" sz="1000" b="1">
                <a:solidFill>
                  <a:srgbClr val="006699"/>
                </a:solidFill>
                <a:ea typeface="MS PGothic" panose="020B0600070205080204" pitchFamily="34" charset="-128"/>
              </a:rPr>
              <a:t>Operating System Concepts – 9</a:t>
            </a:r>
            <a:r>
              <a:rPr lang="en-US" sz="1000" b="1" baseline="30000">
                <a:solidFill>
                  <a:srgbClr val="006699"/>
                </a:solidFill>
                <a:ea typeface="MS PGothic" panose="020B0600070205080204" pitchFamily="34" charset="-128"/>
              </a:rPr>
              <a:t>th</a:t>
            </a:r>
            <a:r>
              <a:rPr lang="en-US" sz="1000" b="1">
                <a:solidFill>
                  <a:srgbClr val="006699"/>
                </a:solidFill>
                <a:ea typeface="MS PGothic" panose="020B0600070205080204" pitchFamily="34" charset="-128"/>
              </a:rPr>
              <a:t> Edition</a:t>
            </a:r>
          </a:p>
        </p:txBody>
      </p:sp>
      <p:pic>
        <p:nvPicPr>
          <p:cNvPr id="1036" name="Picture 12" descr="dino_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0365318" y="5849938"/>
            <a:ext cx="171238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9867389"/>
      </p:ext>
    </p:extLst>
  </p:cSld>
  <p:clrMap bg1="lt1" tx1="dk1" bg2="lt2" tx2="dk2" accent1="accent1" accent2="accent2" accent3="accent3" accent4="accent4" accent5="accent5" accent6="accent6" hlink="hlink" folHlink="folHlink"/>
  <p:sldLayoutIdLst>
    <p:sldLayoutId id="2147483786"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 id="2147483797" r:id="rId12"/>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81000" y="0"/>
            <a:ext cx="1593851"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781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1075267" y="1233489"/>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ChangeArrowheads="1"/>
          </p:cNvSpPr>
          <p:nvPr/>
        </p:nvSpPr>
        <p:spPr bwMode="auto">
          <a:xfrm>
            <a:off x="0" y="0"/>
            <a:ext cx="304800" cy="2286000"/>
          </a:xfrm>
          <a:prstGeom prst="rect">
            <a:avLst/>
          </a:prstGeom>
          <a:solidFill>
            <a:srgbClr val="336699"/>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fontAlgn="base">
              <a:spcBef>
                <a:spcPct val="0"/>
              </a:spcBef>
              <a:spcAft>
                <a:spcPct val="0"/>
              </a:spcAft>
              <a:defRPr/>
            </a:pPr>
            <a:endParaRPr lang="en-US" altLang="en-US" sz="2400" dirty="0" smtClean="0">
              <a:solidFill>
                <a:srgbClr val="000000"/>
              </a:solidFill>
              <a:latin typeface="Times New Roman" pitchFamily="18" charset="0"/>
            </a:endParaRPr>
          </a:p>
        </p:txBody>
      </p:sp>
      <p:sp>
        <p:nvSpPr>
          <p:cNvPr id="1030" name="Line 6"/>
          <p:cNvSpPr>
            <a:spLocks noChangeShapeType="1"/>
          </p:cNvSpPr>
          <p:nvPr/>
        </p:nvSpPr>
        <p:spPr bwMode="auto">
          <a:xfrm>
            <a:off x="609600" y="860425"/>
            <a:ext cx="10769600" cy="0"/>
          </a:xfrm>
          <a:prstGeom prst="line">
            <a:avLst/>
          </a:prstGeom>
          <a:noFill/>
          <a:ln w="19050">
            <a:solidFill>
              <a:srgbClr val="336699"/>
            </a:solidFill>
            <a:round/>
            <a:headEnd/>
            <a:tailEnd/>
          </a:ln>
        </p:spPr>
        <p:txBody>
          <a:bodyPr lIns="91435" tIns="45718" rIns="91435" bIns="45718"/>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sp>
        <p:nvSpPr>
          <p:cNvPr id="1031" name="Rectangle 7"/>
          <p:cNvSpPr>
            <a:spLocks noChangeArrowheads="1"/>
          </p:cNvSpPr>
          <p:nvPr/>
        </p:nvSpPr>
        <p:spPr bwMode="auto">
          <a:xfrm>
            <a:off x="0" y="2286000"/>
            <a:ext cx="304800" cy="2286000"/>
          </a:xfrm>
          <a:prstGeom prst="rect">
            <a:avLst/>
          </a:prstGeom>
          <a:solidFill>
            <a:srgbClr val="99CCFF"/>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fontAlgn="base">
              <a:spcBef>
                <a:spcPct val="0"/>
              </a:spcBef>
              <a:spcAft>
                <a:spcPct val="0"/>
              </a:spcAft>
              <a:defRPr/>
            </a:pPr>
            <a:endParaRPr lang="en-US" altLang="en-US" sz="2400" dirty="0" smtClean="0">
              <a:solidFill>
                <a:srgbClr val="000000"/>
              </a:solidFill>
              <a:latin typeface="Times New Roman" pitchFamily="18" charset="0"/>
            </a:endParaRPr>
          </a:p>
        </p:txBody>
      </p:sp>
      <p:sp>
        <p:nvSpPr>
          <p:cNvPr id="1032" name="Rectangle 8"/>
          <p:cNvSpPr>
            <a:spLocks noChangeArrowheads="1"/>
          </p:cNvSpPr>
          <p:nvPr/>
        </p:nvSpPr>
        <p:spPr bwMode="auto">
          <a:xfrm>
            <a:off x="0" y="4572000"/>
            <a:ext cx="304800" cy="2286000"/>
          </a:xfrm>
          <a:prstGeom prst="rect">
            <a:avLst/>
          </a:prstGeom>
          <a:solidFill>
            <a:srgbClr val="336699"/>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fontAlgn="base">
              <a:spcBef>
                <a:spcPct val="0"/>
              </a:spcBef>
              <a:spcAft>
                <a:spcPct val="0"/>
              </a:spcAft>
              <a:defRPr/>
            </a:pPr>
            <a:endParaRPr lang="en-US" altLang="en-US" sz="2400" dirty="0" smtClean="0">
              <a:solidFill>
                <a:srgbClr val="000000"/>
              </a:solidFill>
              <a:latin typeface="Times New Roman" pitchFamily="18" charset="0"/>
            </a:endParaRPr>
          </a:p>
        </p:txBody>
      </p:sp>
      <p:sp>
        <p:nvSpPr>
          <p:cNvPr id="1033" name="Text Box 9"/>
          <p:cNvSpPr txBox="1">
            <a:spLocks noChangeArrowheads="1"/>
          </p:cNvSpPr>
          <p:nvPr/>
        </p:nvSpPr>
        <p:spPr bwMode="auto">
          <a:xfrm>
            <a:off x="5749461" y="6613526"/>
            <a:ext cx="447548" cy="246217"/>
          </a:xfrm>
          <a:prstGeom prst="rect">
            <a:avLst/>
          </a:prstGeom>
          <a:noFill/>
          <a:ln>
            <a:noFill/>
          </a:ln>
          <a:extLst/>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0" fontAlgn="base" hangingPunct="0">
              <a:spcBef>
                <a:spcPct val="50000"/>
              </a:spcBef>
              <a:spcAft>
                <a:spcPct val="0"/>
              </a:spcAft>
            </a:pPr>
            <a:r>
              <a:rPr lang="en-US" sz="1000" b="1">
                <a:solidFill>
                  <a:srgbClr val="006699"/>
                </a:solidFill>
                <a:latin typeface="Helvetica" panose="020B0604020202020204" pitchFamily="34" charset="0"/>
              </a:rPr>
              <a:t>5.</a:t>
            </a:r>
            <a:fld id="{2ED54B21-C8C9-42B2-AAF4-3E0399161B5C}" type="slidenum">
              <a:rPr lang="en-US" sz="1000" b="1">
                <a:solidFill>
                  <a:srgbClr val="006699"/>
                </a:solidFill>
                <a:latin typeface="Helvetica" panose="020B0604020202020204" pitchFamily="34" charset="0"/>
              </a:rPr>
              <a:pPr algn="ctr" eaLnBrk="0" fontAlgn="base" hangingPunct="0">
                <a:spcBef>
                  <a:spcPct val="50000"/>
                </a:spcBef>
                <a:spcAft>
                  <a:spcPct val="0"/>
                </a:spcAft>
              </a:pPr>
              <a:t>‹#›</a:t>
            </a:fld>
            <a:endParaRPr lang="en-US" sz="1000" b="1">
              <a:solidFill>
                <a:srgbClr val="006699"/>
              </a:solidFill>
              <a:latin typeface="Helvetica" panose="020B0604020202020204" pitchFamily="34" charset="0"/>
            </a:endParaRPr>
          </a:p>
        </p:txBody>
      </p:sp>
      <p:sp>
        <p:nvSpPr>
          <p:cNvPr id="1034" name="Text Box 10"/>
          <p:cNvSpPr txBox="1">
            <a:spLocks noChangeArrowheads="1"/>
          </p:cNvSpPr>
          <p:nvPr/>
        </p:nvSpPr>
        <p:spPr bwMode="auto">
          <a:xfrm>
            <a:off x="8652933" y="6588126"/>
            <a:ext cx="3617384" cy="246063"/>
          </a:xfrm>
          <a:prstGeom prst="rect">
            <a:avLst/>
          </a:prstGeom>
          <a:noFill/>
          <a:ln>
            <a:noFill/>
          </a:ln>
          <a:extLst/>
        </p:spPr>
        <p:txBody>
          <a:bodyPr lIns="91435" tIns="45718" rIns="91435" bIns="45718">
            <a:spAutoFit/>
          </a:bodyPr>
          <a:lstStyle/>
          <a:p>
            <a:pPr algn="ctr" eaLnBrk="0" fontAlgn="base" hangingPunct="0">
              <a:spcBef>
                <a:spcPct val="50000"/>
              </a:spcBef>
              <a:spcAft>
                <a:spcPct val="0"/>
              </a:spcAft>
              <a:defRPr/>
            </a:pPr>
            <a:r>
              <a:rPr lang="en-US" sz="1000" b="1">
                <a:solidFill>
                  <a:srgbClr val="006699"/>
                </a:solidFill>
                <a:ea typeface="MS PGothic" panose="020B0600070205080204" pitchFamily="34" charset="-128"/>
              </a:rPr>
              <a:t>Silberschatz, Galvin and Gagne ©2013</a:t>
            </a:r>
          </a:p>
        </p:txBody>
      </p:sp>
      <p:sp>
        <p:nvSpPr>
          <p:cNvPr id="1035" name="Text Box 11"/>
          <p:cNvSpPr txBox="1">
            <a:spLocks noChangeArrowheads="1"/>
          </p:cNvSpPr>
          <p:nvPr/>
        </p:nvSpPr>
        <p:spPr bwMode="auto">
          <a:xfrm>
            <a:off x="247651" y="6621463"/>
            <a:ext cx="2659692" cy="246217"/>
          </a:xfrm>
          <a:prstGeom prst="rect">
            <a:avLst/>
          </a:prstGeom>
          <a:noFill/>
          <a:ln>
            <a:noFill/>
          </a:ln>
          <a:extLst/>
        </p:spPr>
        <p:txBody>
          <a:bodyPr wrap="none" lIns="91435" tIns="45718" rIns="91435" bIns="45718">
            <a:spAutoFit/>
          </a:bodyPr>
          <a:lstStyle/>
          <a:p>
            <a:pPr eaLnBrk="0" fontAlgn="base" hangingPunct="0">
              <a:spcBef>
                <a:spcPct val="50000"/>
              </a:spcBef>
              <a:spcAft>
                <a:spcPct val="0"/>
              </a:spcAft>
              <a:defRPr/>
            </a:pPr>
            <a:r>
              <a:rPr lang="en-US" sz="1000" b="1">
                <a:solidFill>
                  <a:srgbClr val="006699"/>
                </a:solidFill>
                <a:ea typeface="MS PGothic" panose="020B0600070205080204" pitchFamily="34" charset="-128"/>
              </a:rPr>
              <a:t>Operating System Concepts – 9</a:t>
            </a:r>
            <a:r>
              <a:rPr lang="en-US" sz="1000" b="1" baseline="30000">
                <a:solidFill>
                  <a:srgbClr val="006699"/>
                </a:solidFill>
                <a:ea typeface="MS PGothic" panose="020B0600070205080204" pitchFamily="34" charset="-128"/>
              </a:rPr>
              <a:t>th</a:t>
            </a:r>
            <a:r>
              <a:rPr lang="en-US" sz="1000" b="1">
                <a:solidFill>
                  <a:srgbClr val="006699"/>
                </a:solidFill>
                <a:ea typeface="MS PGothic" panose="020B0600070205080204" pitchFamily="34" charset="-128"/>
              </a:rPr>
              <a:t> Edition</a:t>
            </a:r>
          </a:p>
        </p:txBody>
      </p:sp>
      <p:pic>
        <p:nvPicPr>
          <p:cNvPr id="1036" name="Picture 12" descr="dino_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0365318" y="5849938"/>
            <a:ext cx="171238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7560476"/>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 id="2147483810" r:id="rId12"/>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81000" y="0"/>
            <a:ext cx="1593851"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781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1075267" y="1233489"/>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ChangeArrowheads="1"/>
          </p:cNvSpPr>
          <p:nvPr/>
        </p:nvSpPr>
        <p:spPr bwMode="auto">
          <a:xfrm>
            <a:off x="0" y="0"/>
            <a:ext cx="304800" cy="2286000"/>
          </a:xfrm>
          <a:prstGeom prst="rect">
            <a:avLst/>
          </a:prstGeom>
          <a:solidFill>
            <a:srgbClr val="336699"/>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fontAlgn="base">
              <a:spcBef>
                <a:spcPct val="0"/>
              </a:spcBef>
              <a:spcAft>
                <a:spcPct val="0"/>
              </a:spcAft>
              <a:defRPr/>
            </a:pPr>
            <a:endParaRPr lang="en-US" altLang="en-US" sz="2400" dirty="0" smtClean="0">
              <a:solidFill>
                <a:srgbClr val="000000"/>
              </a:solidFill>
              <a:latin typeface="Times New Roman" pitchFamily="18" charset="0"/>
            </a:endParaRPr>
          </a:p>
        </p:txBody>
      </p:sp>
      <p:sp>
        <p:nvSpPr>
          <p:cNvPr id="1030" name="Line 6"/>
          <p:cNvSpPr>
            <a:spLocks noChangeShapeType="1"/>
          </p:cNvSpPr>
          <p:nvPr/>
        </p:nvSpPr>
        <p:spPr bwMode="auto">
          <a:xfrm>
            <a:off x="609600" y="860425"/>
            <a:ext cx="10769600" cy="0"/>
          </a:xfrm>
          <a:prstGeom prst="line">
            <a:avLst/>
          </a:prstGeom>
          <a:noFill/>
          <a:ln w="19050">
            <a:solidFill>
              <a:srgbClr val="336699"/>
            </a:solidFill>
            <a:round/>
            <a:headEnd/>
            <a:tailEnd/>
          </a:ln>
        </p:spPr>
        <p:txBody>
          <a:bodyPr lIns="91435" tIns="45718" rIns="91435" bIns="45718"/>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sp>
        <p:nvSpPr>
          <p:cNvPr id="1031" name="Rectangle 7"/>
          <p:cNvSpPr>
            <a:spLocks noChangeArrowheads="1"/>
          </p:cNvSpPr>
          <p:nvPr/>
        </p:nvSpPr>
        <p:spPr bwMode="auto">
          <a:xfrm>
            <a:off x="0" y="2286000"/>
            <a:ext cx="304800" cy="2286000"/>
          </a:xfrm>
          <a:prstGeom prst="rect">
            <a:avLst/>
          </a:prstGeom>
          <a:solidFill>
            <a:srgbClr val="99CCFF"/>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fontAlgn="base">
              <a:spcBef>
                <a:spcPct val="0"/>
              </a:spcBef>
              <a:spcAft>
                <a:spcPct val="0"/>
              </a:spcAft>
              <a:defRPr/>
            </a:pPr>
            <a:endParaRPr lang="en-US" altLang="en-US" sz="2400" dirty="0" smtClean="0">
              <a:solidFill>
                <a:srgbClr val="000000"/>
              </a:solidFill>
              <a:latin typeface="Times New Roman" pitchFamily="18" charset="0"/>
            </a:endParaRPr>
          </a:p>
        </p:txBody>
      </p:sp>
      <p:sp>
        <p:nvSpPr>
          <p:cNvPr id="1032" name="Rectangle 8"/>
          <p:cNvSpPr>
            <a:spLocks noChangeArrowheads="1"/>
          </p:cNvSpPr>
          <p:nvPr/>
        </p:nvSpPr>
        <p:spPr bwMode="auto">
          <a:xfrm>
            <a:off x="0" y="4572000"/>
            <a:ext cx="304800" cy="2286000"/>
          </a:xfrm>
          <a:prstGeom prst="rect">
            <a:avLst/>
          </a:prstGeom>
          <a:solidFill>
            <a:srgbClr val="336699"/>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fontAlgn="base">
              <a:spcBef>
                <a:spcPct val="0"/>
              </a:spcBef>
              <a:spcAft>
                <a:spcPct val="0"/>
              </a:spcAft>
              <a:defRPr/>
            </a:pPr>
            <a:endParaRPr lang="en-US" altLang="en-US" sz="2400" dirty="0" smtClean="0">
              <a:solidFill>
                <a:srgbClr val="000000"/>
              </a:solidFill>
              <a:latin typeface="Times New Roman" pitchFamily="18" charset="0"/>
            </a:endParaRPr>
          </a:p>
        </p:txBody>
      </p:sp>
      <p:sp>
        <p:nvSpPr>
          <p:cNvPr id="1033" name="Text Box 9"/>
          <p:cNvSpPr txBox="1">
            <a:spLocks noChangeArrowheads="1"/>
          </p:cNvSpPr>
          <p:nvPr/>
        </p:nvSpPr>
        <p:spPr bwMode="auto">
          <a:xfrm>
            <a:off x="5749461" y="6613526"/>
            <a:ext cx="447548" cy="246217"/>
          </a:xfrm>
          <a:prstGeom prst="rect">
            <a:avLst/>
          </a:prstGeom>
          <a:noFill/>
          <a:ln>
            <a:noFill/>
          </a:ln>
          <a:extLst/>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0" fontAlgn="base" hangingPunct="0">
              <a:spcBef>
                <a:spcPct val="50000"/>
              </a:spcBef>
              <a:spcAft>
                <a:spcPct val="0"/>
              </a:spcAft>
            </a:pPr>
            <a:r>
              <a:rPr lang="en-US" sz="1000" b="1" smtClean="0">
                <a:solidFill>
                  <a:srgbClr val="006699"/>
                </a:solidFill>
                <a:latin typeface="Helvetica" panose="020B0604020202020204" pitchFamily="34" charset="0"/>
              </a:rPr>
              <a:t>5.</a:t>
            </a:r>
            <a:fld id="{6C1637FF-03F9-41D1-B31E-F56FE7AECF5E}" type="slidenum">
              <a:rPr lang="en-US" sz="1000" b="1" smtClean="0">
                <a:solidFill>
                  <a:srgbClr val="006699"/>
                </a:solidFill>
                <a:latin typeface="Helvetica" panose="020B0604020202020204" pitchFamily="34" charset="0"/>
              </a:rPr>
              <a:pPr algn="ctr" eaLnBrk="0" fontAlgn="base" hangingPunct="0">
                <a:spcBef>
                  <a:spcPct val="50000"/>
                </a:spcBef>
                <a:spcAft>
                  <a:spcPct val="0"/>
                </a:spcAft>
              </a:pPr>
              <a:t>‹#›</a:t>
            </a:fld>
            <a:endParaRPr lang="en-US" sz="1000" b="1" smtClean="0">
              <a:solidFill>
                <a:srgbClr val="006699"/>
              </a:solidFill>
              <a:latin typeface="Helvetica" panose="020B0604020202020204" pitchFamily="34" charset="0"/>
            </a:endParaRPr>
          </a:p>
        </p:txBody>
      </p:sp>
      <p:sp>
        <p:nvSpPr>
          <p:cNvPr id="1034" name="Text Box 10"/>
          <p:cNvSpPr txBox="1">
            <a:spLocks noChangeArrowheads="1"/>
          </p:cNvSpPr>
          <p:nvPr/>
        </p:nvSpPr>
        <p:spPr bwMode="auto">
          <a:xfrm>
            <a:off x="8652933" y="6588126"/>
            <a:ext cx="3617384" cy="246063"/>
          </a:xfrm>
          <a:prstGeom prst="rect">
            <a:avLst/>
          </a:prstGeom>
          <a:noFill/>
          <a:ln>
            <a:noFill/>
          </a:ln>
          <a:extLst/>
        </p:spPr>
        <p:txBody>
          <a:bodyPr lIns="91435" tIns="45718" rIns="91435" bIns="45718">
            <a:spAutoFit/>
          </a:bodyPr>
          <a:lstStyle/>
          <a:p>
            <a:pPr algn="ctr" eaLnBrk="0" fontAlgn="base" hangingPunct="0">
              <a:spcBef>
                <a:spcPct val="50000"/>
              </a:spcBef>
              <a:spcAft>
                <a:spcPct val="0"/>
              </a:spcAft>
              <a:defRPr/>
            </a:pPr>
            <a:r>
              <a:rPr lang="en-US" sz="1000" b="1">
                <a:solidFill>
                  <a:srgbClr val="006699"/>
                </a:solidFill>
                <a:ea typeface="MS PGothic" panose="020B0600070205080204" pitchFamily="34" charset="-128"/>
              </a:rPr>
              <a:t>Silberschatz, Galvin and Gagne ©2013</a:t>
            </a:r>
          </a:p>
        </p:txBody>
      </p:sp>
      <p:sp>
        <p:nvSpPr>
          <p:cNvPr id="1035" name="Text Box 11"/>
          <p:cNvSpPr txBox="1">
            <a:spLocks noChangeArrowheads="1"/>
          </p:cNvSpPr>
          <p:nvPr/>
        </p:nvSpPr>
        <p:spPr bwMode="auto">
          <a:xfrm>
            <a:off x="247651" y="6621463"/>
            <a:ext cx="2659692" cy="246217"/>
          </a:xfrm>
          <a:prstGeom prst="rect">
            <a:avLst/>
          </a:prstGeom>
          <a:noFill/>
          <a:ln>
            <a:noFill/>
          </a:ln>
          <a:extLst/>
        </p:spPr>
        <p:txBody>
          <a:bodyPr wrap="none" lIns="91435" tIns="45718" rIns="91435" bIns="45718">
            <a:spAutoFit/>
          </a:bodyPr>
          <a:lstStyle/>
          <a:p>
            <a:pPr eaLnBrk="0" fontAlgn="base" hangingPunct="0">
              <a:spcBef>
                <a:spcPct val="50000"/>
              </a:spcBef>
              <a:spcAft>
                <a:spcPct val="0"/>
              </a:spcAft>
              <a:defRPr/>
            </a:pPr>
            <a:r>
              <a:rPr lang="en-US" sz="1000" b="1">
                <a:solidFill>
                  <a:srgbClr val="006699"/>
                </a:solidFill>
                <a:ea typeface="MS PGothic" panose="020B0600070205080204" pitchFamily="34" charset="-128"/>
              </a:rPr>
              <a:t>Operating System Concepts – 9</a:t>
            </a:r>
            <a:r>
              <a:rPr lang="en-US" sz="1000" b="1" baseline="30000">
                <a:solidFill>
                  <a:srgbClr val="006699"/>
                </a:solidFill>
                <a:ea typeface="MS PGothic" panose="020B0600070205080204" pitchFamily="34" charset="-128"/>
              </a:rPr>
              <a:t>th</a:t>
            </a:r>
            <a:r>
              <a:rPr lang="en-US" sz="1000" b="1">
                <a:solidFill>
                  <a:srgbClr val="006699"/>
                </a:solidFill>
                <a:ea typeface="MS PGothic" panose="020B0600070205080204" pitchFamily="34" charset="-128"/>
              </a:rPr>
              <a:t> Edition</a:t>
            </a:r>
          </a:p>
        </p:txBody>
      </p:sp>
      <p:pic>
        <p:nvPicPr>
          <p:cNvPr id="1036" name="Picture 12" descr="dino_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0365318" y="5849938"/>
            <a:ext cx="171238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973156"/>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81000" y="0"/>
            <a:ext cx="1593851"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781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1075267" y="1233489"/>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ChangeArrowheads="1"/>
          </p:cNvSpPr>
          <p:nvPr/>
        </p:nvSpPr>
        <p:spPr bwMode="auto">
          <a:xfrm>
            <a:off x="0" y="0"/>
            <a:ext cx="304800" cy="2286000"/>
          </a:xfrm>
          <a:prstGeom prst="rect">
            <a:avLst/>
          </a:prstGeom>
          <a:solidFill>
            <a:srgbClr val="336699"/>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fontAlgn="base">
              <a:spcBef>
                <a:spcPct val="0"/>
              </a:spcBef>
              <a:spcAft>
                <a:spcPct val="0"/>
              </a:spcAft>
              <a:defRPr/>
            </a:pPr>
            <a:endParaRPr lang="en-US" altLang="en-US" sz="2400" dirty="0" smtClean="0">
              <a:solidFill>
                <a:srgbClr val="000000"/>
              </a:solidFill>
              <a:latin typeface="Times New Roman" pitchFamily="18" charset="0"/>
            </a:endParaRPr>
          </a:p>
        </p:txBody>
      </p:sp>
      <p:sp>
        <p:nvSpPr>
          <p:cNvPr id="1030" name="Line 6"/>
          <p:cNvSpPr>
            <a:spLocks noChangeShapeType="1"/>
          </p:cNvSpPr>
          <p:nvPr/>
        </p:nvSpPr>
        <p:spPr bwMode="auto">
          <a:xfrm>
            <a:off x="609600" y="860425"/>
            <a:ext cx="10769600" cy="0"/>
          </a:xfrm>
          <a:prstGeom prst="line">
            <a:avLst/>
          </a:prstGeom>
          <a:noFill/>
          <a:ln w="19050">
            <a:solidFill>
              <a:srgbClr val="336699"/>
            </a:solidFill>
            <a:round/>
            <a:headEnd/>
            <a:tailEnd/>
          </a:ln>
        </p:spPr>
        <p:txBody>
          <a:bodyPr lIns="91435" tIns="45718" rIns="91435" bIns="45718"/>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sp>
        <p:nvSpPr>
          <p:cNvPr id="1031" name="Rectangle 7"/>
          <p:cNvSpPr>
            <a:spLocks noChangeArrowheads="1"/>
          </p:cNvSpPr>
          <p:nvPr/>
        </p:nvSpPr>
        <p:spPr bwMode="auto">
          <a:xfrm>
            <a:off x="0" y="2286000"/>
            <a:ext cx="304800" cy="2286000"/>
          </a:xfrm>
          <a:prstGeom prst="rect">
            <a:avLst/>
          </a:prstGeom>
          <a:solidFill>
            <a:srgbClr val="99CCFF"/>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fontAlgn="base">
              <a:spcBef>
                <a:spcPct val="0"/>
              </a:spcBef>
              <a:spcAft>
                <a:spcPct val="0"/>
              </a:spcAft>
              <a:defRPr/>
            </a:pPr>
            <a:endParaRPr lang="en-US" altLang="en-US" sz="2400" dirty="0" smtClean="0">
              <a:solidFill>
                <a:srgbClr val="000000"/>
              </a:solidFill>
              <a:latin typeface="Times New Roman" pitchFamily="18" charset="0"/>
            </a:endParaRPr>
          </a:p>
        </p:txBody>
      </p:sp>
      <p:sp>
        <p:nvSpPr>
          <p:cNvPr id="1032" name="Rectangle 8"/>
          <p:cNvSpPr>
            <a:spLocks noChangeArrowheads="1"/>
          </p:cNvSpPr>
          <p:nvPr/>
        </p:nvSpPr>
        <p:spPr bwMode="auto">
          <a:xfrm>
            <a:off x="0" y="4572000"/>
            <a:ext cx="304800" cy="2286000"/>
          </a:xfrm>
          <a:prstGeom prst="rect">
            <a:avLst/>
          </a:prstGeom>
          <a:solidFill>
            <a:srgbClr val="336699"/>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fontAlgn="base">
              <a:spcBef>
                <a:spcPct val="0"/>
              </a:spcBef>
              <a:spcAft>
                <a:spcPct val="0"/>
              </a:spcAft>
              <a:defRPr/>
            </a:pPr>
            <a:endParaRPr lang="en-US" altLang="en-US" sz="2400" dirty="0" smtClean="0">
              <a:solidFill>
                <a:srgbClr val="000000"/>
              </a:solidFill>
              <a:latin typeface="Times New Roman" pitchFamily="18" charset="0"/>
            </a:endParaRPr>
          </a:p>
        </p:txBody>
      </p:sp>
      <p:sp>
        <p:nvSpPr>
          <p:cNvPr id="1033" name="Text Box 9"/>
          <p:cNvSpPr txBox="1">
            <a:spLocks noChangeArrowheads="1"/>
          </p:cNvSpPr>
          <p:nvPr/>
        </p:nvSpPr>
        <p:spPr bwMode="auto">
          <a:xfrm>
            <a:off x="5749461" y="6613526"/>
            <a:ext cx="447548" cy="246217"/>
          </a:xfrm>
          <a:prstGeom prst="rect">
            <a:avLst/>
          </a:prstGeom>
          <a:noFill/>
          <a:ln>
            <a:noFill/>
          </a:ln>
          <a:extLst/>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0" fontAlgn="base" hangingPunct="0">
              <a:spcBef>
                <a:spcPct val="50000"/>
              </a:spcBef>
              <a:spcAft>
                <a:spcPct val="0"/>
              </a:spcAft>
            </a:pPr>
            <a:r>
              <a:rPr lang="en-US" sz="1000" b="1" smtClean="0">
                <a:solidFill>
                  <a:srgbClr val="006699"/>
                </a:solidFill>
                <a:latin typeface="Helvetica" panose="020B0604020202020204" pitchFamily="34" charset="0"/>
              </a:rPr>
              <a:t>5.</a:t>
            </a:r>
            <a:fld id="{6C1637FF-03F9-41D1-B31E-F56FE7AECF5E}" type="slidenum">
              <a:rPr lang="en-US" sz="1000" b="1" smtClean="0">
                <a:solidFill>
                  <a:srgbClr val="006699"/>
                </a:solidFill>
                <a:latin typeface="Helvetica" panose="020B0604020202020204" pitchFamily="34" charset="0"/>
              </a:rPr>
              <a:pPr algn="ctr" eaLnBrk="0" fontAlgn="base" hangingPunct="0">
                <a:spcBef>
                  <a:spcPct val="50000"/>
                </a:spcBef>
                <a:spcAft>
                  <a:spcPct val="0"/>
                </a:spcAft>
              </a:pPr>
              <a:t>‹#›</a:t>
            </a:fld>
            <a:endParaRPr lang="en-US" sz="1000" b="1" smtClean="0">
              <a:solidFill>
                <a:srgbClr val="006699"/>
              </a:solidFill>
              <a:latin typeface="Helvetica" panose="020B0604020202020204" pitchFamily="34" charset="0"/>
            </a:endParaRPr>
          </a:p>
        </p:txBody>
      </p:sp>
      <p:sp>
        <p:nvSpPr>
          <p:cNvPr id="1034" name="Text Box 10"/>
          <p:cNvSpPr txBox="1">
            <a:spLocks noChangeArrowheads="1"/>
          </p:cNvSpPr>
          <p:nvPr/>
        </p:nvSpPr>
        <p:spPr bwMode="auto">
          <a:xfrm>
            <a:off x="8652933" y="6588126"/>
            <a:ext cx="3617384" cy="246063"/>
          </a:xfrm>
          <a:prstGeom prst="rect">
            <a:avLst/>
          </a:prstGeom>
          <a:noFill/>
          <a:ln>
            <a:noFill/>
          </a:ln>
          <a:extLst/>
        </p:spPr>
        <p:txBody>
          <a:bodyPr lIns="91435" tIns="45718" rIns="91435" bIns="45718">
            <a:spAutoFit/>
          </a:bodyPr>
          <a:lstStyle/>
          <a:p>
            <a:pPr algn="ctr" eaLnBrk="0" fontAlgn="base" hangingPunct="0">
              <a:spcBef>
                <a:spcPct val="50000"/>
              </a:spcBef>
              <a:spcAft>
                <a:spcPct val="0"/>
              </a:spcAft>
              <a:defRPr/>
            </a:pPr>
            <a:r>
              <a:rPr lang="en-US" sz="1000" b="1">
                <a:solidFill>
                  <a:srgbClr val="006699"/>
                </a:solidFill>
                <a:ea typeface="MS PGothic" panose="020B0600070205080204" pitchFamily="34" charset="-128"/>
              </a:rPr>
              <a:t>Silberschatz, Galvin and Gagne ©2013</a:t>
            </a:r>
          </a:p>
        </p:txBody>
      </p:sp>
      <p:sp>
        <p:nvSpPr>
          <p:cNvPr id="1035" name="Text Box 11"/>
          <p:cNvSpPr txBox="1">
            <a:spLocks noChangeArrowheads="1"/>
          </p:cNvSpPr>
          <p:nvPr/>
        </p:nvSpPr>
        <p:spPr bwMode="auto">
          <a:xfrm>
            <a:off x="247651" y="6621463"/>
            <a:ext cx="2659692" cy="246217"/>
          </a:xfrm>
          <a:prstGeom prst="rect">
            <a:avLst/>
          </a:prstGeom>
          <a:noFill/>
          <a:ln>
            <a:noFill/>
          </a:ln>
          <a:extLst/>
        </p:spPr>
        <p:txBody>
          <a:bodyPr wrap="none" lIns="91435" tIns="45718" rIns="91435" bIns="45718">
            <a:spAutoFit/>
          </a:bodyPr>
          <a:lstStyle/>
          <a:p>
            <a:pPr eaLnBrk="0" fontAlgn="base" hangingPunct="0">
              <a:spcBef>
                <a:spcPct val="50000"/>
              </a:spcBef>
              <a:spcAft>
                <a:spcPct val="0"/>
              </a:spcAft>
              <a:defRPr/>
            </a:pPr>
            <a:r>
              <a:rPr lang="en-US" sz="1000" b="1">
                <a:solidFill>
                  <a:srgbClr val="006699"/>
                </a:solidFill>
                <a:ea typeface="MS PGothic" panose="020B0600070205080204" pitchFamily="34" charset="-128"/>
              </a:rPr>
              <a:t>Operating System Concepts – 9</a:t>
            </a:r>
            <a:r>
              <a:rPr lang="en-US" sz="1000" b="1" baseline="30000">
                <a:solidFill>
                  <a:srgbClr val="006699"/>
                </a:solidFill>
                <a:ea typeface="MS PGothic" panose="020B0600070205080204" pitchFamily="34" charset="-128"/>
              </a:rPr>
              <a:t>th</a:t>
            </a:r>
            <a:r>
              <a:rPr lang="en-US" sz="1000" b="1">
                <a:solidFill>
                  <a:srgbClr val="006699"/>
                </a:solidFill>
                <a:ea typeface="MS PGothic" panose="020B0600070205080204" pitchFamily="34" charset="-128"/>
              </a:rPr>
              <a:t> Edition</a:t>
            </a:r>
          </a:p>
        </p:txBody>
      </p:sp>
      <p:pic>
        <p:nvPicPr>
          <p:cNvPr id="1036" name="Picture 12" descr="dino_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0365318" y="5849938"/>
            <a:ext cx="171238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2906975"/>
      </p:ext>
    </p:extLst>
  </p:cSld>
  <p:clrMap bg1="lt1" tx1="dk1" bg2="lt2" tx2="dk2" accent1="accent1" accent2="accent2" accent3="accent3" accent4="accent4" accent5="accent5" accent6="accent6" hlink="hlink" folHlink="folHlink"/>
  <p:sldLayoutIdLst>
    <p:sldLayoutId id="2147483825" r:id="rId1"/>
    <p:sldLayoutId id="2147483826" r:id="rId2"/>
    <p:sldLayoutId id="2147483827" r:id="rId3"/>
    <p:sldLayoutId id="2147483828" r:id="rId4"/>
    <p:sldLayoutId id="2147483829" r:id="rId5"/>
    <p:sldLayoutId id="2147483830" r:id="rId6"/>
    <p:sldLayoutId id="2147483831" r:id="rId7"/>
    <p:sldLayoutId id="2147483832" r:id="rId8"/>
    <p:sldLayoutId id="2147483833" r:id="rId9"/>
    <p:sldLayoutId id="2147483834" r:id="rId10"/>
    <p:sldLayoutId id="2147483835" r:id="rId11"/>
    <p:sldLayoutId id="2147483836" r:id="rId12"/>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81000" y="0"/>
            <a:ext cx="1593851"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781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1075267" y="1233489"/>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ChangeArrowheads="1"/>
          </p:cNvSpPr>
          <p:nvPr/>
        </p:nvSpPr>
        <p:spPr bwMode="auto">
          <a:xfrm>
            <a:off x="0" y="0"/>
            <a:ext cx="304800" cy="2286000"/>
          </a:xfrm>
          <a:prstGeom prst="rect">
            <a:avLst/>
          </a:prstGeom>
          <a:solidFill>
            <a:srgbClr val="336699"/>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fontAlgn="base">
              <a:spcBef>
                <a:spcPct val="0"/>
              </a:spcBef>
              <a:spcAft>
                <a:spcPct val="0"/>
              </a:spcAft>
              <a:defRPr/>
            </a:pPr>
            <a:endParaRPr lang="en-US" altLang="en-US" sz="2400" dirty="0" smtClean="0">
              <a:solidFill>
                <a:srgbClr val="000000"/>
              </a:solidFill>
              <a:latin typeface="Times New Roman" pitchFamily="18" charset="0"/>
            </a:endParaRPr>
          </a:p>
        </p:txBody>
      </p:sp>
      <p:sp>
        <p:nvSpPr>
          <p:cNvPr id="1030" name="Line 6"/>
          <p:cNvSpPr>
            <a:spLocks noChangeShapeType="1"/>
          </p:cNvSpPr>
          <p:nvPr/>
        </p:nvSpPr>
        <p:spPr bwMode="auto">
          <a:xfrm>
            <a:off x="609600" y="860425"/>
            <a:ext cx="10769600" cy="0"/>
          </a:xfrm>
          <a:prstGeom prst="line">
            <a:avLst/>
          </a:prstGeom>
          <a:noFill/>
          <a:ln w="19050">
            <a:solidFill>
              <a:srgbClr val="336699"/>
            </a:solidFill>
            <a:round/>
            <a:headEnd/>
            <a:tailEnd/>
          </a:ln>
        </p:spPr>
        <p:txBody>
          <a:bodyPr lIns="91435" tIns="45718" rIns="91435" bIns="45718"/>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sp>
        <p:nvSpPr>
          <p:cNvPr id="1031" name="Rectangle 7"/>
          <p:cNvSpPr>
            <a:spLocks noChangeArrowheads="1"/>
          </p:cNvSpPr>
          <p:nvPr/>
        </p:nvSpPr>
        <p:spPr bwMode="auto">
          <a:xfrm>
            <a:off x="0" y="2286000"/>
            <a:ext cx="304800" cy="2286000"/>
          </a:xfrm>
          <a:prstGeom prst="rect">
            <a:avLst/>
          </a:prstGeom>
          <a:solidFill>
            <a:srgbClr val="99CCFF"/>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fontAlgn="base">
              <a:spcBef>
                <a:spcPct val="0"/>
              </a:spcBef>
              <a:spcAft>
                <a:spcPct val="0"/>
              </a:spcAft>
              <a:defRPr/>
            </a:pPr>
            <a:endParaRPr lang="en-US" altLang="en-US" sz="2400" dirty="0" smtClean="0">
              <a:solidFill>
                <a:srgbClr val="000000"/>
              </a:solidFill>
              <a:latin typeface="Times New Roman" pitchFamily="18" charset="0"/>
            </a:endParaRPr>
          </a:p>
        </p:txBody>
      </p:sp>
      <p:sp>
        <p:nvSpPr>
          <p:cNvPr id="1032" name="Rectangle 8"/>
          <p:cNvSpPr>
            <a:spLocks noChangeArrowheads="1"/>
          </p:cNvSpPr>
          <p:nvPr/>
        </p:nvSpPr>
        <p:spPr bwMode="auto">
          <a:xfrm>
            <a:off x="0" y="4572000"/>
            <a:ext cx="304800" cy="2286000"/>
          </a:xfrm>
          <a:prstGeom prst="rect">
            <a:avLst/>
          </a:prstGeom>
          <a:solidFill>
            <a:srgbClr val="336699"/>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fontAlgn="base">
              <a:spcBef>
                <a:spcPct val="0"/>
              </a:spcBef>
              <a:spcAft>
                <a:spcPct val="0"/>
              </a:spcAft>
              <a:defRPr/>
            </a:pPr>
            <a:endParaRPr lang="en-US" altLang="en-US" sz="2400" dirty="0" smtClean="0">
              <a:solidFill>
                <a:srgbClr val="000000"/>
              </a:solidFill>
              <a:latin typeface="Times New Roman" pitchFamily="18" charset="0"/>
            </a:endParaRPr>
          </a:p>
        </p:txBody>
      </p:sp>
      <p:sp>
        <p:nvSpPr>
          <p:cNvPr id="1033" name="Text Box 9"/>
          <p:cNvSpPr txBox="1">
            <a:spLocks noChangeArrowheads="1"/>
          </p:cNvSpPr>
          <p:nvPr/>
        </p:nvSpPr>
        <p:spPr bwMode="auto">
          <a:xfrm>
            <a:off x="5749461" y="6613526"/>
            <a:ext cx="447548" cy="246217"/>
          </a:xfrm>
          <a:prstGeom prst="rect">
            <a:avLst/>
          </a:prstGeom>
          <a:noFill/>
          <a:ln>
            <a:noFill/>
          </a:ln>
          <a:extLst/>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0" fontAlgn="base" hangingPunct="0">
              <a:spcBef>
                <a:spcPct val="50000"/>
              </a:spcBef>
              <a:spcAft>
                <a:spcPct val="0"/>
              </a:spcAft>
            </a:pPr>
            <a:r>
              <a:rPr lang="en-US" sz="1000" b="1">
                <a:solidFill>
                  <a:srgbClr val="006699"/>
                </a:solidFill>
                <a:latin typeface="Helvetica" panose="020B0604020202020204" pitchFamily="34" charset="0"/>
              </a:rPr>
              <a:t>5.</a:t>
            </a:r>
            <a:fld id="{2ED54B21-C8C9-42B2-AAF4-3E0399161B5C}" type="slidenum">
              <a:rPr lang="en-US" sz="1000" b="1">
                <a:solidFill>
                  <a:srgbClr val="006699"/>
                </a:solidFill>
                <a:latin typeface="Helvetica" panose="020B0604020202020204" pitchFamily="34" charset="0"/>
              </a:rPr>
              <a:pPr algn="ctr" eaLnBrk="0" fontAlgn="base" hangingPunct="0">
                <a:spcBef>
                  <a:spcPct val="50000"/>
                </a:spcBef>
                <a:spcAft>
                  <a:spcPct val="0"/>
                </a:spcAft>
              </a:pPr>
              <a:t>‹#›</a:t>
            </a:fld>
            <a:endParaRPr lang="en-US" sz="1000" b="1">
              <a:solidFill>
                <a:srgbClr val="006699"/>
              </a:solidFill>
              <a:latin typeface="Helvetica" panose="020B0604020202020204" pitchFamily="34" charset="0"/>
            </a:endParaRPr>
          </a:p>
        </p:txBody>
      </p:sp>
      <p:sp>
        <p:nvSpPr>
          <p:cNvPr id="1034" name="Text Box 10"/>
          <p:cNvSpPr txBox="1">
            <a:spLocks noChangeArrowheads="1"/>
          </p:cNvSpPr>
          <p:nvPr/>
        </p:nvSpPr>
        <p:spPr bwMode="auto">
          <a:xfrm>
            <a:off x="8652933" y="6588126"/>
            <a:ext cx="3617384" cy="246063"/>
          </a:xfrm>
          <a:prstGeom prst="rect">
            <a:avLst/>
          </a:prstGeom>
          <a:noFill/>
          <a:ln>
            <a:noFill/>
          </a:ln>
          <a:extLst/>
        </p:spPr>
        <p:txBody>
          <a:bodyPr lIns="91435" tIns="45718" rIns="91435" bIns="45718">
            <a:spAutoFit/>
          </a:bodyPr>
          <a:lstStyle/>
          <a:p>
            <a:pPr algn="ctr" eaLnBrk="0" fontAlgn="base" hangingPunct="0">
              <a:spcBef>
                <a:spcPct val="50000"/>
              </a:spcBef>
              <a:spcAft>
                <a:spcPct val="0"/>
              </a:spcAft>
              <a:defRPr/>
            </a:pPr>
            <a:r>
              <a:rPr lang="en-US" sz="1000" b="1">
                <a:solidFill>
                  <a:srgbClr val="006699"/>
                </a:solidFill>
                <a:ea typeface="MS PGothic" panose="020B0600070205080204" pitchFamily="34" charset="-128"/>
              </a:rPr>
              <a:t>Silberschatz, Galvin and Gagne ©2013</a:t>
            </a:r>
          </a:p>
        </p:txBody>
      </p:sp>
      <p:sp>
        <p:nvSpPr>
          <p:cNvPr id="1035" name="Text Box 11"/>
          <p:cNvSpPr txBox="1">
            <a:spLocks noChangeArrowheads="1"/>
          </p:cNvSpPr>
          <p:nvPr/>
        </p:nvSpPr>
        <p:spPr bwMode="auto">
          <a:xfrm>
            <a:off x="247651" y="6621463"/>
            <a:ext cx="2659692" cy="246217"/>
          </a:xfrm>
          <a:prstGeom prst="rect">
            <a:avLst/>
          </a:prstGeom>
          <a:noFill/>
          <a:ln>
            <a:noFill/>
          </a:ln>
          <a:extLst/>
        </p:spPr>
        <p:txBody>
          <a:bodyPr wrap="none" lIns="91435" tIns="45718" rIns="91435" bIns="45718">
            <a:spAutoFit/>
          </a:bodyPr>
          <a:lstStyle/>
          <a:p>
            <a:pPr eaLnBrk="0" fontAlgn="base" hangingPunct="0">
              <a:spcBef>
                <a:spcPct val="50000"/>
              </a:spcBef>
              <a:spcAft>
                <a:spcPct val="0"/>
              </a:spcAft>
              <a:defRPr/>
            </a:pPr>
            <a:r>
              <a:rPr lang="en-US" sz="1000" b="1">
                <a:solidFill>
                  <a:srgbClr val="006699"/>
                </a:solidFill>
                <a:ea typeface="MS PGothic" panose="020B0600070205080204" pitchFamily="34" charset="-128"/>
              </a:rPr>
              <a:t>Operating System Concepts – 9</a:t>
            </a:r>
            <a:r>
              <a:rPr lang="en-US" sz="1000" b="1" baseline="30000">
                <a:solidFill>
                  <a:srgbClr val="006699"/>
                </a:solidFill>
                <a:ea typeface="MS PGothic" panose="020B0600070205080204" pitchFamily="34" charset="-128"/>
              </a:rPr>
              <a:t>th</a:t>
            </a:r>
            <a:r>
              <a:rPr lang="en-US" sz="1000" b="1">
                <a:solidFill>
                  <a:srgbClr val="006699"/>
                </a:solidFill>
                <a:ea typeface="MS PGothic" panose="020B0600070205080204" pitchFamily="34" charset="-128"/>
              </a:rPr>
              <a:t> Edition</a:t>
            </a:r>
          </a:p>
        </p:txBody>
      </p:sp>
      <p:pic>
        <p:nvPicPr>
          <p:cNvPr id="1036" name="Picture 12" descr="dino_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0365318" y="5849938"/>
            <a:ext cx="171238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940635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0" y="0"/>
            <a:ext cx="1593851"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781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1075267" y="1233489"/>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ChangeArrowheads="1"/>
          </p:cNvSpPr>
          <p:nvPr/>
        </p:nvSpPr>
        <p:spPr bwMode="auto">
          <a:xfrm>
            <a:off x="0" y="0"/>
            <a:ext cx="304800" cy="2286000"/>
          </a:xfrm>
          <a:prstGeom prst="rect">
            <a:avLst/>
          </a:prstGeom>
          <a:solidFill>
            <a:srgbClr val="336699"/>
          </a:solidFill>
          <a:ln w="9525">
            <a:noFill/>
            <a:miter lim="800000"/>
            <a:headEnd/>
            <a:tailEnd/>
          </a:ln>
        </p:spPr>
        <p:txBody>
          <a:bodyPr wrap="none" anchor="ctr"/>
          <a:lstStyle/>
          <a:p>
            <a:pPr algn="ctr" fontAlgn="base">
              <a:spcBef>
                <a:spcPct val="0"/>
              </a:spcBef>
              <a:spcAft>
                <a:spcPct val="0"/>
              </a:spcAft>
              <a:defRPr/>
            </a:pPr>
            <a:endParaRPr lang="en-US" sz="2400">
              <a:solidFill>
                <a:srgbClr val="000000"/>
              </a:solidFill>
              <a:latin typeface="Times New Roman" pitchFamily="18" charset="0"/>
              <a:ea typeface="MS PGothic" panose="020B0600070205080204" pitchFamily="34" charset="-128"/>
            </a:endParaRPr>
          </a:p>
        </p:txBody>
      </p:sp>
      <p:sp>
        <p:nvSpPr>
          <p:cNvPr id="1030" name="Line 6"/>
          <p:cNvSpPr>
            <a:spLocks noChangeShapeType="1"/>
          </p:cNvSpPr>
          <p:nvPr/>
        </p:nvSpPr>
        <p:spPr bwMode="auto">
          <a:xfrm>
            <a:off x="609600" y="860425"/>
            <a:ext cx="10769600" cy="0"/>
          </a:xfrm>
          <a:prstGeom prst="line">
            <a:avLst/>
          </a:prstGeom>
          <a:noFill/>
          <a:ln w="19050">
            <a:solidFill>
              <a:srgbClr val="336699"/>
            </a:solidFill>
            <a:round/>
            <a:headEnd/>
            <a:tailEnd/>
          </a:ln>
        </p:spPr>
        <p:txBody>
          <a:bodyPr/>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sp>
        <p:nvSpPr>
          <p:cNvPr id="1031" name="Rectangle 7"/>
          <p:cNvSpPr>
            <a:spLocks noChangeArrowheads="1"/>
          </p:cNvSpPr>
          <p:nvPr/>
        </p:nvSpPr>
        <p:spPr bwMode="auto">
          <a:xfrm>
            <a:off x="0" y="2286000"/>
            <a:ext cx="304800" cy="2286000"/>
          </a:xfrm>
          <a:prstGeom prst="rect">
            <a:avLst/>
          </a:prstGeom>
          <a:solidFill>
            <a:srgbClr val="99CCFF"/>
          </a:solidFill>
          <a:ln w="9525">
            <a:noFill/>
            <a:miter lim="800000"/>
            <a:headEnd/>
            <a:tailEnd/>
          </a:ln>
        </p:spPr>
        <p:txBody>
          <a:bodyPr wrap="none" anchor="ctr"/>
          <a:lstStyle/>
          <a:p>
            <a:pPr algn="ctr" fontAlgn="base">
              <a:spcBef>
                <a:spcPct val="0"/>
              </a:spcBef>
              <a:spcAft>
                <a:spcPct val="0"/>
              </a:spcAft>
              <a:defRPr/>
            </a:pPr>
            <a:endParaRPr lang="en-US" sz="2400">
              <a:solidFill>
                <a:srgbClr val="000000"/>
              </a:solidFill>
              <a:latin typeface="Times New Roman" pitchFamily="18" charset="0"/>
              <a:ea typeface="MS PGothic" panose="020B0600070205080204" pitchFamily="34" charset="-128"/>
            </a:endParaRPr>
          </a:p>
        </p:txBody>
      </p:sp>
      <p:sp>
        <p:nvSpPr>
          <p:cNvPr id="1032" name="Rectangle 8"/>
          <p:cNvSpPr>
            <a:spLocks noChangeArrowheads="1"/>
          </p:cNvSpPr>
          <p:nvPr/>
        </p:nvSpPr>
        <p:spPr bwMode="auto">
          <a:xfrm>
            <a:off x="0" y="4572000"/>
            <a:ext cx="304800" cy="2286000"/>
          </a:xfrm>
          <a:prstGeom prst="rect">
            <a:avLst/>
          </a:prstGeom>
          <a:solidFill>
            <a:srgbClr val="336699"/>
          </a:solidFill>
          <a:ln w="9525">
            <a:noFill/>
            <a:miter lim="800000"/>
            <a:headEnd/>
            <a:tailEnd/>
          </a:ln>
        </p:spPr>
        <p:txBody>
          <a:bodyPr wrap="none" anchor="ctr"/>
          <a:lstStyle/>
          <a:p>
            <a:pPr algn="ctr" fontAlgn="base">
              <a:spcBef>
                <a:spcPct val="0"/>
              </a:spcBef>
              <a:spcAft>
                <a:spcPct val="0"/>
              </a:spcAft>
              <a:defRPr/>
            </a:pPr>
            <a:endParaRPr lang="en-US" sz="2400">
              <a:solidFill>
                <a:srgbClr val="000000"/>
              </a:solidFill>
              <a:latin typeface="Times New Roman" pitchFamily="18" charset="0"/>
              <a:ea typeface="MS PGothic" panose="020B0600070205080204" pitchFamily="34" charset="-128"/>
            </a:endParaRPr>
          </a:p>
        </p:txBody>
      </p:sp>
      <p:sp>
        <p:nvSpPr>
          <p:cNvPr id="1033" name="Text Box 9"/>
          <p:cNvSpPr txBox="1">
            <a:spLocks noChangeArrowheads="1"/>
          </p:cNvSpPr>
          <p:nvPr/>
        </p:nvSpPr>
        <p:spPr bwMode="auto">
          <a:xfrm>
            <a:off x="5749456" y="6613526"/>
            <a:ext cx="447558" cy="246221"/>
          </a:xfrm>
          <a:prstGeom prst="rect">
            <a:avLst/>
          </a:prstGeom>
          <a:noFill/>
          <a:ln>
            <a:noFill/>
          </a:ln>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0" fontAlgn="base" hangingPunct="0">
              <a:spcBef>
                <a:spcPct val="50000"/>
              </a:spcBef>
              <a:spcAft>
                <a:spcPct val="0"/>
              </a:spcAft>
            </a:pPr>
            <a:r>
              <a:rPr lang="en-US" sz="1000" b="1">
                <a:solidFill>
                  <a:srgbClr val="006699"/>
                </a:solidFill>
                <a:latin typeface="Helvetica" panose="020B0604020202020204" pitchFamily="34" charset="0"/>
              </a:rPr>
              <a:t>3.</a:t>
            </a:r>
            <a:fld id="{76B8B1C4-99EB-46AC-800A-3E5A5636C236}" type="slidenum">
              <a:rPr lang="en-US" sz="1000" b="1">
                <a:solidFill>
                  <a:srgbClr val="006699"/>
                </a:solidFill>
                <a:latin typeface="Helvetica" panose="020B0604020202020204" pitchFamily="34" charset="0"/>
              </a:rPr>
              <a:pPr algn="ctr" eaLnBrk="0" fontAlgn="base" hangingPunct="0">
                <a:spcBef>
                  <a:spcPct val="50000"/>
                </a:spcBef>
                <a:spcAft>
                  <a:spcPct val="0"/>
                </a:spcAft>
              </a:pPr>
              <a:t>‹#›</a:t>
            </a:fld>
            <a:endParaRPr lang="en-US" sz="1000" b="1">
              <a:solidFill>
                <a:srgbClr val="006699"/>
              </a:solidFill>
              <a:latin typeface="Helvetica" panose="020B0604020202020204" pitchFamily="34" charset="0"/>
            </a:endParaRPr>
          </a:p>
        </p:txBody>
      </p:sp>
      <p:sp>
        <p:nvSpPr>
          <p:cNvPr id="1034" name="Text Box 10"/>
          <p:cNvSpPr txBox="1">
            <a:spLocks noChangeArrowheads="1"/>
          </p:cNvSpPr>
          <p:nvPr/>
        </p:nvSpPr>
        <p:spPr bwMode="auto">
          <a:xfrm>
            <a:off x="8652933" y="6588126"/>
            <a:ext cx="3617384"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fontAlgn="base" hangingPunct="0">
              <a:spcBef>
                <a:spcPct val="50000"/>
              </a:spcBef>
              <a:spcAft>
                <a:spcPct val="0"/>
              </a:spcAft>
              <a:defRPr/>
            </a:pPr>
            <a:r>
              <a:rPr lang="en-US" sz="1000" b="1" smtClean="0">
                <a:solidFill>
                  <a:srgbClr val="006699"/>
                </a:solidFill>
                <a:latin typeface="Helvetica" pitchFamily="-84" charset="0"/>
              </a:rPr>
              <a:t>Silberschatz, Galvin and Gagne ©2013</a:t>
            </a:r>
          </a:p>
        </p:txBody>
      </p:sp>
      <p:sp>
        <p:nvSpPr>
          <p:cNvPr id="1035" name="Text Box 11"/>
          <p:cNvSpPr txBox="1">
            <a:spLocks noChangeArrowheads="1"/>
          </p:cNvSpPr>
          <p:nvPr/>
        </p:nvSpPr>
        <p:spPr bwMode="auto">
          <a:xfrm>
            <a:off x="247651" y="6621464"/>
            <a:ext cx="2659702" cy="246221"/>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50000"/>
              </a:spcBef>
              <a:spcAft>
                <a:spcPct val="0"/>
              </a:spcAft>
              <a:defRPr/>
            </a:pPr>
            <a:r>
              <a:rPr lang="en-US" sz="1000" b="1" smtClean="0">
                <a:solidFill>
                  <a:srgbClr val="006699"/>
                </a:solidFill>
                <a:latin typeface="Helvetica" pitchFamily="-84" charset="0"/>
              </a:rPr>
              <a:t>Operating System Concepts – 9</a:t>
            </a:r>
            <a:r>
              <a:rPr lang="en-US" sz="1000" b="1" baseline="30000" smtClean="0">
                <a:solidFill>
                  <a:srgbClr val="006699"/>
                </a:solidFill>
                <a:latin typeface="Helvetica" pitchFamily="-84" charset="0"/>
              </a:rPr>
              <a:t>th</a:t>
            </a:r>
            <a:r>
              <a:rPr lang="en-US" sz="1000" b="1" smtClean="0">
                <a:solidFill>
                  <a:srgbClr val="006699"/>
                </a:solidFill>
                <a:latin typeface="Helvetica" pitchFamily="-84" charset="0"/>
              </a:rPr>
              <a:t> Edition</a:t>
            </a:r>
          </a:p>
        </p:txBody>
      </p:sp>
      <p:pic>
        <p:nvPicPr>
          <p:cNvPr id="1036" name="Picture 12" descr="dino_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365318" y="5849938"/>
            <a:ext cx="171238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4248160"/>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0" y="0"/>
            <a:ext cx="1593851"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781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1075267" y="1233489"/>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ChangeArrowheads="1"/>
          </p:cNvSpPr>
          <p:nvPr/>
        </p:nvSpPr>
        <p:spPr bwMode="auto">
          <a:xfrm>
            <a:off x="0" y="0"/>
            <a:ext cx="304800" cy="2286000"/>
          </a:xfrm>
          <a:prstGeom prst="rect">
            <a:avLst/>
          </a:prstGeom>
          <a:solidFill>
            <a:srgbClr val="336699"/>
          </a:solidFill>
          <a:ln w="9525">
            <a:noFill/>
            <a:miter lim="800000"/>
            <a:headEnd/>
            <a:tailEnd/>
          </a:ln>
        </p:spPr>
        <p:txBody>
          <a:bodyPr wrap="none" anchor="ctr"/>
          <a:lstStyle/>
          <a:p>
            <a:pPr algn="ctr" fontAlgn="base">
              <a:spcBef>
                <a:spcPct val="0"/>
              </a:spcBef>
              <a:spcAft>
                <a:spcPct val="0"/>
              </a:spcAft>
              <a:defRPr/>
            </a:pPr>
            <a:endParaRPr lang="en-US" sz="2400">
              <a:solidFill>
                <a:srgbClr val="000000"/>
              </a:solidFill>
              <a:latin typeface="Times New Roman" pitchFamily="18" charset="0"/>
              <a:ea typeface="MS PGothic" panose="020B0600070205080204" pitchFamily="34" charset="-128"/>
            </a:endParaRPr>
          </a:p>
        </p:txBody>
      </p:sp>
      <p:sp>
        <p:nvSpPr>
          <p:cNvPr id="1030" name="Line 6"/>
          <p:cNvSpPr>
            <a:spLocks noChangeShapeType="1"/>
          </p:cNvSpPr>
          <p:nvPr/>
        </p:nvSpPr>
        <p:spPr bwMode="auto">
          <a:xfrm>
            <a:off x="609600" y="860425"/>
            <a:ext cx="10769600" cy="0"/>
          </a:xfrm>
          <a:prstGeom prst="line">
            <a:avLst/>
          </a:prstGeom>
          <a:noFill/>
          <a:ln w="19050">
            <a:solidFill>
              <a:srgbClr val="336699"/>
            </a:solidFill>
            <a:round/>
            <a:headEnd/>
            <a:tailEnd/>
          </a:ln>
        </p:spPr>
        <p:txBody>
          <a:bodyPr/>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sp>
        <p:nvSpPr>
          <p:cNvPr id="1031" name="Rectangle 7"/>
          <p:cNvSpPr>
            <a:spLocks noChangeArrowheads="1"/>
          </p:cNvSpPr>
          <p:nvPr/>
        </p:nvSpPr>
        <p:spPr bwMode="auto">
          <a:xfrm>
            <a:off x="0" y="2286000"/>
            <a:ext cx="304800" cy="2286000"/>
          </a:xfrm>
          <a:prstGeom prst="rect">
            <a:avLst/>
          </a:prstGeom>
          <a:solidFill>
            <a:srgbClr val="99CCFF"/>
          </a:solidFill>
          <a:ln w="9525">
            <a:noFill/>
            <a:miter lim="800000"/>
            <a:headEnd/>
            <a:tailEnd/>
          </a:ln>
        </p:spPr>
        <p:txBody>
          <a:bodyPr wrap="none" anchor="ctr"/>
          <a:lstStyle/>
          <a:p>
            <a:pPr algn="ctr" fontAlgn="base">
              <a:spcBef>
                <a:spcPct val="0"/>
              </a:spcBef>
              <a:spcAft>
                <a:spcPct val="0"/>
              </a:spcAft>
              <a:defRPr/>
            </a:pPr>
            <a:endParaRPr lang="en-US" sz="2400">
              <a:solidFill>
                <a:srgbClr val="000000"/>
              </a:solidFill>
              <a:latin typeface="Times New Roman" pitchFamily="18" charset="0"/>
              <a:ea typeface="MS PGothic" panose="020B0600070205080204" pitchFamily="34" charset="-128"/>
            </a:endParaRPr>
          </a:p>
        </p:txBody>
      </p:sp>
      <p:sp>
        <p:nvSpPr>
          <p:cNvPr id="1032" name="Rectangle 8"/>
          <p:cNvSpPr>
            <a:spLocks noChangeArrowheads="1"/>
          </p:cNvSpPr>
          <p:nvPr/>
        </p:nvSpPr>
        <p:spPr bwMode="auto">
          <a:xfrm>
            <a:off x="0" y="4572000"/>
            <a:ext cx="304800" cy="2286000"/>
          </a:xfrm>
          <a:prstGeom prst="rect">
            <a:avLst/>
          </a:prstGeom>
          <a:solidFill>
            <a:srgbClr val="336699"/>
          </a:solidFill>
          <a:ln w="9525">
            <a:noFill/>
            <a:miter lim="800000"/>
            <a:headEnd/>
            <a:tailEnd/>
          </a:ln>
        </p:spPr>
        <p:txBody>
          <a:bodyPr wrap="none" anchor="ctr"/>
          <a:lstStyle/>
          <a:p>
            <a:pPr algn="ctr" fontAlgn="base">
              <a:spcBef>
                <a:spcPct val="0"/>
              </a:spcBef>
              <a:spcAft>
                <a:spcPct val="0"/>
              </a:spcAft>
              <a:defRPr/>
            </a:pPr>
            <a:endParaRPr lang="en-US" sz="2400">
              <a:solidFill>
                <a:srgbClr val="000000"/>
              </a:solidFill>
              <a:latin typeface="Times New Roman" pitchFamily="18" charset="0"/>
              <a:ea typeface="MS PGothic" panose="020B0600070205080204" pitchFamily="34" charset="-128"/>
            </a:endParaRPr>
          </a:p>
        </p:txBody>
      </p:sp>
      <p:sp>
        <p:nvSpPr>
          <p:cNvPr id="1033" name="Text Box 9"/>
          <p:cNvSpPr txBox="1">
            <a:spLocks noChangeArrowheads="1"/>
          </p:cNvSpPr>
          <p:nvPr/>
        </p:nvSpPr>
        <p:spPr bwMode="auto">
          <a:xfrm>
            <a:off x="5749456" y="6613526"/>
            <a:ext cx="447558" cy="246221"/>
          </a:xfrm>
          <a:prstGeom prst="rect">
            <a:avLst/>
          </a:prstGeom>
          <a:noFill/>
          <a:ln>
            <a:noFill/>
          </a:ln>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0" fontAlgn="base" hangingPunct="0">
              <a:spcBef>
                <a:spcPct val="50000"/>
              </a:spcBef>
              <a:spcAft>
                <a:spcPct val="0"/>
              </a:spcAft>
            </a:pPr>
            <a:r>
              <a:rPr lang="en-US" sz="1000" b="1">
                <a:solidFill>
                  <a:srgbClr val="006699"/>
                </a:solidFill>
                <a:latin typeface="Helvetica" panose="020B0604020202020204" pitchFamily="34" charset="0"/>
              </a:rPr>
              <a:t>3.</a:t>
            </a:r>
            <a:fld id="{76B8B1C4-99EB-46AC-800A-3E5A5636C236}" type="slidenum">
              <a:rPr lang="en-US" sz="1000" b="1">
                <a:solidFill>
                  <a:srgbClr val="006699"/>
                </a:solidFill>
                <a:latin typeface="Helvetica" panose="020B0604020202020204" pitchFamily="34" charset="0"/>
              </a:rPr>
              <a:pPr algn="ctr" eaLnBrk="0" fontAlgn="base" hangingPunct="0">
                <a:spcBef>
                  <a:spcPct val="50000"/>
                </a:spcBef>
                <a:spcAft>
                  <a:spcPct val="0"/>
                </a:spcAft>
              </a:pPr>
              <a:t>‹#›</a:t>
            </a:fld>
            <a:endParaRPr lang="en-US" sz="1000" b="1">
              <a:solidFill>
                <a:srgbClr val="006699"/>
              </a:solidFill>
              <a:latin typeface="Helvetica" panose="020B0604020202020204" pitchFamily="34" charset="0"/>
            </a:endParaRPr>
          </a:p>
        </p:txBody>
      </p:sp>
      <p:sp>
        <p:nvSpPr>
          <p:cNvPr id="1034" name="Text Box 10"/>
          <p:cNvSpPr txBox="1">
            <a:spLocks noChangeArrowheads="1"/>
          </p:cNvSpPr>
          <p:nvPr/>
        </p:nvSpPr>
        <p:spPr bwMode="auto">
          <a:xfrm>
            <a:off x="8652933" y="6588126"/>
            <a:ext cx="3617384"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fontAlgn="base" hangingPunct="0">
              <a:spcBef>
                <a:spcPct val="50000"/>
              </a:spcBef>
              <a:spcAft>
                <a:spcPct val="0"/>
              </a:spcAft>
              <a:defRPr/>
            </a:pPr>
            <a:r>
              <a:rPr lang="en-US" sz="1000" b="1" smtClean="0">
                <a:solidFill>
                  <a:srgbClr val="006699"/>
                </a:solidFill>
                <a:latin typeface="Helvetica" pitchFamily="-84" charset="0"/>
              </a:rPr>
              <a:t>Silberschatz, Galvin and Gagne ©2013</a:t>
            </a:r>
          </a:p>
        </p:txBody>
      </p:sp>
      <p:sp>
        <p:nvSpPr>
          <p:cNvPr id="1035" name="Text Box 11"/>
          <p:cNvSpPr txBox="1">
            <a:spLocks noChangeArrowheads="1"/>
          </p:cNvSpPr>
          <p:nvPr/>
        </p:nvSpPr>
        <p:spPr bwMode="auto">
          <a:xfrm>
            <a:off x="247651" y="6621464"/>
            <a:ext cx="2659702" cy="246221"/>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50000"/>
              </a:spcBef>
              <a:spcAft>
                <a:spcPct val="0"/>
              </a:spcAft>
              <a:defRPr/>
            </a:pPr>
            <a:r>
              <a:rPr lang="en-US" sz="1000" b="1" smtClean="0">
                <a:solidFill>
                  <a:srgbClr val="006699"/>
                </a:solidFill>
                <a:latin typeface="Helvetica" pitchFamily="-84" charset="0"/>
              </a:rPr>
              <a:t>Operating System Concepts – 9</a:t>
            </a:r>
            <a:r>
              <a:rPr lang="en-US" sz="1000" b="1" baseline="30000" smtClean="0">
                <a:solidFill>
                  <a:srgbClr val="006699"/>
                </a:solidFill>
                <a:latin typeface="Helvetica" pitchFamily="-84" charset="0"/>
              </a:rPr>
              <a:t>th</a:t>
            </a:r>
            <a:r>
              <a:rPr lang="en-US" sz="1000" b="1" smtClean="0">
                <a:solidFill>
                  <a:srgbClr val="006699"/>
                </a:solidFill>
                <a:latin typeface="Helvetica" pitchFamily="-84" charset="0"/>
              </a:rPr>
              <a:t> Edition</a:t>
            </a:r>
          </a:p>
        </p:txBody>
      </p:sp>
      <p:pic>
        <p:nvPicPr>
          <p:cNvPr id="1036" name="Picture 12" descr="dino_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365318" y="5849938"/>
            <a:ext cx="171238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599212"/>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0" y="0"/>
            <a:ext cx="1593851"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781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1075267" y="1233489"/>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ChangeArrowheads="1"/>
          </p:cNvSpPr>
          <p:nvPr/>
        </p:nvSpPr>
        <p:spPr bwMode="auto">
          <a:xfrm>
            <a:off x="0" y="0"/>
            <a:ext cx="304800" cy="2286000"/>
          </a:xfrm>
          <a:prstGeom prst="rect">
            <a:avLst/>
          </a:prstGeom>
          <a:solidFill>
            <a:srgbClr val="336699"/>
          </a:solidFill>
          <a:ln w="9525">
            <a:noFill/>
            <a:miter lim="800000"/>
            <a:headEnd/>
            <a:tailEnd/>
          </a:ln>
        </p:spPr>
        <p:txBody>
          <a:bodyPr wrap="none" anchor="ctr"/>
          <a:lstStyle/>
          <a:p>
            <a:pPr algn="ctr" fontAlgn="base">
              <a:spcBef>
                <a:spcPct val="0"/>
              </a:spcBef>
              <a:spcAft>
                <a:spcPct val="0"/>
              </a:spcAft>
              <a:defRPr/>
            </a:pPr>
            <a:endParaRPr lang="en-US" sz="2400">
              <a:solidFill>
                <a:srgbClr val="000000"/>
              </a:solidFill>
              <a:latin typeface="Times New Roman" pitchFamily="18" charset="0"/>
              <a:ea typeface="MS PGothic" panose="020B0600070205080204" pitchFamily="34" charset="-128"/>
            </a:endParaRPr>
          </a:p>
        </p:txBody>
      </p:sp>
      <p:sp>
        <p:nvSpPr>
          <p:cNvPr id="1030" name="Line 6"/>
          <p:cNvSpPr>
            <a:spLocks noChangeShapeType="1"/>
          </p:cNvSpPr>
          <p:nvPr/>
        </p:nvSpPr>
        <p:spPr bwMode="auto">
          <a:xfrm>
            <a:off x="609600" y="860425"/>
            <a:ext cx="10769600" cy="0"/>
          </a:xfrm>
          <a:prstGeom prst="line">
            <a:avLst/>
          </a:prstGeom>
          <a:noFill/>
          <a:ln w="19050">
            <a:solidFill>
              <a:srgbClr val="336699"/>
            </a:solidFill>
            <a:round/>
            <a:headEnd/>
            <a:tailEnd/>
          </a:ln>
        </p:spPr>
        <p:txBody>
          <a:bodyPr/>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sp>
        <p:nvSpPr>
          <p:cNvPr id="1031" name="Rectangle 7"/>
          <p:cNvSpPr>
            <a:spLocks noChangeArrowheads="1"/>
          </p:cNvSpPr>
          <p:nvPr/>
        </p:nvSpPr>
        <p:spPr bwMode="auto">
          <a:xfrm>
            <a:off x="0" y="2286000"/>
            <a:ext cx="304800" cy="2286000"/>
          </a:xfrm>
          <a:prstGeom prst="rect">
            <a:avLst/>
          </a:prstGeom>
          <a:solidFill>
            <a:srgbClr val="99CCFF"/>
          </a:solidFill>
          <a:ln w="9525">
            <a:noFill/>
            <a:miter lim="800000"/>
            <a:headEnd/>
            <a:tailEnd/>
          </a:ln>
        </p:spPr>
        <p:txBody>
          <a:bodyPr wrap="none" anchor="ctr"/>
          <a:lstStyle/>
          <a:p>
            <a:pPr algn="ctr" fontAlgn="base">
              <a:spcBef>
                <a:spcPct val="0"/>
              </a:spcBef>
              <a:spcAft>
                <a:spcPct val="0"/>
              </a:spcAft>
              <a:defRPr/>
            </a:pPr>
            <a:endParaRPr lang="en-US" sz="2400">
              <a:solidFill>
                <a:srgbClr val="000000"/>
              </a:solidFill>
              <a:latin typeface="Times New Roman" pitchFamily="18" charset="0"/>
              <a:ea typeface="MS PGothic" panose="020B0600070205080204" pitchFamily="34" charset="-128"/>
            </a:endParaRPr>
          </a:p>
        </p:txBody>
      </p:sp>
      <p:sp>
        <p:nvSpPr>
          <p:cNvPr id="1032" name="Rectangle 8"/>
          <p:cNvSpPr>
            <a:spLocks noChangeArrowheads="1"/>
          </p:cNvSpPr>
          <p:nvPr/>
        </p:nvSpPr>
        <p:spPr bwMode="auto">
          <a:xfrm>
            <a:off x="0" y="4572000"/>
            <a:ext cx="304800" cy="2286000"/>
          </a:xfrm>
          <a:prstGeom prst="rect">
            <a:avLst/>
          </a:prstGeom>
          <a:solidFill>
            <a:srgbClr val="336699"/>
          </a:solidFill>
          <a:ln w="9525">
            <a:noFill/>
            <a:miter lim="800000"/>
            <a:headEnd/>
            <a:tailEnd/>
          </a:ln>
        </p:spPr>
        <p:txBody>
          <a:bodyPr wrap="none" anchor="ctr"/>
          <a:lstStyle/>
          <a:p>
            <a:pPr algn="ctr" fontAlgn="base">
              <a:spcBef>
                <a:spcPct val="0"/>
              </a:spcBef>
              <a:spcAft>
                <a:spcPct val="0"/>
              </a:spcAft>
              <a:defRPr/>
            </a:pPr>
            <a:endParaRPr lang="en-US" sz="2400">
              <a:solidFill>
                <a:srgbClr val="000000"/>
              </a:solidFill>
              <a:latin typeface="Times New Roman" pitchFamily="18" charset="0"/>
              <a:ea typeface="MS PGothic" panose="020B0600070205080204" pitchFamily="34" charset="-128"/>
            </a:endParaRPr>
          </a:p>
        </p:txBody>
      </p:sp>
      <p:sp>
        <p:nvSpPr>
          <p:cNvPr id="1033" name="Text Box 9"/>
          <p:cNvSpPr txBox="1">
            <a:spLocks noChangeArrowheads="1"/>
          </p:cNvSpPr>
          <p:nvPr/>
        </p:nvSpPr>
        <p:spPr bwMode="auto">
          <a:xfrm>
            <a:off x="5749456" y="6613526"/>
            <a:ext cx="447558" cy="246221"/>
          </a:xfrm>
          <a:prstGeom prst="rect">
            <a:avLst/>
          </a:prstGeom>
          <a:noFill/>
          <a:ln>
            <a:noFill/>
          </a:ln>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0" fontAlgn="base" hangingPunct="0">
              <a:spcBef>
                <a:spcPct val="50000"/>
              </a:spcBef>
              <a:spcAft>
                <a:spcPct val="0"/>
              </a:spcAft>
            </a:pPr>
            <a:r>
              <a:rPr lang="en-US" sz="1000" b="1">
                <a:solidFill>
                  <a:srgbClr val="006699"/>
                </a:solidFill>
                <a:latin typeface="Helvetica" panose="020B0604020202020204" pitchFamily="34" charset="0"/>
              </a:rPr>
              <a:t>3.</a:t>
            </a:r>
            <a:fld id="{76B8B1C4-99EB-46AC-800A-3E5A5636C236}" type="slidenum">
              <a:rPr lang="en-US" sz="1000" b="1">
                <a:solidFill>
                  <a:srgbClr val="006699"/>
                </a:solidFill>
                <a:latin typeface="Helvetica" panose="020B0604020202020204" pitchFamily="34" charset="0"/>
              </a:rPr>
              <a:pPr algn="ctr" eaLnBrk="0" fontAlgn="base" hangingPunct="0">
                <a:spcBef>
                  <a:spcPct val="50000"/>
                </a:spcBef>
                <a:spcAft>
                  <a:spcPct val="0"/>
                </a:spcAft>
              </a:pPr>
              <a:t>‹#›</a:t>
            </a:fld>
            <a:endParaRPr lang="en-US" sz="1000" b="1">
              <a:solidFill>
                <a:srgbClr val="006699"/>
              </a:solidFill>
              <a:latin typeface="Helvetica" panose="020B0604020202020204" pitchFamily="34" charset="0"/>
            </a:endParaRPr>
          </a:p>
        </p:txBody>
      </p:sp>
      <p:sp>
        <p:nvSpPr>
          <p:cNvPr id="1034" name="Text Box 10"/>
          <p:cNvSpPr txBox="1">
            <a:spLocks noChangeArrowheads="1"/>
          </p:cNvSpPr>
          <p:nvPr/>
        </p:nvSpPr>
        <p:spPr bwMode="auto">
          <a:xfrm>
            <a:off x="8652933" y="6588126"/>
            <a:ext cx="3617384"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fontAlgn="base" hangingPunct="0">
              <a:spcBef>
                <a:spcPct val="50000"/>
              </a:spcBef>
              <a:spcAft>
                <a:spcPct val="0"/>
              </a:spcAft>
              <a:defRPr/>
            </a:pPr>
            <a:r>
              <a:rPr lang="en-US" sz="1000" b="1" smtClean="0">
                <a:solidFill>
                  <a:srgbClr val="006699"/>
                </a:solidFill>
                <a:latin typeface="Helvetica" pitchFamily="-84" charset="0"/>
              </a:rPr>
              <a:t>Silberschatz, Galvin and Gagne ©2013</a:t>
            </a:r>
          </a:p>
        </p:txBody>
      </p:sp>
      <p:sp>
        <p:nvSpPr>
          <p:cNvPr id="1035" name="Text Box 11"/>
          <p:cNvSpPr txBox="1">
            <a:spLocks noChangeArrowheads="1"/>
          </p:cNvSpPr>
          <p:nvPr/>
        </p:nvSpPr>
        <p:spPr bwMode="auto">
          <a:xfrm>
            <a:off x="247651" y="6621464"/>
            <a:ext cx="2659702" cy="246221"/>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50000"/>
              </a:spcBef>
              <a:spcAft>
                <a:spcPct val="0"/>
              </a:spcAft>
              <a:defRPr/>
            </a:pPr>
            <a:r>
              <a:rPr lang="en-US" sz="1000" b="1" smtClean="0">
                <a:solidFill>
                  <a:srgbClr val="006699"/>
                </a:solidFill>
                <a:latin typeface="Helvetica" pitchFamily="-84" charset="0"/>
              </a:rPr>
              <a:t>Operating System Concepts – 9</a:t>
            </a:r>
            <a:r>
              <a:rPr lang="en-US" sz="1000" b="1" baseline="30000" smtClean="0">
                <a:solidFill>
                  <a:srgbClr val="006699"/>
                </a:solidFill>
                <a:latin typeface="Helvetica" pitchFamily="-84" charset="0"/>
              </a:rPr>
              <a:t>th</a:t>
            </a:r>
            <a:r>
              <a:rPr lang="en-US" sz="1000" b="1" smtClean="0">
                <a:solidFill>
                  <a:srgbClr val="006699"/>
                </a:solidFill>
                <a:latin typeface="Helvetica" pitchFamily="-84" charset="0"/>
              </a:rPr>
              <a:t> Edition</a:t>
            </a:r>
          </a:p>
        </p:txBody>
      </p:sp>
      <p:pic>
        <p:nvPicPr>
          <p:cNvPr id="1036" name="Picture 12" descr="dino_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365318" y="5849938"/>
            <a:ext cx="171238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6311796"/>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0" y="0"/>
            <a:ext cx="1593851"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781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1075267" y="1233489"/>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ChangeArrowheads="1"/>
          </p:cNvSpPr>
          <p:nvPr/>
        </p:nvSpPr>
        <p:spPr bwMode="auto">
          <a:xfrm>
            <a:off x="0" y="0"/>
            <a:ext cx="304800" cy="2286000"/>
          </a:xfrm>
          <a:prstGeom prst="rect">
            <a:avLst/>
          </a:prstGeom>
          <a:solidFill>
            <a:srgbClr val="336699"/>
          </a:solidFill>
          <a:ln w="9525">
            <a:noFill/>
            <a:miter lim="800000"/>
            <a:headEnd/>
            <a:tailEnd/>
          </a:ln>
        </p:spPr>
        <p:txBody>
          <a:bodyPr wrap="none" anchor="ctr"/>
          <a:lstStyle/>
          <a:p>
            <a:pPr algn="ctr" fontAlgn="base">
              <a:spcBef>
                <a:spcPct val="0"/>
              </a:spcBef>
              <a:spcAft>
                <a:spcPct val="0"/>
              </a:spcAft>
              <a:defRPr/>
            </a:pPr>
            <a:endParaRPr lang="en-US" sz="2400">
              <a:solidFill>
                <a:srgbClr val="000000"/>
              </a:solidFill>
              <a:latin typeface="Times New Roman" pitchFamily="18" charset="0"/>
              <a:ea typeface="MS PGothic" panose="020B0600070205080204" pitchFamily="34" charset="-128"/>
            </a:endParaRPr>
          </a:p>
        </p:txBody>
      </p:sp>
      <p:sp>
        <p:nvSpPr>
          <p:cNvPr id="1030" name="Line 6"/>
          <p:cNvSpPr>
            <a:spLocks noChangeShapeType="1"/>
          </p:cNvSpPr>
          <p:nvPr/>
        </p:nvSpPr>
        <p:spPr bwMode="auto">
          <a:xfrm>
            <a:off x="609600" y="860425"/>
            <a:ext cx="10769600" cy="0"/>
          </a:xfrm>
          <a:prstGeom prst="line">
            <a:avLst/>
          </a:prstGeom>
          <a:noFill/>
          <a:ln w="19050">
            <a:solidFill>
              <a:srgbClr val="336699"/>
            </a:solidFill>
            <a:round/>
            <a:headEnd/>
            <a:tailEnd/>
          </a:ln>
        </p:spPr>
        <p:txBody>
          <a:bodyPr/>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sp>
        <p:nvSpPr>
          <p:cNvPr id="1031" name="Rectangle 7"/>
          <p:cNvSpPr>
            <a:spLocks noChangeArrowheads="1"/>
          </p:cNvSpPr>
          <p:nvPr/>
        </p:nvSpPr>
        <p:spPr bwMode="auto">
          <a:xfrm>
            <a:off x="0" y="2286000"/>
            <a:ext cx="304800" cy="2286000"/>
          </a:xfrm>
          <a:prstGeom prst="rect">
            <a:avLst/>
          </a:prstGeom>
          <a:solidFill>
            <a:srgbClr val="99CCFF"/>
          </a:solidFill>
          <a:ln w="9525">
            <a:noFill/>
            <a:miter lim="800000"/>
            <a:headEnd/>
            <a:tailEnd/>
          </a:ln>
        </p:spPr>
        <p:txBody>
          <a:bodyPr wrap="none" anchor="ctr"/>
          <a:lstStyle/>
          <a:p>
            <a:pPr algn="ctr" fontAlgn="base">
              <a:spcBef>
                <a:spcPct val="0"/>
              </a:spcBef>
              <a:spcAft>
                <a:spcPct val="0"/>
              </a:spcAft>
              <a:defRPr/>
            </a:pPr>
            <a:endParaRPr lang="en-US" sz="2400">
              <a:solidFill>
                <a:srgbClr val="000000"/>
              </a:solidFill>
              <a:latin typeface="Times New Roman" pitchFamily="18" charset="0"/>
              <a:ea typeface="MS PGothic" panose="020B0600070205080204" pitchFamily="34" charset="-128"/>
            </a:endParaRPr>
          </a:p>
        </p:txBody>
      </p:sp>
      <p:sp>
        <p:nvSpPr>
          <p:cNvPr id="1032" name="Rectangle 8"/>
          <p:cNvSpPr>
            <a:spLocks noChangeArrowheads="1"/>
          </p:cNvSpPr>
          <p:nvPr/>
        </p:nvSpPr>
        <p:spPr bwMode="auto">
          <a:xfrm>
            <a:off x="0" y="4572000"/>
            <a:ext cx="304800" cy="2286000"/>
          </a:xfrm>
          <a:prstGeom prst="rect">
            <a:avLst/>
          </a:prstGeom>
          <a:solidFill>
            <a:srgbClr val="336699"/>
          </a:solidFill>
          <a:ln w="9525">
            <a:noFill/>
            <a:miter lim="800000"/>
            <a:headEnd/>
            <a:tailEnd/>
          </a:ln>
        </p:spPr>
        <p:txBody>
          <a:bodyPr wrap="none" anchor="ctr"/>
          <a:lstStyle/>
          <a:p>
            <a:pPr algn="ctr" fontAlgn="base">
              <a:spcBef>
                <a:spcPct val="0"/>
              </a:spcBef>
              <a:spcAft>
                <a:spcPct val="0"/>
              </a:spcAft>
              <a:defRPr/>
            </a:pPr>
            <a:endParaRPr lang="en-US" sz="2400">
              <a:solidFill>
                <a:srgbClr val="000000"/>
              </a:solidFill>
              <a:latin typeface="Times New Roman" pitchFamily="18" charset="0"/>
              <a:ea typeface="MS PGothic" panose="020B0600070205080204" pitchFamily="34" charset="-128"/>
            </a:endParaRPr>
          </a:p>
        </p:txBody>
      </p:sp>
      <p:sp>
        <p:nvSpPr>
          <p:cNvPr id="1033" name="Text Box 9"/>
          <p:cNvSpPr txBox="1">
            <a:spLocks noChangeArrowheads="1"/>
          </p:cNvSpPr>
          <p:nvPr/>
        </p:nvSpPr>
        <p:spPr bwMode="auto">
          <a:xfrm>
            <a:off x="5749456" y="6613526"/>
            <a:ext cx="447558" cy="246221"/>
          </a:xfrm>
          <a:prstGeom prst="rect">
            <a:avLst/>
          </a:prstGeom>
          <a:noFill/>
          <a:ln>
            <a:noFill/>
          </a:ln>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0" fontAlgn="base" hangingPunct="0">
              <a:spcBef>
                <a:spcPct val="50000"/>
              </a:spcBef>
              <a:spcAft>
                <a:spcPct val="0"/>
              </a:spcAft>
            </a:pPr>
            <a:r>
              <a:rPr lang="en-US" sz="1000" b="1">
                <a:solidFill>
                  <a:srgbClr val="006699"/>
                </a:solidFill>
                <a:latin typeface="Helvetica" panose="020B0604020202020204" pitchFamily="34" charset="0"/>
              </a:rPr>
              <a:t>3.</a:t>
            </a:r>
            <a:fld id="{76B8B1C4-99EB-46AC-800A-3E5A5636C236}" type="slidenum">
              <a:rPr lang="en-US" sz="1000" b="1">
                <a:solidFill>
                  <a:srgbClr val="006699"/>
                </a:solidFill>
                <a:latin typeface="Helvetica" panose="020B0604020202020204" pitchFamily="34" charset="0"/>
              </a:rPr>
              <a:pPr algn="ctr" eaLnBrk="0" fontAlgn="base" hangingPunct="0">
                <a:spcBef>
                  <a:spcPct val="50000"/>
                </a:spcBef>
                <a:spcAft>
                  <a:spcPct val="0"/>
                </a:spcAft>
              </a:pPr>
              <a:t>‹#›</a:t>
            </a:fld>
            <a:endParaRPr lang="en-US" sz="1000" b="1">
              <a:solidFill>
                <a:srgbClr val="006699"/>
              </a:solidFill>
              <a:latin typeface="Helvetica" panose="020B0604020202020204" pitchFamily="34" charset="0"/>
            </a:endParaRPr>
          </a:p>
        </p:txBody>
      </p:sp>
      <p:sp>
        <p:nvSpPr>
          <p:cNvPr id="1034" name="Text Box 10"/>
          <p:cNvSpPr txBox="1">
            <a:spLocks noChangeArrowheads="1"/>
          </p:cNvSpPr>
          <p:nvPr/>
        </p:nvSpPr>
        <p:spPr bwMode="auto">
          <a:xfrm>
            <a:off x="8652933" y="6588126"/>
            <a:ext cx="3617384"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fontAlgn="base" hangingPunct="0">
              <a:spcBef>
                <a:spcPct val="50000"/>
              </a:spcBef>
              <a:spcAft>
                <a:spcPct val="0"/>
              </a:spcAft>
              <a:defRPr/>
            </a:pPr>
            <a:r>
              <a:rPr lang="en-US" sz="1000" b="1" smtClean="0">
                <a:solidFill>
                  <a:srgbClr val="006699"/>
                </a:solidFill>
                <a:latin typeface="Helvetica" pitchFamily="-84" charset="0"/>
              </a:rPr>
              <a:t>Silberschatz, Galvin and Gagne ©2013</a:t>
            </a:r>
          </a:p>
        </p:txBody>
      </p:sp>
      <p:sp>
        <p:nvSpPr>
          <p:cNvPr id="1035" name="Text Box 11"/>
          <p:cNvSpPr txBox="1">
            <a:spLocks noChangeArrowheads="1"/>
          </p:cNvSpPr>
          <p:nvPr/>
        </p:nvSpPr>
        <p:spPr bwMode="auto">
          <a:xfrm>
            <a:off x="247651" y="6621464"/>
            <a:ext cx="2659702" cy="246221"/>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50000"/>
              </a:spcBef>
              <a:spcAft>
                <a:spcPct val="0"/>
              </a:spcAft>
              <a:defRPr/>
            </a:pPr>
            <a:r>
              <a:rPr lang="en-US" sz="1000" b="1" smtClean="0">
                <a:solidFill>
                  <a:srgbClr val="006699"/>
                </a:solidFill>
                <a:latin typeface="Helvetica" pitchFamily="-84" charset="0"/>
              </a:rPr>
              <a:t>Operating System Concepts – 9</a:t>
            </a:r>
            <a:r>
              <a:rPr lang="en-US" sz="1000" b="1" baseline="30000" smtClean="0">
                <a:solidFill>
                  <a:srgbClr val="006699"/>
                </a:solidFill>
                <a:latin typeface="Helvetica" pitchFamily="-84" charset="0"/>
              </a:rPr>
              <a:t>th</a:t>
            </a:r>
            <a:r>
              <a:rPr lang="en-US" sz="1000" b="1" smtClean="0">
                <a:solidFill>
                  <a:srgbClr val="006699"/>
                </a:solidFill>
                <a:latin typeface="Helvetica" pitchFamily="-84" charset="0"/>
              </a:rPr>
              <a:t> Edition</a:t>
            </a:r>
          </a:p>
        </p:txBody>
      </p:sp>
      <p:pic>
        <p:nvPicPr>
          <p:cNvPr id="1036" name="Picture 12" descr="dino_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365318" y="5849938"/>
            <a:ext cx="171238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450565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81000" y="0"/>
            <a:ext cx="1593851"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781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1075267" y="1233489"/>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ChangeArrowheads="1"/>
          </p:cNvSpPr>
          <p:nvPr/>
        </p:nvSpPr>
        <p:spPr bwMode="auto">
          <a:xfrm>
            <a:off x="0" y="0"/>
            <a:ext cx="304800" cy="2286000"/>
          </a:xfrm>
          <a:prstGeom prst="rect">
            <a:avLst/>
          </a:prstGeom>
          <a:solidFill>
            <a:srgbClr val="336699"/>
          </a:solidFill>
          <a:ln w="9525">
            <a:noFill/>
            <a:miter lim="800000"/>
            <a:headEnd/>
            <a:tailEnd/>
          </a:ln>
        </p:spPr>
        <p:txBody>
          <a:bodyPr wrap="none" anchor="ctr"/>
          <a:lstStyle/>
          <a:p>
            <a:pPr algn="ctr" fontAlgn="base">
              <a:spcBef>
                <a:spcPct val="0"/>
              </a:spcBef>
              <a:spcAft>
                <a:spcPct val="0"/>
              </a:spcAft>
              <a:defRPr/>
            </a:pPr>
            <a:endParaRPr lang="en-US" sz="2400">
              <a:solidFill>
                <a:srgbClr val="000000"/>
              </a:solidFill>
              <a:latin typeface="Times New Roman" pitchFamily="18" charset="0"/>
              <a:ea typeface="MS PGothic" panose="020B0600070205080204" pitchFamily="34" charset="-128"/>
            </a:endParaRPr>
          </a:p>
        </p:txBody>
      </p:sp>
      <p:sp>
        <p:nvSpPr>
          <p:cNvPr id="1030" name="Line 6"/>
          <p:cNvSpPr>
            <a:spLocks noChangeShapeType="1"/>
          </p:cNvSpPr>
          <p:nvPr/>
        </p:nvSpPr>
        <p:spPr bwMode="auto">
          <a:xfrm>
            <a:off x="609600" y="860425"/>
            <a:ext cx="10769600" cy="0"/>
          </a:xfrm>
          <a:prstGeom prst="line">
            <a:avLst/>
          </a:prstGeom>
          <a:noFill/>
          <a:ln w="19050">
            <a:solidFill>
              <a:srgbClr val="336699"/>
            </a:solidFill>
            <a:round/>
            <a:headEnd/>
            <a:tailEnd/>
          </a:ln>
        </p:spPr>
        <p:txBody>
          <a:bodyPr/>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sp>
        <p:nvSpPr>
          <p:cNvPr id="1031" name="Rectangle 7"/>
          <p:cNvSpPr>
            <a:spLocks noChangeArrowheads="1"/>
          </p:cNvSpPr>
          <p:nvPr/>
        </p:nvSpPr>
        <p:spPr bwMode="auto">
          <a:xfrm>
            <a:off x="0" y="2286000"/>
            <a:ext cx="304800" cy="2286000"/>
          </a:xfrm>
          <a:prstGeom prst="rect">
            <a:avLst/>
          </a:prstGeom>
          <a:solidFill>
            <a:srgbClr val="99CCFF"/>
          </a:solidFill>
          <a:ln w="9525">
            <a:noFill/>
            <a:miter lim="800000"/>
            <a:headEnd/>
            <a:tailEnd/>
          </a:ln>
        </p:spPr>
        <p:txBody>
          <a:bodyPr wrap="none" anchor="ctr"/>
          <a:lstStyle/>
          <a:p>
            <a:pPr algn="ctr" fontAlgn="base">
              <a:spcBef>
                <a:spcPct val="0"/>
              </a:spcBef>
              <a:spcAft>
                <a:spcPct val="0"/>
              </a:spcAft>
              <a:defRPr/>
            </a:pPr>
            <a:endParaRPr lang="en-US" sz="2400">
              <a:solidFill>
                <a:srgbClr val="000000"/>
              </a:solidFill>
              <a:latin typeface="Times New Roman" pitchFamily="18" charset="0"/>
              <a:ea typeface="MS PGothic" panose="020B0600070205080204" pitchFamily="34" charset="-128"/>
            </a:endParaRPr>
          </a:p>
        </p:txBody>
      </p:sp>
      <p:sp>
        <p:nvSpPr>
          <p:cNvPr id="1032" name="Rectangle 8"/>
          <p:cNvSpPr>
            <a:spLocks noChangeArrowheads="1"/>
          </p:cNvSpPr>
          <p:nvPr/>
        </p:nvSpPr>
        <p:spPr bwMode="auto">
          <a:xfrm>
            <a:off x="0" y="4572000"/>
            <a:ext cx="304800" cy="2286000"/>
          </a:xfrm>
          <a:prstGeom prst="rect">
            <a:avLst/>
          </a:prstGeom>
          <a:solidFill>
            <a:srgbClr val="336699"/>
          </a:solidFill>
          <a:ln w="9525">
            <a:noFill/>
            <a:miter lim="800000"/>
            <a:headEnd/>
            <a:tailEnd/>
          </a:ln>
        </p:spPr>
        <p:txBody>
          <a:bodyPr wrap="none" anchor="ctr"/>
          <a:lstStyle/>
          <a:p>
            <a:pPr algn="ctr" fontAlgn="base">
              <a:spcBef>
                <a:spcPct val="0"/>
              </a:spcBef>
              <a:spcAft>
                <a:spcPct val="0"/>
              </a:spcAft>
              <a:defRPr/>
            </a:pPr>
            <a:endParaRPr lang="en-US" sz="2400">
              <a:solidFill>
                <a:srgbClr val="000000"/>
              </a:solidFill>
              <a:latin typeface="Times New Roman" pitchFamily="18" charset="0"/>
              <a:ea typeface="MS PGothic" panose="020B0600070205080204" pitchFamily="34" charset="-128"/>
            </a:endParaRPr>
          </a:p>
        </p:txBody>
      </p:sp>
      <p:sp>
        <p:nvSpPr>
          <p:cNvPr id="1033" name="Text Box 9"/>
          <p:cNvSpPr txBox="1">
            <a:spLocks noChangeArrowheads="1"/>
          </p:cNvSpPr>
          <p:nvPr/>
        </p:nvSpPr>
        <p:spPr bwMode="auto">
          <a:xfrm>
            <a:off x="5749456" y="6613526"/>
            <a:ext cx="447558" cy="246221"/>
          </a:xfrm>
          <a:prstGeom prst="rect">
            <a:avLst/>
          </a:prstGeom>
          <a:noFill/>
          <a:ln>
            <a:noFill/>
          </a:ln>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0" fontAlgn="base" hangingPunct="0">
              <a:spcBef>
                <a:spcPct val="50000"/>
              </a:spcBef>
              <a:spcAft>
                <a:spcPct val="0"/>
              </a:spcAft>
            </a:pPr>
            <a:r>
              <a:rPr lang="en-US" sz="1000" b="1">
                <a:solidFill>
                  <a:srgbClr val="006699"/>
                </a:solidFill>
                <a:latin typeface="Helvetica" panose="020B0604020202020204" pitchFamily="34" charset="0"/>
              </a:rPr>
              <a:t>3.</a:t>
            </a:r>
            <a:fld id="{76B8B1C4-99EB-46AC-800A-3E5A5636C236}" type="slidenum">
              <a:rPr lang="en-US" sz="1000" b="1">
                <a:solidFill>
                  <a:srgbClr val="006699"/>
                </a:solidFill>
                <a:latin typeface="Helvetica" panose="020B0604020202020204" pitchFamily="34" charset="0"/>
              </a:rPr>
              <a:pPr algn="ctr" eaLnBrk="0" fontAlgn="base" hangingPunct="0">
                <a:spcBef>
                  <a:spcPct val="50000"/>
                </a:spcBef>
                <a:spcAft>
                  <a:spcPct val="0"/>
                </a:spcAft>
              </a:pPr>
              <a:t>‹#›</a:t>
            </a:fld>
            <a:endParaRPr lang="en-US" sz="1000" b="1">
              <a:solidFill>
                <a:srgbClr val="006699"/>
              </a:solidFill>
              <a:latin typeface="Helvetica" panose="020B0604020202020204" pitchFamily="34" charset="0"/>
            </a:endParaRPr>
          </a:p>
        </p:txBody>
      </p:sp>
      <p:sp>
        <p:nvSpPr>
          <p:cNvPr id="1034" name="Text Box 10"/>
          <p:cNvSpPr txBox="1">
            <a:spLocks noChangeArrowheads="1"/>
          </p:cNvSpPr>
          <p:nvPr/>
        </p:nvSpPr>
        <p:spPr bwMode="auto">
          <a:xfrm>
            <a:off x="8652933" y="6588126"/>
            <a:ext cx="3617384"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eaLnBrk="0" fontAlgn="base" hangingPunct="0">
              <a:spcBef>
                <a:spcPct val="50000"/>
              </a:spcBef>
              <a:spcAft>
                <a:spcPct val="0"/>
              </a:spcAft>
              <a:defRPr/>
            </a:pPr>
            <a:r>
              <a:rPr lang="en-US" sz="1000" b="1" smtClean="0">
                <a:solidFill>
                  <a:srgbClr val="006699"/>
                </a:solidFill>
                <a:latin typeface="Helvetica" pitchFamily="-84" charset="0"/>
              </a:rPr>
              <a:t>Silberschatz, Galvin and Gagne ©2013</a:t>
            </a:r>
          </a:p>
        </p:txBody>
      </p:sp>
      <p:sp>
        <p:nvSpPr>
          <p:cNvPr id="1035" name="Text Box 11"/>
          <p:cNvSpPr txBox="1">
            <a:spLocks noChangeArrowheads="1"/>
          </p:cNvSpPr>
          <p:nvPr/>
        </p:nvSpPr>
        <p:spPr bwMode="auto">
          <a:xfrm>
            <a:off x="247651" y="6621464"/>
            <a:ext cx="2659702" cy="246221"/>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eaLnBrk="0" fontAlgn="base" hangingPunct="0">
              <a:spcBef>
                <a:spcPct val="50000"/>
              </a:spcBef>
              <a:spcAft>
                <a:spcPct val="0"/>
              </a:spcAft>
              <a:defRPr/>
            </a:pPr>
            <a:r>
              <a:rPr lang="en-US" sz="1000" b="1" smtClean="0">
                <a:solidFill>
                  <a:srgbClr val="006699"/>
                </a:solidFill>
                <a:latin typeface="Helvetica" pitchFamily="-84" charset="0"/>
              </a:rPr>
              <a:t>Operating System Concepts – 9</a:t>
            </a:r>
            <a:r>
              <a:rPr lang="en-US" sz="1000" b="1" baseline="30000" smtClean="0">
                <a:solidFill>
                  <a:srgbClr val="006699"/>
                </a:solidFill>
                <a:latin typeface="Helvetica" pitchFamily="-84" charset="0"/>
              </a:rPr>
              <a:t>th</a:t>
            </a:r>
            <a:r>
              <a:rPr lang="en-US" sz="1000" b="1" smtClean="0">
                <a:solidFill>
                  <a:srgbClr val="006699"/>
                </a:solidFill>
                <a:latin typeface="Helvetica" pitchFamily="-84" charset="0"/>
              </a:rPr>
              <a:t> Edition</a:t>
            </a:r>
          </a:p>
        </p:txBody>
      </p:sp>
      <p:pic>
        <p:nvPicPr>
          <p:cNvPr id="1036" name="Picture 12" descr="dino_6"/>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0365318" y="5849938"/>
            <a:ext cx="171238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9292391"/>
      </p:ext>
    </p:extLst>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81000" y="0"/>
            <a:ext cx="1593851"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781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1075267" y="1233489"/>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ChangeArrowheads="1"/>
          </p:cNvSpPr>
          <p:nvPr/>
        </p:nvSpPr>
        <p:spPr bwMode="auto">
          <a:xfrm>
            <a:off x="0" y="0"/>
            <a:ext cx="304800" cy="2286000"/>
          </a:xfrm>
          <a:prstGeom prst="rect">
            <a:avLst/>
          </a:prstGeom>
          <a:solidFill>
            <a:srgbClr val="336699"/>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fontAlgn="base">
              <a:spcBef>
                <a:spcPct val="0"/>
              </a:spcBef>
              <a:spcAft>
                <a:spcPct val="0"/>
              </a:spcAft>
              <a:defRPr/>
            </a:pPr>
            <a:endParaRPr lang="en-US" altLang="en-US" sz="2400" dirty="0" smtClean="0">
              <a:solidFill>
                <a:srgbClr val="000000"/>
              </a:solidFill>
              <a:latin typeface="Times New Roman" pitchFamily="18" charset="0"/>
            </a:endParaRPr>
          </a:p>
        </p:txBody>
      </p:sp>
      <p:sp>
        <p:nvSpPr>
          <p:cNvPr id="1030" name="Line 6"/>
          <p:cNvSpPr>
            <a:spLocks noChangeShapeType="1"/>
          </p:cNvSpPr>
          <p:nvPr/>
        </p:nvSpPr>
        <p:spPr bwMode="auto">
          <a:xfrm>
            <a:off x="609600" y="860425"/>
            <a:ext cx="10769600" cy="0"/>
          </a:xfrm>
          <a:prstGeom prst="line">
            <a:avLst/>
          </a:prstGeom>
          <a:noFill/>
          <a:ln w="19050">
            <a:solidFill>
              <a:srgbClr val="336699"/>
            </a:solidFill>
            <a:round/>
            <a:headEnd/>
            <a:tailEnd/>
          </a:ln>
        </p:spPr>
        <p:txBody>
          <a:bodyPr lIns="91435" tIns="45718" rIns="91435" bIns="45718"/>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sp>
        <p:nvSpPr>
          <p:cNvPr id="1031" name="Rectangle 7"/>
          <p:cNvSpPr>
            <a:spLocks noChangeArrowheads="1"/>
          </p:cNvSpPr>
          <p:nvPr/>
        </p:nvSpPr>
        <p:spPr bwMode="auto">
          <a:xfrm>
            <a:off x="0" y="2286000"/>
            <a:ext cx="304800" cy="2286000"/>
          </a:xfrm>
          <a:prstGeom prst="rect">
            <a:avLst/>
          </a:prstGeom>
          <a:solidFill>
            <a:srgbClr val="99CCFF"/>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fontAlgn="base">
              <a:spcBef>
                <a:spcPct val="0"/>
              </a:spcBef>
              <a:spcAft>
                <a:spcPct val="0"/>
              </a:spcAft>
              <a:defRPr/>
            </a:pPr>
            <a:endParaRPr lang="en-US" altLang="en-US" sz="2400" dirty="0" smtClean="0">
              <a:solidFill>
                <a:srgbClr val="000000"/>
              </a:solidFill>
              <a:latin typeface="Times New Roman" pitchFamily="18" charset="0"/>
            </a:endParaRPr>
          </a:p>
        </p:txBody>
      </p:sp>
      <p:sp>
        <p:nvSpPr>
          <p:cNvPr id="1032" name="Rectangle 8"/>
          <p:cNvSpPr>
            <a:spLocks noChangeArrowheads="1"/>
          </p:cNvSpPr>
          <p:nvPr/>
        </p:nvSpPr>
        <p:spPr bwMode="auto">
          <a:xfrm>
            <a:off x="0" y="4572000"/>
            <a:ext cx="304800" cy="2286000"/>
          </a:xfrm>
          <a:prstGeom prst="rect">
            <a:avLst/>
          </a:prstGeom>
          <a:solidFill>
            <a:srgbClr val="336699"/>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fontAlgn="base">
              <a:spcBef>
                <a:spcPct val="0"/>
              </a:spcBef>
              <a:spcAft>
                <a:spcPct val="0"/>
              </a:spcAft>
              <a:defRPr/>
            </a:pPr>
            <a:endParaRPr lang="en-US" altLang="en-US" sz="2400" dirty="0" smtClean="0">
              <a:solidFill>
                <a:srgbClr val="000000"/>
              </a:solidFill>
              <a:latin typeface="Times New Roman" pitchFamily="18" charset="0"/>
            </a:endParaRPr>
          </a:p>
        </p:txBody>
      </p:sp>
      <p:sp>
        <p:nvSpPr>
          <p:cNvPr id="1033" name="Text Box 9"/>
          <p:cNvSpPr txBox="1">
            <a:spLocks noChangeArrowheads="1"/>
          </p:cNvSpPr>
          <p:nvPr/>
        </p:nvSpPr>
        <p:spPr bwMode="auto">
          <a:xfrm>
            <a:off x="5749461" y="6613526"/>
            <a:ext cx="447548" cy="246217"/>
          </a:xfrm>
          <a:prstGeom prst="rect">
            <a:avLst/>
          </a:prstGeom>
          <a:noFill/>
          <a:ln>
            <a:noFill/>
          </a:ln>
          <a:extLst/>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0" fontAlgn="base" hangingPunct="0">
              <a:spcBef>
                <a:spcPct val="50000"/>
              </a:spcBef>
              <a:spcAft>
                <a:spcPct val="0"/>
              </a:spcAft>
            </a:pPr>
            <a:r>
              <a:rPr lang="en-US" sz="1000" b="1">
                <a:solidFill>
                  <a:srgbClr val="006699"/>
                </a:solidFill>
                <a:latin typeface="Helvetica" panose="020B0604020202020204" pitchFamily="34" charset="0"/>
              </a:rPr>
              <a:t>5.</a:t>
            </a:r>
            <a:fld id="{2ED54B21-C8C9-42B2-AAF4-3E0399161B5C}" type="slidenum">
              <a:rPr lang="en-US" sz="1000" b="1">
                <a:solidFill>
                  <a:srgbClr val="006699"/>
                </a:solidFill>
                <a:latin typeface="Helvetica" panose="020B0604020202020204" pitchFamily="34" charset="0"/>
              </a:rPr>
              <a:pPr algn="ctr" eaLnBrk="0" fontAlgn="base" hangingPunct="0">
                <a:spcBef>
                  <a:spcPct val="50000"/>
                </a:spcBef>
                <a:spcAft>
                  <a:spcPct val="0"/>
                </a:spcAft>
              </a:pPr>
              <a:t>‹#›</a:t>
            </a:fld>
            <a:endParaRPr lang="en-US" sz="1000" b="1">
              <a:solidFill>
                <a:srgbClr val="006699"/>
              </a:solidFill>
              <a:latin typeface="Helvetica" panose="020B0604020202020204" pitchFamily="34" charset="0"/>
            </a:endParaRPr>
          </a:p>
        </p:txBody>
      </p:sp>
      <p:sp>
        <p:nvSpPr>
          <p:cNvPr id="1034" name="Text Box 10"/>
          <p:cNvSpPr txBox="1">
            <a:spLocks noChangeArrowheads="1"/>
          </p:cNvSpPr>
          <p:nvPr/>
        </p:nvSpPr>
        <p:spPr bwMode="auto">
          <a:xfrm>
            <a:off x="8652933" y="6588126"/>
            <a:ext cx="3617384" cy="246063"/>
          </a:xfrm>
          <a:prstGeom prst="rect">
            <a:avLst/>
          </a:prstGeom>
          <a:noFill/>
          <a:ln>
            <a:noFill/>
          </a:ln>
          <a:extLst/>
        </p:spPr>
        <p:txBody>
          <a:bodyPr lIns="91435" tIns="45718" rIns="91435" bIns="45718">
            <a:spAutoFit/>
          </a:bodyPr>
          <a:lstStyle/>
          <a:p>
            <a:pPr algn="ctr" eaLnBrk="0" fontAlgn="base" hangingPunct="0">
              <a:spcBef>
                <a:spcPct val="50000"/>
              </a:spcBef>
              <a:spcAft>
                <a:spcPct val="0"/>
              </a:spcAft>
              <a:defRPr/>
            </a:pPr>
            <a:r>
              <a:rPr lang="en-US" sz="1000" b="1">
                <a:solidFill>
                  <a:srgbClr val="006699"/>
                </a:solidFill>
                <a:ea typeface="MS PGothic" panose="020B0600070205080204" pitchFamily="34" charset="-128"/>
              </a:rPr>
              <a:t>Silberschatz, Galvin and Gagne ©2013</a:t>
            </a:r>
          </a:p>
        </p:txBody>
      </p:sp>
      <p:sp>
        <p:nvSpPr>
          <p:cNvPr id="1035" name="Text Box 11"/>
          <p:cNvSpPr txBox="1">
            <a:spLocks noChangeArrowheads="1"/>
          </p:cNvSpPr>
          <p:nvPr/>
        </p:nvSpPr>
        <p:spPr bwMode="auto">
          <a:xfrm>
            <a:off x="247651" y="6621463"/>
            <a:ext cx="2659692" cy="246217"/>
          </a:xfrm>
          <a:prstGeom prst="rect">
            <a:avLst/>
          </a:prstGeom>
          <a:noFill/>
          <a:ln>
            <a:noFill/>
          </a:ln>
          <a:extLst/>
        </p:spPr>
        <p:txBody>
          <a:bodyPr wrap="none" lIns="91435" tIns="45718" rIns="91435" bIns="45718">
            <a:spAutoFit/>
          </a:bodyPr>
          <a:lstStyle/>
          <a:p>
            <a:pPr eaLnBrk="0" fontAlgn="base" hangingPunct="0">
              <a:spcBef>
                <a:spcPct val="50000"/>
              </a:spcBef>
              <a:spcAft>
                <a:spcPct val="0"/>
              </a:spcAft>
              <a:defRPr/>
            </a:pPr>
            <a:r>
              <a:rPr lang="en-US" sz="1000" b="1">
                <a:solidFill>
                  <a:srgbClr val="006699"/>
                </a:solidFill>
                <a:ea typeface="MS PGothic" panose="020B0600070205080204" pitchFamily="34" charset="-128"/>
              </a:rPr>
              <a:t>Operating System Concepts – 9</a:t>
            </a:r>
            <a:r>
              <a:rPr lang="en-US" sz="1000" b="1" baseline="30000">
                <a:solidFill>
                  <a:srgbClr val="006699"/>
                </a:solidFill>
                <a:ea typeface="MS PGothic" panose="020B0600070205080204" pitchFamily="34" charset="-128"/>
              </a:rPr>
              <a:t>th</a:t>
            </a:r>
            <a:r>
              <a:rPr lang="en-US" sz="1000" b="1">
                <a:solidFill>
                  <a:srgbClr val="006699"/>
                </a:solidFill>
                <a:ea typeface="MS PGothic" panose="020B0600070205080204" pitchFamily="34" charset="-128"/>
              </a:rPr>
              <a:t> Edition</a:t>
            </a:r>
          </a:p>
        </p:txBody>
      </p:sp>
      <p:pic>
        <p:nvPicPr>
          <p:cNvPr id="1036" name="Picture 12" descr="dino_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0365318" y="5849938"/>
            <a:ext cx="171238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34810842"/>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81000" y="0"/>
            <a:ext cx="1593851"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title"/>
          </p:nvPr>
        </p:nvSpPr>
        <p:spPr bwMode="auto">
          <a:xfrm>
            <a:off x="609600" y="277813"/>
            <a:ext cx="10972800"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b" anchorCtr="0" compatLnSpc="1">
            <a:prstTxWarp prst="textNoShape">
              <a:avLst/>
            </a:prstTxWarp>
          </a:bodyPr>
          <a:lstStyle/>
          <a:p>
            <a:pPr lvl="0"/>
            <a:r>
              <a:rPr lang="en-US" smtClean="0"/>
              <a:t>Click to edit Master title style</a:t>
            </a:r>
          </a:p>
        </p:txBody>
      </p:sp>
      <p:sp>
        <p:nvSpPr>
          <p:cNvPr id="1028" name="Rectangle 4"/>
          <p:cNvSpPr>
            <a:spLocks noGrp="1" noChangeArrowheads="1"/>
          </p:cNvSpPr>
          <p:nvPr>
            <p:ph type="body" idx="1"/>
          </p:nvPr>
        </p:nvSpPr>
        <p:spPr bwMode="auto">
          <a:xfrm>
            <a:off x="1075267" y="1233489"/>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5" tIns="45718" rIns="91435" bIns="45718"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9" name="Rectangle 5"/>
          <p:cNvSpPr>
            <a:spLocks noChangeArrowheads="1"/>
          </p:cNvSpPr>
          <p:nvPr/>
        </p:nvSpPr>
        <p:spPr bwMode="auto">
          <a:xfrm>
            <a:off x="0" y="0"/>
            <a:ext cx="304800" cy="2286000"/>
          </a:xfrm>
          <a:prstGeom prst="rect">
            <a:avLst/>
          </a:prstGeom>
          <a:solidFill>
            <a:srgbClr val="336699"/>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fontAlgn="base">
              <a:spcBef>
                <a:spcPct val="0"/>
              </a:spcBef>
              <a:spcAft>
                <a:spcPct val="0"/>
              </a:spcAft>
              <a:defRPr/>
            </a:pPr>
            <a:endParaRPr lang="en-US" altLang="en-US" sz="2400" dirty="0" smtClean="0">
              <a:solidFill>
                <a:srgbClr val="000000"/>
              </a:solidFill>
              <a:latin typeface="Times New Roman" pitchFamily="18" charset="0"/>
            </a:endParaRPr>
          </a:p>
        </p:txBody>
      </p:sp>
      <p:sp>
        <p:nvSpPr>
          <p:cNvPr id="1030" name="Line 6"/>
          <p:cNvSpPr>
            <a:spLocks noChangeShapeType="1"/>
          </p:cNvSpPr>
          <p:nvPr/>
        </p:nvSpPr>
        <p:spPr bwMode="auto">
          <a:xfrm>
            <a:off x="609600" y="860425"/>
            <a:ext cx="10769600" cy="0"/>
          </a:xfrm>
          <a:prstGeom prst="line">
            <a:avLst/>
          </a:prstGeom>
          <a:noFill/>
          <a:ln w="19050">
            <a:solidFill>
              <a:srgbClr val="336699"/>
            </a:solidFill>
            <a:round/>
            <a:headEnd/>
            <a:tailEnd/>
          </a:ln>
        </p:spPr>
        <p:txBody>
          <a:bodyPr lIns="91435" tIns="45718" rIns="91435" bIns="45718"/>
          <a:lstStyle/>
          <a:p>
            <a:pPr eaLnBrk="0" fontAlgn="base" hangingPunct="0">
              <a:spcBef>
                <a:spcPct val="0"/>
              </a:spcBef>
              <a:spcAft>
                <a:spcPct val="0"/>
              </a:spcAft>
              <a:defRPr/>
            </a:pPr>
            <a:endParaRPr lang="en-US" sz="1800">
              <a:solidFill>
                <a:srgbClr val="000000"/>
              </a:solidFill>
              <a:latin typeface="Verdana" panose="020B0604030504040204" pitchFamily="34" charset="0"/>
              <a:ea typeface="MS PGothic" panose="020B0600070205080204" pitchFamily="34" charset="-128"/>
            </a:endParaRPr>
          </a:p>
        </p:txBody>
      </p:sp>
      <p:sp>
        <p:nvSpPr>
          <p:cNvPr id="1031" name="Rectangle 7"/>
          <p:cNvSpPr>
            <a:spLocks noChangeArrowheads="1"/>
          </p:cNvSpPr>
          <p:nvPr/>
        </p:nvSpPr>
        <p:spPr bwMode="auto">
          <a:xfrm>
            <a:off x="0" y="2286000"/>
            <a:ext cx="304800" cy="2286000"/>
          </a:xfrm>
          <a:prstGeom prst="rect">
            <a:avLst/>
          </a:prstGeom>
          <a:solidFill>
            <a:srgbClr val="99CCFF"/>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fontAlgn="base">
              <a:spcBef>
                <a:spcPct val="0"/>
              </a:spcBef>
              <a:spcAft>
                <a:spcPct val="0"/>
              </a:spcAft>
              <a:defRPr/>
            </a:pPr>
            <a:endParaRPr lang="en-US" altLang="en-US" sz="2400" dirty="0" smtClean="0">
              <a:solidFill>
                <a:srgbClr val="000000"/>
              </a:solidFill>
              <a:latin typeface="Times New Roman" pitchFamily="18" charset="0"/>
            </a:endParaRPr>
          </a:p>
        </p:txBody>
      </p:sp>
      <p:sp>
        <p:nvSpPr>
          <p:cNvPr id="1032" name="Rectangle 8"/>
          <p:cNvSpPr>
            <a:spLocks noChangeArrowheads="1"/>
          </p:cNvSpPr>
          <p:nvPr/>
        </p:nvSpPr>
        <p:spPr bwMode="auto">
          <a:xfrm>
            <a:off x="0" y="4572000"/>
            <a:ext cx="304800" cy="2286000"/>
          </a:xfrm>
          <a:prstGeom prst="rect">
            <a:avLst/>
          </a:prstGeom>
          <a:solidFill>
            <a:srgbClr val="336699"/>
          </a:solidFill>
          <a:ln>
            <a:noFill/>
          </a:ln>
          <a:extLst/>
        </p:spPr>
        <p:txBody>
          <a:bodyPr wrap="none" lIns="91435" tIns="45718" rIns="91435" bIns="45718" anchor="ct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fontAlgn="base">
              <a:spcBef>
                <a:spcPct val="0"/>
              </a:spcBef>
              <a:spcAft>
                <a:spcPct val="0"/>
              </a:spcAft>
              <a:defRPr/>
            </a:pPr>
            <a:endParaRPr lang="en-US" altLang="en-US" sz="2400" dirty="0" smtClean="0">
              <a:solidFill>
                <a:srgbClr val="000000"/>
              </a:solidFill>
              <a:latin typeface="Times New Roman" pitchFamily="18" charset="0"/>
            </a:endParaRPr>
          </a:p>
        </p:txBody>
      </p:sp>
      <p:sp>
        <p:nvSpPr>
          <p:cNvPr id="1033" name="Text Box 9"/>
          <p:cNvSpPr txBox="1">
            <a:spLocks noChangeArrowheads="1"/>
          </p:cNvSpPr>
          <p:nvPr/>
        </p:nvSpPr>
        <p:spPr bwMode="auto">
          <a:xfrm>
            <a:off x="5749461" y="6613526"/>
            <a:ext cx="447548" cy="246217"/>
          </a:xfrm>
          <a:prstGeom prst="rect">
            <a:avLst/>
          </a:prstGeom>
          <a:noFill/>
          <a:ln>
            <a:noFill/>
          </a:ln>
          <a:extLst/>
        </p:spPr>
        <p:txBody>
          <a:bodyPr wrap="none" lIns="91435" tIns="45718" rIns="91435" bIns="45718">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algn="ctr" eaLnBrk="0" fontAlgn="base" hangingPunct="0">
              <a:spcBef>
                <a:spcPct val="50000"/>
              </a:spcBef>
              <a:spcAft>
                <a:spcPct val="0"/>
              </a:spcAft>
            </a:pPr>
            <a:r>
              <a:rPr lang="en-US" sz="1000" b="1">
                <a:solidFill>
                  <a:srgbClr val="006699"/>
                </a:solidFill>
                <a:latin typeface="Helvetica" panose="020B0604020202020204" pitchFamily="34" charset="0"/>
              </a:rPr>
              <a:t>5.</a:t>
            </a:r>
            <a:fld id="{2ED54B21-C8C9-42B2-AAF4-3E0399161B5C}" type="slidenum">
              <a:rPr lang="en-US" sz="1000" b="1">
                <a:solidFill>
                  <a:srgbClr val="006699"/>
                </a:solidFill>
                <a:latin typeface="Helvetica" panose="020B0604020202020204" pitchFamily="34" charset="0"/>
              </a:rPr>
              <a:pPr algn="ctr" eaLnBrk="0" fontAlgn="base" hangingPunct="0">
                <a:spcBef>
                  <a:spcPct val="50000"/>
                </a:spcBef>
                <a:spcAft>
                  <a:spcPct val="0"/>
                </a:spcAft>
              </a:pPr>
              <a:t>‹#›</a:t>
            </a:fld>
            <a:endParaRPr lang="en-US" sz="1000" b="1">
              <a:solidFill>
                <a:srgbClr val="006699"/>
              </a:solidFill>
              <a:latin typeface="Helvetica" panose="020B0604020202020204" pitchFamily="34" charset="0"/>
            </a:endParaRPr>
          </a:p>
        </p:txBody>
      </p:sp>
      <p:sp>
        <p:nvSpPr>
          <p:cNvPr id="1034" name="Text Box 10"/>
          <p:cNvSpPr txBox="1">
            <a:spLocks noChangeArrowheads="1"/>
          </p:cNvSpPr>
          <p:nvPr/>
        </p:nvSpPr>
        <p:spPr bwMode="auto">
          <a:xfrm>
            <a:off x="8652933" y="6588126"/>
            <a:ext cx="3617384" cy="246063"/>
          </a:xfrm>
          <a:prstGeom prst="rect">
            <a:avLst/>
          </a:prstGeom>
          <a:noFill/>
          <a:ln>
            <a:noFill/>
          </a:ln>
          <a:extLst/>
        </p:spPr>
        <p:txBody>
          <a:bodyPr lIns="91435" tIns="45718" rIns="91435" bIns="45718">
            <a:spAutoFit/>
          </a:bodyPr>
          <a:lstStyle/>
          <a:p>
            <a:pPr algn="ctr" eaLnBrk="0" fontAlgn="base" hangingPunct="0">
              <a:spcBef>
                <a:spcPct val="50000"/>
              </a:spcBef>
              <a:spcAft>
                <a:spcPct val="0"/>
              </a:spcAft>
              <a:defRPr/>
            </a:pPr>
            <a:r>
              <a:rPr lang="en-US" sz="1000" b="1">
                <a:solidFill>
                  <a:srgbClr val="006699"/>
                </a:solidFill>
                <a:ea typeface="MS PGothic" panose="020B0600070205080204" pitchFamily="34" charset="-128"/>
              </a:rPr>
              <a:t>Silberschatz, Galvin and Gagne ©2013</a:t>
            </a:r>
          </a:p>
        </p:txBody>
      </p:sp>
      <p:sp>
        <p:nvSpPr>
          <p:cNvPr id="1035" name="Text Box 11"/>
          <p:cNvSpPr txBox="1">
            <a:spLocks noChangeArrowheads="1"/>
          </p:cNvSpPr>
          <p:nvPr/>
        </p:nvSpPr>
        <p:spPr bwMode="auto">
          <a:xfrm>
            <a:off x="247651" y="6621463"/>
            <a:ext cx="2659692" cy="246217"/>
          </a:xfrm>
          <a:prstGeom prst="rect">
            <a:avLst/>
          </a:prstGeom>
          <a:noFill/>
          <a:ln>
            <a:noFill/>
          </a:ln>
          <a:extLst/>
        </p:spPr>
        <p:txBody>
          <a:bodyPr wrap="none" lIns="91435" tIns="45718" rIns="91435" bIns="45718">
            <a:spAutoFit/>
          </a:bodyPr>
          <a:lstStyle/>
          <a:p>
            <a:pPr eaLnBrk="0" fontAlgn="base" hangingPunct="0">
              <a:spcBef>
                <a:spcPct val="50000"/>
              </a:spcBef>
              <a:spcAft>
                <a:spcPct val="0"/>
              </a:spcAft>
              <a:defRPr/>
            </a:pPr>
            <a:r>
              <a:rPr lang="en-US" sz="1000" b="1">
                <a:solidFill>
                  <a:srgbClr val="006699"/>
                </a:solidFill>
                <a:ea typeface="MS PGothic" panose="020B0600070205080204" pitchFamily="34" charset="-128"/>
              </a:rPr>
              <a:t>Operating System Concepts – 9</a:t>
            </a:r>
            <a:r>
              <a:rPr lang="en-US" sz="1000" b="1" baseline="30000">
                <a:solidFill>
                  <a:srgbClr val="006699"/>
                </a:solidFill>
                <a:ea typeface="MS PGothic" panose="020B0600070205080204" pitchFamily="34" charset="-128"/>
              </a:rPr>
              <a:t>th</a:t>
            </a:r>
            <a:r>
              <a:rPr lang="en-US" sz="1000" b="1">
                <a:solidFill>
                  <a:srgbClr val="006699"/>
                </a:solidFill>
                <a:ea typeface="MS PGothic" panose="020B0600070205080204" pitchFamily="34" charset="-128"/>
              </a:rPr>
              <a:t> Edition</a:t>
            </a:r>
          </a:p>
        </p:txBody>
      </p:sp>
      <p:pic>
        <p:nvPicPr>
          <p:cNvPr id="1036" name="Picture 12" descr="dino_6"/>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0365318" y="5849938"/>
            <a:ext cx="1712383" cy="79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86275822"/>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 id="2147483758" r:id="rId12"/>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MS PGothic" pitchFamily="34" charset="-128"/>
          <a:cs typeface="MS PGothic" charset="0"/>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MS PGothic" charset="0"/>
        </a:defRPr>
      </a:lvl5pPr>
      <a:lvl6pPr marL="457177" algn="ctr" rtl="0" fontAlgn="base">
        <a:spcBef>
          <a:spcPct val="0"/>
        </a:spcBef>
        <a:spcAft>
          <a:spcPct val="0"/>
        </a:spcAft>
        <a:defRPr sz="3200" b="1">
          <a:solidFill>
            <a:srgbClr val="006699"/>
          </a:solidFill>
          <a:latin typeface="Arial" charset="0"/>
        </a:defRPr>
      </a:lvl6pPr>
      <a:lvl7pPr marL="914354" algn="ctr" rtl="0" fontAlgn="base">
        <a:spcBef>
          <a:spcPct val="0"/>
        </a:spcBef>
        <a:spcAft>
          <a:spcPct val="0"/>
        </a:spcAft>
        <a:defRPr sz="3200" b="1">
          <a:solidFill>
            <a:srgbClr val="006699"/>
          </a:solidFill>
          <a:latin typeface="Arial" charset="0"/>
        </a:defRPr>
      </a:lvl7pPr>
      <a:lvl8pPr marL="1371532" algn="ctr" rtl="0" fontAlgn="base">
        <a:spcBef>
          <a:spcPct val="0"/>
        </a:spcBef>
        <a:spcAft>
          <a:spcPct val="0"/>
        </a:spcAft>
        <a:defRPr sz="3200" b="1">
          <a:solidFill>
            <a:srgbClr val="006699"/>
          </a:solidFill>
          <a:latin typeface="Arial" charset="0"/>
        </a:defRPr>
      </a:lvl8pPr>
      <a:lvl9pPr marL="1828709" algn="ctr" rtl="0" fontAlgn="base">
        <a:spcBef>
          <a:spcPct val="0"/>
        </a:spcBef>
        <a:spcAft>
          <a:spcPct val="0"/>
        </a:spcAft>
        <a:defRPr sz="3200" b="1">
          <a:solidFill>
            <a:srgbClr val="006699"/>
          </a:solidFill>
          <a:latin typeface="Arial" charset="0"/>
        </a:defRPr>
      </a:lvl9pPr>
    </p:titleStyle>
    <p:bodyStyle>
      <a:lvl1pPr marL="341313" indent="-341313"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MS PGothic" charset="0"/>
        </a:defRPr>
      </a:lvl1pPr>
      <a:lvl2pPr marL="741363" indent="-284163"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cs typeface="MS PGothic" charset="0"/>
        </a:defRPr>
      </a:lvl2pPr>
      <a:lvl3pPr marL="1084263" indent="-227013" algn="l" rtl="0" eaLnBrk="0" fontAlgn="base" hangingPunct="0">
        <a:spcBef>
          <a:spcPct val="35000"/>
        </a:spcBef>
        <a:spcAft>
          <a:spcPct val="0"/>
        </a:spcAft>
        <a:buClr>
          <a:srgbClr val="009900"/>
        </a:buClr>
        <a:buSzPct val="75000"/>
        <a:buFont typeface="Webdings" panose="05030102010509060703" pitchFamily="18" charset="2"/>
        <a:buChar char="4"/>
        <a:defRPr kumimoji="1">
          <a:solidFill>
            <a:schemeClr val="tx1"/>
          </a:solidFill>
          <a:latin typeface="+mn-lt"/>
          <a:ea typeface="MS PGothic" pitchFamily="34" charset="-128"/>
          <a:cs typeface="MS PGothic" charset="0"/>
        </a:defRPr>
      </a:lvl3pPr>
      <a:lvl4pPr marL="1427163" indent="-227013"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cs typeface="MS PGothic" charset="0"/>
        </a:defRPr>
      </a:lvl4pPr>
      <a:lvl5pPr marL="1770063" indent="-227013"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cs typeface="MS PGothic" charset="0"/>
        </a:defRPr>
      </a:lvl5pPr>
      <a:lvl6pPr marL="2228738"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5915"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093"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270" indent="-228589"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177" rtl="0" eaLnBrk="1" latinLnBrk="0" hangingPunct="1">
        <a:defRPr sz="1800" kern="1200">
          <a:solidFill>
            <a:schemeClr val="tx1"/>
          </a:solidFill>
          <a:latin typeface="+mn-lt"/>
          <a:ea typeface="+mn-ea"/>
          <a:cs typeface="+mn-cs"/>
        </a:defRPr>
      </a:lvl1pPr>
      <a:lvl2pPr marL="457177" algn="l" defTabSz="457177" rtl="0" eaLnBrk="1" latinLnBrk="0" hangingPunct="1">
        <a:defRPr sz="1800" kern="1200">
          <a:solidFill>
            <a:schemeClr val="tx1"/>
          </a:solidFill>
          <a:latin typeface="+mn-lt"/>
          <a:ea typeface="+mn-ea"/>
          <a:cs typeface="+mn-cs"/>
        </a:defRPr>
      </a:lvl2pPr>
      <a:lvl3pPr marL="914354" algn="l" defTabSz="457177" rtl="0" eaLnBrk="1" latinLnBrk="0" hangingPunct="1">
        <a:defRPr sz="1800" kern="1200">
          <a:solidFill>
            <a:schemeClr val="tx1"/>
          </a:solidFill>
          <a:latin typeface="+mn-lt"/>
          <a:ea typeface="+mn-ea"/>
          <a:cs typeface="+mn-cs"/>
        </a:defRPr>
      </a:lvl3pPr>
      <a:lvl4pPr marL="1371532" algn="l" defTabSz="457177" rtl="0" eaLnBrk="1" latinLnBrk="0" hangingPunct="1">
        <a:defRPr sz="1800" kern="1200">
          <a:solidFill>
            <a:schemeClr val="tx1"/>
          </a:solidFill>
          <a:latin typeface="+mn-lt"/>
          <a:ea typeface="+mn-ea"/>
          <a:cs typeface="+mn-cs"/>
        </a:defRPr>
      </a:lvl4pPr>
      <a:lvl5pPr marL="1828709" algn="l" defTabSz="457177" rtl="0" eaLnBrk="1" latinLnBrk="0" hangingPunct="1">
        <a:defRPr sz="1800" kern="1200">
          <a:solidFill>
            <a:schemeClr val="tx1"/>
          </a:solidFill>
          <a:latin typeface="+mn-lt"/>
          <a:ea typeface="+mn-ea"/>
          <a:cs typeface="+mn-cs"/>
        </a:defRPr>
      </a:lvl5pPr>
      <a:lvl6pPr marL="2285886" algn="l" defTabSz="457177" rtl="0" eaLnBrk="1" latinLnBrk="0" hangingPunct="1">
        <a:defRPr sz="1800" kern="1200">
          <a:solidFill>
            <a:schemeClr val="tx1"/>
          </a:solidFill>
          <a:latin typeface="+mn-lt"/>
          <a:ea typeface="+mn-ea"/>
          <a:cs typeface="+mn-cs"/>
        </a:defRPr>
      </a:lvl6pPr>
      <a:lvl7pPr marL="2743063" algn="l" defTabSz="457177" rtl="0" eaLnBrk="1" latinLnBrk="0" hangingPunct="1">
        <a:defRPr sz="1800" kern="1200">
          <a:solidFill>
            <a:schemeClr val="tx1"/>
          </a:solidFill>
          <a:latin typeface="+mn-lt"/>
          <a:ea typeface="+mn-ea"/>
          <a:cs typeface="+mn-cs"/>
        </a:defRPr>
      </a:lvl7pPr>
      <a:lvl8pPr marL="3200240" algn="l" defTabSz="457177" rtl="0" eaLnBrk="1" latinLnBrk="0" hangingPunct="1">
        <a:defRPr sz="1800" kern="1200">
          <a:solidFill>
            <a:schemeClr val="tx1"/>
          </a:solidFill>
          <a:latin typeface="+mn-lt"/>
          <a:ea typeface="+mn-ea"/>
          <a:cs typeface="+mn-cs"/>
        </a:defRPr>
      </a:lvl8pPr>
      <a:lvl9pPr marL="3657417" algn="l" defTabSz="4571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6.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16.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0.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0.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0.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4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0.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4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4.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4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6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64.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40.xml"/><Relationship Id="rId4" Type="http://schemas.openxmlformats.org/officeDocument/2006/relationships/image" Target="../media/image14.png"/></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209800" y="808039"/>
            <a:ext cx="7772400" cy="2128837"/>
          </a:xfrm>
        </p:spPr>
        <p:txBody>
          <a:bodyPr/>
          <a:lstStyle/>
          <a:p>
            <a:pPr eaLnBrk="1" hangingPunct="1"/>
            <a:r>
              <a:rPr lang="en-US" smtClean="0"/>
              <a:t>Chapter 5:  Process Synchronization</a:t>
            </a:r>
          </a:p>
        </p:txBody>
      </p:sp>
    </p:spTree>
    <p:extLst>
      <p:ext uri="{BB962C8B-B14F-4D97-AF65-F5344CB8AC3E}">
        <p14:creationId xmlns:p14="http://schemas.microsoft.com/office/powerpoint/2010/main" val="40640651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1981200" y="201613"/>
            <a:ext cx="8229600" cy="576262"/>
          </a:xfrm>
        </p:spPr>
        <p:txBody>
          <a:bodyPr/>
          <a:lstStyle/>
          <a:p>
            <a:r>
              <a:rPr lang="en-US" smtClean="0"/>
              <a:t>Critical Section Problem</a:t>
            </a:r>
          </a:p>
        </p:txBody>
      </p:sp>
      <p:sp>
        <p:nvSpPr>
          <p:cNvPr id="10243" name="Content Placeholder 2"/>
          <p:cNvSpPr>
            <a:spLocks noGrp="1"/>
          </p:cNvSpPr>
          <p:nvPr>
            <p:ph idx="1"/>
          </p:nvPr>
        </p:nvSpPr>
        <p:spPr>
          <a:xfrm>
            <a:off x="2432050" y="1131889"/>
            <a:ext cx="6940550" cy="4530725"/>
          </a:xfrm>
        </p:spPr>
        <p:txBody>
          <a:bodyPr/>
          <a:lstStyle/>
          <a:p>
            <a:r>
              <a:rPr lang="en-US" smtClean="0"/>
              <a:t>Consider system of </a:t>
            </a:r>
            <a:r>
              <a:rPr lang="en-US" b="1" i="1" smtClean="0"/>
              <a:t>n</a:t>
            </a:r>
            <a:r>
              <a:rPr lang="en-US" b="1" smtClean="0"/>
              <a:t> </a:t>
            </a:r>
            <a:r>
              <a:rPr lang="en-US" smtClean="0"/>
              <a:t>processes {</a:t>
            </a:r>
            <a:r>
              <a:rPr lang="en-US" b="1" i="1" smtClean="0"/>
              <a:t>p</a:t>
            </a:r>
            <a:r>
              <a:rPr lang="en-US" b="1" i="1" baseline="-25000" smtClean="0"/>
              <a:t>0</a:t>
            </a:r>
            <a:r>
              <a:rPr lang="en-US" b="1" i="1" smtClean="0"/>
              <a:t>, p</a:t>
            </a:r>
            <a:r>
              <a:rPr lang="en-US" b="1" i="1" baseline="-25000" smtClean="0"/>
              <a:t>1</a:t>
            </a:r>
            <a:r>
              <a:rPr lang="en-US" b="1" i="1" smtClean="0"/>
              <a:t>, … p</a:t>
            </a:r>
            <a:r>
              <a:rPr lang="en-US" b="1" i="1" baseline="-25000" smtClean="0"/>
              <a:t>n-1</a:t>
            </a:r>
            <a:r>
              <a:rPr lang="en-US" smtClean="0"/>
              <a:t>}</a:t>
            </a:r>
          </a:p>
          <a:p>
            <a:r>
              <a:rPr lang="en-US" smtClean="0"/>
              <a:t>Each process has </a:t>
            </a:r>
            <a:r>
              <a:rPr lang="en-US" b="1" smtClean="0">
                <a:solidFill>
                  <a:srgbClr val="3366FF"/>
                </a:solidFill>
              </a:rPr>
              <a:t>critical section </a:t>
            </a:r>
            <a:r>
              <a:rPr lang="en-US" smtClean="0"/>
              <a:t>segment of code</a:t>
            </a:r>
          </a:p>
          <a:p>
            <a:pPr lvl="1"/>
            <a:r>
              <a:rPr lang="en-US" smtClean="0"/>
              <a:t>Process may be changing common variables, updating table, writing file, etc</a:t>
            </a:r>
          </a:p>
          <a:p>
            <a:pPr lvl="1"/>
            <a:r>
              <a:rPr lang="en-US" smtClean="0"/>
              <a:t>When one process in critical section, no other may be in its critical section</a:t>
            </a:r>
          </a:p>
          <a:p>
            <a:r>
              <a:rPr lang="en-US" b="1" i="1" smtClean="0"/>
              <a:t>Critical section problem </a:t>
            </a:r>
            <a:r>
              <a:rPr lang="en-US" smtClean="0"/>
              <a:t>is to design protocol to solve this</a:t>
            </a:r>
          </a:p>
          <a:p>
            <a:r>
              <a:rPr lang="en-US" smtClean="0"/>
              <a:t>Each process must ask permission to enter critical section in </a:t>
            </a:r>
            <a:r>
              <a:rPr lang="en-US" b="1" smtClean="0">
                <a:solidFill>
                  <a:srgbClr val="3366FF"/>
                </a:solidFill>
              </a:rPr>
              <a:t>entry section</a:t>
            </a:r>
            <a:r>
              <a:rPr lang="en-US" smtClean="0"/>
              <a:t>, may follow critical section with </a:t>
            </a:r>
            <a:r>
              <a:rPr lang="en-US" b="1" smtClean="0">
                <a:solidFill>
                  <a:srgbClr val="3366FF"/>
                </a:solidFill>
              </a:rPr>
              <a:t>exit section</a:t>
            </a:r>
            <a:r>
              <a:rPr lang="en-US" smtClean="0"/>
              <a:t>, then </a:t>
            </a:r>
            <a:r>
              <a:rPr lang="en-US" b="1" smtClean="0">
                <a:solidFill>
                  <a:srgbClr val="3366FF"/>
                </a:solidFill>
              </a:rPr>
              <a:t>remainder section</a:t>
            </a:r>
          </a:p>
          <a:p>
            <a:endParaRPr lang="en-US" b="1" smtClean="0">
              <a:solidFill>
                <a:srgbClr val="3366FF"/>
              </a:solidFill>
            </a:endParaRPr>
          </a:p>
          <a:p>
            <a:pPr>
              <a:buFont typeface="Monotype Sorts" pitchFamily="-84" charset="2"/>
              <a:buNone/>
            </a:pPr>
            <a:endParaRPr lang="en-US" smtClean="0"/>
          </a:p>
        </p:txBody>
      </p:sp>
    </p:spTree>
    <p:extLst>
      <p:ext uri="{BB962C8B-B14F-4D97-AF65-F5344CB8AC3E}">
        <p14:creationId xmlns:p14="http://schemas.microsoft.com/office/powerpoint/2010/main" val="409314884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981200" y="188913"/>
            <a:ext cx="8229600" cy="576262"/>
          </a:xfrm>
        </p:spPr>
        <p:txBody>
          <a:bodyPr/>
          <a:lstStyle/>
          <a:p>
            <a:r>
              <a:rPr lang="en-US" dirty="0" smtClean="0"/>
              <a:t>Critical Section</a:t>
            </a:r>
          </a:p>
        </p:txBody>
      </p:sp>
      <p:pic>
        <p:nvPicPr>
          <p:cNvPr id="6" name="Content Placeholder 5"/>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00610" y="1233488"/>
            <a:ext cx="9321055"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5095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1981200" y="188913"/>
            <a:ext cx="8229600" cy="576262"/>
          </a:xfrm>
        </p:spPr>
        <p:txBody>
          <a:bodyPr/>
          <a:lstStyle/>
          <a:p>
            <a:r>
              <a:rPr lang="en-US" dirty="0" smtClean="0"/>
              <a:t>Critical Section</a:t>
            </a:r>
          </a:p>
        </p:txBody>
      </p:sp>
      <p:sp>
        <p:nvSpPr>
          <p:cNvPr id="11267" name="Content Placeholder 2"/>
          <p:cNvSpPr>
            <a:spLocks noGrp="1"/>
          </p:cNvSpPr>
          <p:nvPr>
            <p:ph idx="1"/>
          </p:nvPr>
        </p:nvSpPr>
        <p:spPr/>
        <p:txBody>
          <a:bodyPr/>
          <a:lstStyle/>
          <a:p>
            <a:r>
              <a:rPr lang="en-US" dirty="0" smtClean="0"/>
              <a:t>General structure of process </a:t>
            </a:r>
            <a:r>
              <a:rPr lang="en-US" b="1" i="1" dirty="0" smtClean="0"/>
              <a:t>P</a:t>
            </a:r>
            <a:r>
              <a:rPr lang="en-US" b="1" i="1" baseline="-25000" dirty="0" smtClean="0"/>
              <a:t>i  </a:t>
            </a:r>
            <a:endParaRPr lang="en-US" dirty="0" smtClean="0"/>
          </a:p>
          <a:p>
            <a:endParaRPr lang="en-US" b="1" dirty="0" smtClean="0">
              <a:solidFill>
                <a:srgbClr val="0000FF"/>
              </a:solidFill>
            </a:endParaRPr>
          </a:p>
        </p:txBody>
      </p:sp>
      <p:pic>
        <p:nvPicPr>
          <p:cNvPr id="11268"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98914" y="1751013"/>
            <a:ext cx="3894137" cy="269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180198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2701926" y="195263"/>
            <a:ext cx="7724775" cy="576262"/>
          </a:xfrm>
        </p:spPr>
        <p:txBody>
          <a:bodyPr/>
          <a:lstStyle/>
          <a:p>
            <a:pPr eaLnBrk="1" hangingPunct="1"/>
            <a:r>
              <a:rPr lang="en-US" dirty="0" smtClean="0"/>
              <a:t>Solution to Critical-Section Problem</a:t>
            </a:r>
          </a:p>
        </p:txBody>
      </p:sp>
      <p:sp>
        <p:nvSpPr>
          <p:cNvPr id="13315" name="Rectangle 3"/>
          <p:cNvSpPr>
            <a:spLocks noGrp="1" noChangeArrowheads="1"/>
          </p:cNvSpPr>
          <p:nvPr>
            <p:ph idx="1"/>
          </p:nvPr>
        </p:nvSpPr>
        <p:spPr>
          <a:xfrm>
            <a:off x="2546350" y="1166814"/>
            <a:ext cx="6902450" cy="4530725"/>
          </a:xfrm>
        </p:spPr>
        <p:txBody>
          <a:bodyPr/>
          <a:lstStyle/>
          <a:p>
            <a:pPr>
              <a:buFont typeface="Monotype Sorts" pitchFamily="-84" charset="2"/>
              <a:buNone/>
            </a:pPr>
            <a:r>
              <a:rPr lang="en-US" dirty="0" smtClean="0">
                <a:solidFill>
                  <a:srgbClr val="000000"/>
                </a:solidFill>
              </a:rPr>
              <a:t>1.   </a:t>
            </a:r>
            <a:r>
              <a:rPr lang="en-US" b="1" dirty="0" smtClean="0">
                <a:solidFill>
                  <a:srgbClr val="3366FF"/>
                </a:solidFill>
              </a:rPr>
              <a:t>Mutual Exclusion </a:t>
            </a:r>
            <a:r>
              <a:rPr lang="en-US" dirty="0" smtClean="0"/>
              <a:t>- If process </a:t>
            </a:r>
            <a:r>
              <a:rPr lang="en-US" b="1" i="1" dirty="0" smtClean="0"/>
              <a:t>P</a:t>
            </a:r>
            <a:r>
              <a:rPr lang="en-US" b="1" i="1" baseline="-25000" dirty="0" smtClean="0"/>
              <a:t>i</a:t>
            </a:r>
            <a:r>
              <a:rPr lang="en-US" b="1" dirty="0" smtClean="0"/>
              <a:t> </a:t>
            </a:r>
            <a:r>
              <a:rPr lang="en-US" dirty="0" smtClean="0"/>
              <a:t>is executing in its critical section, then no other processes can be executing in their critical sections</a:t>
            </a:r>
          </a:p>
          <a:p>
            <a:pPr>
              <a:buFont typeface="Monotype Sorts" pitchFamily="-84" charset="2"/>
              <a:buNone/>
            </a:pPr>
            <a:r>
              <a:rPr lang="en-US" dirty="0" smtClean="0">
                <a:solidFill>
                  <a:srgbClr val="000000"/>
                </a:solidFill>
              </a:rPr>
              <a:t>2.   </a:t>
            </a:r>
            <a:r>
              <a:rPr lang="en-US" b="1" dirty="0" smtClean="0">
                <a:solidFill>
                  <a:srgbClr val="3366FF"/>
                </a:solidFill>
              </a:rPr>
              <a:t>Progress</a:t>
            </a:r>
            <a:r>
              <a:rPr lang="en-US" b="1" dirty="0" smtClean="0"/>
              <a:t> </a:t>
            </a:r>
            <a:r>
              <a:rPr lang="en-US" dirty="0" smtClean="0"/>
              <a:t>- If no process is executing in its critical section and there exist some processes that wish to enter their critical section, then the selection of the processes that will enter the critical section next cannot be postponed indefinitely</a:t>
            </a:r>
          </a:p>
          <a:p>
            <a:pPr>
              <a:buFont typeface="Monotype Sorts" pitchFamily="-84" charset="2"/>
              <a:buNone/>
            </a:pPr>
            <a:r>
              <a:rPr lang="en-US" dirty="0" smtClean="0"/>
              <a:t>3.  </a:t>
            </a:r>
            <a:r>
              <a:rPr lang="en-US" b="1" dirty="0" smtClean="0">
                <a:solidFill>
                  <a:srgbClr val="3366FF"/>
                </a:solidFill>
              </a:rPr>
              <a:t>Bounded Waiting </a:t>
            </a:r>
            <a:r>
              <a:rPr lang="en-US" dirty="0" smtClean="0"/>
              <a:t>-  A bound must exist on the number of times that other processes are allowed to enter their critical sections after a process has made a request to enter its critical section and before that request is granted</a:t>
            </a:r>
          </a:p>
          <a:p>
            <a:pPr marL="795338" lvl="1" indent="-338138">
              <a:buSzPct val="125000"/>
              <a:buFont typeface="Wingdings 2" panose="05020102010507070707" pitchFamily="18" charset="2"/>
              <a:buChar char=""/>
            </a:pPr>
            <a:r>
              <a:rPr lang="en-US" dirty="0" smtClean="0"/>
              <a:t>Assume that each process executes at a nonzero speed </a:t>
            </a:r>
          </a:p>
          <a:p>
            <a:pPr marL="795338" lvl="1" indent="-338138">
              <a:buSzPct val="125000"/>
              <a:buFont typeface="Wingdings 2" panose="05020102010507070707" pitchFamily="18" charset="2"/>
              <a:buChar char=""/>
            </a:pPr>
            <a:r>
              <a:rPr lang="en-US" dirty="0" smtClean="0"/>
              <a:t>No assumption concerning </a:t>
            </a:r>
            <a:r>
              <a:rPr lang="en-US" b="1" dirty="0" smtClean="0">
                <a:solidFill>
                  <a:srgbClr val="3366FF"/>
                </a:solidFill>
              </a:rPr>
              <a:t>relative speed </a:t>
            </a:r>
            <a:r>
              <a:rPr lang="en-US" dirty="0" smtClean="0"/>
              <a:t>of the</a:t>
            </a:r>
            <a:r>
              <a:rPr lang="en-US" b="1" dirty="0" smtClean="0"/>
              <a:t> </a:t>
            </a:r>
            <a:r>
              <a:rPr lang="en-US" b="1" i="1" dirty="0" smtClean="0">
                <a:solidFill>
                  <a:srgbClr val="000000"/>
                </a:solidFill>
              </a:rPr>
              <a:t>n</a:t>
            </a:r>
            <a:r>
              <a:rPr lang="en-US" b="1" dirty="0" smtClean="0">
                <a:solidFill>
                  <a:srgbClr val="000000"/>
                </a:solidFill>
              </a:rPr>
              <a:t> </a:t>
            </a:r>
            <a:r>
              <a:rPr lang="en-US" dirty="0" smtClean="0"/>
              <a:t>processes</a:t>
            </a:r>
          </a:p>
        </p:txBody>
      </p:sp>
    </p:spTree>
    <p:extLst>
      <p:ext uri="{BB962C8B-B14F-4D97-AF65-F5344CB8AC3E}">
        <p14:creationId xmlns:p14="http://schemas.microsoft.com/office/powerpoint/2010/main" val="34553547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Synchronization Hardware</a:t>
            </a:r>
            <a:endParaRPr lang="en-US" dirty="0"/>
          </a:p>
        </p:txBody>
      </p:sp>
      <p:sp>
        <p:nvSpPr>
          <p:cNvPr id="3" name="Content Placeholder 2"/>
          <p:cNvSpPr>
            <a:spLocks noGrp="1"/>
          </p:cNvSpPr>
          <p:nvPr>
            <p:ph idx="1"/>
          </p:nvPr>
        </p:nvSpPr>
        <p:spPr>
          <a:xfrm>
            <a:off x="1219200" y="1272125"/>
            <a:ext cx="10972800" cy="4530725"/>
          </a:xfrm>
        </p:spPr>
        <p:txBody>
          <a:bodyPr/>
          <a:lstStyle/>
          <a:p>
            <a:pPr marL="0" indent="0">
              <a:buNone/>
            </a:pPr>
            <a:r>
              <a:rPr lang="en-US" sz="2400" dirty="0" smtClean="0"/>
              <a:t>Possible solutions:</a:t>
            </a:r>
          </a:p>
          <a:p>
            <a:pPr>
              <a:buFont typeface="Wingdings" panose="05000000000000000000" pitchFamily="2" charset="2"/>
              <a:buChar char="§"/>
            </a:pPr>
            <a:r>
              <a:rPr lang="en-US" sz="2400" dirty="0" smtClean="0"/>
              <a:t>Disabling Interrupts</a:t>
            </a:r>
          </a:p>
          <a:p>
            <a:pPr>
              <a:buFont typeface="Wingdings" panose="05000000000000000000" pitchFamily="2" charset="2"/>
              <a:buChar char="§"/>
            </a:pPr>
            <a:r>
              <a:rPr lang="en-US" sz="2400" dirty="0" smtClean="0"/>
              <a:t>Lock Variables</a:t>
            </a:r>
          </a:p>
          <a:p>
            <a:pPr>
              <a:buFont typeface="Wingdings" panose="05000000000000000000" pitchFamily="2" charset="2"/>
              <a:buChar char="§"/>
            </a:pPr>
            <a:r>
              <a:rPr lang="en-US" sz="2400" dirty="0" smtClean="0"/>
              <a:t>Strict Alternation</a:t>
            </a:r>
          </a:p>
          <a:p>
            <a:pPr>
              <a:buFont typeface="Wingdings" panose="05000000000000000000" pitchFamily="2" charset="2"/>
              <a:buChar char="§"/>
            </a:pPr>
            <a:r>
              <a:rPr lang="en-US" sz="2400" dirty="0" smtClean="0"/>
              <a:t>Test and </a:t>
            </a:r>
            <a:r>
              <a:rPr lang="en-US" sz="2400" dirty="0"/>
              <a:t>S</a:t>
            </a:r>
            <a:r>
              <a:rPr lang="en-US" sz="2400" dirty="0" smtClean="0"/>
              <a:t>et Lock</a:t>
            </a:r>
          </a:p>
          <a:p>
            <a:pPr>
              <a:buFont typeface="Wingdings" panose="05000000000000000000" pitchFamily="2" charset="2"/>
              <a:buChar char="§"/>
            </a:pPr>
            <a:r>
              <a:rPr lang="en-US" sz="2400" dirty="0" smtClean="0"/>
              <a:t>Peterson’s sol</a:t>
            </a:r>
            <a:r>
              <a:rPr lang="en-US" sz="2400" dirty="0"/>
              <a:t>u</a:t>
            </a:r>
            <a:r>
              <a:rPr lang="en-US" sz="2400" dirty="0" smtClean="0"/>
              <a:t>tion </a:t>
            </a:r>
          </a:p>
          <a:p>
            <a:pPr marL="0" indent="0">
              <a:buNone/>
            </a:pPr>
            <a:endParaRPr lang="en-US" sz="2400" dirty="0"/>
          </a:p>
        </p:txBody>
      </p:sp>
    </p:spTree>
    <p:extLst>
      <p:ext uri="{BB962C8B-B14F-4D97-AF65-F5344CB8AC3E}">
        <p14:creationId xmlns:p14="http://schemas.microsoft.com/office/powerpoint/2010/main" val="1557520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Disabling Interrupts</a:t>
            </a:r>
            <a:endParaRPr lang="en-US" dirty="0"/>
          </a:p>
        </p:txBody>
      </p:sp>
      <p:sp>
        <p:nvSpPr>
          <p:cNvPr id="3" name="Content Placeholder 2"/>
          <p:cNvSpPr>
            <a:spLocks noGrp="1"/>
          </p:cNvSpPr>
          <p:nvPr>
            <p:ph idx="1"/>
          </p:nvPr>
        </p:nvSpPr>
        <p:spPr>
          <a:xfrm>
            <a:off x="907841" y="854075"/>
            <a:ext cx="10972800" cy="4530725"/>
          </a:xfrm>
        </p:spPr>
        <p:txBody>
          <a:bodyPr/>
          <a:lstStyle/>
          <a:p>
            <a:pPr eaLnBrk="1" hangingPunct="1">
              <a:lnSpc>
                <a:spcPct val="80000"/>
              </a:lnSpc>
            </a:pPr>
            <a:r>
              <a:rPr lang="en-US" sz="2800" dirty="0" smtClean="0"/>
              <a:t>How does it work?</a:t>
            </a:r>
          </a:p>
          <a:p>
            <a:pPr lvl="1" eaLnBrk="1" hangingPunct="1">
              <a:lnSpc>
                <a:spcPct val="80000"/>
              </a:lnSpc>
            </a:pPr>
            <a:r>
              <a:rPr lang="en-US" sz="2400" dirty="0" smtClean="0"/>
              <a:t>Disable all interrupts just after entering a critical section</a:t>
            </a:r>
          </a:p>
          <a:p>
            <a:pPr lvl="1" eaLnBrk="1" hangingPunct="1">
              <a:lnSpc>
                <a:spcPct val="80000"/>
              </a:lnSpc>
            </a:pPr>
            <a:r>
              <a:rPr lang="en-US" sz="2400" dirty="0" smtClean="0"/>
              <a:t>Re-enable them just before leaving it.</a:t>
            </a:r>
          </a:p>
          <a:p>
            <a:pPr eaLnBrk="1" hangingPunct="1">
              <a:lnSpc>
                <a:spcPct val="80000"/>
              </a:lnSpc>
            </a:pPr>
            <a:r>
              <a:rPr lang="en-US" sz="2800" dirty="0" smtClean="0"/>
              <a:t>Why does it work?</a:t>
            </a:r>
          </a:p>
          <a:p>
            <a:pPr lvl="1" eaLnBrk="1" hangingPunct="1">
              <a:lnSpc>
                <a:spcPct val="80000"/>
              </a:lnSpc>
            </a:pPr>
            <a:r>
              <a:rPr lang="en-US" sz="2400" dirty="0" smtClean="0"/>
              <a:t>With interrupts disabled, no clock interrupts can occur</a:t>
            </a:r>
          </a:p>
          <a:p>
            <a:pPr lvl="1" eaLnBrk="1" hangingPunct="1">
              <a:lnSpc>
                <a:spcPct val="80000"/>
              </a:lnSpc>
            </a:pPr>
            <a:r>
              <a:rPr lang="en-US" sz="2400" dirty="0" smtClean="0"/>
              <a:t>No switching can occur</a:t>
            </a:r>
          </a:p>
          <a:p>
            <a:pPr eaLnBrk="1" hangingPunct="1">
              <a:lnSpc>
                <a:spcPct val="80000"/>
              </a:lnSpc>
            </a:pPr>
            <a:r>
              <a:rPr lang="en-US" sz="2800" dirty="0" smtClean="0"/>
              <a:t>Problems:</a:t>
            </a:r>
          </a:p>
          <a:p>
            <a:pPr lvl="1" eaLnBrk="1" hangingPunct="1">
              <a:lnSpc>
                <a:spcPct val="80000"/>
              </a:lnSpc>
            </a:pPr>
            <a:r>
              <a:rPr lang="en-US" sz="2400" dirty="0" smtClean="0"/>
              <a:t>What if the process forgets to enable the interrupts?</a:t>
            </a:r>
          </a:p>
          <a:p>
            <a:pPr lvl="1" eaLnBrk="1" hangingPunct="1">
              <a:lnSpc>
                <a:spcPct val="80000"/>
              </a:lnSpc>
            </a:pPr>
            <a:r>
              <a:rPr lang="en-US" sz="2400" dirty="0" smtClean="0"/>
              <a:t>Multiprocessor? (disabling interrupts only affects one CPU)</a:t>
            </a:r>
          </a:p>
          <a:p>
            <a:pPr marL="0" indent="0" eaLnBrk="1" hangingPunct="1">
              <a:lnSpc>
                <a:spcPct val="80000"/>
              </a:lnSpc>
              <a:buNone/>
            </a:pPr>
            <a:endParaRPr lang="en-US" sz="2800" dirty="0" smtClean="0"/>
          </a:p>
        </p:txBody>
      </p:sp>
      <p:pic>
        <p:nvPicPr>
          <p:cNvPr id="4" name="Picture 3"/>
          <p:cNvPicPr>
            <a:picLocks noChangeAspect="1"/>
          </p:cNvPicPr>
          <p:nvPr/>
        </p:nvPicPr>
        <p:blipFill>
          <a:blip r:embed="rId2" cstate="print"/>
          <a:stretch>
            <a:fillRect/>
          </a:stretch>
        </p:blipFill>
        <p:spPr>
          <a:xfrm>
            <a:off x="8035507" y="4698240"/>
            <a:ext cx="4143375" cy="1876425"/>
          </a:xfrm>
          <a:prstGeom prst="rect">
            <a:avLst/>
          </a:prstGeom>
        </p:spPr>
      </p:pic>
    </p:spTree>
    <p:extLst>
      <p:ext uri="{BB962C8B-B14F-4D97-AF65-F5344CB8AC3E}">
        <p14:creationId xmlns:p14="http://schemas.microsoft.com/office/powerpoint/2010/main" val="4449497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74782"/>
            <a:ext cx="10972800" cy="576262"/>
          </a:xfrm>
        </p:spPr>
        <p:txBody>
          <a:bodyPr/>
          <a:lstStyle/>
          <a:p>
            <a:r>
              <a:rPr lang="en-US" sz="2800" smtClean="0"/>
              <a:t>Lock </a:t>
            </a:r>
            <a:r>
              <a:rPr lang="en-US" sz="2800" dirty="0" smtClean="0"/>
              <a:t>Variable Method</a:t>
            </a:r>
            <a:endParaRPr lang="en-US" sz="2800" dirty="0"/>
          </a:p>
        </p:txBody>
      </p:sp>
      <p:sp>
        <p:nvSpPr>
          <p:cNvPr id="3" name="Content Placeholder 2"/>
          <p:cNvSpPr>
            <a:spLocks noGrp="1"/>
          </p:cNvSpPr>
          <p:nvPr>
            <p:ph idx="1"/>
          </p:nvPr>
        </p:nvSpPr>
        <p:spPr/>
        <p:txBody>
          <a:bodyPr/>
          <a:lstStyle/>
          <a:p>
            <a:pPr eaLnBrk="1" hangingPunct="1">
              <a:lnSpc>
                <a:spcPct val="90000"/>
              </a:lnSpc>
              <a:buFontTx/>
              <a:buNone/>
            </a:pPr>
            <a:r>
              <a:rPr lang="en-US" sz="2400" dirty="0" err="1" smtClean="0"/>
              <a:t>int</a:t>
            </a:r>
            <a:r>
              <a:rPr lang="en-US" sz="2400" dirty="0" smtClean="0"/>
              <a:t> lock = 0;</a:t>
            </a:r>
          </a:p>
          <a:p>
            <a:pPr eaLnBrk="1" hangingPunct="1">
              <a:lnSpc>
                <a:spcPct val="90000"/>
              </a:lnSpc>
              <a:buFontTx/>
              <a:buNone/>
            </a:pPr>
            <a:r>
              <a:rPr lang="en-US" sz="2400" dirty="0" smtClean="0"/>
              <a:t>while (lock !=0);</a:t>
            </a:r>
          </a:p>
          <a:p>
            <a:pPr eaLnBrk="1" hangingPunct="1">
              <a:lnSpc>
                <a:spcPct val="90000"/>
              </a:lnSpc>
              <a:buFontTx/>
              <a:buNone/>
            </a:pPr>
            <a:r>
              <a:rPr lang="en-US" sz="2400" dirty="0" smtClean="0"/>
              <a:t>lock = 1;</a:t>
            </a:r>
          </a:p>
          <a:p>
            <a:pPr eaLnBrk="1" hangingPunct="1">
              <a:lnSpc>
                <a:spcPct val="90000"/>
              </a:lnSpc>
              <a:buFontTx/>
              <a:buNone/>
            </a:pPr>
            <a:r>
              <a:rPr lang="en-US" sz="2400" dirty="0" smtClean="0"/>
              <a:t>//</a:t>
            </a:r>
            <a:r>
              <a:rPr lang="en-US" sz="2400" dirty="0" err="1" smtClean="0"/>
              <a:t>EnterCriticalSection</a:t>
            </a:r>
            <a:r>
              <a:rPr lang="en-US" sz="2400" dirty="0" smtClean="0"/>
              <a:t>;</a:t>
            </a:r>
          </a:p>
          <a:p>
            <a:pPr eaLnBrk="1" hangingPunct="1">
              <a:lnSpc>
                <a:spcPct val="90000"/>
              </a:lnSpc>
              <a:buFontTx/>
              <a:buNone/>
            </a:pPr>
            <a:r>
              <a:rPr lang="en-US" sz="2400" dirty="0" smtClean="0"/>
              <a:t>   access </a:t>
            </a:r>
            <a:r>
              <a:rPr lang="en-US" sz="2400" b="1" dirty="0" smtClean="0">
                <a:solidFill>
                  <a:srgbClr val="FF0000"/>
                </a:solidFill>
              </a:rPr>
              <a:t>shared</a:t>
            </a:r>
            <a:r>
              <a:rPr lang="en-US" sz="2400" dirty="0" smtClean="0"/>
              <a:t> variable;</a:t>
            </a:r>
          </a:p>
          <a:p>
            <a:pPr eaLnBrk="1" hangingPunct="1">
              <a:lnSpc>
                <a:spcPct val="90000"/>
              </a:lnSpc>
              <a:buFontTx/>
              <a:buNone/>
            </a:pPr>
            <a:r>
              <a:rPr lang="en-US" sz="2400" dirty="0" smtClean="0"/>
              <a:t>//</a:t>
            </a:r>
            <a:r>
              <a:rPr lang="en-US" sz="2400" dirty="0" err="1" smtClean="0"/>
              <a:t>LeaveCriticalSection</a:t>
            </a:r>
            <a:r>
              <a:rPr lang="en-US" sz="2400" dirty="0" smtClean="0"/>
              <a:t>;</a:t>
            </a:r>
          </a:p>
          <a:p>
            <a:pPr eaLnBrk="1" hangingPunct="1">
              <a:lnSpc>
                <a:spcPct val="90000"/>
              </a:lnSpc>
              <a:buFontTx/>
              <a:buNone/>
            </a:pPr>
            <a:r>
              <a:rPr lang="en-US" sz="2400" dirty="0" smtClean="0"/>
              <a:t>lock = 0;</a:t>
            </a:r>
          </a:p>
          <a:p>
            <a:pPr marL="0" indent="0">
              <a:buNone/>
            </a:pPr>
            <a:endParaRPr lang="en-US" sz="2400" dirty="0" smtClean="0"/>
          </a:p>
        </p:txBody>
      </p:sp>
    </p:spTree>
    <p:extLst>
      <p:ext uri="{BB962C8B-B14F-4D97-AF65-F5344CB8AC3E}">
        <p14:creationId xmlns:p14="http://schemas.microsoft.com/office/powerpoint/2010/main" val="28847281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smtClean="0"/>
              <a:t>Strict Alternation</a:t>
            </a:r>
            <a:endParaRPr lang="en-US" dirty="0"/>
          </a:p>
        </p:txBody>
      </p:sp>
      <p:pic>
        <p:nvPicPr>
          <p:cNvPr id="4" name="Picture 6"/>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727008" y="1244421"/>
            <a:ext cx="10972800" cy="3246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p:cNvSpPr/>
          <p:nvPr/>
        </p:nvSpPr>
        <p:spPr>
          <a:xfrm>
            <a:off x="4895893" y="854075"/>
            <a:ext cx="1601721" cy="369332"/>
          </a:xfrm>
          <a:prstGeom prst="rect">
            <a:avLst/>
          </a:prstGeom>
        </p:spPr>
        <p:txBody>
          <a:bodyPr wrap="none">
            <a:spAutoFit/>
          </a:bodyPr>
          <a:lstStyle/>
          <a:p>
            <a:r>
              <a:rPr lang="en-US" dirty="0" smtClean="0"/>
              <a:t>initially turn=0</a:t>
            </a:r>
            <a:endParaRPr lang="en-US" dirty="0"/>
          </a:p>
        </p:txBody>
      </p:sp>
    </p:spTree>
    <p:extLst>
      <p:ext uri="{BB962C8B-B14F-4D97-AF65-F5344CB8AC3E}">
        <p14:creationId xmlns:p14="http://schemas.microsoft.com/office/powerpoint/2010/main" val="410293327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Problems</a:t>
            </a:r>
            <a:endParaRPr lang="en-US" dirty="0"/>
          </a:p>
        </p:txBody>
      </p:sp>
      <p:sp>
        <p:nvSpPr>
          <p:cNvPr id="3" name="Content Placeholder 2"/>
          <p:cNvSpPr>
            <a:spLocks noGrp="1"/>
          </p:cNvSpPr>
          <p:nvPr>
            <p:ph idx="1"/>
          </p:nvPr>
        </p:nvSpPr>
        <p:spPr/>
        <p:txBody>
          <a:bodyPr/>
          <a:lstStyle/>
          <a:p>
            <a:r>
              <a:rPr lang="en-US" dirty="0" smtClean="0"/>
              <a:t>Busy waiting: Continuously testing a variable until some value appear</a:t>
            </a:r>
          </a:p>
          <a:p>
            <a:pPr lvl="1"/>
            <a:r>
              <a:rPr lang="en-US" dirty="0" smtClean="0"/>
              <a:t>Wastes CPU time</a:t>
            </a:r>
          </a:p>
          <a:p>
            <a:r>
              <a:rPr lang="en-US" dirty="0" smtClean="0"/>
              <a:t>Violates progress</a:t>
            </a:r>
          </a:p>
          <a:p>
            <a:pPr lvl="1"/>
            <a:r>
              <a:rPr lang="en-US" dirty="0" smtClean="0"/>
              <a:t>When one process is much slower than the other</a:t>
            </a:r>
          </a:p>
          <a:p>
            <a:pPr marL="0" indent="0">
              <a:buNone/>
            </a:pPr>
            <a:endParaRPr lang="en-US" dirty="0"/>
          </a:p>
        </p:txBody>
      </p:sp>
    </p:spTree>
    <p:extLst>
      <p:ext uri="{BB962C8B-B14F-4D97-AF65-F5344CB8AC3E}">
        <p14:creationId xmlns:p14="http://schemas.microsoft.com/office/powerpoint/2010/main" val="41315976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Peterson's solution</a:t>
            </a:r>
            <a:endParaRPr lang="en-US" dirty="0"/>
          </a:p>
        </p:txBody>
      </p:sp>
      <p:sp>
        <p:nvSpPr>
          <p:cNvPr id="3" name="Content Placeholder 2"/>
          <p:cNvSpPr>
            <a:spLocks noGrp="1"/>
          </p:cNvSpPr>
          <p:nvPr>
            <p:ph idx="1"/>
          </p:nvPr>
        </p:nvSpPr>
        <p:spPr>
          <a:xfrm>
            <a:off x="1075268" y="1233489"/>
            <a:ext cx="5428564" cy="4530725"/>
          </a:xfrm>
        </p:spPr>
        <p:txBody>
          <a:bodyPr/>
          <a:lstStyle/>
          <a:p>
            <a:pPr marL="285750" indent="-285750">
              <a:buFont typeface="Arial" panose="020B0604020202020204" pitchFamily="34" charset="0"/>
              <a:buChar char="•"/>
            </a:pPr>
            <a:r>
              <a:rPr lang="en-US" sz="2800" dirty="0"/>
              <a:t>Consists of 2 procedures</a:t>
            </a:r>
          </a:p>
          <a:p>
            <a:pPr marL="285750" indent="-285750">
              <a:buFont typeface="Arial" panose="020B0604020202020204" pitchFamily="34" charset="0"/>
              <a:buChar char="•"/>
            </a:pPr>
            <a:r>
              <a:rPr lang="en-US" sz="2800" dirty="0"/>
              <a:t>Each process has to call</a:t>
            </a:r>
          </a:p>
          <a:p>
            <a:pPr marL="742950" lvl="1" indent="-285750">
              <a:buFont typeface="Arial" panose="020B0604020202020204" pitchFamily="34" charset="0"/>
              <a:buChar char="•"/>
            </a:pPr>
            <a:r>
              <a:rPr lang="en-US" sz="2800" dirty="0" err="1">
                <a:latin typeface="Courier New" panose="02070309020205020404" pitchFamily="49" charset="0"/>
                <a:cs typeface="Courier New" panose="02070309020205020404" pitchFamily="49" charset="0"/>
              </a:rPr>
              <a:t>enter_region</a:t>
            </a:r>
            <a:r>
              <a:rPr lang="en-US" sz="2800" dirty="0"/>
              <a:t> with its own process # before entering its C.R.</a:t>
            </a:r>
          </a:p>
          <a:p>
            <a:pPr marL="742950" lvl="1" indent="-285750">
              <a:buFont typeface="Arial" panose="020B0604020202020204" pitchFamily="34" charset="0"/>
              <a:buChar char="•"/>
            </a:pPr>
            <a:r>
              <a:rPr lang="en-US" sz="2800" dirty="0"/>
              <a:t>And </a:t>
            </a:r>
            <a:r>
              <a:rPr lang="en-US" sz="2800" dirty="0" err="1">
                <a:latin typeface="Courier New" panose="02070309020205020404" pitchFamily="49" charset="0"/>
                <a:cs typeface="Courier New" panose="02070309020205020404" pitchFamily="49" charset="0"/>
              </a:rPr>
              <a:t>Leave_region</a:t>
            </a:r>
            <a:r>
              <a:rPr lang="en-US" sz="2800" dirty="0"/>
              <a:t> after leaving C.R.</a:t>
            </a:r>
          </a:p>
          <a:p>
            <a:endParaRPr lang="en-US" dirty="0"/>
          </a:p>
        </p:txBody>
      </p:sp>
      <p:pic>
        <p:nvPicPr>
          <p:cNvPr id="4" name="Content Placeholder 2"/>
          <p:cNvPicPr>
            <a:picLocks noChangeAspect="1"/>
          </p:cNvPicPr>
          <p:nvPr/>
        </p:nvPicPr>
        <p:blipFill>
          <a:blip r:embed="rId2" cstate="print"/>
          <a:stretch>
            <a:fillRect/>
          </a:stretch>
        </p:blipFill>
        <p:spPr>
          <a:xfrm>
            <a:off x="7547019" y="1233489"/>
            <a:ext cx="3580327" cy="4094523"/>
          </a:xfrm>
          <a:prstGeom prst="rect">
            <a:avLst/>
          </a:prstGeom>
        </p:spPr>
      </p:pic>
    </p:spTree>
    <p:extLst>
      <p:ext uri="{BB962C8B-B14F-4D97-AF65-F5344CB8AC3E}">
        <p14:creationId xmlns:p14="http://schemas.microsoft.com/office/powerpoint/2010/main" val="21101807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2506664" y="168276"/>
            <a:ext cx="7704137" cy="576263"/>
          </a:xfrm>
        </p:spPr>
        <p:txBody>
          <a:bodyPr/>
          <a:lstStyle/>
          <a:p>
            <a:r>
              <a:rPr lang="en-US" altLang="en-US" smtClean="0"/>
              <a:t>Interprocess Communication</a:t>
            </a:r>
          </a:p>
        </p:txBody>
      </p:sp>
      <p:sp>
        <p:nvSpPr>
          <p:cNvPr id="31747" name="Content Placeholder 2"/>
          <p:cNvSpPr>
            <a:spLocks noGrp="1"/>
          </p:cNvSpPr>
          <p:nvPr>
            <p:ph idx="1"/>
          </p:nvPr>
        </p:nvSpPr>
        <p:spPr>
          <a:xfrm>
            <a:off x="2409826" y="1154114"/>
            <a:ext cx="7485063" cy="4530725"/>
          </a:xfrm>
        </p:spPr>
        <p:txBody>
          <a:bodyPr/>
          <a:lstStyle/>
          <a:p>
            <a:r>
              <a:rPr lang="en-US" altLang="en-US" smtClean="0"/>
              <a:t>Processes within a system may be </a:t>
            </a:r>
            <a:r>
              <a:rPr lang="en-US" altLang="en-US" b="1" i="1" smtClean="0"/>
              <a:t>independent</a:t>
            </a:r>
            <a:r>
              <a:rPr lang="en-US" altLang="en-US" b="1" smtClean="0"/>
              <a:t> </a:t>
            </a:r>
            <a:r>
              <a:rPr lang="en-US" altLang="en-US" smtClean="0"/>
              <a:t>or </a:t>
            </a:r>
            <a:r>
              <a:rPr lang="en-US" altLang="en-US" b="1" i="1" smtClean="0"/>
              <a:t>cooperating</a:t>
            </a:r>
          </a:p>
          <a:p>
            <a:r>
              <a:rPr lang="en-US" altLang="en-US" smtClean="0"/>
              <a:t>Cooperating process can affect or be affected by other processes, including sharing data</a:t>
            </a:r>
          </a:p>
          <a:p>
            <a:r>
              <a:rPr lang="en-US" altLang="en-US" smtClean="0"/>
              <a:t>Reasons for cooperating processes:</a:t>
            </a:r>
          </a:p>
          <a:p>
            <a:pPr lvl="1"/>
            <a:r>
              <a:rPr lang="en-US" altLang="en-US" smtClean="0"/>
              <a:t>Information sharing</a:t>
            </a:r>
          </a:p>
          <a:p>
            <a:pPr lvl="1"/>
            <a:r>
              <a:rPr lang="en-US" altLang="en-US" smtClean="0"/>
              <a:t>Computation speedup</a:t>
            </a:r>
          </a:p>
          <a:p>
            <a:pPr lvl="1"/>
            <a:r>
              <a:rPr lang="en-US" altLang="en-US" smtClean="0"/>
              <a:t>Modularity</a:t>
            </a:r>
          </a:p>
          <a:p>
            <a:pPr lvl="1"/>
            <a:r>
              <a:rPr lang="en-US" altLang="en-US" smtClean="0"/>
              <a:t>Convenience	</a:t>
            </a:r>
          </a:p>
          <a:p>
            <a:r>
              <a:rPr lang="en-US" altLang="en-US" smtClean="0"/>
              <a:t>Cooperating processes need </a:t>
            </a:r>
            <a:r>
              <a:rPr lang="en-US" altLang="en-US" b="1" smtClean="0">
                <a:solidFill>
                  <a:srgbClr val="3366FF"/>
                </a:solidFill>
              </a:rPr>
              <a:t>interprocess communication </a:t>
            </a:r>
            <a:r>
              <a:rPr lang="en-US" altLang="en-US" smtClean="0"/>
              <a:t>(</a:t>
            </a:r>
            <a:r>
              <a:rPr lang="en-US" altLang="en-US" b="1" smtClean="0">
                <a:solidFill>
                  <a:srgbClr val="3366FF"/>
                </a:solidFill>
              </a:rPr>
              <a:t>IPC</a:t>
            </a:r>
            <a:r>
              <a:rPr lang="en-US" altLang="en-US" smtClean="0"/>
              <a:t>)</a:t>
            </a:r>
          </a:p>
          <a:p>
            <a:r>
              <a:rPr lang="en-US" altLang="en-US" smtClean="0"/>
              <a:t>Two models of IPC</a:t>
            </a:r>
          </a:p>
          <a:p>
            <a:pPr lvl="1"/>
            <a:r>
              <a:rPr lang="en-US" altLang="en-US" b="1" smtClean="0">
                <a:solidFill>
                  <a:srgbClr val="3366FF"/>
                </a:solidFill>
              </a:rPr>
              <a:t>Shared memory</a:t>
            </a:r>
          </a:p>
          <a:p>
            <a:pPr lvl="1"/>
            <a:r>
              <a:rPr lang="en-US" altLang="en-US" b="1" smtClean="0">
                <a:solidFill>
                  <a:srgbClr val="3366FF"/>
                </a:solidFill>
              </a:rPr>
              <a:t>Message passing</a:t>
            </a:r>
          </a:p>
          <a:p>
            <a:pPr lvl="1"/>
            <a:endParaRPr lang="en-US" altLang="en-US" smtClean="0"/>
          </a:p>
        </p:txBody>
      </p:sp>
    </p:spTree>
    <p:extLst>
      <p:ext uri="{BB962C8B-B14F-4D97-AF65-F5344CB8AC3E}">
        <p14:creationId xmlns:p14="http://schemas.microsoft.com/office/powerpoint/2010/main" val="3078152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Peterson's solution </a:t>
            </a:r>
            <a:r>
              <a:rPr lang="en-US" altLang="en-US" sz="2400" dirty="0"/>
              <a:t>(for 2 processes)</a:t>
            </a:r>
            <a:endParaRPr lang="en-US" dirty="0"/>
          </a:p>
        </p:txBody>
      </p:sp>
      <p:pic>
        <p:nvPicPr>
          <p:cNvPr id="4" name="Picture 5"/>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71978" y="1233488"/>
            <a:ext cx="9981126" cy="50642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31617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Peterson’s Solution: Analysis(1)</a:t>
            </a:r>
          </a:p>
        </p:txBody>
      </p:sp>
      <p:sp>
        <p:nvSpPr>
          <p:cNvPr id="3" name="Content Placeholder 2"/>
          <p:cNvSpPr>
            <a:spLocks noGrp="1"/>
          </p:cNvSpPr>
          <p:nvPr>
            <p:ph idx="1"/>
          </p:nvPr>
        </p:nvSpPr>
        <p:spPr/>
        <p:txBody>
          <a:bodyPr/>
          <a:lstStyle/>
          <a:p>
            <a:r>
              <a:rPr lang="en-US" sz="2400" dirty="0"/>
              <a:t>Let Process 1 is not interested and Process 0 calls </a:t>
            </a:r>
            <a:r>
              <a:rPr lang="en-US" sz="2400" dirty="0" err="1"/>
              <a:t>enter_region</a:t>
            </a:r>
            <a:r>
              <a:rPr lang="en-US" sz="2400" dirty="0"/>
              <a:t> with 0</a:t>
            </a:r>
          </a:p>
          <a:p>
            <a:r>
              <a:rPr lang="en-US" sz="2400" dirty="0"/>
              <a:t>So, turn = 0 and interested[0] = true and Process 0 is in CR</a:t>
            </a:r>
          </a:p>
          <a:p>
            <a:r>
              <a:rPr lang="en-US" sz="2400" dirty="0"/>
              <a:t>Now if Process 1 calls </a:t>
            </a:r>
            <a:r>
              <a:rPr lang="en-US" sz="2400" dirty="0" err="1"/>
              <a:t>enter_region</a:t>
            </a:r>
            <a:r>
              <a:rPr lang="en-US" sz="2400" dirty="0"/>
              <a:t>, it will hang there until interested[0] is false. Which only happens when Process 0 calls </a:t>
            </a:r>
            <a:r>
              <a:rPr lang="en-US" sz="2400" dirty="0" err="1"/>
              <a:t>leave_region</a:t>
            </a:r>
            <a:r>
              <a:rPr lang="en-US" sz="2400" dirty="0"/>
              <a:t> i.e. leaves the C.R.</a:t>
            </a:r>
          </a:p>
          <a:p>
            <a:endParaRPr lang="en-US" sz="2400" dirty="0"/>
          </a:p>
        </p:txBody>
      </p:sp>
    </p:spTree>
    <p:extLst>
      <p:ext uri="{BB962C8B-B14F-4D97-AF65-F5344CB8AC3E}">
        <p14:creationId xmlns:p14="http://schemas.microsoft.com/office/powerpoint/2010/main" val="203652785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Peterson’s Solution: Analysis(2)</a:t>
            </a:r>
          </a:p>
        </p:txBody>
      </p:sp>
      <p:sp>
        <p:nvSpPr>
          <p:cNvPr id="3" name="Content Placeholder 2"/>
          <p:cNvSpPr>
            <a:spLocks noGrp="1"/>
          </p:cNvSpPr>
          <p:nvPr>
            <p:ph idx="1"/>
          </p:nvPr>
        </p:nvSpPr>
        <p:spPr/>
        <p:txBody>
          <a:bodyPr/>
          <a:lstStyle/>
          <a:p>
            <a:r>
              <a:rPr lang="en-US" sz="2400" dirty="0"/>
              <a:t>Let both processes call </a:t>
            </a:r>
            <a:r>
              <a:rPr lang="en-US" sz="2400" dirty="0" err="1"/>
              <a:t>enter_region</a:t>
            </a:r>
            <a:r>
              <a:rPr lang="en-US" sz="2400" dirty="0"/>
              <a:t> </a:t>
            </a:r>
            <a:r>
              <a:rPr lang="en-US" sz="2400" dirty="0">
                <a:solidFill>
                  <a:srgbClr val="FF0000"/>
                </a:solidFill>
              </a:rPr>
              <a:t>simultaneously</a:t>
            </a:r>
          </a:p>
          <a:p>
            <a:r>
              <a:rPr lang="en-US" sz="2400" dirty="0"/>
              <a:t>Say turn = 1. (i.e. Process 1 stores </a:t>
            </a:r>
            <a:r>
              <a:rPr lang="en-US" sz="2400" dirty="0">
                <a:solidFill>
                  <a:srgbClr val="FF0000"/>
                </a:solidFill>
              </a:rPr>
              <a:t>last</a:t>
            </a:r>
            <a:r>
              <a:rPr lang="en-US" sz="2400" dirty="0"/>
              <a:t>)</a:t>
            </a:r>
          </a:p>
          <a:p>
            <a:r>
              <a:rPr lang="en-US" sz="2400" dirty="0"/>
              <a:t>Process 0 enters critical region: while (turn = = 0 &amp;&amp; …) returns </a:t>
            </a:r>
            <a:r>
              <a:rPr lang="en-US" sz="2400" dirty="0">
                <a:solidFill>
                  <a:srgbClr val="FF0000"/>
                </a:solidFill>
              </a:rPr>
              <a:t>false</a:t>
            </a:r>
            <a:r>
              <a:rPr lang="en-US" sz="2400" dirty="0"/>
              <a:t> since turn = 1.</a:t>
            </a:r>
          </a:p>
          <a:p>
            <a:r>
              <a:rPr lang="en-US" sz="2400" dirty="0"/>
              <a:t>Process 1 loops until process  0 exits: while (turn = = 1 &amp;&amp; interested[0] = = true) returns true.</a:t>
            </a:r>
          </a:p>
          <a:p>
            <a:endParaRPr lang="en-US" sz="2400" dirty="0"/>
          </a:p>
        </p:txBody>
      </p:sp>
    </p:spTree>
    <p:extLst>
      <p:ext uri="{BB962C8B-B14F-4D97-AF65-F5344CB8AC3E}">
        <p14:creationId xmlns:p14="http://schemas.microsoft.com/office/powerpoint/2010/main" val="207323126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Sleep &amp; wakeup</a:t>
            </a:r>
          </a:p>
        </p:txBody>
      </p:sp>
      <p:sp>
        <p:nvSpPr>
          <p:cNvPr id="3" name="Content Placeholder 2"/>
          <p:cNvSpPr>
            <a:spLocks noGrp="1"/>
          </p:cNvSpPr>
          <p:nvPr>
            <p:ph idx="1"/>
          </p:nvPr>
        </p:nvSpPr>
        <p:spPr/>
        <p:txBody>
          <a:bodyPr/>
          <a:lstStyle/>
          <a:p>
            <a:r>
              <a:rPr lang="en-US" dirty="0"/>
              <a:t>When a process has to </a:t>
            </a:r>
            <a:r>
              <a:rPr lang="en-US" dirty="0">
                <a:solidFill>
                  <a:srgbClr val="FF0000"/>
                </a:solidFill>
              </a:rPr>
              <a:t>wait</a:t>
            </a:r>
            <a:r>
              <a:rPr lang="en-US" dirty="0"/>
              <a:t>, change its </a:t>
            </a:r>
            <a:r>
              <a:rPr lang="en-US" dirty="0">
                <a:solidFill>
                  <a:srgbClr val="FF0000"/>
                </a:solidFill>
              </a:rPr>
              <a:t>state</a:t>
            </a:r>
            <a:r>
              <a:rPr lang="en-US" dirty="0"/>
              <a:t> to </a:t>
            </a:r>
            <a:r>
              <a:rPr lang="en-US" b="1" dirty="0"/>
              <a:t>BLOCKED/WAITING</a:t>
            </a:r>
          </a:p>
          <a:p>
            <a:r>
              <a:rPr lang="en-US" dirty="0"/>
              <a:t>Switched to </a:t>
            </a:r>
            <a:r>
              <a:rPr lang="en-US" b="1" dirty="0"/>
              <a:t>READY</a:t>
            </a:r>
            <a:r>
              <a:rPr lang="en-US" dirty="0"/>
              <a:t> state, when it is OK to retry entering the critical section</a:t>
            </a:r>
          </a:p>
          <a:p>
            <a:r>
              <a:rPr lang="en-US" dirty="0"/>
              <a:t>Sleep is a </a:t>
            </a:r>
            <a:r>
              <a:rPr lang="en-US" dirty="0">
                <a:solidFill>
                  <a:srgbClr val="FF0000"/>
                </a:solidFill>
              </a:rPr>
              <a:t>system call</a:t>
            </a:r>
            <a:r>
              <a:rPr lang="en-US" dirty="0"/>
              <a:t> that causes the caller to block</a:t>
            </a:r>
          </a:p>
          <a:p>
            <a:pPr lvl="1"/>
            <a:r>
              <a:rPr lang="en-US" dirty="0"/>
              <a:t>be suspended until another process wakes it up</a:t>
            </a:r>
          </a:p>
          <a:p>
            <a:r>
              <a:rPr lang="en-US" dirty="0"/>
              <a:t>Wakeup system call has one parameter, the process to be awakened.</a:t>
            </a:r>
          </a:p>
          <a:p>
            <a:endParaRPr lang="en-US" dirty="0"/>
          </a:p>
        </p:txBody>
      </p:sp>
    </p:spTree>
    <p:extLst>
      <p:ext uri="{BB962C8B-B14F-4D97-AF65-F5344CB8AC3E}">
        <p14:creationId xmlns:p14="http://schemas.microsoft.com/office/powerpoint/2010/main" val="41610261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 Consumer Problem</a:t>
            </a:r>
          </a:p>
        </p:txBody>
      </p:sp>
      <p:sp>
        <p:nvSpPr>
          <p:cNvPr id="3" name="Content Placeholder 2"/>
          <p:cNvSpPr>
            <a:spLocks noGrp="1"/>
          </p:cNvSpPr>
          <p:nvPr>
            <p:ph idx="1"/>
          </p:nvPr>
        </p:nvSpPr>
        <p:spPr>
          <a:xfrm>
            <a:off x="1075267" y="1233490"/>
            <a:ext cx="9408136" cy="2617294"/>
          </a:xfrm>
        </p:spPr>
        <p:txBody>
          <a:bodyPr/>
          <a:lstStyle/>
          <a:p>
            <a:r>
              <a:rPr lang="en-US" sz="2800" dirty="0"/>
              <a:t>Also called bounded-buffer problem</a:t>
            </a:r>
          </a:p>
          <a:p>
            <a:r>
              <a:rPr lang="en-US" sz="2800" dirty="0"/>
              <a:t>Two (</a:t>
            </a:r>
            <a:r>
              <a:rPr lang="en-US" sz="2800" i="1" dirty="0" err="1"/>
              <a:t>m</a:t>
            </a:r>
            <a:r>
              <a:rPr lang="en-US" sz="2800" dirty="0" err="1"/>
              <a:t>+</a:t>
            </a:r>
            <a:r>
              <a:rPr lang="en-US" sz="2800" i="1" dirty="0" err="1"/>
              <a:t>n</a:t>
            </a:r>
            <a:r>
              <a:rPr lang="en-US" sz="2800" dirty="0"/>
              <a:t>) processes share a </a:t>
            </a:r>
            <a:r>
              <a:rPr lang="en-US" sz="2800" dirty="0">
                <a:solidFill>
                  <a:srgbClr val="FF0000"/>
                </a:solidFill>
              </a:rPr>
              <a:t>common</a:t>
            </a:r>
            <a:r>
              <a:rPr lang="en-US" sz="2800" dirty="0"/>
              <a:t> buffer</a:t>
            </a:r>
          </a:p>
          <a:p>
            <a:r>
              <a:rPr lang="en-US" sz="2800" dirty="0"/>
              <a:t>One (</a:t>
            </a:r>
            <a:r>
              <a:rPr lang="en-US" sz="2800" i="1" dirty="0"/>
              <a:t>m</a:t>
            </a:r>
            <a:r>
              <a:rPr lang="en-US" sz="2800" dirty="0"/>
              <a:t>) of them is (are) </a:t>
            </a:r>
            <a:r>
              <a:rPr lang="en-US" sz="2800" b="1" u="sng" dirty="0"/>
              <a:t>producer</a:t>
            </a:r>
            <a:r>
              <a:rPr lang="en-US" sz="2800" dirty="0"/>
              <a:t>(s): put(s) information in the buffer</a:t>
            </a:r>
          </a:p>
          <a:p>
            <a:r>
              <a:rPr lang="en-US" sz="2800" dirty="0"/>
              <a:t>One (</a:t>
            </a:r>
            <a:r>
              <a:rPr lang="en-US" sz="2800" i="1" dirty="0"/>
              <a:t>n</a:t>
            </a:r>
            <a:r>
              <a:rPr lang="en-US" sz="2800" dirty="0"/>
              <a:t>) of them is (are) </a:t>
            </a:r>
            <a:r>
              <a:rPr lang="en-US" sz="2800" b="1" u="sng" dirty="0"/>
              <a:t>consumer</a:t>
            </a:r>
            <a:r>
              <a:rPr lang="en-US" sz="2800" dirty="0"/>
              <a:t>(s): take(s) information out of the buffer</a:t>
            </a:r>
          </a:p>
          <a:p>
            <a:r>
              <a:rPr lang="en-US" sz="2800" dirty="0"/>
              <a:t>Trouble and solution</a:t>
            </a:r>
          </a:p>
          <a:p>
            <a:pPr lvl="1"/>
            <a:r>
              <a:rPr lang="en-US" sz="2400" dirty="0"/>
              <a:t>Producer wants to put but buffer </a:t>
            </a:r>
            <a:r>
              <a:rPr lang="en-US" sz="2400" dirty="0">
                <a:solidFill>
                  <a:srgbClr val="FF0000"/>
                </a:solidFill>
              </a:rPr>
              <a:t>full-</a:t>
            </a:r>
            <a:r>
              <a:rPr lang="en-US" sz="2400" dirty="0"/>
              <a:t> Go to </a:t>
            </a:r>
            <a:r>
              <a:rPr lang="en-US" sz="2400" b="1" dirty="0"/>
              <a:t>sleep</a:t>
            </a:r>
            <a:r>
              <a:rPr lang="en-US" sz="2400" dirty="0"/>
              <a:t> and </a:t>
            </a:r>
            <a:r>
              <a:rPr lang="en-US" sz="2400" b="1" dirty="0"/>
              <a:t>wake up </a:t>
            </a:r>
            <a:r>
              <a:rPr lang="en-US" sz="2400" dirty="0"/>
              <a:t>when consumer takes one or more</a:t>
            </a:r>
          </a:p>
          <a:p>
            <a:pPr lvl="1"/>
            <a:r>
              <a:rPr lang="en-US" sz="2400" dirty="0"/>
              <a:t>Consumer wants to take but buffer </a:t>
            </a:r>
            <a:r>
              <a:rPr lang="en-US" sz="2400" dirty="0">
                <a:solidFill>
                  <a:srgbClr val="FF0000"/>
                </a:solidFill>
              </a:rPr>
              <a:t>empty-</a:t>
            </a:r>
            <a:r>
              <a:rPr lang="en-US" sz="2400" dirty="0"/>
              <a:t> go to sleep and wake up when producer puts one or more</a:t>
            </a:r>
          </a:p>
          <a:p>
            <a:endParaRPr lang="en-US" dirty="0"/>
          </a:p>
        </p:txBody>
      </p:sp>
      <p:sp>
        <p:nvSpPr>
          <p:cNvPr id="4" name="Rectangle 3"/>
          <p:cNvSpPr/>
          <p:nvPr/>
        </p:nvSpPr>
        <p:spPr>
          <a:xfrm>
            <a:off x="4509668" y="3244334"/>
            <a:ext cx="184731" cy="369332"/>
          </a:xfrm>
          <a:prstGeom prst="rect">
            <a:avLst/>
          </a:prstGeom>
        </p:spPr>
        <p:txBody>
          <a:bodyPr wrap="none">
            <a:spAutoFit/>
          </a:bodyPr>
          <a:lstStyle/>
          <a:p>
            <a:endParaRPr lang="en-US" dirty="0"/>
          </a:p>
        </p:txBody>
      </p:sp>
    </p:spTree>
    <p:extLst>
      <p:ext uri="{BB962C8B-B14F-4D97-AF65-F5344CB8AC3E}">
        <p14:creationId xmlns:p14="http://schemas.microsoft.com/office/powerpoint/2010/main" val="41487430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90692"/>
            <a:ext cx="10972800" cy="576262"/>
          </a:xfrm>
        </p:spPr>
        <p:txBody>
          <a:bodyPr/>
          <a:lstStyle/>
          <a:p>
            <a:r>
              <a:rPr lang="en-US" dirty="0"/>
              <a:t>Sleep and Wakeup</a:t>
            </a:r>
          </a:p>
        </p:txBody>
      </p:sp>
      <p:pic>
        <p:nvPicPr>
          <p:cNvPr id="4" name="Picture 8"/>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a:xfrm>
            <a:off x="1017432" y="1233488"/>
            <a:ext cx="10238703" cy="5218827"/>
          </a:xfrm>
          <a:noFill/>
        </p:spPr>
      </p:pic>
    </p:spTree>
    <p:extLst>
      <p:ext uri="{BB962C8B-B14F-4D97-AF65-F5344CB8AC3E}">
        <p14:creationId xmlns:p14="http://schemas.microsoft.com/office/powerpoint/2010/main" val="19518205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Sleep and Wakeup: Race condition</a:t>
            </a:r>
          </a:p>
        </p:txBody>
      </p:sp>
      <p:sp>
        <p:nvSpPr>
          <p:cNvPr id="3" name="Content Placeholder 2"/>
          <p:cNvSpPr>
            <a:spLocks noGrp="1"/>
          </p:cNvSpPr>
          <p:nvPr>
            <p:ph idx="1"/>
          </p:nvPr>
        </p:nvSpPr>
        <p:spPr/>
        <p:txBody>
          <a:bodyPr/>
          <a:lstStyle/>
          <a:p>
            <a:r>
              <a:rPr lang="en-US" b="1" dirty="0">
                <a:solidFill>
                  <a:srgbClr val="FF0000"/>
                </a:solidFill>
              </a:rPr>
              <a:t>Race condition</a:t>
            </a:r>
            <a:endParaRPr lang="en-US" dirty="0"/>
          </a:p>
          <a:p>
            <a:r>
              <a:rPr lang="en-US" dirty="0"/>
              <a:t>Unconstrained access to </a:t>
            </a:r>
            <a:r>
              <a:rPr lang="en-US" i="1" dirty="0"/>
              <a:t>count</a:t>
            </a:r>
            <a:r>
              <a:rPr lang="en-US" dirty="0"/>
              <a:t> </a:t>
            </a:r>
          </a:p>
          <a:p>
            <a:pPr lvl="1"/>
            <a:r>
              <a:rPr lang="en-US" dirty="0"/>
              <a:t>CPU is given to P just after C has </a:t>
            </a:r>
            <a:r>
              <a:rPr lang="en-US" dirty="0">
                <a:solidFill>
                  <a:srgbClr val="FF0000"/>
                </a:solidFill>
              </a:rPr>
              <a:t>read</a:t>
            </a:r>
            <a:r>
              <a:rPr lang="en-US" dirty="0"/>
              <a:t> count to be 0 but not yet gone to sleep.  </a:t>
            </a:r>
          </a:p>
          <a:p>
            <a:pPr lvl="1"/>
            <a:r>
              <a:rPr lang="en-US" dirty="0"/>
              <a:t>P calls wakeup</a:t>
            </a:r>
          </a:p>
          <a:p>
            <a:pPr lvl="1"/>
            <a:r>
              <a:rPr lang="en-US" dirty="0"/>
              <a:t>Result is </a:t>
            </a:r>
            <a:r>
              <a:rPr lang="en-US" dirty="0">
                <a:solidFill>
                  <a:srgbClr val="FF0000"/>
                </a:solidFill>
              </a:rPr>
              <a:t>lost</a:t>
            </a:r>
            <a:r>
              <a:rPr lang="en-US" dirty="0"/>
              <a:t> wake-up signal</a:t>
            </a:r>
          </a:p>
          <a:p>
            <a:pPr lvl="1"/>
            <a:r>
              <a:rPr lang="en-US" dirty="0"/>
              <a:t>Both will sleep forever</a:t>
            </a:r>
          </a:p>
          <a:p>
            <a:endParaRPr lang="en-US" dirty="0"/>
          </a:p>
        </p:txBody>
      </p:sp>
    </p:spTree>
    <p:extLst>
      <p:ext uri="{BB962C8B-B14F-4D97-AF65-F5344CB8AC3E}">
        <p14:creationId xmlns:p14="http://schemas.microsoft.com/office/powerpoint/2010/main" val="6868261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981200" y="147638"/>
            <a:ext cx="8229600" cy="576262"/>
          </a:xfrm>
        </p:spPr>
        <p:txBody>
          <a:bodyPr/>
          <a:lstStyle/>
          <a:p>
            <a:pPr eaLnBrk="1" hangingPunct="1"/>
            <a:r>
              <a:rPr lang="en-US" dirty="0" smtClean="0"/>
              <a:t>Semaphore</a:t>
            </a:r>
          </a:p>
        </p:txBody>
      </p:sp>
      <p:sp>
        <p:nvSpPr>
          <p:cNvPr id="27651" name="Rectangle 3"/>
          <p:cNvSpPr>
            <a:spLocks noGrp="1" noChangeArrowheads="1"/>
          </p:cNvSpPr>
          <p:nvPr>
            <p:ph idx="1"/>
          </p:nvPr>
        </p:nvSpPr>
        <p:spPr>
          <a:xfrm>
            <a:off x="2351089" y="1163639"/>
            <a:ext cx="7921625" cy="5254625"/>
          </a:xfrm>
        </p:spPr>
        <p:txBody>
          <a:bodyPr/>
          <a:lstStyle/>
          <a:p>
            <a:pPr>
              <a:lnSpc>
                <a:spcPct val="90000"/>
              </a:lnSpc>
            </a:pPr>
            <a:r>
              <a:rPr lang="en-US" sz="1600" dirty="0"/>
              <a:t>Synchronization tool that provides more sophisticated ways (than </a:t>
            </a:r>
            <a:r>
              <a:rPr lang="en-US" sz="1600" dirty="0" err="1"/>
              <a:t>Mutex</a:t>
            </a:r>
            <a:r>
              <a:rPr lang="en-US" sz="1600" dirty="0"/>
              <a:t> locks)  for process to synchronize their activities.</a:t>
            </a:r>
            <a:endParaRPr lang="en-US" sz="1600" i="1" dirty="0">
              <a:solidFill>
                <a:schemeClr val="tx2"/>
              </a:solidFill>
            </a:endParaRPr>
          </a:p>
          <a:p>
            <a:pPr>
              <a:lnSpc>
                <a:spcPct val="90000"/>
              </a:lnSpc>
            </a:pPr>
            <a:r>
              <a:rPr lang="en-US" sz="1600" dirty="0"/>
              <a:t>Semaphore </a:t>
            </a:r>
            <a:r>
              <a:rPr lang="en-US" sz="1600" b="1" i="1" dirty="0"/>
              <a:t>S</a:t>
            </a:r>
            <a:r>
              <a:rPr lang="en-US" sz="1600" dirty="0"/>
              <a:t> – integer variable</a:t>
            </a:r>
          </a:p>
          <a:p>
            <a:pPr>
              <a:lnSpc>
                <a:spcPct val="90000"/>
              </a:lnSpc>
            </a:pPr>
            <a:r>
              <a:rPr lang="en-US" sz="1600" dirty="0"/>
              <a:t>Can only be accessed via two indivisible (atomic) operations</a:t>
            </a:r>
          </a:p>
          <a:p>
            <a:pPr lvl="1">
              <a:lnSpc>
                <a:spcPct val="90000"/>
              </a:lnSpc>
            </a:pPr>
            <a:r>
              <a:rPr lang="en-US" b="1" dirty="0" smtClean="0">
                <a:solidFill>
                  <a:srgbClr val="000000"/>
                </a:solidFill>
                <a:latin typeface="Courier New" panose="02070309020205020404" pitchFamily="49" charset="0"/>
              </a:rPr>
              <a:t>wait()</a:t>
            </a:r>
            <a:r>
              <a:rPr lang="en-US" dirty="0" smtClean="0">
                <a:solidFill>
                  <a:srgbClr val="000000"/>
                </a:solidFill>
              </a:rPr>
              <a:t> </a:t>
            </a:r>
            <a:r>
              <a:rPr lang="en-US" sz="1600" dirty="0">
                <a:solidFill>
                  <a:srgbClr val="000000"/>
                </a:solidFill>
              </a:rPr>
              <a:t>and </a:t>
            </a:r>
            <a:r>
              <a:rPr lang="en-US" b="1" dirty="0" smtClean="0">
                <a:solidFill>
                  <a:srgbClr val="000000"/>
                </a:solidFill>
                <a:latin typeface="Courier New" panose="02070309020205020404" pitchFamily="49" charset="0"/>
              </a:rPr>
              <a:t>signal()</a:t>
            </a:r>
          </a:p>
          <a:p>
            <a:pPr lvl="2">
              <a:lnSpc>
                <a:spcPct val="90000"/>
              </a:lnSpc>
            </a:pPr>
            <a:r>
              <a:rPr lang="en-US" sz="1600" dirty="0"/>
              <a:t>Originally called </a:t>
            </a:r>
            <a:r>
              <a:rPr lang="en-US" b="1" dirty="0" smtClean="0">
                <a:solidFill>
                  <a:srgbClr val="000000"/>
                </a:solidFill>
                <a:latin typeface="Courier New" panose="02070309020205020404" pitchFamily="49" charset="0"/>
              </a:rPr>
              <a:t>P()</a:t>
            </a:r>
            <a:r>
              <a:rPr lang="en-US" dirty="0" smtClean="0"/>
              <a:t> </a:t>
            </a:r>
            <a:r>
              <a:rPr lang="en-US" sz="1600" dirty="0"/>
              <a:t>and </a:t>
            </a:r>
            <a:r>
              <a:rPr lang="en-US" b="1" dirty="0" smtClean="0">
                <a:solidFill>
                  <a:srgbClr val="000000"/>
                </a:solidFill>
                <a:latin typeface="Courier New" panose="02070309020205020404" pitchFamily="49" charset="0"/>
              </a:rPr>
              <a:t>V()</a:t>
            </a:r>
          </a:p>
          <a:p>
            <a:pPr>
              <a:lnSpc>
                <a:spcPct val="90000"/>
              </a:lnSpc>
            </a:pPr>
            <a:r>
              <a:rPr lang="en-US" sz="1600" dirty="0"/>
              <a:t>Definition of  the </a:t>
            </a:r>
            <a:r>
              <a:rPr lang="en-US" b="1" dirty="0" smtClean="0">
                <a:solidFill>
                  <a:srgbClr val="000000"/>
                </a:solidFill>
                <a:latin typeface="Courier New" panose="02070309020205020404" pitchFamily="49" charset="0"/>
                <a:cs typeface="Courier New" panose="02070309020205020404" pitchFamily="49" charset="0"/>
              </a:rPr>
              <a:t>wait() operation</a:t>
            </a:r>
          </a:p>
          <a:p>
            <a:pPr lvl="1">
              <a:lnSpc>
                <a:spcPct val="90000"/>
              </a:lnSpc>
              <a:buNone/>
            </a:pPr>
            <a:r>
              <a:rPr lang="en-US" sz="1600" b="1" dirty="0">
                <a:latin typeface="Courier New" panose="02070309020205020404" pitchFamily="49" charset="0"/>
                <a:sym typeface="Symbol" panose="05050102010706020507" pitchFamily="18" charset="2"/>
              </a:rPr>
              <a:t>void wait(</a:t>
            </a:r>
            <a:r>
              <a:rPr lang="en-US" sz="1600" b="1" dirty="0" err="1">
                <a:latin typeface="Courier New" panose="02070309020205020404" pitchFamily="49" charset="0"/>
                <a:sym typeface="Symbol" panose="05050102010706020507" pitchFamily="18" charset="2"/>
              </a:rPr>
              <a:t>sem_t</a:t>
            </a:r>
            <a:r>
              <a:rPr lang="en-US" sz="1600" b="1" dirty="0">
                <a:latin typeface="Courier New" panose="02070309020205020404" pitchFamily="49" charset="0"/>
                <a:sym typeface="Symbol" panose="05050102010706020507" pitchFamily="18" charset="2"/>
              </a:rPr>
              <a:t> *S)</a:t>
            </a:r>
          </a:p>
          <a:p>
            <a:pPr lvl="1">
              <a:lnSpc>
                <a:spcPct val="90000"/>
              </a:lnSpc>
              <a:buNone/>
            </a:pPr>
            <a:r>
              <a:rPr lang="en-US" sz="1600" b="1" dirty="0">
                <a:latin typeface="Courier New" panose="02070309020205020404" pitchFamily="49" charset="0"/>
                <a:sym typeface="Symbol" panose="05050102010706020507" pitchFamily="18" charset="2"/>
              </a:rPr>
              <a:t>{</a:t>
            </a:r>
          </a:p>
          <a:p>
            <a:pPr lvl="1">
              <a:lnSpc>
                <a:spcPct val="90000"/>
              </a:lnSpc>
              <a:buNone/>
            </a:pPr>
            <a:r>
              <a:rPr lang="en-US" sz="1600" b="1" dirty="0">
                <a:latin typeface="Courier New" panose="02070309020205020404" pitchFamily="49" charset="0"/>
                <a:sym typeface="Symbol" panose="05050102010706020507" pitchFamily="18" charset="2"/>
              </a:rPr>
              <a:t>S-&gt;value--;</a:t>
            </a:r>
          </a:p>
          <a:p>
            <a:pPr lvl="1">
              <a:lnSpc>
                <a:spcPct val="90000"/>
              </a:lnSpc>
              <a:buNone/>
            </a:pPr>
            <a:r>
              <a:rPr lang="en-US" sz="1600" b="1" dirty="0">
                <a:latin typeface="Courier New" panose="02070309020205020404" pitchFamily="49" charset="0"/>
                <a:sym typeface="Symbol" panose="05050102010706020507" pitchFamily="18" charset="2"/>
              </a:rPr>
              <a:t>if (S-&gt;value &lt; 0)</a:t>
            </a:r>
          </a:p>
          <a:p>
            <a:pPr lvl="1">
              <a:lnSpc>
                <a:spcPct val="90000"/>
              </a:lnSpc>
              <a:buNone/>
            </a:pPr>
            <a:r>
              <a:rPr lang="en-US" sz="1600" b="1" dirty="0">
                <a:latin typeface="Courier New" panose="02070309020205020404" pitchFamily="49" charset="0"/>
                <a:sym typeface="Symbol" panose="05050102010706020507" pitchFamily="18" charset="2"/>
              </a:rPr>
              <a:t>block on semaphore</a:t>
            </a:r>
          </a:p>
          <a:p>
            <a:pPr lvl="1">
              <a:lnSpc>
                <a:spcPct val="90000"/>
              </a:lnSpc>
              <a:buNone/>
            </a:pPr>
            <a:r>
              <a:rPr lang="en-US" sz="1600" b="1" dirty="0" smtClean="0">
                <a:latin typeface="Courier New" panose="02070309020205020404" pitchFamily="49" charset="0"/>
                <a:sym typeface="Symbol" panose="05050102010706020507" pitchFamily="18" charset="2"/>
              </a:rPr>
              <a:t>}</a:t>
            </a:r>
          </a:p>
          <a:p>
            <a:pPr marL="0" indent="0">
              <a:lnSpc>
                <a:spcPct val="90000"/>
              </a:lnSpc>
              <a:buNone/>
            </a:pPr>
            <a:endParaRPr lang="en-US" sz="1600" b="1" dirty="0">
              <a:latin typeface="Courier New" panose="02070309020205020404" pitchFamily="49" charset="0"/>
              <a:cs typeface="Courier New" panose="02070309020205020404" pitchFamily="49" charset="0"/>
              <a:sym typeface="Symbol" panose="05050102010706020507" pitchFamily="18" charset="2"/>
            </a:endParaRPr>
          </a:p>
        </p:txBody>
      </p:sp>
    </p:spTree>
    <p:extLst>
      <p:ext uri="{BB962C8B-B14F-4D97-AF65-F5344CB8AC3E}">
        <p14:creationId xmlns:p14="http://schemas.microsoft.com/office/powerpoint/2010/main" val="170300029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1981200" y="147638"/>
            <a:ext cx="8229600" cy="576262"/>
          </a:xfrm>
        </p:spPr>
        <p:txBody>
          <a:bodyPr/>
          <a:lstStyle/>
          <a:p>
            <a:pPr eaLnBrk="1" hangingPunct="1"/>
            <a:r>
              <a:rPr lang="en-US" dirty="0" smtClean="0"/>
              <a:t>Semaphore</a:t>
            </a:r>
          </a:p>
        </p:txBody>
      </p:sp>
      <p:sp>
        <p:nvSpPr>
          <p:cNvPr id="27651" name="Rectangle 3"/>
          <p:cNvSpPr>
            <a:spLocks noGrp="1" noChangeArrowheads="1"/>
          </p:cNvSpPr>
          <p:nvPr>
            <p:ph idx="1"/>
          </p:nvPr>
        </p:nvSpPr>
        <p:spPr>
          <a:xfrm>
            <a:off x="2351089" y="1163639"/>
            <a:ext cx="7921625" cy="5254625"/>
          </a:xfrm>
        </p:spPr>
        <p:txBody>
          <a:bodyPr/>
          <a:lstStyle/>
          <a:p>
            <a:pPr marL="0" indent="0">
              <a:lnSpc>
                <a:spcPct val="90000"/>
              </a:lnSpc>
              <a:buNone/>
            </a:pPr>
            <a:endParaRPr lang="en-US" sz="1600" b="1" dirty="0" smtClean="0">
              <a:latin typeface="Courier New" panose="02070309020205020404" pitchFamily="49" charset="0"/>
              <a:sym typeface="Symbol" panose="05050102010706020507" pitchFamily="18" charset="2"/>
            </a:endParaRPr>
          </a:p>
          <a:p>
            <a:pPr>
              <a:lnSpc>
                <a:spcPct val="90000"/>
              </a:lnSpc>
            </a:pPr>
            <a:r>
              <a:rPr lang="en-US" sz="1600" dirty="0"/>
              <a:t>Definition of  the </a:t>
            </a:r>
            <a:r>
              <a:rPr lang="en-US" sz="1600" b="1" dirty="0">
                <a:solidFill>
                  <a:srgbClr val="000000"/>
                </a:solidFill>
                <a:latin typeface="Courier New" panose="02070309020205020404" pitchFamily="49" charset="0"/>
                <a:cs typeface="Courier New" panose="02070309020205020404" pitchFamily="49" charset="0"/>
              </a:rPr>
              <a:t>signal() operation</a:t>
            </a:r>
            <a:endParaRPr lang="en-US" sz="1600" b="1" dirty="0">
              <a:latin typeface="Courier New" panose="02070309020205020404" pitchFamily="49" charset="0"/>
              <a:cs typeface="Courier New" panose="02070309020205020404" pitchFamily="49" charset="0"/>
              <a:sym typeface="Symbol" panose="05050102010706020507" pitchFamily="18" charset="2"/>
            </a:endParaRPr>
          </a:p>
          <a:p>
            <a:pPr marL="0" indent="0">
              <a:lnSpc>
                <a:spcPct val="90000"/>
              </a:lnSpc>
              <a:buNone/>
            </a:pPr>
            <a:r>
              <a:rPr lang="en-US" sz="1600" b="1" dirty="0">
                <a:latin typeface="Courier New" panose="02070309020205020404" pitchFamily="49" charset="0"/>
                <a:cs typeface="Courier New" panose="02070309020205020404" pitchFamily="49" charset="0"/>
                <a:sym typeface="Symbol" panose="05050102010706020507" pitchFamily="18" charset="2"/>
              </a:rPr>
              <a:t>    void signal(</a:t>
            </a:r>
            <a:r>
              <a:rPr lang="en-US" sz="1600" b="1" dirty="0" err="1">
                <a:latin typeface="Courier New" panose="02070309020205020404" pitchFamily="49" charset="0"/>
                <a:cs typeface="Courier New" panose="02070309020205020404" pitchFamily="49" charset="0"/>
                <a:sym typeface="Symbol" panose="05050102010706020507" pitchFamily="18" charset="2"/>
              </a:rPr>
              <a:t>sem_t</a:t>
            </a:r>
            <a:r>
              <a:rPr lang="en-US" sz="1600" b="1" dirty="0">
                <a:latin typeface="Courier New" panose="02070309020205020404" pitchFamily="49" charset="0"/>
                <a:cs typeface="Courier New" panose="02070309020205020404" pitchFamily="49" charset="0"/>
                <a:sym typeface="Symbol" panose="05050102010706020507" pitchFamily="18" charset="2"/>
              </a:rPr>
              <a:t> *S)</a:t>
            </a:r>
          </a:p>
          <a:p>
            <a:pPr marL="0" indent="0">
              <a:lnSpc>
                <a:spcPct val="90000"/>
              </a:lnSpc>
              <a:buNone/>
            </a:pPr>
            <a:r>
              <a:rPr lang="en-US" sz="1600" b="1" dirty="0">
                <a:latin typeface="Courier New" panose="02070309020205020404" pitchFamily="49" charset="0"/>
                <a:cs typeface="Courier New" panose="02070309020205020404" pitchFamily="49" charset="0"/>
                <a:sym typeface="Symbol" panose="05050102010706020507" pitchFamily="18" charset="2"/>
              </a:rPr>
              <a:t>{</a:t>
            </a:r>
          </a:p>
          <a:p>
            <a:pPr marL="0" indent="0">
              <a:lnSpc>
                <a:spcPct val="90000"/>
              </a:lnSpc>
              <a:buNone/>
            </a:pPr>
            <a:r>
              <a:rPr lang="en-US" sz="1600" b="1" dirty="0">
                <a:latin typeface="Courier New" panose="02070309020205020404" pitchFamily="49" charset="0"/>
                <a:cs typeface="Courier New" panose="02070309020205020404" pitchFamily="49" charset="0"/>
                <a:sym typeface="Symbol" panose="05050102010706020507" pitchFamily="18" charset="2"/>
              </a:rPr>
              <a:t>S-&gt;value++;</a:t>
            </a:r>
          </a:p>
          <a:p>
            <a:pPr marL="0" indent="0">
              <a:lnSpc>
                <a:spcPct val="90000"/>
              </a:lnSpc>
              <a:buNone/>
            </a:pPr>
            <a:r>
              <a:rPr lang="en-US" sz="1600" b="1" dirty="0">
                <a:latin typeface="Courier New" panose="02070309020205020404" pitchFamily="49" charset="0"/>
                <a:cs typeface="Courier New" panose="02070309020205020404" pitchFamily="49" charset="0"/>
                <a:sym typeface="Symbol" panose="05050102010706020507" pitchFamily="18" charset="2"/>
              </a:rPr>
              <a:t>if (S-&gt;value &lt;= 0)</a:t>
            </a:r>
          </a:p>
          <a:p>
            <a:pPr marL="0" indent="0">
              <a:lnSpc>
                <a:spcPct val="90000"/>
              </a:lnSpc>
              <a:buNone/>
            </a:pPr>
            <a:r>
              <a:rPr lang="en-US" sz="1600" b="1" dirty="0">
                <a:latin typeface="Courier New" panose="02070309020205020404" pitchFamily="49" charset="0"/>
                <a:cs typeface="Courier New" panose="02070309020205020404" pitchFamily="49" charset="0"/>
                <a:sym typeface="Symbol" panose="05050102010706020507" pitchFamily="18" charset="2"/>
              </a:rPr>
              <a:t>unblock one process or thread that is blocked on semaphore</a:t>
            </a:r>
          </a:p>
          <a:p>
            <a:pPr marL="0" indent="0">
              <a:lnSpc>
                <a:spcPct val="90000"/>
              </a:lnSpc>
              <a:buNone/>
            </a:pPr>
            <a:r>
              <a:rPr lang="en-US" sz="1600" b="1" dirty="0">
                <a:latin typeface="Courier New" panose="02070309020205020404" pitchFamily="49" charset="0"/>
                <a:cs typeface="Courier New" panose="02070309020205020404" pitchFamily="49" charset="0"/>
                <a:sym typeface="Symbol" panose="05050102010706020507" pitchFamily="18" charset="2"/>
              </a:rPr>
              <a:t>}</a:t>
            </a:r>
          </a:p>
          <a:p>
            <a:pPr marL="0" indent="0">
              <a:lnSpc>
                <a:spcPct val="90000"/>
              </a:lnSpc>
              <a:buNone/>
            </a:pPr>
            <a:endParaRPr lang="en-US" sz="1600" b="1" dirty="0">
              <a:latin typeface="Courier New" panose="02070309020205020404" pitchFamily="49" charset="0"/>
              <a:cs typeface="Courier New" panose="02070309020205020404" pitchFamily="49" charset="0"/>
              <a:sym typeface="Symbol" panose="05050102010706020507" pitchFamily="18" charset="2"/>
            </a:endParaRPr>
          </a:p>
        </p:txBody>
      </p:sp>
    </p:spTree>
    <p:extLst>
      <p:ext uri="{BB962C8B-B14F-4D97-AF65-F5344CB8AC3E}">
        <p14:creationId xmlns:p14="http://schemas.microsoft.com/office/powerpoint/2010/main" val="272959327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2085975" y="288925"/>
            <a:ext cx="8534400" cy="457200"/>
          </a:xfrm>
        </p:spPr>
        <p:txBody>
          <a:bodyPr/>
          <a:lstStyle/>
          <a:p>
            <a:pPr eaLnBrk="1" hangingPunct="1"/>
            <a:r>
              <a:rPr lang="en-US" smtClean="0"/>
              <a:t>Semaphore Usage</a:t>
            </a:r>
          </a:p>
        </p:txBody>
      </p:sp>
      <p:sp>
        <p:nvSpPr>
          <p:cNvPr id="28675" name="Rectangle 3"/>
          <p:cNvSpPr>
            <a:spLocks noGrp="1" noChangeArrowheads="1"/>
          </p:cNvSpPr>
          <p:nvPr>
            <p:ph idx="1"/>
          </p:nvPr>
        </p:nvSpPr>
        <p:spPr>
          <a:xfrm>
            <a:off x="2368550" y="1093789"/>
            <a:ext cx="7194550" cy="4530725"/>
          </a:xfrm>
        </p:spPr>
        <p:txBody>
          <a:bodyPr/>
          <a:lstStyle/>
          <a:p>
            <a:pPr>
              <a:tabLst>
                <a:tab pos="2001838" algn="ctr"/>
                <a:tab pos="4513263" algn="ctr"/>
              </a:tabLst>
            </a:pPr>
            <a:r>
              <a:rPr lang="en-US" sz="1600" b="1" dirty="0">
                <a:solidFill>
                  <a:srgbClr val="3366FF"/>
                </a:solidFill>
              </a:rPr>
              <a:t>Counting semaphore </a:t>
            </a:r>
            <a:r>
              <a:rPr lang="en-US" sz="1600" dirty="0"/>
              <a:t>– integer value can range over an unrestricted domain</a:t>
            </a:r>
          </a:p>
          <a:p>
            <a:pPr>
              <a:tabLst>
                <a:tab pos="2001838" algn="ctr"/>
                <a:tab pos="4513263" algn="ctr"/>
              </a:tabLst>
            </a:pPr>
            <a:r>
              <a:rPr lang="en-US" sz="1600" b="1" dirty="0">
                <a:solidFill>
                  <a:srgbClr val="3366FF"/>
                </a:solidFill>
              </a:rPr>
              <a:t>Binary semaphore </a:t>
            </a:r>
            <a:r>
              <a:rPr lang="en-US" sz="1600" dirty="0"/>
              <a:t>– integer value can range only between 0 and 1</a:t>
            </a:r>
          </a:p>
          <a:p>
            <a:pPr lvl="1">
              <a:tabLst>
                <a:tab pos="2001838" algn="ctr"/>
                <a:tab pos="4513263" algn="ctr"/>
              </a:tabLst>
            </a:pPr>
            <a:r>
              <a:rPr lang="en-US" sz="1600" dirty="0">
                <a:sym typeface="MT Extra" panose="05050102010205020202" pitchFamily="18" charset="2"/>
              </a:rPr>
              <a:t>Same as a </a:t>
            </a:r>
            <a:r>
              <a:rPr lang="en-US" sz="1600" b="1" dirty="0" err="1">
                <a:solidFill>
                  <a:srgbClr val="3366FF"/>
                </a:solidFill>
                <a:sym typeface="MT Extra" panose="05050102010205020202" pitchFamily="18" charset="2"/>
              </a:rPr>
              <a:t>mutex</a:t>
            </a:r>
            <a:r>
              <a:rPr lang="en-US" sz="1600" b="1" dirty="0">
                <a:solidFill>
                  <a:srgbClr val="3366FF"/>
                </a:solidFill>
                <a:sym typeface="MT Extra" panose="05050102010205020202" pitchFamily="18" charset="2"/>
              </a:rPr>
              <a:t> lock</a:t>
            </a:r>
            <a:endParaRPr lang="en-US" sz="1600" b="1" dirty="0">
              <a:solidFill>
                <a:srgbClr val="3366FF"/>
              </a:solidFill>
            </a:endParaRPr>
          </a:p>
          <a:p>
            <a:pPr>
              <a:tabLst>
                <a:tab pos="2001838" algn="ctr"/>
                <a:tab pos="4513263" algn="ctr"/>
              </a:tabLst>
            </a:pPr>
            <a:r>
              <a:rPr lang="en-US" sz="1600" dirty="0">
                <a:sym typeface="MT Extra" panose="05050102010205020202" pitchFamily="18" charset="2"/>
              </a:rPr>
              <a:t>Can solve various synchronization problems</a:t>
            </a:r>
          </a:p>
          <a:p>
            <a:pPr>
              <a:tabLst>
                <a:tab pos="2001838" algn="ctr"/>
                <a:tab pos="4513263" algn="ctr"/>
              </a:tabLst>
            </a:pPr>
            <a:r>
              <a:rPr lang="en-US" sz="1600" dirty="0">
                <a:sym typeface="MT Extra" panose="05050102010205020202" pitchFamily="18" charset="2"/>
              </a:rPr>
              <a:t>Consider </a:t>
            </a:r>
            <a:r>
              <a:rPr lang="en-US" sz="1600" b="1" i="1" dirty="0">
                <a:sym typeface="MT Extra" panose="05050102010205020202" pitchFamily="18" charset="2"/>
              </a:rPr>
              <a:t>P</a:t>
            </a:r>
            <a:r>
              <a:rPr lang="en-US" sz="1600" b="1" i="1" baseline="-25000" dirty="0">
                <a:sym typeface="MT Extra" panose="05050102010205020202" pitchFamily="18" charset="2"/>
              </a:rPr>
              <a:t>1</a:t>
            </a:r>
            <a:r>
              <a:rPr lang="en-US" sz="1600" b="1" i="1" dirty="0">
                <a:sym typeface="MT Extra" panose="05050102010205020202" pitchFamily="18" charset="2"/>
              </a:rPr>
              <a:t> </a:t>
            </a:r>
            <a:r>
              <a:rPr lang="en-US" sz="1600" dirty="0">
                <a:sym typeface="MT Extra" panose="05050102010205020202" pitchFamily="18" charset="2"/>
              </a:rPr>
              <a:t> and </a:t>
            </a:r>
            <a:r>
              <a:rPr lang="en-US" sz="1600" b="1" i="1" dirty="0">
                <a:sym typeface="MT Extra" panose="05050102010205020202" pitchFamily="18" charset="2"/>
              </a:rPr>
              <a:t>P</a:t>
            </a:r>
            <a:r>
              <a:rPr lang="en-US" sz="1600" b="1" i="1" baseline="-25000" dirty="0">
                <a:sym typeface="MT Extra" panose="05050102010205020202" pitchFamily="18" charset="2"/>
              </a:rPr>
              <a:t>2</a:t>
            </a:r>
            <a:r>
              <a:rPr lang="en-US" sz="1600" dirty="0">
                <a:sym typeface="MT Extra" panose="05050102010205020202" pitchFamily="18" charset="2"/>
              </a:rPr>
              <a:t> that require</a:t>
            </a:r>
            <a:r>
              <a:rPr lang="en-US" sz="1600" b="1" i="1" dirty="0">
                <a:sym typeface="MT Extra" panose="05050102010205020202" pitchFamily="18" charset="2"/>
              </a:rPr>
              <a:t> S</a:t>
            </a:r>
            <a:r>
              <a:rPr lang="en-US" sz="1600" b="1" i="1" baseline="-25000" dirty="0">
                <a:sym typeface="MT Extra" panose="05050102010205020202" pitchFamily="18" charset="2"/>
              </a:rPr>
              <a:t>1</a:t>
            </a:r>
            <a:r>
              <a:rPr lang="en-US" sz="1600" b="1" i="1" dirty="0">
                <a:sym typeface="MT Extra" panose="05050102010205020202" pitchFamily="18" charset="2"/>
              </a:rPr>
              <a:t> </a:t>
            </a:r>
            <a:r>
              <a:rPr lang="en-US" sz="1600" dirty="0">
                <a:sym typeface="MT Extra" panose="05050102010205020202" pitchFamily="18" charset="2"/>
              </a:rPr>
              <a:t>to happen before </a:t>
            </a:r>
            <a:r>
              <a:rPr lang="en-US" sz="1600" b="1" i="1" dirty="0">
                <a:sym typeface="MT Extra" panose="05050102010205020202" pitchFamily="18" charset="2"/>
              </a:rPr>
              <a:t>S</a:t>
            </a:r>
            <a:r>
              <a:rPr lang="en-US" sz="1600" b="1" i="1" baseline="-25000" dirty="0">
                <a:sym typeface="MT Extra" panose="05050102010205020202" pitchFamily="18" charset="2"/>
              </a:rPr>
              <a:t>2</a:t>
            </a:r>
          </a:p>
          <a:p>
            <a:pPr>
              <a:buNone/>
              <a:tabLst>
                <a:tab pos="2001838" algn="ctr"/>
                <a:tab pos="4513263" algn="ctr"/>
              </a:tabLst>
            </a:pPr>
            <a:r>
              <a:rPr lang="en-US" sz="1600" dirty="0">
                <a:sym typeface="MT Extra" panose="05050102010205020202" pitchFamily="18" charset="2"/>
              </a:rPr>
              <a:t>       Create a semaphore </a:t>
            </a:r>
            <a:r>
              <a:rPr lang="en-US" altLang="en-US" sz="1600" dirty="0">
                <a:sym typeface="MT Extra" panose="05050102010205020202" pitchFamily="18" charset="2"/>
              </a:rPr>
              <a:t>“</a:t>
            </a:r>
            <a:r>
              <a:rPr lang="en-US" altLang="ja-JP" sz="1600"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synch</a:t>
            </a:r>
            <a:r>
              <a:rPr lang="en-US" altLang="en-US" sz="1600" dirty="0">
                <a:sym typeface="MT Extra" panose="05050102010205020202" pitchFamily="18" charset="2"/>
              </a:rPr>
              <a:t>”</a:t>
            </a:r>
            <a:r>
              <a:rPr lang="en-US" altLang="ja-JP" sz="1600" dirty="0">
                <a:sym typeface="MT Extra" panose="05050102010205020202" pitchFamily="18" charset="2"/>
              </a:rPr>
              <a:t> initialized to 0 </a:t>
            </a:r>
          </a:p>
          <a:p>
            <a:pPr lvl="1">
              <a:buNone/>
              <a:tabLst>
                <a:tab pos="2001838" algn="ctr"/>
                <a:tab pos="4513263" algn="ctr"/>
              </a:tabLst>
            </a:pPr>
            <a:r>
              <a:rPr lang="en-US" sz="1600"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P1:</a:t>
            </a:r>
          </a:p>
          <a:p>
            <a:pPr lvl="1">
              <a:buNone/>
              <a:tabLst>
                <a:tab pos="2001838" algn="ctr"/>
                <a:tab pos="4513263" algn="ctr"/>
              </a:tabLst>
            </a:pPr>
            <a:r>
              <a:rPr lang="en-US" sz="1600"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   S</a:t>
            </a:r>
            <a:r>
              <a:rPr lang="en-US" sz="1600" b="1" baseline="-25000" dirty="0">
                <a:solidFill>
                  <a:srgbClr val="000000"/>
                </a:solidFill>
                <a:latin typeface="Courier New" panose="02070309020205020404" pitchFamily="49" charset="0"/>
                <a:cs typeface="Courier New" panose="02070309020205020404" pitchFamily="49" charset="0"/>
                <a:sym typeface="MT Extra" panose="05050102010205020202" pitchFamily="18" charset="2"/>
              </a:rPr>
              <a:t>1</a:t>
            </a:r>
            <a:r>
              <a:rPr lang="en-US" sz="1600"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a:t>
            </a:r>
          </a:p>
          <a:p>
            <a:pPr lvl="1">
              <a:buNone/>
              <a:tabLst>
                <a:tab pos="2001838" algn="ctr"/>
                <a:tab pos="4513263" algn="ctr"/>
              </a:tabLst>
            </a:pPr>
            <a:r>
              <a:rPr lang="en-US" sz="1600"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   signal(synch);</a:t>
            </a:r>
          </a:p>
          <a:p>
            <a:pPr lvl="1">
              <a:buNone/>
              <a:tabLst>
                <a:tab pos="2001838" algn="ctr"/>
                <a:tab pos="4513263" algn="ctr"/>
              </a:tabLst>
            </a:pPr>
            <a:r>
              <a:rPr lang="en-US" sz="1600"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P2:</a:t>
            </a:r>
          </a:p>
          <a:p>
            <a:pPr lvl="1">
              <a:buNone/>
              <a:tabLst>
                <a:tab pos="2001838" algn="ctr"/>
                <a:tab pos="4513263" algn="ctr"/>
              </a:tabLst>
            </a:pPr>
            <a:r>
              <a:rPr lang="en-US" sz="1600"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   wait(synch)</a:t>
            </a:r>
            <a:r>
              <a:rPr lang="en-US" sz="1400" dirty="0">
                <a:solidFill>
                  <a:srgbClr val="0000FF"/>
                </a:solidFill>
                <a:sym typeface="MT Extra" panose="05050102010205020202" pitchFamily="18" charset="2"/>
              </a:rPr>
              <a:t>;</a:t>
            </a:r>
            <a:endParaRPr lang="en-US" sz="1600" b="1" dirty="0">
              <a:solidFill>
                <a:srgbClr val="000000"/>
              </a:solidFill>
              <a:latin typeface="Courier New" panose="02070309020205020404" pitchFamily="49" charset="0"/>
              <a:cs typeface="Courier New" panose="02070309020205020404" pitchFamily="49" charset="0"/>
              <a:sym typeface="MT Extra" panose="05050102010205020202" pitchFamily="18" charset="2"/>
            </a:endParaRPr>
          </a:p>
          <a:p>
            <a:pPr lvl="1">
              <a:buNone/>
              <a:tabLst>
                <a:tab pos="2001838" algn="ctr"/>
                <a:tab pos="4513263" algn="ctr"/>
              </a:tabLst>
            </a:pPr>
            <a:r>
              <a:rPr lang="en-US" sz="1600"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   S</a:t>
            </a:r>
            <a:r>
              <a:rPr lang="en-US" sz="1600" b="1" baseline="-25000" dirty="0">
                <a:solidFill>
                  <a:srgbClr val="000000"/>
                </a:solidFill>
                <a:latin typeface="Courier New" panose="02070309020205020404" pitchFamily="49" charset="0"/>
                <a:cs typeface="Courier New" panose="02070309020205020404" pitchFamily="49" charset="0"/>
                <a:sym typeface="MT Extra" panose="05050102010205020202" pitchFamily="18" charset="2"/>
              </a:rPr>
              <a:t>2</a:t>
            </a:r>
            <a:r>
              <a:rPr lang="en-US" sz="1600" b="1" dirty="0">
                <a:solidFill>
                  <a:srgbClr val="000000"/>
                </a:solidFill>
                <a:latin typeface="Courier New" panose="02070309020205020404" pitchFamily="49" charset="0"/>
                <a:cs typeface="Courier New" panose="02070309020205020404" pitchFamily="49" charset="0"/>
                <a:sym typeface="MT Extra" panose="05050102010205020202" pitchFamily="18" charset="2"/>
              </a:rPr>
              <a:t>;</a:t>
            </a:r>
            <a:endParaRPr lang="en-US" sz="1600" dirty="0">
              <a:sym typeface="MT Extra" panose="05050102010205020202" pitchFamily="18" charset="2"/>
            </a:endParaRPr>
          </a:p>
          <a:p>
            <a:pPr>
              <a:tabLst>
                <a:tab pos="2001838" algn="ctr"/>
                <a:tab pos="4513263" algn="ctr"/>
              </a:tabLst>
            </a:pPr>
            <a:r>
              <a:rPr lang="en-US" sz="1600" dirty="0"/>
              <a:t>Can implement a counting semaphore </a:t>
            </a:r>
            <a:r>
              <a:rPr lang="en-US" sz="1600" b="1" i="1" dirty="0">
                <a:solidFill>
                  <a:srgbClr val="000000"/>
                </a:solidFill>
              </a:rPr>
              <a:t>S</a:t>
            </a:r>
            <a:r>
              <a:rPr lang="en-US" sz="1600" dirty="0"/>
              <a:t> as a binary semaphore</a:t>
            </a:r>
          </a:p>
          <a:p>
            <a:pPr>
              <a:tabLst>
                <a:tab pos="2001838" algn="ctr"/>
                <a:tab pos="4513263" algn="ctr"/>
              </a:tabLst>
            </a:pPr>
            <a:endParaRPr lang="en-US" sz="1600" b="1" i="1" baseline="-25000" dirty="0">
              <a:sym typeface="MT Extra" panose="05050102010205020202" pitchFamily="18" charset="2"/>
            </a:endParaRPr>
          </a:p>
        </p:txBody>
      </p:sp>
    </p:spTree>
    <p:extLst>
      <p:ext uri="{BB962C8B-B14F-4D97-AF65-F5344CB8AC3E}">
        <p14:creationId xmlns:p14="http://schemas.microsoft.com/office/powerpoint/2010/main" val="31207966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981200" y="182563"/>
            <a:ext cx="8229600" cy="576262"/>
          </a:xfrm>
        </p:spPr>
        <p:txBody>
          <a:bodyPr/>
          <a:lstStyle/>
          <a:p>
            <a:pPr eaLnBrk="1" hangingPunct="1"/>
            <a:r>
              <a:rPr lang="en-US" altLang="en-US" smtClean="0"/>
              <a:t>Communications Models </a:t>
            </a:r>
          </a:p>
        </p:txBody>
      </p:sp>
      <p:pic>
        <p:nvPicPr>
          <p:cNvPr id="32771" name="Picture 1" descr="3_12.pd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48013" y="1725613"/>
            <a:ext cx="6100762"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2" name="Rectangle 3"/>
          <p:cNvSpPr>
            <a:spLocks noChangeArrowheads="1"/>
          </p:cNvSpPr>
          <p:nvPr/>
        </p:nvSpPr>
        <p:spPr bwMode="auto">
          <a:xfrm>
            <a:off x="2493964" y="1143000"/>
            <a:ext cx="63722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0" fontAlgn="base" hangingPunct="0">
              <a:spcBef>
                <a:spcPct val="0"/>
              </a:spcBef>
              <a:spcAft>
                <a:spcPct val="0"/>
              </a:spcAft>
            </a:pPr>
            <a:r>
              <a:rPr lang="en-US" altLang="en-US" b="1">
                <a:solidFill>
                  <a:srgbClr val="000000"/>
                </a:solidFill>
                <a:latin typeface="Courier New" panose="02070309020205020404" pitchFamily="49" charset="0"/>
                <a:cs typeface="Courier New" panose="02070309020205020404" pitchFamily="49" charset="0"/>
              </a:rPr>
              <a:t>(</a:t>
            </a:r>
            <a:r>
              <a:rPr lang="en-US" altLang="en-US">
                <a:solidFill>
                  <a:srgbClr val="000000"/>
                </a:solidFill>
                <a:latin typeface="Courier New" panose="02070309020205020404" pitchFamily="49" charset="0"/>
                <a:cs typeface="Courier New" panose="02070309020205020404" pitchFamily="49" charset="0"/>
              </a:rPr>
              <a:t>a) Message passing.  (b) shared memory. </a:t>
            </a:r>
            <a:r>
              <a:rPr lang="en-US" altLang="en-US">
                <a:solidFill>
                  <a:srgbClr val="000000"/>
                </a:solidFill>
                <a:cs typeface="Courier New" panose="02070309020205020404" pitchFamily="49" charset="0"/>
              </a:rPr>
              <a:t> </a:t>
            </a:r>
          </a:p>
        </p:txBody>
      </p:sp>
    </p:spTree>
    <p:extLst>
      <p:ext uri="{BB962C8B-B14F-4D97-AF65-F5344CB8AC3E}">
        <p14:creationId xmlns:p14="http://schemas.microsoft.com/office/powerpoint/2010/main" val="31154743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a:t>
            </a:r>
            <a:endParaRPr lang="en-US" dirty="0"/>
          </a:p>
        </p:txBody>
      </p:sp>
      <p:sp>
        <p:nvSpPr>
          <p:cNvPr id="3" name="Content Placeholder 2"/>
          <p:cNvSpPr>
            <a:spLocks noGrp="1"/>
          </p:cNvSpPr>
          <p:nvPr>
            <p:ph idx="1"/>
          </p:nvPr>
        </p:nvSpPr>
        <p:spPr/>
        <p:txBody>
          <a:bodyPr/>
          <a:lstStyle/>
          <a:p>
            <a:pPr marL="228600" lvl="0" indent="-228600" eaLnBrk="1" fontAlgn="auto" hangingPunct="1">
              <a:lnSpc>
                <a:spcPct val="90000"/>
              </a:lnSpc>
              <a:spcBef>
                <a:spcPts val="1000"/>
              </a:spcBef>
              <a:spcAft>
                <a:spcPts val="0"/>
              </a:spcAft>
              <a:buClr>
                <a:prstClr val="black"/>
              </a:buClr>
              <a:buSzTx/>
              <a:buFont typeface="Arial" panose="020B0604020202020204" pitchFamily="34" charset="0"/>
              <a:buChar char="•"/>
            </a:pPr>
            <a:r>
              <a:rPr kumimoji="0" lang="en-US" sz="2600" b="0" i="0" u="none" strike="noStrike" kern="1200" cap="none" spc="0" normalizeH="0" baseline="0" noProof="0" dirty="0" smtClean="0">
                <a:ln>
                  <a:noFill/>
                </a:ln>
                <a:solidFill>
                  <a:prstClr val="black"/>
                </a:solidFill>
                <a:effectLst/>
                <a:uLnTx/>
                <a:uFillTx/>
                <a:latin typeface="Calibri" panose="020F0502020204030204" pitchFamily="34" charset="0"/>
              </a:rPr>
              <a:t>Operation “down”: </a:t>
            </a:r>
          </a:p>
          <a:p>
            <a:pPr marL="685800" lvl="1" indent="-228600" eaLnBrk="1" fontAlgn="auto" hangingPunct="1">
              <a:lnSpc>
                <a:spcPct val="90000"/>
              </a:lnSpc>
              <a:spcBef>
                <a:spcPts val="500"/>
              </a:spcBef>
              <a:spcAft>
                <a:spcPts val="0"/>
              </a:spcAft>
              <a:buClr>
                <a:prstClr val="black"/>
              </a:buClr>
              <a:buSzTx/>
              <a:buFont typeface="Arial" panose="020B0604020202020204" pitchFamily="34" charset="0"/>
              <a:buChar char="•"/>
            </a:pPr>
            <a:r>
              <a:rPr kumimoji="0" lang="en-US" sz="2200" b="0" i="0" u="none" strike="noStrike" kern="1200" cap="none" spc="0" normalizeH="0" baseline="0" noProof="0" dirty="0" smtClean="0">
                <a:ln>
                  <a:noFill/>
                </a:ln>
                <a:solidFill>
                  <a:prstClr val="black"/>
                </a:solidFill>
                <a:effectLst/>
                <a:uLnTx/>
                <a:uFillTx/>
                <a:latin typeface="Calibri" panose="020F0502020204030204" pitchFamily="34" charset="0"/>
              </a:rPr>
              <a:t>if value &gt; 0; value-- and then continue.</a:t>
            </a:r>
          </a:p>
          <a:p>
            <a:pPr marL="685800" lvl="1" indent="-228600" eaLnBrk="1" fontAlgn="auto" hangingPunct="1">
              <a:lnSpc>
                <a:spcPct val="90000"/>
              </a:lnSpc>
              <a:spcBef>
                <a:spcPts val="500"/>
              </a:spcBef>
              <a:spcAft>
                <a:spcPts val="0"/>
              </a:spcAft>
              <a:buClr>
                <a:prstClr val="black"/>
              </a:buClr>
              <a:buSzTx/>
              <a:buFont typeface="Arial" panose="020B0604020202020204" pitchFamily="34" charset="0"/>
              <a:buChar char="•"/>
            </a:pPr>
            <a:r>
              <a:rPr kumimoji="0" lang="en-US" sz="2200" b="0" i="0" u="none" strike="noStrike" kern="1200" cap="none" spc="0" normalizeH="0" baseline="0" noProof="0" dirty="0" smtClean="0">
                <a:ln>
                  <a:noFill/>
                </a:ln>
                <a:solidFill>
                  <a:prstClr val="black"/>
                </a:solidFill>
                <a:effectLst/>
                <a:uLnTx/>
                <a:uFillTx/>
                <a:latin typeface="Calibri" panose="020F0502020204030204" pitchFamily="34" charset="0"/>
              </a:rPr>
              <a:t>if value = 0; process is put to sleep without completing the down for the moment</a:t>
            </a:r>
          </a:p>
          <a:p>
            <a:pPr marL="1143000" lvl="2" indent="-228600" eaLnBrk="1" fontAlgn="auto" hangingPunct="1">
              <a:lnSpc>
                <a:spcPct val="90000"/>
              </a:lnSpc>
              <a:spcBef>
                <a:spcPts val="500"/>
              </a:spcBef>
              <a:spcAft>
                <a:spcPts val="0"/>
              </a:spcAft>
              <a:buClr>
                <a:prstClr val="black"/>
              </a:buClr>
              <a:buSzTx/>
              <a:buFont typeface="Arial" panose="020B0604020202020204" pitchFamily="34" charset="0"/>
              <a:buChar char="•"/>
            </a:pPr>
            <a:r>
              <a:rPr kumimoji="0" lang="en-US" sz="1900" b="0" i="0" u="none" strike="noStrike" kern="1200" cap="none" spc="0" normalizeH="0" baseline="0" noProof="0" dirty="0" smtClean="0">
                <a:ln>
                  <a:noFill/>
                </a:ln>
                <a:solidFill>
                  <a:prstClr val="black"/>
                </a:solidFill>
                <a:effectLst/>
                <a:uLnTx/>
                <a:uFillTx/>
                <a:latin typeface="Calibri" panose="020F0502020204030204" pitchFamily="34" charset="0"/>
              </a:rPr>
              <a:t>Checking the value, changing it, and possibly going to sleep, is all done as an </a:t>
            </a:r>
            <a:r>
              <a:rPr kumimoji="0" lang="en-US" sz="1900" b="1" i="1" u="none" strike="noStrike" kern="1200" cap="none" spc="0" normalizeH="0" baseline="0" noProof="0" dirty="0" smtClean="0">
                <a:ln>
                  <a:noFill/>
                </a:ln>
                <a:solidFill>
                  <a:srgbClr val="FF0000"/>
                </a:solidFill>
                <a:effectLst/>
                <a:uLnTx/>
                <a:uFillTx/>
                <a:latin typeface="Calibri" panose="020F0502020204030204" pitchFamily="34" charset="0"/>
              </a:rPr>
              <a:t>atomic</a:t>
            </a:r>
            <a:r>
              <a:rPr kumimoji="0" lang="en-US" sz="1900" b="0" i="1" u="none" strike="noStrike" kern="1200" cap="none" spc="0" normalizeH="0" baseline="0" noProof="0" dirty="0" smtClean="0">
                <a:ln>
                  <a:noFill/>
                </a:ln>
                <a:solidFill>
                  <a:prstClr val="black"/>
                </a:solidFill>
                <a:effectLst/>
                <a:uLnTx/>
                <a:uFillTx/>
                <a:latin typeface="Calibri" panose="020F0502020204030204" pitchFamily="34" charset="0"/>
              </a:rPr>
              <a:t> action</a:t>
            </a:r>
            <a:r>
              <a:rPr kumimoji="0" lang="en-US" sz="1900" b="0" i="0" u="none" strike="noStrike" kern="1200" cap="none" spc="0" normalizeH="0" baseline="0" noProof="0" dirty="0" smtClean="0">
                <a:ln>
                  <a:noFill/>
                </a:ln>
                <a:solidFill>
                  <a:prstClr val="black"/>
                </a:solidFill>
                <a:effectLst/>
                <a:uLnTx/>
                <a:uFillTx/>
                <a:latin typeface="Calibri" panose="020F0502020204030204" pitchFamily="34" charset="0"/>
              </a:rPr>
              <a:t>. </a:t>
            </a:r>
          </a:p>
          <a:p>
            <a:pPr marL="228600" lvl="0" indent="-228600" eaLnBrk="1" fontAlgn="auto" hangingPunct="1">
              <a:lnSpc>
                <a:spcPct val="120000"/>
              </a:lnSpc>
              <a:spcBef>
                <a:spcPts val="1000"/>
              </a:spcBef>
              <a:spcAft>
                <a:spcPts val="0"/>
              </a:spcAft>
              <a:buClr>
                <a:prstClr val="black"/>
              </a:buClr>
              <a:buSzTx/>
              <a:buFont typeface="Arial" panose="020B0604020202020204" pitchFamily="34" charset="0"/>
              <a:buChar char="•"/>
            </a:pPr>
            <a:r>
              <a:rPr kumimoji="0" lang="en-US" sz="2600" b="0" i="0" u="none" strike="noStrike" kern="1200" cap="none" spc="0" normalizeH="0" baseline="0" noProof="0" dirty="0" smtClean="0">
                <a:ln>
                  <a:noFill/>
                </a:ln>
                <a:solidFill>
                  <a:prstClr val="black"/>
                </a:solidFill>
                <a:effectLst/>
                <a:uLnTx/>
                <a:uFillTx/>
                <a:latin typeface="Calibri" panose="020F0502020204030204" pitchFamily="34" charset="0"/>
              </a:rPr>
              <a:t>Operation “up”:</a:t>
            </a:r>
          </a:p>
          <a:p>
            <a:pPr marL="685800" lvl="1" indent="-228600" eaLnBrk="1" fontAlgn="auto" hangingPunct="1">
              <a:lnSpc>
                <a:spcPct val="120000"/>
              </a:lnSpc>
              <a:spcBef>
                <a:spcPts val="500"/>
              </a:spcBef>
              <a:spcAft>
                <a:spcPts val="0"/>
              </a:spcAft>
              <a:buClr>
                <a:prstClr val="black"/>
              </a:buClr>
              <a:buSzTx/>
              <a:buFont typeface="Arial" panose="020B0604020202020204" pitchFamily="34" charset="0"/>
              <a:buChar char="•"/>
            </a:pPr>
            <a:r>
              <a:rPr kumimoji="0" lang="en-US" sz="2200" b="0" i="0" u="none" strike="noStrike" kern="1200" cap="none" spc="0" normalizeH="0" baseline="0" noProof="0" dirty="0" smtClean="0">
                <a:ln>
                  <a:noFill/>
                </a:ln>
                <a:solidFill>
                  <a:prstClr val="black"/>
                </a:solidFill>
                <a:effectLst/>
                <a:uLnTx/>
                <a:uFillTx/>
                <a:latin typeface="Calibri" panose="020F0502020204030204" pitchFamily="34" charset="0"/>
              </a:rPr>
              <a:t>increments the value of the semaphore addressed. </a:t>
            </a:r>
          </a:p>
          <a:p>
            <a:pPr marL="685800" lvl="1" indent="-228600" eaLnBrk="1" fontAlgn="auto" hangingPunct="1">
              <a:lnSpc>
                <a:spcPct val="120000"/>
              </a:lnSpc>
              <a:spcBef>
                <a:spcPts val="500"/>
              </a:spcBef>
              <a:spcAft>
                <a:spcPts val="0"/>
              </a:spcAft>
              <a:buClr>
                <a:prstClr val="black"/>
              </a:buClr>
              <a:buSzTx/>
              <a:buFont typeface="Arial" panose="020B0604020202020204" pitchFamily="34" charset="0"/>
              <a:buChar char="•"/>
            </a:pPr>
            <a:r>
              <a:rPr kumimoji="0" lang="en-US" sz="2200" b="0" i="0" u="none" strike="noStrike" kern="1200" cap="none" spc="0" normalizeH="0" baseline="0" noProof="0" dirty="0" smtClean="0">
                <a:ln>
                  <a:noFill/>
                </a:ln>
                <a:solidFill>
                  <a:prstClr val="black"/>
                </a:solidFill>
                <a:effectLst/>
                <a:uLnTx/>
                <a:uFillTx/>
                <a:latin typeface="Calibri" panose="020F0502020204030204" pitchFamily="34" charset="0"/>
              </a:rPr>
              <a:t>If one or more process were sleeping on that semaphore, one of them is chosen by the system (e.g. at </a:t>
            </a:r>
            <a:r>
              <a:rPr kumimoji="0" lang="en-US" sz="2200" b="0" i="0" u="none" strike="noStrike" kern="1200" cap="none" spc="0" normalizeH="0" baseline="0" noProof="0" dirty="0" smtClean="0">
                <a:ln>
                  <a:noFill/>
                </a:ln>
                <a:solidFill>
                  <a:srgbClr val="FF0000"/>
                </a:solidFill>
                <a:effectLst/>
                <a:uLnTx/>
                <a:uFillTx/>
                <a:latin typeface="Calibri" panose="020F0502020204030204" pitchFamily="34" charset="0"/>
              </a:rPr>
              <a:t>random</a:t>
            </a:r>
            <a:r>
              <a:rPr kumimoji="0" lang="en-US" sz="2200" b="0" i="0" u="none" strike="noStrike" kern="1200" cap="none" spc="0" normalizeH="0" baseline="0" noProof="0" dirty="0" smtClean="0">
                <a:ln>
                  <a:noFill/>
                </a:ln>
                <a:solidFill>
                  <a:prstClr val="black"/>
                </a:solidFill>
                <a:effectLst/>
                <a:uLnTx/>
                <a:uFillTx/>
                <a:latin typeface="Calibri" panose="020F0502020204030204" pitchFamily="34" charset="0"/>
              </a:rPr>
              <a:t>) and is allowed to complete its </a:t>
            </a:r>
            <a:r>
              <a:rPr kumimoji="0" lang="en-US" sz="2200" b="0" i="1" u="none" strike="noStrike" kern="1200" cap="none" spc="0" normalizeH="0" baseline="0" noProof="0" dirty="0" smtClean="0">
                <a:ln>
                  <a:noFill/>
                </a:ln>
                <a:solidFill>
                  <a:prstClr val="black"/>
                </a:solidFill>
                <a:effectLst/>
                <a:uLnTx/>
                <a:uFillTx/>
                <a:latin typeface="Calibri" panose="020F0502020204030204" pitchFamily="34" charset="0"/>
              </a:rPr>
              <a:t>down</a:t>
            </a:r>
          </a:p>
          <a:p>
            <a:pPr marL="1143000" lvl="2" indent="-228600" eaLnBrk="1" fontAlgn="auto" hangingPunct="1">
              <a:lnSpc>
                <a:spcPct val="120000"/>
              </a:lnSpc>
              <a:spcBef>
                <a:spcPts val="500"/>
              </a:spcBef>
              <a:spcAft>
                <a:spcPts val="0"/>
              </a:spcAft>
              <a:buClr>
                <a:prstClr val="black"/>
              </a:buClr>
              <a:buSzTx/>
              <a:buFont typeface="Arial" panose="020B0604020202020204" pitchFamily="34" charset="0"/>
              <a:buChar char="•"/>
            </a:pPr>
            <a:r>
              <a:rPr kumimoji="0" lang="en-US" sz="1900" b="0" i="0" u="none" strike="noStrike" kern="1200" cap="none" spc="0" normalizeH="0" baseline="0" noProof="0" dirty="0" smtClean="0">
                <a:ln>
                  <a:noFill/>
                </a:ln>
                <a:solidFill>
                  <a:prstClr val="black"/>
                </a:solidFill>
                <a:effectLst/>
                <a:uLnTx/>
                <a:uFillTx/>
                <a:latin typeface="Calibri" panose="020F0502020204030204" pitchFamily="34" charset="0"/>
              </a:rPr>
              <a:t>The operation of incrementing the semaphore and waking up one process is also </a:t>
            </a:r>
            <a:r>
              <a:rPr kumimoji="0" lang="en-US" sz="1900" b="0" i="0" u="none" strike="noStrike" kern="1200" cap="none" spc="0" normalizeH="0" baseline="0" noProof="0" dirty="0" smtClean="0">
                <a:ln>
                  <a:noFill/>
                </a:ln>
                <a:solidFill>
                  <a:srgbClr val="FF0000"/>
                </a:solidFill>
                <a:effectLst/>
                <a:uLnTx/>
                <a:uFillTx/>
                <a:latin typeface="Calibri" panose="020F0502020204030204" pitchFamily="34" charset="0"/>
              </a:rPr>
              <a:t>indivisible</a:t>
            </a:r>
          </a:p>
          <a:p>
            <a:pPr marL="685800" lvl="1" indent="-228600" eaLnBrk="1" fontAlgn="auto" hangingPunct="1">
              <a:lnSpc>
                <a:spcPct val="120000"/>
              </a:lnSpc>
              <a:spcBef>
                <a:spcPts val="500"/>
              </a:spcBef>
              <a:spcAft>
                <a:spcPts val="0"/>
              </a:spcAft>
              <a:buClr>
                <a:prstClr val="black"/>
              </a:buClr>
              <a:buSzTx/>
              <a:buFont typeface="Arial" panose="020B0604020202020204" pitchFamily="34" charset="0"/>
              <a:buChar char="•"/>
            </a:pPr>
            <a:r>
              <a:rPr kumimoji="0" lang="en-US" sz="2200" b="0" i="0" u="none" strike="noStrike" kern="1200" cap="none" spc="0" normalizeH="0" baseline="0" noProof="0" dirty="0" smtClean="0">
                <a:ln>
                  <a:noFill/>
                </a:ln>
                <a:solidFill>
                  <a:prstClr val="black"/>
                </a:solidFill>
                <a:effectLst/>
                <a:uLnTx/>
                <a:uFillTx/>
                <a:latin typeface="Calibri" panose="020F0502020204030204" pitchFamily="34" charset="0"/>
              </a:rPr>
              <a:t>No process ever blocks doing an </a:t>
            </a:r>
            <a:r>
              <a:rPr kumimoji="0" lang="en-US" sz="2200" b="0" i="1" u="none" strike="noStrike" kern="1200" cap="none" spc="0" normalizeH="0" baseline="0" noProof="0" dirty="0" smtClean="0">
                <a:ln>
                  <a:noFill/>
                </a:ln>
                <a:solidFill>
                  <a:prstClr val="black"/>
                </a:solidFill>
                <a:effectLst/>
                <a:uLnTx/>
                <a:uFillTx/>
                <a:latin typeface="Calibri" panose="020F0502020204030204" pitchFamily="34" charset="0"/>
              </a:rPr>
              <a:t>up.</a:t>
            </a:r>
          </a:p>
          <a:p>
            <a:pPr marL="228600" lvl="0" indent="-228600" eaLnBrk="1" fontAlgn="auto" hangingPunct="1">
              <a:lnSpc>
                <a:spcPct val="90000"/>
              </a:lnSpc>
              <a:spcBef>
                <a:spcPts val="1000"/>
              </a:spcBef>
              <a:spcAft>
                <a:spcPts val="0"/>
              </a:spcAft>
              <a:buClr>
                <a:prstClr val="black"/>
              </a:buClr>
              <a:buSzTx/>
              <a:buFont typeface="Arial" panose="020B0604020202020204" pitchFamily="34" charset="0"/>
              <a:buChar char="•"/>
            </a:pPr>
            <a:endParaRPr kumimoji="0" lang="en-US" sz="2600" b="0" i="0" u="none" strike="noStrike" kern="1200" cap="none" spc="0" normalizeH="0" baseline="0" noProof="0" dirty="0" smtClean="0">
              <a:ln>
                <a:noFill/>
              </a:ln>
              <a:solidFill>
                <a:prstClr val="black"/>
              </a:solidFill>
              <a:effectLst/>
              <a:uLnTx/>
              <a:uFillTx/>
              <a:latin typeface="Calibri" panose="020F0502020204030204" pitchFamily="34" charset="0"/>
            </a:endParaRPr>
          </a:p>
          <a:p>
            <a:pPr marL="0" indent="0">
              <a:buNone/>
            </a:pPr>
            <a:endParaRPr lang="en-US" dirty="0"/>
          </a:p>
        </p:txBody>
      </p:sp>
    </p:spTree>
    <p:extLst>
      <p:ext uri="{BB962C8B-B14F-4D97-AF65-F5344CB8AC3E}">
        <p14:creationId xmlns:p14="http://schemas.microsoft.com/office/powerpoint/2010/main" val="127725670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Semaphore</a:t>
            </a:r>
            <a:endParaRPr lang="en-US" dirty="0"/>
          </a:p>
        </p:txBody>
      </p:sp>
      <p:sp>
        <p:nvSpPr>
          <p:cNvPr id="3" name="Content Placeholder 2"/>
          <p:cNvSpPr>
            <a:spLocks noGrp="1"/>
          </p:cNvSpPr>
          <p:nvPr>
            <p:ph idx="1"/>
          </p:nvPr>
        </p:nvSpPr>
        <p:spPr/>
        <p:txBody>
          <a:bodyPr/>
          <a:lstStyle/>
          <a:p>
            <a:pPr marL="685800" lvl="1" indent="-228600" eaLnBrk="1" fontAlgn="auto" hangingPunct="1">
              <a:lnSpc>
                <a:spcPct val="120000"/>
              </a:lnSpc>
              <a:spcBef>
                <a:spcPts val="500"/>
              </a:spcBef>
              <a:spcAft>
                <a:spcPts val="0"/>
              </a:spcAft>
              <a:buClr>
                <a:prstClr val="black"/>
              </a:buClr>
              <a:buSzTx/>
              <a:buFont typeface="Arial" panose="020B0604020202020204" pitchFamily="34" charset="0"/>
              <a:buChar char="•"/>
            </a:pPr>
            <a:r>
              <a:rPr kumimoji="0" lang="en-US" altLang="ko-KR" sz="2800" b="0" i="0" u="none" strike="noStrike" kern="1200" cap="none" spc="0" normalizeH="0" baseline="0" noProof="0" dirty="0" smtClean="0">
                <a:ln>
                  <a:noFill/>
                </a:ln>
                <a:solidFill>
                  <a:prstClr val="black"/>
                </a:solidFill>
                <a:effectLst/>
                <a:uLnTx/>
                <a:uFillTx/>
                <a:latin typeface="Calibri" panose="020F0502020204030204" pitchFamily="34" charset="0"/>
                <a:ea typeface="굴림" panose="020B0600000101010101" pitchFamily="34" charset="-127"/>
              </a:rPr>
              <a:t>Operations must be </a:t>
            </a:r>
            <a:r>
              <a:rPr kumimoji="0" lang="en-US" altLang="ko-KR" sz="2800" b="0" i="0" u="none" strike="noStrike" kern="1200" cap="none" spc="0" normalizeH="0" baseline="0" noProof="0" dirty="0" smtClean="0">
                <a:ln>
                  <a:noFill/>
                </a:ln>
                <a:solidFill>
                  <a:srgbClr val="FF0000"/>
                </a:solidFill>
                <a:effectLst/>
                <a:uLnTx/>
                <a:uFillTx/>
                <a:latin typeface="Calibri" panose="020F0502020204030204" pitchFamily="34" charset="0"/>
                <a:ea typeface="굴림" panose="020B0600000101010101" pitchFamily="34" charset="-127"/>
              </a:rPr>
              <a:t>atomic</a:t>
            </a:r>
          </a:p>
          <a:p>
            <a:pPr marL="1143000" lvl="2" indent="-228600" eaLnBrk="1" fontAlgn="auto" hangingPunct="1">
              <a:lnSpc>
                <a:spcPct val="120000"/>
              </a:lnSpc>
              <a:spcBef>
                <a:spcPts val="500"/>
              </a:spcBef>
              <a:spcAft>
                <a:spcPts val="0"/>
              </a:spcAft>
              <a:buClr>
                <a:prstClr val="black"/>
              </a:buClr>
              <a:buSzTx/>
              <a:buFont typeface="Arial" panose="020B0604020202020204" pitchFamily="34" charset="0"/>
              <a:buChar char="•"/>
            </a:pPr>
            <a:r>
              <a:rPr kumimoji="0" lang="en-US" altLang="ko-KR" sz="2800" b="0" i="0" u="none" strike="noStrike" kern="1200" cap="none" spc="0" normalizeH="0" baseline="0" noProof="0" dirty="0" smtClean="0">
                <a:ln>
                  <a:noFill/>
                </a:ln>
                <a:solidFill>
                  <a:prstClr val="black"/>
                </a:solidFill>
                <a:effectLst/>
                <a:uLnTx/>
                <a:uFillTx/>
                <a:latin typeface="Calibri" panose="020F0502020204030204" pitchFamily="34" charset="0"/>
                <a:ea typeface="굴림" panose="020B0600000101010101" pitchFamily="34" charset="-127"/>
              </a:rPr>
              <a:t>Two </a:t>
            </a:r>
            <a:r>
              <a:rPr kumimoji="0" lang="en-US" altLang="ko-KR" sz="2800" b="0" i="1" u="none" strike="noStrike" kern="1200" cap="none" spc="0" normalizeH="0" baseline="0" noProof="0" dirty="0" smtClean="0">
                <a:ln>
                  <a:noFill/>
                </a:ln>
                <a:solidFill>
                  <a:prstClr val="black"/>
                </a:solidFill>
                <a:effectLst/>
                <a:uLnTx/>
                <a:uFillTx/>
                <a:latin typeface="Calibri" panose="020F0502020204030204" pitchFamily="34" charset="0"/>
                <a:ea typeface="굴림" panose="020B0600000101010101" pitchFamily="34" charset="-127"/>
              </a:rPr>
              <a:t>down</a:t>
            </a:r>
            <a:r>
              <a:rPr kumimoji="0" lang="en-US" altLang="ko-KR" sz="2800" b="0" i="0" u="none" strike="noStrike" kern="1200" cap="none" spc="0" normalizeH="0" baseline="0" noProof="0" dirty="0" smtClean="0">
                <a:ln>
                  <a:noFill/>
                </a:ln>
                <a:solidFill>
                  <a:prstClr val="black"/>
                </a:solidFill>
                <a:effectLst/>
                <a:uLnTx/>
                <a:uFillTx/>
                <a:latin typeface="Calibri" panose="020F0502020204030204" pitchFamily="34" charset="0"/>
                <a:ea typeface="굴림" panose="020B0600000101010101" pitchFamily="34" charset="-127"/>
              </a:rPr>
              <a:t>’s together can’t decrement value below zero</a:t>
            </a:r>
          </a:p>
          <a:p>
            <a:pPr marL="1143000" lvl="2" indent="-228600" eaLnBrk="1" fontAlgn="auto" hangingPunct="1">
              <a:lnSpc>
                <a:spcPct val="120000"/>
              </a:lnSpc>
              <a:spcBef>
                <a:spcPts val="500"/>
              </a:spcBef>
              <a:spcAft>
                <a:spcPts val="0"/>
              </a:spcAft>
              <a:buClr>
                <a:prstClr val="black"/>
              </a:buClr>
              <a:buSzTx/>
              <a:buFont typeface="Arial" panose="020B0604020202020204" pitchFamily="34" charset="0"/>
              <a:buChar char="•"/>
            </a:pPr>
            <a:r>
              <a:rPr kumimoji="0" lang="en-US" altLang="ko-KR" sz="2800" b="0" i="0" u="none" strike="noStrike" kern="1200" cap="none" spc="0" normalizeH="0" baseline="0" noProof="0" smtClean="0">
                <a:ln>
                  <a:noFill/>
                </a:ln>
                <a:solidFill>
                  <a:prstClr val="black"/>
                </a:solidFill>
                <a:effectLst/>
                <a:uLnTx/>
                <a:uFillTx/>
                <a:latin typeface="Calibri" panose="020F0502020204030204" pitchFamily="34" charset="0"/>
                <a:ea typeface="굴림" panose="020B0600000101010101" pitchFamily="34" charset="-127"/>
              </a:rPr>
              <a:t>Similarly, process going to sleep in </a:t>
            </a:r>
            <a:r>
              <a:rPr kumimoji="0" lang="en-US" altLang="ko-KR" sz="2800" b="0" i="1" u="none" strike="noStrike" kern="1200" cap="none" spc="0" normalizeH="0" baseline="0" noProof="0" smtClean="0">
                <a:ln>
                  <a:noFill/>
                </a:ln>
                <a:solidFill>
                  <a:prstClr val="black"/>
                </a:solidFill>
                <a:effectLst/>
                <a:uLnTx/>
                <a:uFillTx/>
                <a:latin typeface="Calibri" panose="020F0502020204030204" pitchFamily="34" charset="0"/>
                <a:ea typeface="굴림" panose="020B0600000101010101" pitchFamily="34" charset="-127"/>
              </a:rPr>
              <a:t>down</a:t>
            </a:r>
            <a:r>
              <a:rPr kumimoji="0" lang="en-US" altLang="ko-KR" sz="2800" b="0" i="0" u="none" strike="noStrike" kern="1200" cap="none" spc="0" normalizeH="0" baseline="0" noProof="0" smtClean="0">
                <a:ln>
                  <a:noFill/>
                </a:ln>
                <a:solidFill>
                  <a:prstClr val="black"/>
                </a:solidFill>
                <a:effectLst/>
                <a:uLnTx/>
                <a:uFillTx/>
                <a:latin typeface="Calibri" panose="020F0502020204030204" pitchFamily="34" charset="0"/>
                <a:ea typeface="굴림" panose="020B0600000101010101" pitchFamily="34" charset="-127"/>
              </a:rPr>
              <a:t> won’t miss wakeup from </a:t>
            </a:r>
            <a:r>
              <a:rPr kumimoji="0" lang="en-US" altLang="ko-KR" sz="2800" b="0" i="1" u="none" strike="noStrike" kern="1200" cap="none" spc="0" normalizeH="0" baseline="0" noProof="0" smtClean="0">
                <a:ln>
                  <a:noFill/>
                </a:ln>
                <a:solidFill>
                  <a:prstClr val="black"/>
                </a:solidFill>
                <a:effectLst/>
                <a:uLnTx/>
                <a:uFillTx/>
                <a:latin typeface="Calibri" panose="020F0502020204030204" pitchFamily="34" charset="0"/>
                <a:ea typeface="굴림" panose="020B0600000101010101" pitchFamily="34" charset="-127"/>
              </a:rPr>
              <a:t>up</a:t>
            </a:r>
            <a:r>
              <a:rPr kumimoji="0" lang="en-US" altLang="ko-KR" sz="2800" b="0" i="0" u="none" strike="noStrike" kern="1200" cap="none" spc="0" normalizeH="0" baseline="0" noProof="0" smtClean="0">
                <a:ln>
                  <a:noFill/>
                </a:ln>
                <a:solidFill>
                  <a:prstClr val="black"/>
                </a:solidFill>
                <a:effectLst/>
                <a:uLnTx/>
                <a:uFillTx/>
                <a:latin typeface="Calibri" panose="020F0502020204030204" pitchFamily="34" charset="0"/>
                <a:ea typeface="굴림" panose="020B0600000101010101" pitchFamily="34" charset="-127"/>
              </a:rPr>
              <a:t> – even if they both happen at same time</a:t>
            </a:r>
          </a:p>
          <a:p>
            <a:pPr marL="0" indent="0">
              <a:buNone/>
            </a:pPr>
            <a:endParaRPr lang="en-US" dirty="0"/>
          </a:p>
        </p:txBody>
      </p:sp>
    </p:spTree>
    <p:extLst>
      <p:ext uri="{BB962C8B-B14F-4D97-AF65-F5344CB8AC3E}">
        <p14:creationId xmlns:p14="http://schemas.microsoft.com/office/powerpoint/2010/main" val="39358784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 &amp; consumer</a:t>
            </a:r>
          </a:p>
        </p:txBody>
      </p:sp>
      <p:pic>
        <p:nvPicPr>
          <p:cNvPr id="4" name="Content Placeholder 3"/>
          <p:cNvPicPr>
            <a:picLocks noGrp="1" noChangeAspect="1"/>
          </p:cNvPicPr>
          <p:nvPr>
            <p:ph idx="1"/>
          </p:nvPr>
        </p:nvPicPr>
        <p:blipFill>
          <a:blip r:embed="rId2" cstate="print"/>
          <a:stretch>
            <a:fillRect/>
          </a:stretch>
        </p:blipFill>
        <p:spPr>
          <a:xfrm>
            <a:off x="965916" y="854075"/>
            <a:ext cx="9968248" cy="1000125"/>
          </a:xfrm>
          <a:prstGeom prst="rect">
            <a:avLst/>
          </a:prstGeom>
        </p:spPr>
      </p:pic>
      <p:pic>
        <p:nvPicPr>
          <p:cNvPr id="5" name="Picture 4"/>
          <p:cNvPicPr>
            <a:picLocks noChangeAspect="1"/>
          </p:cNvPicPr>
          <p:nvPr/>
        </p:nvPicPr>
        <p:blipFill>
          <a:blip r:embed="rId3" cstate="print"/>
          <a:stretch>
            <a:fillRect/>
          </a:stretch>
        </p:blipFill>
        <p:spPr>
          <a:xfrm>
            <a:off x="0" y="2084186"/>
            <a:ext cx="4250028" cy="4794031"/>
          </a:xfrm>
          <a:prstGeom prst="rect">
            <a:avLst/>
          </a:prstGeom>
        </p:spPr>
      </p:pic>
      <p:pic>
        <p:nvPicPr>
          <p:cNvPr id="6" name="Picture 5"/>
          <p:cNvPicPr>
            <a:picLocks noChangeAspect="1"/>
          </p:cNvPicPr>
          <p:nvPr/>
        </p:nvPicPr>
        <p:blipFill>
          <a:blip r:embed="rId4" cstate="print"/>
          <a:stretch>
            <a:fillRect/>
          </a:stretch>
        </p:blipFill>
        <p:spPr>
          <a:xfrm>
            <a:off x="6555406" y="2031470"/>
            <a:ext cx="4262847" cy="4826530"/>
          </a:xfrm>
          <a:prstGeom prst="rect">
            <a:avLst/>
          </a:prstGeom>
        </p:spPr>
      </p:pic>
    </p:spTree>
    <p:extLst>
      <p:ext uri="{BB962C8B-B14F-4D97-AF65-F5344CB8AC3E}">
        <p14:creationId xmlns:p14="http://schemas.microsoft.com/office/powerpoint/2010/main" val="18304189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Semaphores in Producer Consumer Problem: Analysis</a:t>
            </a:r>
          </a:p>
        </p:txBody>
      </p:sp>
      <p:sp>
        <p:nvSpPr>
          <p:cNvPr id="3" name="Content Placeholder 2"/>
          <p:cNvSpPr>
            <a:spLocks noGrp="1"/>
          </p:cNvSpPr>
          <p:nvPr>
            <p:ph idx="1"/>
          </p:nvPr>
        </p:nvSpPr>
        <p:spPr/>
        <p:txBody>
          <a:bodyPr/>
          <a:lstStyle/>
          <a:p>
            <a:pPr marL="228600" lvl="0" indent="-228600" eaLnBrk="1" fontAlgn="auto" hangingPunct="1">
              <a:lnSpc>
                <a:spcPct val="80000"/>
              </a:lnSpc>
              <a:spcBef>
                <a:spcPts val="1000"/>
              </a:spcBef>
              <a:spcAft>
                <a:spcPts val="0"/>
              </a:spcAft>
              <a:buClr>
                <a:prstClr val="black"/>
              </a:buClr>
              <a:buSzTx/>
              <a:buFont typeface="Arial" panose="020B0604020202020204" pitchFamily="34" charset="0"/>
              <a:buChar char="•"/>
            </a:pPr>
            <a:r>
              <a:rPr kumimoji="0" lang="en-US" sz="2800" kern="1200" dirty="0">
                <a:solidFill>
                  <a:prstClr val="black"/>
                </a:solidFill>
                <a:latin typeface="Calibri" panose="020F0502020204030204" pitchFamily="34" charset="0"/>
              </a:rPr>
              <a:t>3 semaphores are used</a:t>
            </a:r>
          </a:p>
          <a:p>
            <a:pPr marL="685800" lvl="1" indent="-228600" eaLnBrk="1" fontAlgn="auto" hangingPunct="1">
              <a:lnSpc>
                <a:spcPct val="80000"/>
              </a:lnSpc>
              <a:spcBef>
                <a:spcPts val="500"/>
              </a:spcBef>
              <a:spcAft>
                <a:spcPts val="0"/>
              </a:spcAft>
              <a:buClr>
                <a:prstClr val="black"/>
              </a:buClr>
              <a:buSzTx/>
              <a:buFont typeface="Arial" panose="020B0604020202020204" pitchFamily="34" charset="0"/>
              <a:buChar char="•"/>
            </a:pPr>
            <a:r>
              <a:rPr kumimoji="0" lang="en-US" sz="2400" i="1" kern="1200" dirty="0">
                <a:solidFill>
                  <a:prstClr val="black"/>
                </a:solidFill>
                <a:latin typeface="Calibri" panose="020F0502020204030204" pitchFamily="34" charset="0"/>
              </a:rPr>
              <a:t>full</a:t>
            </a:r>
            <a:r>
              <a:rPr kumimoji="0" lang="en-US" sz="2400" kern="1200" dirty="0">
                <a:solidFill>
                  <a:prstClr val="black"/>
                </a:solidFill>
                <a:latin typeface="Calibri" panose="020F0502020204030204" pitchFamily="34" charset="0"/>
              </a:rPr>
              <a:t> (initially 0) for counting </a:t>
            </a:r>
            <a:r>
              <a:rPr kumimoji="0" lang="en-US" sz="2400" kern="1200" dirty="0">
                <a:solidFill>
                  <a:srgbClr val="FF0000"/>
                </a:solidFill>
                <a:latin typeface="Calibri" panose="020F0502020204030204" pitchFamily="34" charset="0"/>
              </a:rPr>
              <a:t>occupied</a:t>
            </a:r>
            <a:r>
              <a:rPr kumimoji="0" lang="en-US" sz="2400" kern="1200" dirty="0">
                <a:solidFill>
                  <a:prstClr val="black"/>
                </a:solidFill>
                <a:latin typeface="Calibri" panose="020F0502020204030204" pitchFamily="34" charset="0"/>
              </a:rPr>
              <a:t> slots</a:t>
            </a:r>
          </a:p>
          <a:p>
            <a:pPr marL="685800" lvl="1" indent="-228600" eaLnBrk="1" fontAlgn="auto" hangingPunct="1">
              <a:lnSpc>
                <a:spcPct val="80000"/>
              </a:lnSpc>
              <a:spcBef>
                <a:spcPts val="500"/>
              </a:spcBef>
              <a:spcAft>
                <a:spcPts val="0"/>
              </a:spcAft>
              <a:buClr>
                <a:prstClr val="black"/>
              </a:buClr>
              <a:buSzTx/>
              <a:buFont typeface="Arial" panose="020B0604020202020204" pitchFamily="34" charset="0"/>
              <a:buChar char="•"/>
            </a:pPr>
            <a:r>
              <a:rPr kumimoji="0" lang="en-US" sz="2400" i="1" kern="1200" dirty="0">
                <a:solidFill>
                  <a:prstClr val="black"/>
                </a:solidFill>
                <a:latin typeface="Calibri" panose="020F0502020204030204" pitchFamily="34" charset="0"/>
              </a:rPr>
              <a:t>Empty </a:t>
            </a:r>
            <a:r>
              <a:rPr kumimoji="0" lang="en-US" sz="2400" kern="1200" dirty="0">
                <a:solidFill>
                  <a:prstClr val="black"/>
                </a:solidFill>
                <a:latin typeface="Calibri" panose="020F0502020204030204" pitchFamily="34" charset="0"/>
              </a:rPr>
              <a:t>(initially </a:t>
            </a:r>
            <a:r>
              <a:rPr kumimoji="0" lang="en-US" sz="2400" i="1" kern="1200" dirty="0">
                <a:solidFill>
                  <a:prstClr val="black"/>
                </a:solidFill>
                <a:latin typeface="Calibri" panose="020F0502020204030204" pitchFamily="34" charset="0"/>
              </a:rPr>
              <a:t>N</a:t>
            </a:r>
            <a:r>
              <a:rPr kumimoji="0" lang="en-US" sz="2400" kern="1200" dirty="0">
                <a:solidFill>
                  <a:prstClr val="black"/>
                </a:solidFill>
                <a:latin typeface="Calibri" panose="020F0502020204030204" pitchFamily="34" charset="0"/>
              </a:rPr>
              <a:t>) for counting </a:t>
            </a:r>
            <a:r>
              <a:rPr kumimoji="0" lang="en-US" sz="2400" kern="1200" dirty="0">
                <a:solidFill>
                  <a:srgbClr val="FF0000"/>
                </a:solidFill>
                <a:latin typeface="Calibri" panose="020F0502020204030204" pitchFamily="34" charset="0"/>
              </a:rPr>
              <a:t>empty</a:t>
            </a:r>
            <a:r>
              <a:rPr kumimoji="0" lang="en-US" sz="2400" kern="1200" dirty="0">
                <a:solidFill>
                  <a:prstClr val="black"/>
                </a:solidFill>
                <a:latin typeface="Calibri" panose="020F0502020204030204" pitchFamily="34" charset="0"/>
              </a:rPr>
              <a:t> slots</a:t>
            </a:r>
          </a:p>
          <a:p>
            <a:pPr marL="685800" lvl="1" indent="-228600" eaLnBrk="1" fontAlgn="auto" hangingPunct="1">
              <a:lnSpc>
                <a:spcPct val="80000"/>
              </a:lnSpc>
              <a:spcBef>
                <a:spcPts val="500"/>
              </a:spcBef>
              <a:spcAft>
                <a:spcPts val="0"/>
              </a:spcAft>
              <a:buClr>
                <a:prstClr val="black"/>
              </a:buClr>
              <a:buSzTx/>
              <a:buFont typeface="Arial" panose="020B0604020202020204" pitchFamily="34" charset="0"/>
              <a:buChar char="•"/>
            </a:pPr>
            <a:r>
              <a:rPr kumimoji="0" lang="en-US" sz="2400" i="1" kern="1200" dirty="0" err="1">
                <a:solidFill>
                  <a:prstClr val="black"/>
                </a:solidFill>
                <a:latin typeface="Calibri" panose="020F0502020204030204" pitchFamily="34" charset="0"/>
              </a:rPr>
              <a:t>mutex</a:t>
            </a:r>
            <a:r>
              <a:rPr kumimoji="0" lang="en-US" sz="2400" kern="1200" dirty="0">
                <a:solidFill>
                  <a:prstClr val="black"/>
                </a:solidFill>
                <a:latin typeface="Calibri" panose="020F0502020204030204" pitchFamily="34" charset="0"/>
              </a:rPr>
              <a:t> (initially 1) to make sure that Producer and Consumer do not access the buffer at the same time</a:t>
            </a:r>
          </a:p>
          <a:p>
            <a:pPr marL="228600" lvl="0" indent="-228600" eaLnBrk="1" fontAlgn="auto" hangingPunct="1">
              <a:lnSpc>
                <a:spcPct val="80000"/>
              </a:lnSpc>
              <a:spcBef>
                <a:spcPts val="1000"/>
              </a:spcBef>
              <a:spcAft>
                <a:spcPts val="0"/>
              </a:spcAft>
              <a:buClr>
                <a:prstClr val="black"/>
              </a:buClr>
              <a:buSzTx/>
              <a:buFont typeface="Arial" panose="020B0604020202020204" pitchFamily="34" charset="0"/>
              <a:buChar char="•"/>
            </a:pPr>
            <a:r>
              <a:rPr kumimoji="0" lang="en-US" sz="2800" kern="1200" dirty="0">
                <a:solidFill>
                  <a:prstClr val="black"/>
                </a:solidFill>
                <a:latin typeface="Calibri" panose="020F0502020204030204" pitchFamily="34" charset="0"/>
              </a:rPr>
              <a:t>Here 2 uses of semaphores</a:t>
            </a:r>
          </a:p>
          <a:p>
            <a:pPr marL="685800" lvl="1" indent="-228600" eaLnBrk="1" fontAlgn="auto" hangingPunct="1">
              <a:lnSpc>
                <a:spcPct val="80000"/>
              </a:lnSpc>
              <a:spcBef>
                <a:spcPts val="500"/>
              </a:spcBef>
              <a:spcAft>
                <a:spcPts val="0"/>
              </a:spcAft>
              <a:buClr>
                <a:prstClr val="black"/>
              </a:buClr>
              <a:buSzTx/>
              <a:buFont typeface="Arial" panose="020B0604020202020204" pitchFamily="34" charset="0"/>
              <a:buChar char="•"/>
            </a:pPr>
            <a:r>
              <a:rPr kumimoji="0" lang="en-US" sz="2400" kern="1200" dirty="0">
                <a:solidFill>
                  <a:prstClr val="black"/>
                </a:solidFill>
                <a:latin typeface="Calibri" panose="020F0502020204030204" pitchFamily="34" charset="0"/>
              </a:rPr>
              <a:t>Mutual exclusion (</a:t>
            </a:r>
            <a:r>
              <a:rPr kumimoji="0" lang="en-US" sz="2400" kern="1200" dirty="0" err="1">
                <a:solidFill>
                  <a:prstClr val="black"/>
                </a:solidFill>
                <a:latin typeface="Calibri" panose="020F0502020204030204" pitchFamily="34" charset="0"/>
              </a:rPr>
              <a:t>mutex</a:t>
            </a:r>
            <a:r>
              <a:rPr kumimoji="0" lang="en-US" sz="2400" kern="1200" dirty="0">
                <a:solidFill>
                  <a:prstClr val="black"/>
                </a:solidFill>
                <a:latin typeface="Calibri" panose="020F0502020204030204" pitchFamily="34" charset="0"/>
              </a:rPr>
              <a:t>)</a:t>
            </a:r>
          </a:p>
          <a:p>
            <a:pPr marL="685800" lvl="1" indent="-228600" eaLnBrk="1" fontAlgn="auto" hangingPunct="1">
              <a:lnSpc>
                <a:spcPct val="80000"/>
              </a:lnSpc>
              <a:spcBef>
                <a:spcPts val="500"/>
              </a:spcBef>
              <a:spcAft>
                <a:spcPts val="0"/>
              </a:spcAft>
              <a:buClr>
                <a:prstClr val="black"/>
              </a:buClr>
              <a:buSzTx/>
              <a:buFont typeface="Arial" panose="020B0604020202020204" pitchFamily="34" charset="0"/>
              <a:buChar char="•"/>
            </a:pPr>
            <a:r>
              <a:rPr kumimoji="0" lang="en-US" sz="2400" kern="1200" dirty="0">
                <a:solidFill>
                  <a:prstClr val="black"/>
                </a:solidFill>
                <a:latin typeface="Calibri" panose="020F0502020204030204" pitchFamily="34" charset="0"/>
              </a:rPr>
              <a:t>Synchronization (full and empty)</a:t>
            </a:r>
          </a:p>
          <a:p>
            <a:pPr marL="1143000" lvl="2" indent="-228600" eaLnBrk="1" fontAlgn="auto" hangingPunct="1">
              <a:lnSpc>
                <a:spcPct val="80000"/>
              </a:lnSpc>
              <a:spcBef>
                <a:spcPts val="500"/>
              </a:spcBef>
              <a:spcAft>
                <a:spcPts val="0"/>
              </a:spcAft>
              <a:buClr>
                <a:prstClr val="black"/>
              </a:buClr>
              <a:buSzTx/>
              <a:buFont typeface="Arial" panose="020B0604020202020204" pitchFamily="34" charset="0"/>
              <a:buChar char="•"/>
            </a:pPr>
            <a:r>
              <a:rPr kumimoji="0" lang="en-US" sz="2000" kern="1200" dirty="0">
                <a:solidFill>
                  <a:prstClr val="black"/>
                </a:solidFill>
                <a:latin typeface="Calibri" panose="020F0502020204030204" pitchFamily="34" charset="0"/>
              </a:rPr>
              <a:t>To guarantee that certain event sequences do or do not occur</a:t>
            </a:r>
          </a:p>
          <a:p>
            <a:pPr marL="0" indent="0">
              <a:buNone/>
            </a:pPr>
            <a:endParaRPr lang="en-US" dirty="0"/>
          </a:p>
        </p:txBody>
      </p:sp>
      <p:pic>
        <p:nvPicPr>
          <p:cNvPr id="4" name="Picture 3"/>
          <p:cNvPicPr>
            <a:picLocks noChangeAspect="1"/>
          </p:cNvPicPr>
          <p:nvPr/>
        </p:nvPicPr>
        <p:blipFill>
          <a:blip r:embed="rId2" cstate="print"/>
          <a:stretch>
            <a:fillRect/>
          </a:stretch>
        </p:blipFill>
        <p:spPr>
          <a:xfrm>
            <a:off x="927279" y="4696339"/>
            <a:ext cx="9594759" cy="1611417"/>
          </a:xfrm>
          <a:prstGeom prst="rect">
            <a:avLst/>
          </a:prstGeom>
        </p:spPr>
      </p:pic>
    </p:spTree>
    <p:extLst>
      <p:ext uri="{BB962C8B-B14F-4D97-AF65-F5344CB8AC3E}">
        <p14:creationId xmlns:p14="http://schemas.microsoft.com/office/powerpoint/2010/main" val="4183570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2581275" y="95251"/>
            <a:ext cx="8229600" cy="576263"/>
          </a:xfrm>
        </p:spPr>
        <p:txBody>
          <a:bodyPr/>
          <a:lstStyle/>
          <a:p>
            <a:pPr eaLnBrk="1" hangingPunct="1"/>
            <a:r>
              <a:rPr lang="en-US" altLang="en-US" sz="2500"/>
              <a:t>Interprocess Communication –  Shared Memory</a:t>
            </a:r>
          </a:p>
        </p:txBody>
      </p:sp>
      <p:sp>
        <p:nvSpPr>
          <p:cNvPr id="38915" name="Rectangle 3"/>
          <p:cNvSpPr>
            <a:spLocks noGrp="1" noChangeArrowheads="1"/>
          </p:cNvSpPr>
          <p:nvPr>
            <p:ph type="body" idx="1"/>
          </p:nvPr>
        </p:nvSpPr>
        <p:spPr>
          <a:xfrm>
            <a:off x="2422526" y="1233489"/>
            <a:ext cx="6621463" cy="4530725"/>
          </a:xfrm>
        </p:spPr>
        <p:txBody>
          <a:bodyPr/>
          <a:lstStyle/>
          <a:p>
            <a:pPr>
              <a:lnSpc>
                <a:spcPct val="90000"/>
              </a:lnSpc>
            </a:pPr>
            <a:r>
              <a:rPr lang="en-US" altLang="en-US" dirty="0" smtClean="0"/>
              <a:t>An area of memory shared among the processes that wish to communicate</a:t>
            </a:r>
          </a:p>
          <a:p>
            <a:pPr>
              <a:lnSpc>
                <a:spcPct val="90000"/>
              </a:lnSpc>
            </a:pPr>
            <a:r>
              <a:rPr lang="en-US" altLang="en-US" dirty="0" smtClean="0"/>
              <a:t>The communication is under the control of the users processes not the operating system.</a:t>
            </a:r>
          </a:p>
          <a:p>
            <a:pPr>
              <a:lnSpc>
                <a:spcPct val="90000"/>
              </a:lnSpc>
            </a:pPr>
            <a:r>
              <a:rPr lang="en-US" altLang="en-US" dirty="0" smtClean="0"/>
              <a:t>Major issues is to provide mechanism that will allow the user processes to synchronize their actions when they access shared memory. </a:t>
            </a:r>
          </a:p>
          <a:p>
            <a:pPr marL="0" indent="0">
              <a:lnSpc>
                <a:spcPct val="90000"/>
              </a:lnSpc>
              <a:buNone/>
            </a:pPr>
            <a:endParaRPr lang="en-US" altLang="en-US" dirty="0" smtClean="0"/>
          </a:p>
          <a:p>
            <a:pPr>
              <a:lnSpc>
                <a:spcPct val="90000"/>
              </a:lnSpc>
            </a:pPr>
            <a:endParaRPr lang="en-US" altLang="en-US" dirty="0" smtClean="0"/>
          </a:p>
          <a:p>
            <a:pPr>
              <a:lnSpc>
                <a:spcPct val="90000"/>
              </a:lnSpc>
            </a:pPr>
            <a:endParaRPr lang="en-US" altLang="en-US" dirty="0" smtClean="0"/>
          </a:p>
          <a:p>
            <a:pPr lvl="1">
              <a:lnSpc>
                <a:spcPct val="90000"/>
              </a:lnSpc>
              <a:buFont typeface="Monotype Sorts" pitchFamily="-84" charset="2"/>
              <a:buNone/>
            </a:pPr>
            <a:endParaRPr lang="en-US" altLang="en-US" dirty="0" smtClean="0"/>
          </a:p>
        </p:txBody>
      </p:sp>
    </p:spTree>
    <p:extLst>
      <p:ext uri="{BB962C8B-B14F-4D97-AF65-F5344CB8AC3E}">
        <p14:creationId xmlns:p14="http://schemas.microsoft.com/office/powerpoint/2010/main" val="14390213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2581275" y="127001"/>
            <a:ext cx="8229600" cy="576263"/>
          </a:xfrm>
        </p:spPr>
        <p:txBody>
          <a:bodyPr/>
          <a:lstStyle/>
          <a:p>
            <a:pPr eaLnBrk="1" hangingPunct="1"/>
            <a:r>
              <a:rPr lang="en-US" altLang="en-US" sz="2500"/>
              <a:t>Interprocess Communication – Message Passing</a:t>
            </a:r>
          </a:p>
        </p:txBody>
      </p:sp>
      <p:sp>
        <p:nvSpPr>
          <p:cNvPr id="39939" name="Rectangle 3"/>
          <p:cNvSpPr>
            <a:spLocks noGrp="1" noChangeArrowheads="1"/>
          </p:cNvSpPr>
          <p:nvPr>
            <p:ph type="body" idx="1"/>
          </p:nvPr>
        </p:nvSpPr>
        <p:spPr>
          <a:xfrm>
            <a:off x="2409825" y="1201739"/>
            <a:ext cx="6934200" cy="4530725"/>
          </a:xfrm>
        </p:spPr>
        <p:txBody>
          <a:bodyPr/>
          <a:lstStyle/>
          <a:p>
            <a:pPr>
              <a:lnSpc>
                <a:spcPct val="90000"/>
              </a:lnSpc>
            </a:pPr>
            <a:r>
              <a:rPr lang="en-US" altLang="en-US" smtClean="0"/>
              <a:t>Mechanism for processes to communicate and to synchronize their actions</a:t>
            </a:r>
          </a:p>
          <a:p>
            <a:pPr>
              <a:lnSpc>
                <a:spcPct val="90000"/>
              </a:lnSpc>
            </a:pPr>
            <a:endParaRPr lang="en-US" altLang="en-US" sz="800"/>
          </a:p>
          <a:p>
            <a:pPr>
              <a:lnSpc>
                <a:spcPct val="90000"/>
              </a:lnSpc>
            </a:pPr>
            <a:r>
              <a:rPr lang="en-US" altLang="en-US" smtClean="0"/>
              <a:t>Message system – processes communicate with each other without resorting to shared variables</a:t>
            </a:r>
          </a:p>
          <a:p>
            <a:pPr>
              <a:lnSpc>
                <a:spcPct val="90000"/>
              </a:lnSpc>
            </a:pPr>
            <a:endParaRPr lang="en-US" altLang="en-US" sz="800"/>
          </a:p>
          <a:p>
            <a:pPr>
              <a:lnSpc>
                <a:spcPct val="90000"/>
              </a:lnSpc>
            </a:pPr>
            <a:r>
              <a:rPr lang="en-US" altLang="en-US" smtClean="0"/>
              <a:t>IPC facility provides two operations:</a:t>
            </a:r>
          </a:p>
          <a:p>
            <a:pPr lvl="1">
              <a:lnSpc>
                <a:spcPct val="90000"/>
              </a:lnSpc>
            </a:pPr>
            <a:r>
              <a:rPr lang="en-US" altLang="en-US" b="1" smtClean="0">
                <a:latin typeface="Courier New" panose="02070309020205020404" pitchFamily="49" charset="0"/>
                <a:cs typeface="Courier New" panose="02070309020205020404" pitchFamily="49" charset="0"/>
              </a:rPr>
              <a:t>send</a:t>
            </a:r>
            <a:r>
              <a:rPr lang="en-US" altLang="en-US" smtClean="0"/>
              <a:t>(</a:t>
            </a:r>
            <a:r>
              <a:rPr lang="en-US" altLang="en-US" i="1" smtClean="0"/>
              <a:t>message</a:t>
            </a:r>
            <a:r>
              <a:rPr lang="en-US" altLang="en-US" smtClean="0"/>
              <a:t>)</a:t>
            </a:r>
          </a:p>
          <a:p>
            <a:pPr lvl="1">
              <a:lnSpc>
                <a:spcPct val="90000"/>
              </a:lnSpc>
            </a:pPr>
            <a:r>
              <a:rPr lang="en-US" altLang="en-US" b="1" smtClean="0">
                <a:latin typeface="Courier New" panose="02070309020205020404" pitchFamily="49" charset="0"/>
                <a:cs typeface="Courier New" panose="02070309020205020404" pitchFamily="49" charset="0"/>
              </a:rPr>
              <a:t>receive</a:t>
            </a:r>
            <a:r>
              <a:rPr lang="en-US" altLang="en-US" smtClean="0"/>
              <a:t>(</a:t>
            </a:r>
            <a:r>
              <a:rPr lang="en-US" altLang="en-US" i="1" smtClean="0"/>
              <a:t>message</a:t>
            </a:r>
            <a:r>
              <a:rPr lang="en-US" altLang="en-US" smtClean="0"/>
              <a:t>)</a:t>
            </a:r>
          </a:p>
          <a:p>
            <a:pPr lvl="1">
              <a:lnSpc>
                <a:spcPct val="90000"/>
              </a:lnSpc>
              <a:buFont typeface="Monotype Sorts" pitchFamily="-84" charset="2"/>
              <a:buNone/>
            </a:pPr>
            <a:endParaRPr lang="en-US" altLang="en-US" sz="800"/>
          </a:p>
          <a:p>
            <a:pPr>
              <a:lnSpc>
                <a:spcPct val="90000"/>
              </a:lnSpc>
            </a:pPr>
            <a:r>
              <a:rPr lang="en-US" altLang="en-US" smtClean="0"/>
              <a:t>The</a:t>
            </a:r>
            <a:r>
              <a:rPr lang="en-US" altLang="en-US" i="1" smtClean="0"/>
              <a:t> message</a:t>
            </a:r>
            <a:r>
              <a:rPr lang="en-US" altLang="en-US" smtClean="0"/>
              <a:t> size is either fixed or variable</a:t>
            </a:r>
          </a:p>
          <a:p>
            <a:pPr lvl="1">
              <a:lnSpc>
                <a:spcPct val="90000"/>
              </a:lnSpc>
              <a:buFont typeface="Monotype Sorts" pitchFamily="-84" charset="2"/>
              <a:buNone/>
            </a:pPr>
            <a:endParaRPr lang="en-US" altLang="en-US" smtClean="0"/>
          </a:p>
        </p:txBody>
      </p:sp>
    </p:spTree>
    <p:extLst>
      <p:ext uri="{BB962C8B-B14F-4D97-AF65-F5344CB8AC3E}">
        <p14:creationId xmlns:p14="http://schemas.microsoft.com/office/powerpoint/2010/main" val="2695260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273300" y="247651"/>
            <a:ext cx="7937500" cy="576263"/>
          </a:xfrm>
        </p:spPr>
        <p:txBody>
          <a:bodyPr/>
          <a:lstStyle/>
          <a:p>
            <a:pPr eaLnBrk="1" hangingPunct="1"/>
            <a:r>
              <a:rPr lang="en-US" smtClean="0"/>
              <a:t>Producer-Consumer Problem</a:t>
            </a:r>
          </a:p>
        </p:txBody>
      </p:sp>
      <p:sp>
        <p:nvSpPr>
          <p:cNvPr id="34819" name="Rectangle 3"/>
          <p:cNvSpPr>
            <a:spLocks noGrp="1" noChangeArrowheads="1"/>
          </p:cNvSpPr>
          <p:nvPr>
            <p:ph type="body" idx="1"/>
          </p:nvPr>
        </p:nvSpPr>
        <p:spPr>
          <a:xfrm>
            <a:off x="2366963" y="1185864"/>
            <a:ext cx="6667500" cy="4498975"/>
          </a:xfrm>
        </p:spPr>
        <p:txBody>
          <a:bodyPr/>
          <a:lstStyle/>
          <a:p>
            <a:r>
              <a:rPr lang="en-US" smtClean="0"/>
              <a:t>Paradigm for cooperating processes, </a:t>
            </a:r>
            <a:r>
              <a:rPr lang="en-US" i="1" smtClean="0"/>
              <a:t>producer</a:t>
            </a:r>
            <a:r>
              <a:rPr lang="en-US" smtClean="0"/>
              <a:t> process produces information that is consumed by a </a:t>
            </a:r>
            <a:r>
              <a:rPr lang="en-US" i="1" smtClean="0"/>
              <a:t>consumer</a:t>
            </a:r>
            <a:r>
              <a:rPr lang="en-US" smtClean="0"/>
              <a:t> process</a:t>
            </a:r>
          </a:p>
          <a:p>
            <a:pPr lvl="1"/>
            <a:r>
              <a:rPr lang="en-US" b="1" smtClean="0">
                <a:solidFill>
                  <a:srgbClr val="3366FF"/>
                </a:solidFill>
              </a:rPr>
              <a:t>unbounded-buffer </a:t>
            </a:r>
            <a:r>
              <a:rPr lang="en-US" smtClean="0"/>
              <a:t>places no practical limit on the size of the buffer</a:t>
            </a:r>
          </a:p>
          <a:p>
            <a:pPr lvl="1"/>
            <a:r>
              <a:rPr lang="en-US" b="1" smtClean="0">
                <a:solidFill>
                  <a:srgbClr val="3366FF"/>
                </a:solidFill>
              </a:rPr>
              <a:t>bounded-buffer </a:t>
            </a:r>
            <a:r>
              <a:rPr lang="en-US" smtClean="0"/>
              <a:t>assumes that there is a fixed buffer size</a:t>
            </a:r>
          </a:p>
        </p:txBody>
      </p:sp>
    </p:spTree>
    <p:extLst>
      <p:ext uri="{BB962C8B-B14F-4D97-AF65-F5344CB8AC3E}">
        <p14:creationId xmlns:p14="http://schemas.microsoft.com/office/powerpoint/2010/main" val="3057114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981200" y="187326"/>
            <a:ext cx="8229600" cy="576263"/>
          </a:xfrm>
        </p:spPr>
        <p:txBody>
          <a:bodyPr/>
          <a:lstStyle/>
          <a:p>
            <a:pPr eaLnBrk="1" hangingPunct="1"/>
            <a:r>
              <a:rPr lang="en-US" smtClean="0"/>
              <a:t>Producer </a:t>
            </a:r>
          </a:p>
        </p:txBody>
      </p:sp>
      <p:sp>
        <p:nvSpPr>
          <p:cNvPr id="7171" name="Rectangle 3"/>
          <p:cNvSpPr>
            <a:spLocks noGrp="1" noChangeArrowheads="1"/>
          </p:cNvSpPr>
          <p:nvPr>
            <p:ph type="body" idx="1"/>
          </p:nvPr>
        </p:nvSpPr>
        <p:spPr>
          <a:xfrm>
            <a:off x="2705100" y="1258888"/>
            <a:ext cx="6732588" cy="4557712"/>
          </a:xfrm>
        </p:spPr>
        <p:txBody>
          <a:bodyPr/>
          <a:lstStyle/>
          <a:p>
            <a:pPr marL="0" indent="0">
              <a:buNone/>
            </a:pPr>
            <a:r>
              <a:rPr lang="en-US" sz="1700">
                <a:latin typeface="Courier New" panose="02070309020205020404" pitchFamily="49" charset="0"/>
                <a:cs typeface="Courier New" panose="02070309020205020404" pitchFamily="49" charset="0"/>
              </a:rPr>
              <a:t>while (true) {</a:t>
            </a:r>
            <a:br>
              <a:rPr lang="en-US" sz="1700">
                <a:latin typeface="Courier New" panose="02070309020205020404" pitchFamily="49" charset="0"/>
                <a:cs typeface="Courier New" panose="02070309020205020404" pitchFamily="49" charset="0"/>
              </a:rPr>
            </a:br>
            <a:r>
              <a:rPr lang="en-US" sz="1700">
                <a:latin typeface="Courier New" panose="02070309020205020404" pitchFamily="49" charset="0"/>
                <a:cs typeface="Courier New" panose="02070309020205020404" pitchFamily="49" charset="0"/>
              </a:rPr>
              <a:t>	/* produce an item in next produced */ </a:t>
            </a:r>
          </a:p>
          <a:p>
            <a:pPr marL="0" indent="0">
              <a:buNone/>
            </a:pPr>
            <a:r>
              <a:rPr lang="en-US" sz="1700">
                <a:latin typeface="Courier New" panose="02070309020205020404" pitchFamily="49" charset="0"/>
                <a:cs typeface="Courier New" panose="02070309020205020404" pitchFamily="49" charset="0"/>
              </a:rPr>
              <a:t>	</a:t>
            </a:r>
          </a:p>
          <a:p>
            <a:pPr marL="0" indent="0">
              <a:buNone/>
            </a:pPr>
            <a:r>
              <a:rPr lang="en-US" sz="1700">
                <a:latin typeface="Courier New" panose="02070309020205020404" pitchFamily="49" charset="0"/>
                <a:cs typeface="Courier New" panose="02070309020205020404" pitchFamily="49" charset="0"/>
              </a:rPr>
              <a:t>	while (counter == BUFFER_SIZE) ; </a:t>
            </a:r>
          </a:p>
          <a:p>
            <a:pPr marL="0" indent="0">
              <a:buNone/>
            </a:pPr>
            <a:r>
              <a:rPr lang="en-US" sz="1700">
                <a:latin typeface="Courier New" panose="02070309020205020404" pitchFamily="49" charset="0"/>
                <a:cs typeface="Courier New" panose="02070309020205020404" pitchFamily="49" charset="0"/>
              </a:rPr>
              <a:t>		/* do nothing */ </a:t>
            </a:r>
          </a:p>
          <a:p>
            <a:pPr marL="0" indent="0">
              <a:buNone/>
            </a:pPr>
            <a:r>
              <a:rPr lang="en-US" sz="1700">
                <a:latin typeface="Courier New" panose="02070309020205020404" pitchFamily="49" charset="0"/>
                <a:cs typeface="Courier New" panose="02070309020205020404" pitchFamily="49" charset="0"/>
              </a:rPr>
              <a:t>	buffer[in] = next_produced; </a:t>
            </a:r>
          </a:p>
          <a:p>
            <a:pPr marL="0" indent="0">
              <a:buNone/>
            </a:pPr>
            <a:r>
              <a:rPr lang="en-US" sz="1700">
                <a:latin typeface="Courier New" panose="02070309020205020404" pitchFamily="49" charset="0"/>
                <a:cs typeface="Courier New" panose="02070309020205020404" pitchFamily="49" charset="0"/>
              </a:rPr>
              <a:t>	in = (in + 1) % BUFFER_SIZE; </a:t>
            </a:r>
          </a:p>
          <a:p>
            <a:pPr marL="0" indent="0">
              <a:buNone/>
            </a:pPr>
            <a:r>
              <a:rPr lang="en-US" sz="1700">
                <a:latin typeface="Courier New" panose="02070309020205020404" pitchFamily="49" charset="0"/>
                <a:cs typeface="Courier New" panose="02070309020205020404" pitchFamily="49" charset="0"/>
              </a:rPr>
              <a:t>	counter++; </a:t>
            </a:r>
          </a:p>
          <a:p>
            <a:pPr marL="0" indent="0">
              <a:buNone/>
            </a:pPr>
            <a:r>
              <a:rPr lang="en-US" sz="170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2109143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011363" y="142876"/>
            <a:ext cx="8229600" cy="576263"/>
          </a:xfrm>
        </p:spPr>
        <p:txBody>
          <a:bodyPr/>
          <a:lstStyle/>
          <a:p>
            <a:pPr eaLnBrk="1" hangingPunct="1"/>
            <a:r>
              <a:rPr lang="en-US" smtClean="0"/>
              <a:t>Consumer</a:t>
            </a:r>
          </a:p>
        </p:txBody>
      </p:sp>
      <p:sp>
        <p:nvSpPr>
          <p:cNvPr id="8195" name="Rectangle 3"/>
          <p:cNvSpPr>
            <a:spLocks noGrp="1" noChangeArrowheads="1"/>
          </p:cNvSpPr>
          <p:nvPr>
            <p:ph type="body" idx="1"/>
          </p:nvPr>
        </p:nvSpPr>
        <p:spPr>
          <a:xfrm>
            <a:off x="2501900" y="1262064"/>
            <a:ext cx="6877050" cy="4860925"/>
          </a:xfrm>
        </p:spPr>
        <p:txBody>
          <a:bodyPr/>
          <a:lstStyle/>
          <a:p>
            <a:pPr marL="0" indent="0">
              <a:buNone/>
            </a:pPr>
            <a:r>
              <a:rPr lang="en-US" sz="1600">
                <a:latin typeface="Courier New" panose="02070309020205020404" pitchFamily="49" charset="0"/>
                <a:cs typeface="Courier New" panose="02070309020205020404" pitchFamily="49" charset="0"/>
              </a:rPr>
              <a:t>while (true) {</a:t>
            </a:r>
          </a:p>
          <a:p>
            <a:pPr marL="0" indent="0">
              <a:buNone/>
            </a:pPr>
            <a:r>
              <a:rPr lang="en-US" sz="1600">
                <a:latin typeface="Courier New" panose="02070309020205020404" pitchFamily="49" charset="0"/>
                <a:cs typeface="Courier New" panose="02070309020205020404" pitchFamily="49" charset="0"/>
              </a:rPr>
              <a:t>	while (counter == 0) </a:t>
            </a:r>
          </a:p>
          <a:p>
            <a:pPr marL="0" indent="0">
              <a:buNone/>
            </a:pPr>
            <a:r>
              <a:rPr lang="en-US" sz="1600">
                <a:latin typeface="Courier New" panose="02070309020205020404" pitchFamily="49" charset="0"/>
                <a:cs typeface="Courier New" panose="02070309020205020404" pitchFamily="49" charset="0"/>
              </a:rPr>
              <a:t>		; /* do nothing */ </a:t>
            </a:r>
          </a:p>
          <a:p>
            <a:pPr marL="0" indent="0">
              <a:buNone/>
            </a:pPr>
            <a:r>
              <a:rPr lang="en-US" sz="1600">
                <a:latin typeface="Courier New" panose="02070309020205020404" pitchFamily="49" charset="0"/>
                <a:cs typeface="Courier New" panose="02070309020205020404" pitchFamily="49" charset="0"/>
              </a:rPr>
              <a:t>	next_consumed = buffer[out]; </a:t>
            </a:r>
          </a:p>
          <a:p>
            <a:pPr marL="0" indent="0">
              <a:buNone/>
            </a:pPr>
            <a:r>
              <a:rPr lang="en-US" sz="1600">
                <a:latin typeface="Courier New" panose="02070309020205020404" pitchFamily="49" charset="0"/>
                <a:cs typeface="Courier New" panose="02070309020205020404" pitchFamily="49" charset="0"/>
              </a:rPr>
              <a:t>	out = (out + 1) % BUFFER_SIZE; 	</a:t>
            </a:r>
          </a:p>
          <a:p>
            <a:pPr marL="0" indent="0">
              <a:buNone/>
            </a:pPr>
            <a:r>
              <a:rPr lang="en-US" sz="1600">
                <a:latin typeface="Courier New" panose="02070309020205020404" pitchFamily="49" charset="0"/>
                <a:cs typeface="Courier New" panose="02070309020205020404" pitchFamily="49" charset="0"/>
              </a:rPr>
              <a:t>        counter--; </a:t>
            </a:r>
          </a:p>
          <a:p>
            <a:pPr marL="0" indent="0">
              <a:buNone/>
            </a:pPr>
            <a:r>
              <a:rPr lang="en-US" sz="1600">
                <a:latin typeface="Courier New" panose="02070309020205020404" pitchFamily="49" charset="0"/>
                <a:cs typeface="Courier New" panose="02070309020205020404" pitchFamily="49" charset="0"/>
              </a:rPr>
              <a:t>	/* consume the item in next consumed */ </a:t>
            </a:r>
          </a:p>
          <a:p>
            <a:pPr marL="0" indent="0">
              <a:buNone/>
            </a:pPr>
            <a:r>
              <a:rPr lang="en-US" sz="160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1850738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026"/>
          <p:cNvSpPr>
            <a:spLocks noGrp="1" noChangeArrowheads="1"/>
          </p:cNvSpPr>
          <p:nvPr>
            <p:ph type="title"/>
          </p:nvPr>
        </p:nvSpPr>
        <p:spPr>
          <a:xfrm>
            <a:off x="1981200" y="141288"/>
            <a:ext cx="8229600" cy="576262"/>
          </a:xfrm>
        </p:spPr>
        <p:txBody>
          <a:bodyPr/>
          <a:lstStyle/>
          <a:p>
            <a:pPr eaLnBrk="1" hangingPunct="1"/>
            <a:r>
              <a:rPr lang="en-US" smtClean="0"/>
              <a:t>Race Condition</a:t>
            </a:r>
          </a:p>
        </p:txBody>
      </p:sp>
      <p:sp>
        <p:nvSpPr>
          <p:cNvPr id="9219" name="Rectangle 1027"/>
          <p:cNvSpPr>
            <a:spLocks noGrp="1" noChangeArrowheads="1"/>
          </p:cNvSpPr>
          <p:nvPr>
            <p:ph idx="1"/>
          </p:nvPr>
        </p:nvSpPr>
        <p:spPr>
          <a:xfrm>
            <a:off x="2528889" y="1177926"/>
            <a:ext cx="8067675" cy="5173663"/>
          </a:xfrm>
        </p:spPr>
        <p:txBody>
          <a:bodyPr/>
          <a:lstStyle/>
          <a:p>
            <a:pPr>
              <a:lnSpc>
                <a:spcPct val="90000"/>
              </a:lnSpc>
            </a:pPr>
            <a:r>
              <a:rPr lang="en-US" b="1" smtClean="0">
                <a:solidFill>
                  <a:srgbClr val="000000"/>
                </a:solidFill>
                <a:latin typeface="Courier New" panose="02070309020205020404" pitchFamily="49" charset="0"/>
                <a:cs typeface="Courier New" panose="02070309020205020404" pitchFamily="49" charset="0"/>
              </a:rPr>
              <a:t>counter++ </a:t>
            </a:r>
            <a:r>
              <a:rPr lang="en-US" sz="1600"/>
              <a:t>could be implemented as</a:t>
            </a:r>
            <a:br>
              <a:rPr lang="en-US" sz="1600"/>
            </a:br>
            <a:r>
              <a:rPr lang="en-US" sz="1600"/>
              <a:t/>
            </a:r>
            <a:br>
              <a:rPr lang="en-US" sz="1600"/>
            </a:br>
            <a:r>
              <a:rPr lang="en-US" sz="1600" b="1">
                <a:latin typeface="Courier New" panose="02070309020205020404" pitchFamily="49" charset="0"/>
                <a:cs typeface="Courier New" panose="02070309020205020404" pitchFamily="49" charset="0"/>
              </a:rPr>
              <a:t>     </a:t>
            </a:r>
            <a:r>
              <a:rPr lang="en-US" sz="1600" b="1">
                <a:solidFill>
                  <a:srgbClr val="0000FF"/>
                </a:solidFill>
                <a:latin typeface="Courier New" panose="02070309020205020404" pitchFamily="49" charset="0"/>
                <a:cs typeface="Courier New" panose="02070309020205020404" pitchFamily="49" charset="0"/>
              </a:rPr>
              <a:t>register1 = counter</a:t>
            </a:r>
            <a:br>
              <a:rPr lang="en-US" sz="1600" b="1">
                <a:solidFill>
                  <a:srgbClr val="0000FF"/>
                </a:solidFill>
                <a:latin typeface="Courier New" panose="02070309020205020404" pitchFamily="49" charset="0"/>
                <a:cs typeface="Courier New" panose="02070309020205020404" pitchFamily="49" charset="0"/>
              </a:rPr>
            </a:br>
            <a:r>
              <a:rPr lang="en-US" sz="1600" b="1">
                <a:solidFill>
                  <a:srgbClr val="0000FF"/>
                </a:solidFill>
                <a:latin typeface="Courier New" panose="02070309020205020404" pitchFamily="49" charset="0"/>
                <a:cs typeface="Courier New" panose="02070309020205020404" pitchFamily="49" charset="0"/>
              </a:rPr>
              <a:t>     register1 = register1 + 1</a:t>
            </a:r>
            <a:br>
              <a:rPr lang="en-US" sz="1600" b="1">
                <a:solidFill>
                  <a:srgbClr val="0000FF"/>
                </a:solidFill>
                <a:latin typeface="Courier New" panose="02070309020205020404" pitchFamily="49" charset="0"/>
                <a:cs typeface="Courier New" panose="02070309020205020404" pitchFamily="49" charset="0"/>
              </a:rPr>
            </a:br>
            <a:r>
              <a:rPr lang="en-US" sz="1600" b="1">
                <a:solidFill>
                  <a:srgbClr val="0000FF"/>
                </a:solidFill>
                <a:latin typeface="Courier New" panose="02070309020205020404" pitchFamily="49" charset="0"/>
                <a:cs typeface="Courier New" panose="02070309020205020404" pitchFamily="49" charset="0"/>
              </a:rPr>
              <a:t>     counter = register1</a:t>
            </a:r>
            <a:endParaRPr lang="en-US" sz="800">
              <a:solidFill>
                <a:srgbClr val="0000FF"/>
              </a:solidFill>
            </a:endParaRPr>
          </a:p>
          <a:p>
            <a:pPr>
              <a:lnSpc>
                <a:spcPct val="90000"/>
              </a:lnSpc>
            </a:pPr>
            <a:r>
              <a:rPr lang="en-US" b="1" smtClean="0">
                <a:solidFill>
                  <a:srgbClr val="000000"/>
                </a:solidFill>
                <a:latin typeface="Courier New" panose="02070309020205020404" pitchFamily="49" charset="0"/>
                <a:cs typeface="Courier New" panose="02070309020205020404" pitchFamily="49" charset="0"/>
              </a:rPr>
              <a:t>counter--</a:t>
            </a:r>
            <a:r>
              <a:rPr lang="en-US" sz="1600" b="1">
                <a:solidFill>
                  <a:schemeClr val="tx2"/>
                </a:solidFill>
                <a:latin typeface="Courier New" panose="02070309020205020404" pitchFamily="49" charset="0"/>
                <a:cs typeface="Courier New" panose="02070309020205020404" pitchFamily="49" charset="0"/>
              </a:rPr>
              <a:t> </a:t>
            </a:r>
            <a:r>
              <a:rPr lang="en-US" sz="1600"/>
              <a:t>could be implemented as</a:t>
            </a:r>
            <a:br>
              <a:rPr lang="en-US" sz="1600"/>
            </a:br>
            <a:r>
              <a:rPr lang="en-US" sz="1600"/>
              <a:t/>
            </a:r>
            <a:br>
              <a:rPr lang="en-US" sz="1600"/>
            </a:br>
            <a:r>
              <a:rPr lang="en-US" sz="1600" b="1">
                <a:latin typeface="Courier New" panose="02070309020205020404" pitchFamily="49" charset="0"/>
                <a:cs typeface="Courier New" panose="02070309020205020404" pitchFamily="49" charset="0"/>
              </a:rPr>
              <a:t>     </a:t>
            </a:r>
            <a:r>
              <a:rPr lang="en-US" sz="1600" b="1">
                <a:solidFill>
                  <a:schemeClr val="tx2"/>
                </a:solidFill>
                <a:latin typeface="Courier New" panose="02070309020205020404" pitchFamily="49" charset="0"/>
                <a:cs typeface="Courier New" panose="02070309020205020404" pitchFamily="49" charset="0"/>
              </a:rPr>
              <a:t>register2 = counter</a:t>
            </a:r>
            <a:br>
              <a:rPr lang="en-US" sz="1600" b="1">
                <a:solidFill>
                  <a:schemeClr val="tx2"/>
                </a:solidFill>
                <a:latin typeface="Courier New" panose="02070309020205020404" pitchFamily="49" charset="0"/>
                <a:cs typeface="Courier New" panose="02070309020205020404" pitchFamily="49" charset="0"/>
              </a:rPr>
            </a:br>
            <a:r>
              <a:rPr lang="en-US" sz="1600" b="1">
                <a:solidFill>
                  <a:schemeClr val="tx2"/>
                </a:solidFill>
                <a:latin typeface="Courier New" panose="02070309020205020404" pitchFamily="49" charset="0"/>
                <a:cs typeface="Courier New" panose="02070309020205020404" pitchFamily="49" charset="0"/>
              </a:rPr>
              <a:t>     register2 = register2 - 1</a:t>
            </a:r>
            <a:br>
              <a:rPr lang="en-US" sz="1600" b="1">
                <a:solidFill>
                  <a:schemeClr val="tx2"/>
                </a:solidFill>
                <a:latin typeface="Courier New" panose="02070309020205020404" pitchFamily="49" charset="0"/>
                <a:cs typeface="Courier New" panose="02070309020205020404" pitchFamily="49" charset="0"/>
              </a:rPr>
            </a:br>
            <a:r>
              <a:rPr lang="en-US" sz="1600" b="1">
                <a:solidFill>
                  <a:schemeClr val="tx2"/>
                </a:solidFill>
                <a:latin typeface="Courier New" panose="02070309020205020404" pitchFamily="49" charset="0"/>
                <a:cs typeface="Courier New" panose="02070309020205020404" pitchFamily="49" charset="0"/>
              </a:rPr>
              <a:t>     counter = register2</a:t>
            </a:r>
          </a:p>
          <a:p>
            <a:pPr>
              <a:lnSpc>
                <a:spcPct val="90000"/>
              </a:lnSpc>
              <a:buFont typeface="Monotype Sorts" pitchFamily="-84" charset="2"/>
              <a:buNone/>
            </a:pPr>
            <a:endParaRPr lang="en-US" sz="800">
              <a:solidFill>
                <a:schemeClr val="tx2"/>
              </a:solidFill>
            </a:endParaRPr>
          </a:p>
          <a:p>
            <a:pPr>
              <a:lnSpc>
                <a:spcPct val="90000"/>
              </a:lnSpc>
            </a:pPr>
            <a:r>
              <a:rPr lang="en-US" sz="1600"/>
              <a:t>Consider this execution interleaving with </a:t>
            </a:r>
            <a:r>
              <a:rPr lang="ja-JP" altLang="en-US" sz="1600"/>
              <a:t>“</a:t>
            </a:r>
            <a:r>
              <a:rPr lang="en-US" altLang="ja-JP" sz="1600"/>
              <a:t>count = 5</a:t>
            </a:r>
            <a:r>
              <a:rPr lang="ja-JP" altLang="en-US" sz="1600"/>
              <a:t>”</a:t>
            </a:r>
            <a:r>
              <a:rPr lang="en-US" altLang="ja-JP" sz="1600"/>
              <a:t> initially:</a:t>
            </a:r>
          </a:p>
          <a:p>
            <a:pPr lvl="1">
              <a:lnSpc>
                <a:spcPct val="90000"/>
              </a:lnSpc>
              <a:buFont typeface="Monotype Sorts" pitchFamily="-84" charset="2"/>
              <a:buNone/>
            </a:pPr>
            <a:r>
              <a:rPr lang="en-US" sz="1600"/>
              <a:t>	S0: producer execute </a:t>
            </a:r>
            <a:r>
              <a:rPr lang="en-US" sz="1600" b="1">
                <a:solidFill>
                  <a:srgbClr val="0000FF"/>
                </a:solidFill>
                <a:latin typeface="Courier New" panose="02070309020205020404" pitchFamily="49" charset="0"/>
              </a:rPr>
              <a:t>register1 = counter</a:t>
            </a:r>
            <a:r>
              <a:rPr lang="en-US" sz="1600" b="1">
                <a:latin typeface="Courier New" panose="02070309020205020404" pitchFamily="49" charset="0"/>
              </a:rPr>
              <a:t>         </a:t>
            </a:r>
            <a:r>
              <a:rPr lang="en-US" sz="1600"/>
              <a:t>{register1 = 5}</a:t>
            </a:r>
            <a:br>
              <a:rPr lang="en-US" sz="1600"/>
            </a:br>
            <a:r>
              <a:rPr lang="en-US" sz="1600"/>
              <a:t>S1: producer execute </a:t>
            </a:r>
            <a:r>
              <a:rPr lang="en-US" sz="1600" b="1">
                <a:solidFill>
                  <a:srgbClr val="0000FF"/>
                </a:solidFill>
                <a:latin typeface="Courier New" panose="02070309020205020404" pitchFamily="49" charset="0"/>
              </a:rPr>
              <a:t>register1 = register1 + 1   </a:t>
            </a:r>
            <a:r>
              <a:rPr lang="en-US" sz="1600"/>
              <a:t>{register1 = 6} </a:t>
            </a:r>
            <a:br>
              <a:rPr lang="en-US" sz="1600"/>
            </a:br>
            <a:r>
              <a:rPr lang="en-US" sz="1600"/>
              <a:t>S2: consumer execute </a:t>
            </a:r>
            <a:r>
              <a:rPr lang="en-US" sz="1600" b="1">
                <a:solidFill>
                  <a:schemeClr val="tx2"/>
                </a:solidFill>
                <a:latin typeface="Courier New" panose="02070309020205020404" pitchFamily="49" charset="0"/>
              </a:rPr>
              <a:t>register2 = counter</a:t>
            </a:r>
            <a:r>
              <a:rPr lang="en-US" sz="1600" b="1">
                <a:latin typeface="Courier New" panose="02070309020205020404" pitchFamily="49" charset="0"/>
              </a:rPr>
              <a:t>        </a:t>
            </a:r>
            <a:r>
              <a:rPr lang="en-US" sz="1600"/>
              <a:t>{register2 = 5} </a:t>
            </a:r>
            <a:br>
              <a:rPr lang="en-US" sz="1600"/>
            </a:br>
            <a:r>
              <a:rPr lang="en-US" sz="1600"/>
              <a:t>S3: consumer execute </a:t>
            </a:r>
            <a:r>
              <a:rPr lang="en-US" sz="1600" b="1">
                <a:solidFill>
                  <a:schemeClr val="tx2"/>
                </a:solidFill>
                <a:latin typeface="Courier New" panose="02070309020205020404" pitchFamily="49" charset="0"/>
              </a:rPr>
              <a:t>register2 = register2 – 1  </a:t>
            </a:r>
            <a:r>
              <a:rPr lang="en-US" sz="1600"/>
              <a:t>{register2 = 4} </a:t>
            </a:r>
            <a:br>
              <a:rPr lang="en-US" sz="1600"/>
            </a:br>
            <a:r>
              <a:rPr lang="en-US" sz="1600"/>
              <a:t>S4: producer execute </a:t>
            </a:r>
            <a:r>
              <a:rPr lang="en-US" sz="1600" b="1">
                <a:solidFill>
                  <a:srgbClr val="0000FF"/>
                </a:solidFill>
                <a:latin typeface="Courier New" panose="02070309020205020404" pitchFamily="49" charset="0"/>
              </a:rPr>
              <a:t>counter = register1         </a:t>
            </a:r>
            <a:r>
              <a:rPr lang="en-US" sz="1600"/>
              <a:t>{counter = 6 } </a:t>
            </a:r>
            <a:br>
              <a:rPr lang="en-US" sz="1600"/>
            </a:br>
            <a:r>
              <a:rPr lang="en-US" sz="1600"/>
              <a:t>S5: consumer execute </a:t>
            </a:r>
            <a:r>
              <a:rPr lang="en-US" sz="1600" b="1">
                <a:solidFill>
                  <a:schemeClr val="tx2"/>
                </a:solidFill>
                <a:latin typeface="Courier New" panose="02070309020205020404" pitchFamily="49" charset="0"/>
              </a:rPr>
              <a:t>counter = register2        </a:t>
            </a:r>
            <a:r>
              <a:rPr lang="en-US" sz="1600"/>
              <a:t>{counter = 4}</a:t>
            </a:r>
          </a:p>
          <a:p>
            <a:pPr lvl="1">
              <a:lnSpc>
                <a:spcPct val="90000"/>
              </a:lnSpc>
              <a:buFont typeface="Monotype Sorts" pitchFamily="-84" charset="2"/>
              <a:buNone/>
            </a:pPr>
            <a:endParaRPr lang="en-US" smtClean="0"/>
          </a:p>
        </p:txBody>
      </p:sp>
    </p:spTree>
    <p:extLst>
      <p:ext uri="{BB962C8B-B14F-4D97-AF65-F5344CB8AC3E}">
        <p14:creationId xmlns:p14="http://schemas.microsoft.com/office/powerpoint/2010/main" val="289051081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8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9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0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1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2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3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2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3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4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5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6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7_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1093</TotalTime>
  <Words>1396</Words>
  <Application>Microsoft Office PowerPoint</Application>
  <PresentationFormat>Widescreen</PresentationFormat>
  <Paragraphs>212</Paragraphs>
  <Slides>33</Slides>
  <Notes>13</Notes>
  <HiddenSlides>0</HiddenSlides>
  <MMClips>0</MMClips>
  <ScaleCrop>false</ScaleCrop>
  <HeadingPairs>
    <vt:vector size="6" baseType="variant">
      <vt:variant>
        <vt:lpstr>Fonts Used</vt:lpstr>
      </vt:variant>
      <vt:variant>
        <vt:i4>16</vt:i4>
      </vt:variant>
      <vt:variant>
        <vt:lpstr>Theme</vt:lpstr>
      </vt:variant>
      <vt:variant>
        <vt:i4>15</vt:i4>
      </vt:variant>
      <vt:variant>
        <vt:lpstr>Slide Titles</vt:lpstr>
      </vt:variant>
      <vt:variant>
        <vt:i4>33</vt:i4>
      </vt:variant>
    </vt:vector>
  </HeadingPairs>
  <TitlesOfParts>
    <vt:vector size="64" baseType="lpstr">
      <vt:lpstr>ＭＳ Ｐゴシック</vt:lpstr>
      <vt:lpstr>ＭＳ Ｐゴシック</vt:lpstr>
      <vt:lpstr>Arial</vt:lpstr>
      <vt:lpstr>Calibri</vt:lpstr>
      <vt:lpstr>Calibri Light</vt:lpstr>
      <vt:lpstr>Courier New</vt:lpstr>
      <vt:lpstr>굴림</vt:lpstr>
      <vt:lpstr>Helvetica</vt:lpstr>
      <vt:lpstr>Monotype Sorts</vt:lpstr>
      <vt:lpstr>MT Extra</vt:lpstr>
      <vt:lpstr>Symbol</vt:lpstr>
      <vt:lpstr>Times New Roman</vt:lpstr>
      <vt:lpstr>Verdana</vt:lpstr>
      <vt:lpstr>Webdings</vt:lpstr>
      <vt:lpstr>Wingdings</vt:lpstr>
      <vt:lpstr>Wingdings 2</vt:lpstr>
      <vt:lpstr>Office Theme</vt:lpstr>
      <vt:lpstr>os-8</vt:lpstr>
      <vt:lpstr>1_os-8</vt:lpstr>
      <vt:lpstr>2_os-8</vt:lpstr>
      <vt:lpstr>3_os-8</vt:lpstr>
      <vt:lpstr>4_os-8</vt:lpstr>
      <vt:lpstr>5_os-8</vt:lpstr>
      <vt:lpstr>6_os-8</vt:lpstr>
      <vt:lpstr>7_os-8</vt:lpstr>
      <vt:lpstr>8_os-8</vt:lpstr>
      <vt:lpstr>9_os-8</vt:lpstr>
      <vt:lpstr>10_os-8</vt:lpstr>
      <vt:lpstr>11_os-8</vt:lpstr>
      <vt:lpstr>12_os-8</vt:lpstr>
      <vt:lpstr>13_os-8</vt:lpstr>
      <vt:lpstr>Chapter 5:  Process Synchronization</vt:lpstr>
      <vt:lpstr>Interprocess Communication</vt:lpstr>
      <vt:lpstr>Communications Models </vt:lpstr>
      <vt:lpstr>Interprocess Communication –  Shared Memory</vt:lpstr>
      <vt:lpstr>Interprocess Communication – Message Passing</vt:lpstr>
      <vt:lpstr>Producer-Consumer Problem</vt:lpstr>
      <vt:lpstr>Producer </vt:lpstr>
      <vt:lpstr>Consumer</vt:lpstr>
      <vt:lpstr>Race Condition</vt:lpstr>
      <vt:lpstr>Critical Section Problem</vt:lpstr>
      <vt:lpstr>Critical Section</vt:lpstr>
      <vt:lpstr>Critical Section</vt:lpstr>
      <vt:lpstr>Solution to Critical-Section Problem</vt:lpstr>
      <vt:lpstr>Synchronization Hardware</vt:lpstr>
      <vt:lpstr>Disabling Interrupts</vt:lpstr>
      <vt:lpstr>Lock Variable Method</vt:lpstr>
      <vt:lpstr>Strict Alternation</vt:lpstr>
      <vt:lpstr>Problems</vt:lpstr>
      <vt:lpstr>Peterson's solution</vt:lpstr>
      <vt:lpstr>Peterson's solution (for 2 processes)</vt:lpstr>
      <vt:lpstr>Peterson’s Solution: Analysis(1)</vt:lpstr>
      <vt:lpstr>Peterson’s Solution: Analysis(2)</vt:lpstr>
      <vt:lpstr>Sleep &amp; wakeup</vt:lpstr>
      <vt:lpstr>Producer Consumer Problem</vt:lpstr>
      <vt:lpstr>Sleep and Wakeup</vt:lpstr>
      <vt:lpstr>Sleep and Wakeup: Race condition</vt:lpstr>
      <vt:lpstr>Semaphore</vt:lpstr>
      <vt:lpstr>Semaphore</vt:lpstr>
      <vt:lpstr>Semaphore Usage</vt:lpstr>
      <vt:lpstr>Semaphore</vt:lpstr>
      <vt:lpstr>Semaphore</vt:lpstr>
      <vt:lpstr>Producer &amp; consumer</vt:lpstr>
      <vt:lpstr>Semaphores in Producer Consumer Problem: Analysis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Process Synchronization</dc:title>
  <dc:creator>Masiath Mubassira</dc:creator>
  <cp:lastModifiedBy>Masiath Mubassira</cp:lastModifiedBy>
  <cp:revision>27</cp:revision>
  <dcterms:created xsi:type="dcterms:W3CDTF">2019-10-26T12:16:37Z</dcterms:created>
  <dcterms:modified xsi:type="dcterms:W3CDTF">2020-12-03T07:19:49Z</dcterms:modified>
</cp:coreProperties>
</file>