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6" r:id="rId24"/>
    <p:sldId id="288" r:id="rId25"/>
    <p:sldId id="296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A234-EF09-4941-979B-4BF564A1888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544B-692A-4F10-AABE-7EE371B62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544B-692A-4F10-AABE-7EE371B62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5215" y="425450"/>
            <a:ext cx="534796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0000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027" y="1751691"/>
            <a:ext cx="4131945" cy="183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567" y="1316989"/>
            <a:ext cx="4194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5" dirty="0">
                <a:solidFill>
                  <a:srgbClr val="0070C0"/>
                </a:solidFill>
              </a:rPr>
              <a:t>Operating</a:t>
            </a:r>
            <a:r>
              <a:rPr u="none" spc="-20" dirty="0">
                <a:solidFill>
                  <a:srgbClr val="0070C0"/>
                </a:solidFill>
              </a:rPr>
              <a:t> </a:t>
            </a:r>
            <a:r>
              <a:rPr u="none" spc="35" dirty="0">
                <a:solidFill>
                  <a:srgbClr val="0070C0"/>
                </a:solidFill>
              </a:rPr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5432" y="2536189"/>
            <a:ext cx="637159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3375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160" dirty="0">
                <a:latin typeface="Times New Roman"/>
                <a:cs typeface="Times New Roman"/>
              </a:rPr>
              <a:t>CPU </a:t>
            </a:r>
            <a:r>
              <a:rPr sz="4000" b="1" spc="30" dirty="0">
                <a:latin typeface="Times New Roman"/>
                <a:cs typeface="Times New Roman"/>
              </a:rPr>
              <a:t>Scheduling</a:t>
            </a:r>
            <a:r>
              <a:rPr sz="4000" b="1" spc="-175" dirty="0">
                <a:latin typeface="Times New Roman"/>
                <a:cs typeface="Times New Roman"/>
              </a:rPr>
              <a:t> </a:t>
            </a:r>
            <a:r>
              <a:rPr sz="4000" b="1" spc="60" dirty="0">
                <a:latin typeface="Times New Roman"/>
                <a:cs typeface="Times New Roman"/>
              </a:rPr>
              <a:t>Algorithms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577975">
              <a:lnSpc>
                <a:spcPct val="100000"/>
              </a:lnSpc>
            </a:pPr>
            <a:r>
              <a:rPr sz="4000" b="1" spc="375" dirty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446" y="425450"/>
            <a:ext cx="3244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Convoy</a:t>
            </a:r>
            <a:r>
              <a:rPr spc="-30" dirty="0"/>
              <a:t> </a:t>
            </a:r>
            <a:r>
              <a:rPr spc="40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3595" y="3207346"/>
            <a:ext cx="17843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50"/>
              </a:lnSpc>
            </a:pPr>
            <a:r>
              <a:rPr sz="2800" spc="250" dirty="0">
                <a:solidFill>
                  <a:srgbClr val="7575D1"/>
                </a:solidFill>
                <a:latin typeface="Georgia"/>
                <a:cs typeface="Georgia"/>
              </a:rPr>
              <a:t>”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461007"/>
            <a:ext cx="898779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800" spc="265" dirty="0">
                <a:solidFill>
                  <a:srgbClr val="7575D1"/>
                </a:solidFill>
                <a:latin typeface="Georgia"/>
                <a:cs typeface="Georgia"/>
              </a:rPr>
              <a:t>“</a:t>
            </a:r>
            <a:r>
              <a:rPr sz="2800" spc="265" dirty="0">
                <a:latin typeface="Georgia"/>
                <a:cs typeface="Georgia"/>
              </a:rPr>
              <a:t>A </a:t>
            </a:r>
            <a:r>
              <a:rPr sz="2800" spc="-10" dirty="0">
                <a:latin typeface="Georgia"/>
                <a:cs typeface="Georgia"/>
              </a:rPr>
              <a:t>convoy </a:t>
            </a:r>
            <a:r>
              <a:rPr sz="2800" spc="-70" dirty="0">
                <a:latin typeface="Georgia"/>
                <a:cs typeface="Georgia"/>
              </a:rPr>
              <a:t>effect </a:t>
            </a:r>
            <a:r>
              <a:rPr sz="2800" spc="-100" dirty="0">
                <a:latin typeface="Georgia"/>
                <a:cs typeface="Georgia"/>
              </a:rPr>
              <a:t>happens </a:t>
            </a:r>
            <a:r>
              <a:rPr sz="2800" spc="-50" dirty="0">
                <a:latin typeface="Georgia"/>
                <a:cs typeface="Georgia"/>
              </a:rPr>
              <a:t>when </a:t>
            </a:r>
            <a:r>
              <a:rPr sz="2800" spc="-4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800" spc="-110" dirty="0">
                <a:solidFill>
                  <a:srgbClr val="FF0000"/>
                </a:solidFill>
                <a:latin typeface="Georgia"/>
                <a:cs typeface="Georgia"/>
              </a:rPr>
              <a:t>set </a:t>
            </a:r>
            <a:r>
              <a:rPr sz="2800" spc="-35" dirty="0">
                <a:solidFill>
                  <a:srgbClr val="FF0000"/>
                </a:solidFill>
                <a:latin typeface="Georgia"/>
                <a:cs typeface="Georgia"/>
              </a:rPr>
              <a:t>of </a:t>
            </a:r>
            <a:r>
              <a:rPr sz="2800" spc="-95" dirty="0">
                <a:solidFill>
                  <a:srgbClr val="FF0000"/>
                </a:solidFill>
                <a:latin typeface="Georgia"/>
                <a:cs typeface="Georgia"/>
              </a:rPr>
              <a:t>processes </a:t>
            </a:r>
            <a:r>
              <a:rPr sz="2800" spc="-90" dirty="0">
                <a:solidFill>
                  <a:srgbClr val="FF0000"/>
                </a:solidFill>
                <a:latin typeface="Georgia"/>
                <a:cs typeface="Georgia"/>
              </a:rPr>
              <a:t>need </a:t>
            </a:r>
            <a:r>
              <a:rPr sz="2800" spc="-65" dirty="0">
                <a:solidFill>
                  <a:srgbClr val="FF0000"/>
                </a:solidFill>
                <a:latin typeface="Georgia"/>
                <a:cs typeface="Georgia"/>
              </a:rPr>
              <a:t>to  </a:t>
            </a:r>
            <a:r>
              <a:rPr sz="2800" spc="-95" dirty="0">
                <a:solidFill>
                  <a:srgbClr val="FF0000"/>
                </a:solidFill>
                <a:latin typeface="Georgia"/>
                <a:cs typeface="Georgia"/>
              </a:rPr>
              <a:t>use </a:t>
            </a:r>
            <a:r>
              <a:rPr sz="2800" spc="-4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800" spc="-90" dirty="0">
                <a:solidFill>
                  <a:srgbClr val="FF0000"/>
                </a:solidFill>
                <a:latin typeface="Georgia"/>
                <a:cs typeface="Georgia"/>
              </a:rPr>
              <a:t>resource </a:t>
            </a:r>
            <a:r>
              <a:rPr sz="2800" spc="-75" dirty="0">
                <a:solidFill>
                  <a:srgbClr val="FF0000"/>
                </a:solidFill>
                <a:latin typeface="Georgia"/>
                <a:cs typeface="Georgia"/>
              </a:rPr>
              <a:t>for </a:t>
            </a:r>
            <a:r>
              <a:rPr sz="2800" spc="-4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800" spc="-105" dirty="0">
                <a:solidFill>
                  <a:srgbClr val="FF0000"/>
                </a:solidFill>
                <a:latin typeface="Georgia"/>
                <a:cs typeface="Georgia"/>
              </a:rPr>
              <a:t>short </a:t>
            </a:r>
            <a:r>
              <a:rPr sz="2800" spc="-65" dirty="0">
                <a:solidFill>
                  <a:srgbClr val="FF0000"/>
                </a:solidFill>
                <a:latin typeface="Georgia"/>
                <a:cs typeface="Georgia"/>
              </a:rPr>
              <a:t>time</a:t>
            </a:r>
            <a:r>
              <a:rPr sz="2800" spc="-65" dirty="0">
                <a:latin typeface="Georgia"/>
                <a:cs typeface="Georgia"/>
              </a:rPr>
              <a:t>, </a:t>
            </a:r>
            <a:r>
              <a:rPr sz="2800" spc="-80" dirty="0">
                <a:latin typeface="Georgia"/>
                <a:cs typeface="Georgia"/>
              </a:rPr>
              <a:t>and </a:t>
            </a:r>
            <a:r>
              <a:rPr sz="2800" spc="-60" dirty="0">
                <a:solidFill>
                  <a:srgbClr val="FF0000"/>
                </a:solidFill>
                <a:latin typeface="Georgia"/>
                <a:cs typeface="Georgia"/>
              </a:rPr>
              <a:t>one </a:t>
            </a:r>
            <a:r>
              <a:rPr sz="2800" spc="-95" dirty="0">
                <a:solidFill>
                  <a:srgbClr val="FF0000"/>
                </a:solidFill>
                <a:latin typeface="Georgia"/>
                <a:cs typeface="Georgia"/>
              </a:rPr>
              <a:t>process </a:t>
            </a:r>
            <a:r>
              <a:rPr sz="2800" spc="-75" dirty="0">
                <a:solidFill>
                  <a:srgbClr val="FF0000"/>
                </a:solidFill>
                <a:latin typeface="Georgia"/>
                <a:cs typeface="Georgia"/>
              </a:rPr>
              <a:t>holds </a:t>
            </a:r>
            <a:r>
              <a:rPr sz="2800" spc="-95" dirty="0">
                <a:solidFill>
                  <a:srgbClr val="FF0000"/>
                </a:solidFill>
                <a:latin typeface="Georgia"/>
                <a:cs typeface="Georgia"/>
              </a:rPr>
              <a:t>the  </a:t>
            </a:r>
            <a:r>
              <a:rPr sz="2800" spc="-90" dirty="0">
                <a:solidFill>
                  <a:srgbClr val="FF0000"/>
                </a:solidFill>
                <a:latin typeface="Georgia"/>
                <a:cs typeface="Georgia"/>
              </a:rPr>
              <a:t>resource</a:t>
            </a:r>
            <a:r>
              <a:rPr sz="2800" spc="4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Georgia"/>
                <a:cs typeface="Georgia"/>
              </a:rPr>
              <a:t>for </a:t>
            </a:r>
            <a:r>
              <a:rPr sz="2800" spc="-40" dirty="0">
                <a:solidFill>
                  <a:srgbClr val="FF0000"/>
                </a:solidFill>
                <a:latin typeface="Georgia"/>
                <a:cs typeface="Georgia"/>
              </a:rPr>
              <a:t>a  </a:t>
            </a:r>
            <a:r>
              <a:rPr sz="2800" spc="-50" dirty="0">
                <a:solidFill>
                  <a:srgbClr val="FF0000"/>
                </a:solidFill>
                <a:latin typeface="Georgia"/>
                <a:cs typeface="Georgia"/>
              </a:rPr>
              <a:t>long </a:t>
            </a:r>
            <a:r>
              <a:rPr sz="2800" spc="-60" dirty="0">
                <a:solidFill>
                  <a:srgbClr val="FF0000"/>
                </a:solidFill>
                <a:latin typeface="Georgia"/>
                <a:cs typeface="Georgia"/>
              </a:rPr>
              <a:t>time</a:t>
            </a:r>
            <a:r>
              <a:rPr sz="2800" spc="-60" dirty="0">
                <a:latin typeface="Georgia"/>
                <a:cs typeface="Georgia"/>
              </a:rPr>
              <a:t>, </a:t>
            </a:r>
            <a:r>
              <a:rPr sz="2800" spc="-65" dirty="0">
                <a:solidFill>
                  <a:srgbClr val="FF0000"/>
                </a:solidFill>
                <a:latin typeface="Georgia"/>
                <a:cs typeface="Georgia"/>
              </a:rPr>
              <a:t>blocking  </a:t>
            </a:r>
            <a:r>
              <a:rPr sz="2800" spc="-45" dirty="0">
                <a:solidFill>
                  <a:srgbClr val="FF0000"/>
                </a:solidFill>
                <a:latin typeface="Georgia"/>
                <a:cs typeface="Georgia"/>
              </a:rPr>
              <a:t>all </a:t>
            </a:r>
            <a:r>
              <a:rPr sz="2800" spc="-35" dirty="0">
                <a:solidFill>
                  <a:srgbClr val="FF0000"/>
                </a:solidFill>
                <a:latin typeface="Georgia"/>
                <a:cs typeface="Georgia"/>
              </a:rPr>
              <a:t>of </a:t>
            </a:r>
            <a:r>
              <a:rPr sz="2800" spc="-95" dirty="0">
                <a:solidFill>
                  <a:srgbClr val="FF0000"/>
                </a:solidFill>
                <a:latin typeface="Georgia"/>
                <a:cs typeface="Georgia"/>
              </a:rPr>
              <a:t>the </a:t>
            </a:r>
            <a:r>
              <a:rPr sz="2800" spc="-90" dirty="0">
                <a:solidFill>
                  <a:srgbClr val="FF0000"/>
                </a:solidFill>
                <a:latin typeface="Georgia"/>
                <a:cs typeface="Georgia"/>
              </a:rPr>
              <a:t>other  </a:t>
            </a:r>
            <a:r>
              <a:rPr sz="2800" spc="-85" dirty="0">
                <a:solidFill>
                  <a:srgbClr val="FF0000"/>
                </a:solidFill>
                <a:latin typeface="Georgia"/>
                <a:cs typeface="Georgia"/>
              </a:rPr>
              <a:t>processes. </a:t>
            </a:r>
            <a:r>
              <a:rPr sz="2800" spc="-40" dirty="0">
                <a:latin typeface="Georgia"/>
                <a:cs typeface="Georgia"/>
              </a:rPr>
              <a:t>Causes </a:t>
            </a:r>
            <a:r>
              <a:rPr sz="2800" spc="-65" dirty="0">
                <a:solidFill>
                  <a:srgbClr val="FF0000"/>
                </a:solidFill>
                <a:latin typeface="Georgia"/>
                <a:cs typeface="Georgia"/>
              </a:rPr>
              <a:t>poor </a:t>
            </a:r>
            <a:r>
              <a:rPr sz="2800" spc="-45" dirty="0">
                <a:solidFill>
                  <a:srgbClr val="FF0000"/>
                </a:solidFill>
                <a:latin typeface="Georgia"/>
                <a:cs typeface="Georgia"/>
              </a:rPr>
              <a:t>utilization </a:t>
            </a:r>
            <a:r>
              <a:rPr sz="2800" spc="-30" dirty="0">
                <a:latin typeface="Georgia"/>
                <a:cs typeface="Georgia"/>
              </a:rPr>
              <a:t>of </a:t>
            </a:r>
            <a:r>
              <a:rPr sz="2800" spc="-95" dirty="0">
                <a:latin typeface="Georgia"/>
                <a:cs typeface="Georgia"/>
              </a:rPr>
              <a:t>the </a:t>
            </a:r>
            <a:r>
              <a:rPr sz="2800" spc="-90" dirty="0">
                <a:latin typeface="Georgia"/>
                <a:cs typeface="Georgia"/>
              </a:rPr>
              <a:t>other resources  </a:t>
            </a:r>
            <a:r>
              <a:rPr sz="2800" spc="-75" dirty="0">
                <a:latin typeface="Georgia"/>
                <a:cs typeface="Georgia"/>
              </a:rPr>
              <a:t>in </a:t>
            </a:r>
            <a:r>
              <a:rPr sz="2800" spc="-95" dirty="0">
                <a:latin typeface="Georgia"/>
                <a:cs typeface="Georgia"/>
              </a:rPr>
              <a:t>the</a:t>
            </a:r>
            <a:r>
              <a:rPr sz="2800" spc="145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0214" y="7096000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65405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09014"/>
            <a:ext cx="798512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that </a:t>
            </a:r>
            <a:r>
              <a:rPr sz="2400" spc="-95" dirty="0">
                <a:latin typeface="Georgia"/>
                <a:cs typeface="Georgia"/>
              </a:rPr>
              <a:t>enters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 </a:t>
            </a:r>
            <a:r>
              <a:rPr sz="2400" spc="-70" dirty="0">
                <a:latin typeface="Georgia"/>
                <a:cs typeface="Georgia"/>
              </a:rPr>
              <a:t>queue </a:t>
            </a:r>
            <a:r>
              <a:rPr sz="2400" spc="-90" dirty="0">
                <a:latin typeface="Georgia"/>
                <a:cs typeface="Georgia"/>
              </a:rPr>
              <a:t>first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65" dirty="0">
                <a:latin typeface="Georgia"/>
                <a:cs typeface="Georgia"/>
              </a:rPr>
              <a:t>scheduled </a:t>
            </a:r>
            <a:r>
              <a:rPr sz="2400" spc="-70" dirty="0">
                <a:latin typeface="Georgia"/>
                <a:cs typeface="Georgia"/>
              </a:rPr>
              <a:t>first,  </a:t>
            </a:r>
            <a:r>
              <a:rPr sz="2400" spc="-85" dirty="0">
                <a:latin typeface="Georgia"/>
                <a:cs typeface="Georgia"/>
              </a:rPr>
              <a:t>regardless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size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5" dirty="0">
                <a:latin typeface="Georgia"/>
                <a:cs typeface="Georgia"/>
              </a:rPr>
              <a:t>its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630" dirty="0">
                <a:latin typeface="Georgia"/>
                <a:cs typeface="Georgia"/>
              </a:rPr>
              <a:t> </a:t>
            </a:r>
            <a:r>
              <a:rPr sz="2400" spc="-110" dirty="0">
                <a:latin typeface="Georgia"/>
                <a:cs typeface="Georgia"/>
              </a:rPr>
              <a:t>burst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642870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00009A"/>
                </a:solidFill>
                <a:latin typeface="Georgia"/>
                <a:cs typeface="Georgia"/>
              </a:rPr>
              <a:t>Example: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740" y="2606294"/>
            <a:ext cx="99631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  <a:p>
            <a:pPr marL="633730">
              <a:lnSpc>
                <a:spcPct val="100000"/>
              </a:lnSpc>
              <a:spcBef>
                <a:spcPts val="290"/>
              </a:spcBef>
            </a:pPr>
            <a:r>
              <a:rPr sz="2400" spc="95" dirty="0">
                <a:latin typeface="Georgia"/>
                <a:cs typeface="Georgia"/>
              </a:rPr>
              <a:t>P1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169" y="2606294"/>
            <a:ext cx="146812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10000"/>
              </a:lnSpc>
              <a:spcBef>
                <a:spcPts val="100"/>
              </a:spcBef>
            </a:pPr>
            <a:r>
              <a:rPr sz="2400" spc="-90" dirty="0">
                <a:solidFill>
                  <a:srgbClr val="00009A"/>
                </a:solidFill>
                <a:latin typeface="Georgia"/>
                <a:cs typeface="Georgia"/>
              </a:rPr>
              <a:t>Burst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Time  </a:t>
            </a:r>
            <a:r>
              <a:rPr sz="2400" spc="-125" dirty="0">
                <a:latin typeface="Georgia"/>
                <a:cs typeface="Georgia"/>
              </a:rPr>
              <a:t>24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5132" y="3410965"/>
            <a:ext cx="3683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latin typeface="Georgia"/>
                <a:cs typeface="Georgia"/>
              </a:rPr>
              <a:t>P2 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142" y="3410965"/>
            <a:ext cx="20002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105" dirty="0"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  <a:p>
            <a:pPr marL="31750">
              <a:lnSpc>
                <a:spcPct val="100000"/>
              </a:lnSpc>
              <a:spcBef>
                <a:spcPts val="290"/>
              </a:spcBef>
            </a:pPr>
            <a:r>
              <a:rPr sz="2400" spc="-105" dirty="0"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617973"/>
            <a:ext cx="74771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Suppose </a:t>
            </a:r>
            <a:r>
              <a:rPr sz="2400" spc="-80" dirty="0">
                <a:latin typeface="Georgia"/>
                <a:cs typeface="Georgia"/>
              </a:rPr>
              <a:t>that processes </a:t>
            </a:r>
            <a:r>
              <a:rPr sz="2400" spc="-70" dirty="0">
                <a:latin typeface="Georgia"/>
                <a:cs typeface="Georgia"/>
              </a:rPr>
              <a:t>arrive </a:t>
            </a:r>
            <a:r>
              <a:rPr sz="2400" spc="-60" dirty="0">
                <a:latin typeface="Georgia"/>
                <a:cs typeface="Georgia"/>
              </a:rPr>
              <a:t>into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system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 </a:t>
            </a:r>
            <a:r>
              <a:rPr sz="2400" spc="70" dirty="0">
                <a:latin typeface="Georgia"/>
                <a:cs typeface="Georgia"/>
              </a:rPr>
              <a:t>P1,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25" dirty="0">
                <a:latin typeface="Georgia"/>
                <a:cs typeface="Georgia"/>
              </a:rPr>
              <a:t>,</a:t>
            </a:r>
            <a:r>
              <a:rPr sz="2400" spc="7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75311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24838"/>
            <a:ext cx="5719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Georgia"/>
                <a:cs typeface="Georgia"/>
              </a:rPr>
              <a:t>Processes </a:t>
            </a:r>
            <a:r>
              <a:rPr sz="2400" spc="-80" dirty="0">
                <a:latin typeface="Georgia"/>
                <a:cs typeface="Georgia"/>
              </a:rPr>
              <a:t>are </a:t>
            </a:r>
            <a:r>
              <a:rPr sz="2400" spc="-75" dirty="0">
                <a:latin typeface="Georgia"/>
                <a:cs typeface="Georgia"/>
              </a:rPr>
              <a:t>served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</a:t>
            </a:r>
            <a:r>
              <a:rPr sz="2400" spc="70" dirty="0">
                <a:latin typeface="Georgia"/>
                <a:cs typeface="Georgia"/>
              </a:rPr>
              <a:t>P1, </a:t>
            </a:r>
            <a:r>
              <a:rPr sz="2400" spc="-30" dirty="0">
                <a:latin typeface="Georgia"/>
                <a:cs typeface="Georgia"/>
              </a:rPr>
              <a:t>P2,</a:t>
            </a:r>
            <a:r>
              <a:rPr sz="2400" spc="8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P3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b="1" spc="50" dirty="0">
                <a:latin typeface="Times New Roman"/>
                <a:cs typeface="Times New Roman"/>
              </a:rPr>
              <a:t>Gantt </a:t>
            </a:r>
            <a:r>
              <a:rPr sz="2400" b="1" spc="-5" dirty="0">
                <a:latin typeface="Times New Roman"/>
                <a:cs typeface="Times New Roman"/>
              </a:rPr>
              <a:t>Chart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65" dirty="0">
                <a:latin typeface="Georgia"/>
                <a:cs typeface="Georgia"/>
              </a:rPr>
              <a:t>schedule</a:t>
            </a:r>
            <a:r>
              <a:rPr sz="2400" spc="24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553" y="3422903"/>
            <a:ext cx="8122920" cy="951230"/>
          </a:xfrm>
          <a:custGeom>
            <a:avLst/>
            <a:gdLst/>
            <a:ahLst/>
            <a:cxnLst/>
            <a:rect l="l" t="t" r="r" b="b"/>
            <a:pathLst>
              <a:path w="8122920" h="951229">
                <a:moveTo>
                  <a:pt x="8122920" y="950976"/>
                </a:moveTo>
                <a:lnTo>
                  <a:pt x="8122920" y="0"/>
                </a:lnTo>
                <a:lnTo>
                  <a:pt x="0" y="0"/>
                </a:lnTo>
                <a:lnTo>
                  <a:pt x="0" y="950976"/>
                </a:lnTo>
                <a:lnTo>
                  <a:pt x="6096" y="950976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8109966" y="12954"/>
                </a:lnTo>
                <a:lnTo>
                  <a:pt x="8109966" y="6096"/>
                </a:lnTo>
                <a:lnTo>
                  <a:pt x="8116062" y="12954"/>
                </a:lnTo>
                <a:lnTo>
                  <a:pt x="8116062" y="950976"/>
                </a:lnTo>
                <a:lnTo>
                  <a:pt x="8122920" y="950976"/>
                </a:lnTo>
                <a:close/>
              </a:path>
              <a:path w="8122920" h="951229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122920" h="951229">
                <a:moveTo>
                  <a:pt x="12953" y="950976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950976"/>
                </a:lnTo>
                <a:lnTo>
                  <a:pt x="12953" y="950976"/>
                </a:lnTo>
                <a:close/>
              </a:path>
              <a:path w="8122920" h="951229">
                <a:moveTo>
                  <a:pt x="8116062" y="12954"/>
                </a:moveTo>
                <a:lnTo>
                  <a:pt x="8109966" y="6096"/>
                </a:lnTo>
                <a:lnTo>
                  <a:pt x="8109966" y="12954"/>
                </a:lnTo>
                <a:lnTo>
                  <a:pt x="8116062" y="12954"/>
                </a:lnTo>
                <a:close/>
              </a:path>
              <a:path w="8122920" h="951229">
                <a:moveTo>
                  <a:pt x="8116062" y="950976"/>
                </a:moveTo>
                <a:lnTo>
                  <a:pt x="8116062" y="12954"/>
                </a:lnTo>
                <a:lnTo>
                  <a:pt x="8109966" y="12954"/>
                </a:lnTo>
                <a:lnTo>
                  <a:pt x="8109966" y="950976"/>
                </a:lnTo>
                <a:lnTo>
                  <a:pt x="8116062" y="950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0466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6635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7097" y="38018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1725" y="342900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79">
                <a:moveTo>
                  <a:pt x="0" y="0"/>
                </a:moveTo>
                <a:lnTo>
                  <a:pt x="0" y="944879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1806" y="342900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79">
                <a:moveTo>
                  <a:pt x="0" y="0"/>
                </a:moveTo>
                <a:lnTo>
                  <a:pt x="0" y="94487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3553" y="4373879"/>
            <a:ext cx="8122920" cy="314960"/>
          </a:xfrm>
          <a:custGeom>
            <a:avLst/>
            <a:gdLst/>
            <a:ahLst/>
            <a:cxnLst/>
            <a:rect l="l" t="t" r="r" b="b"/>
            <a:pathLst>
              <a:path w="8122920" h="314960">
                <a:moveTo>
                  <a:pt x="12954" y="301752"/>
                </a:moveTo>
                <a:lnTo>
                  <a:pt x="12954" y="0"/>
                </a:lnTo>
                <a:lnTo>
                  <a:pt x="0" y="0"/>
                </a:lnTo>
                <a:lnTo>
                  <a:pt x="0" y="314706"/>
                </a:lnTo>
                <a:lnTo>
                  <a:pt x="6096" y="314706"/>
                </a:lnTo>
                <a:lnTo>
                  <a:pt x="6096" y="301752"/>
                </a:lnTo>
                <a:lnTo>
                  <a:pt x="12954" y="301752"/>
                </a:lnTo>
                <a:close/>
              </a:path>
              <a:path w="8122920" h="314960">
                <a:moveTo>
                  <a:pt x="8116062" y="301752"/>
                </a:moveTo>
                <a:lnTo>
                  <a:pt x="6096" y="301752"/>
                </a:lnTo>
                <a:lnTo>
                  <a:pt x="12954" y="308610"/>
                </a:lnTo>
                <a:lnTo>
                  <a:pt x="12953" y="314706"/>
                </a:lnTo>
                <a:lnTo>
                  <a:pt x="8109966" y="314706"/>
                </a:lnTo>
                <a:lnTo>
                  <a:pt x="8109966" y="308610"/>
                </a:lnTo>
                <a:lnTo>
                  <a:pt x="8116062" y="301752"/>
                </a:lnTo>
                <a:close/>
              </a:path>
              <a:path w="8122920" h="314960">
                <a:moveTo>
                  <a:pt x="12953" y="314706"/>
                </a:moveTo>
                <a:lnTo>
                  <a:pt x="12954" y="308610"/>
                </a:lnTo>
                <a:lnTo>
                  <a:pt x="6096" y="301752"/>
                </a:lnTo>
                <a:lnTo>
                  <a:pt x="6096" y="314706"/>
                </a:lnTo>
                <a:lnTo>
                  <a:pt x="12953" y="314706"/>
                </a:lnTo>
                <a:close/>
              </a:path>
              <a:path w="8122920" h="314960">
                <a:moveTo>
                  <a:pt x="8122920" y="314706"/>
                </a:moveTo>
                <a:lnTo>
                  <a:pt x="8122920" y="0"/>
                </a:lnTo>
                <a:lnTo>
                  <a:pt x="8109966" y="0"/>
                </a:lnTo>
                <a:lnTo>
                  <a:pt x="8109966" y="301752"/>
                </a:lnTo>
                <a:lnTo>
                  <a:pt x="8116062" y="301752"/>
                </a:lnTo>
                <a:lnTo>
                  <a:pt x="8116062" y="314706"/>
                </a:lnTo>
                <a:lnTo>
                  <a:pt x="8122920" y="314706"/>
                </a:lnTo>
                <a:close/>
              </a:path>
              <a:path w="8122920" h="314960">
                <a:moveTo>
                  <a:pt x="8116062" y="314706"/>
                </a:moveTo>
                <a:lnTo>
                  <a:pt x="8116062" y="301752"/>
                </a:lnTo>
                <a:lnTo>
                  <a:pt x="8109966" y="308610"/>
                </a:lnTo>
                <a:lnTo>
                  <a:pt x="8109966" y="314706"/>
                </a:lnTo>
                <a:lnTo>
                  <a:pt x="811606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030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19996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725" y="43731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1806" y="43731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725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1806" y="468249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5648197"/>
            <a:ext cx="5322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Georgia"/>
                <a:cs typeface="Georgia"/>
              </a:rPr>
              <a:t>Waiting </a:t>
            </a:r>
            <a:r>
              <a:rPr sz="2400" spc="-80" dirty="0">
                <a:latin typeface="Georgia"/>
                <a:cs typeface="Georgia"/>
              </a:rPr>
              <a:t>times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65" dirty="0">
                <a:latin typeface="Georgia"/>
                <a:cs typeface="Georgia"/>
              </a:rPr>
              <a:t>0;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10" dirty="0">
                <a:latin typeface="Georgia"/>
                <a:cs typeface="Georgia"/>
              </a:rPr>
              <a:t>24;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50" dirty="0">
                <a:latin typeface="Georgia"/>
                <a:cs typeface="Georgia"/>
              </a:rPr>
              <a:t>27  </a:t>
            </a:r>
            <a:r>
              <a:rPr sz="2400" spc="-20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time: </a:t>
            </a:r>
            <a:r>
              <a:rPr sz="2400" spc="-65" dirty="0">
                <a:latin typeface="Georgia"/>
                <a:cs typeface="Georgia"/>
              </a:rPr>
              <a:t>(0+24+27)/3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36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17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4438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2614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3076" y="5208523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608" y="520852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11" y="75311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48638"/>
            <a:ext cx="7202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Suppose </a:t>
            </a:r>
            <a:r>
              <a:rPr sz="2400" spc="-80" dirty="0">
                <a:latin typeface="Georgia"/>
                <a:cs typeface="Georgia"/>
              </a:rPr>
              <a:t>that processes </a:t>
            </a:r>
            <a:r>
              <a:rPr sz="2400" spc="-70" dirty="0">
                <a:latin typeface="Georgia"/>
                <a:cs typeface="Georgia"/>
              </a:rPr>
              <a:t>arrive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order: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25" dirty="0">
                <a:latin typeface="Georgia"/>
                <a:cs typeface="Georgia"/>
              </a:rPr>
              <a:t>,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25" dirty="0">
                <a:latin typeface="Georgia"/>
                <a:cs typeface="Georgia"/>
              </a:rPr>
              <a:t>,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25" dirty="0">
                <a:latin typeface="Georgia"/>
                <a:cs typeface="Georgia"/>
              </a:rPr>
              <a:t>.  </a:t>
            </a: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Gantt </a:t>
            </a:r>
            <a:r>
              <a:rPr sz="2400" spc="-80" dirty="0">
                <a:latin typeface="Georgia"/>
                <a:cs typeface="Georgia"/>
              </a:rPr>
              <a:t>chart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65" dirty="0">
                <a:latin typeface="Georgia"/>
                <a:cs typeface="Georgia"/>
              </a:rPr>
              <a:t>schedule</a:t>
            </a:r>
            <a:r>
              <a:rPr sz="2400" spc="44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142" y="3270503"/>
            <a:ext cx="6203950" cy="124460"/>
          </a:xfrm>
          <a:custGeom>
            <a:avLst/>
            <a:gdLst/>
            <a:ahLst/>
            <a:cxnLst/>
            <a:rect l="l" t="t" r="r" b="b"/>
            <a:pathLst>
              <a:path w="6203950" h="124460">
                <a:moveTo>
                  <a:pt x="6203442" y="124206"/>
                </a:moveTo>
                <a:lnTo>
                  <a:pt x="6203442" y="0"/>
                </a:lnTo>
                <a:lnTo>
                  <a:pt x="0" y="0"/>
                </a:lnTo>
                <a:lnTo>
                  <a:pt x="0" y="124206"/>
                </a:lnTo>
                <a:lnTo>
                  <a:pt x="6096" y="124206"/>
                </a:lnTo>
                <a:lnTo>
                  <a:pt x="6096" y="12954"/>
                </a:lnTo>
                <a:lnTo>
                  <a:pt x="12191" y="6096"/>
                </a:lnTo>
                <a:lnTo>
                  <a:pt x="12191" y="12954"/>
                </a:lnTo>
                <a:lnTo>
                  <a:pt x="6190488" y="12954"/>
                </a:lnTo>
                <a:lnTo>
                  <a:pt x="6190488" y="6096"/>
                </a:lnTo>
                <a:lnTo>
                  <a:pt x="6197346" y="12954"/>
                </a:lnTo>
                <a:lnTo>
                  <a:pt x="6197346" y="124206"/>
                </a:lnTo>
                <a:lnTo>
                  <a:pt x="6203442" y="124206"/>
                </a:lnTo>
                <a:close/>
              </a:path>
              <a:path w="6203950" h="124460">
                <a:moveTo>
                  <a:pt x="12191" y="12954"/>
                </a:moveTo>
                <a:lnTo>
                  <a:pt x="12191" y="6096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6203950" h="124460">
                <a:moveTo>
                  <a:pt x="12191" y="124206"/>
                </a:moveTo>
                <a:lnTo>
                  <a:pt x="12191" y="12954"/>
                </a:lnTo>
                <a:lnTo>
                  <a:pt x="6096" y="12954"/>
                </a:lnTo>
                <a:lnTo>
                  <a:pt x="6096" y="124206"/>
                </a:lnTo>
                <a:lnTo>
                  <a:pt x="12191" y="124206"/>
                </a:lnTo>
                <a:close/>
              </a:path>
              <a:path w="6203950" h="124460">
                <a:moveTo>
                  <a:pt x="6197346" y="12954"/>
                </a:moveTo>
                <a:lnTo>
                  <a:pt x="6190488" y="6096"/>
                </a:lnTo>
                <a:lnTo>
                  <a:pt x="6190488" y="12954"/>
                </a:lnTo>
                <a:lnTo>
                  <a:pt x="6197346" y="12954"/>
                </a:lnTo>
                <a:close/>
              </a:path>
              <a:path w="6203950" h="124460">
                <a:moveTo>
                  <a:pt x="6197346" y="124206"/>
                </a:moveTo>
                <a:lnTo>
                  <a:pt x="6197346" y="12954"/>
                </a:lnTo>
                <a:lnTo>
                  <a:pt x="6190488" y="12954"/>
                </a:lnTo>
                <a:lnTo>
                  <a:pt x="6190487" y="124206"/>
                </a:lnTo>
                <a:lnTo>
                  <a:pt x="6197346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7184" y="32766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0860" y="32766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8142" y="3394709"/>
            <a:ext cx="6203950" cy="876300"/>
          </a:xfrm>
          <a:custGeom>
            <a:avLst/>
            <a:gdLst/>
            <a:ahLst/>
            <a:cxnLst/>
            <a:rect l="l" t="t" r="r" b="b"/>
            <a:pathLst>
              <a:path w="6203950" h="876300">
                <a:moveTo>
                  <a:pt x="12191" y="864108"/>
                </a:moveTo>
                <a:lnTo>
                  <a:pt x="12191" y="0"/>
                </a:lnTo>
                <a:lnTo>
                  <a:pt x="0" y="0"/>
                </a:lnTo>
                <a:lnTo>
                  <a:pt x="0" y="876300"/>
                </a:lnTo>
                <a:lnTo>
                  <a:pt x="6096" y="876300"/>
                </a:lnTo>
                <a:lnTo>
                  <a:pt x="6096" y="864108"/>
                </a:lnTo>
                <a:lnTo>
                  <a:pt x="12191" y="864108"/>
                </a:lnTo>
                <a:close/>
              </a:path>
              <a:path w="6203950" h="876300">
                <a:moveTo>
                  <a:pt x="6197346" y="864108"/>
                </a:moveTo>
                <a:lnTo>
                  <a:pt x="6096" y="864108"/>
                </a:lnTo>
                <a:lnTo>
                  <a:pt x="12191" y="870204"/>
                </a:lnTo>
                <a:lnTo>
                  <a:pt x="12192" y="876300"/>
                </a:lnTo>
                <a:lnTo>
                  <a:pt x="6190487" y="876300"/>
                </a:lnTo>
                <a:lnTo>
                  <a:pt x="6190487" y="870204"/>
                </a:lnTo>
                <a:lnTo>
                  <a:pt x="6197346" y="864108"/>
                </a:lnTo>
                <a:close/>
              </a:path>
              <a:path w="6203950" h="876300">
                <a:moveTo>
                  <a:pt x="12192" y="876300"/>
                </a:moveTo>
                <a:lnTo>
                  <a:pt x="12191" y="870204"/>
                </a:lnTo>
                <a:lnTo>
                  <a:pt x="6096" y="864108"/>
                </a:lnTo>
                <a:lnTo>
                  <a:pt x="6096" y="876300"/>
                </a:lnTo>
                <a:lnTo>
                  <a:pt x="12192" y="876300"/>
                </a:lnTo>
                <a:close/>
              </a:path>
              <a:path w="6203950" h="876300">
                <a:moveTo>
                  <a:pt x="6203442" y="876300"/>
                </a:moveTo>
                <a:lnTo>
                  <a:pt x="6203442" y="0"/>
                </a:lnTo>
                <a:lnTo>
                  <a:pt x="6190487" y="0"/>
                </a:lnTo>
                <a:lnTo>
                  <a:pt x="6190487" y="864108"/>
                </a:lnTo>
                <a:lnTo>
                  <a:pt x="6197346" y="864108"/>
                </a:lnTo>
                <a:lnTo>
                  <a:pt x="6197346" y="876300"/>
                </a:lnTo>
                <a:lnTo>
                  <a:pt x="6203442" y="876300"/>
                </a:lnTo>
                <a:close/>
              </a:path>
              <a:path w="6203950" h="876300">
                <a:moveTo>
                  <a:pt x="6197346" y="876300"/>
                </a:moveTo>
                <a:lnTo>
                  <a:pt x="6197346" y="864108"/>
                </a:lnTo>
                <a:lnTo>
                  <a:pt x="6190487" y="870204"/>
                </a:lnTo>
                <a:lnTo>
                  <a:pt x="6190487" y="876300"/>
                </a:lnTo>
                <a:lnTo>
                  <a:pt x="6197346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2078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0015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5595" y="353669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P</a:t>
            </a:r>
            <a:r>
              <a:rPr sz="1800" spc="-60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95106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4237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7184" y="3393947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0860" y="3393947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0"/>
                </a:moveTo>
                <a:lnTo>
                  <a:pt x="0" y="87096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7184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0860" y="4264914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896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5106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4237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7184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0860" y="437311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4">
                <a:moveTo>
                  <a:pt x="0" y="0"/>
                </a:moveTo>
                <a:lnTo>
                  <a:pt x="0" y="26212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12215" y="4649978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39" y="4493386"/>
            <a:ext cx="5147310" cy="10312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013460">
              <a:lnSpc>
                <a:spcPct val="100000"/>
              </a:lnSpc>
              <a:spcBef>
                <a:spcPts val="1330"/>
              </a:spcBef>
              <a:tabLst>
                <a:tab pos="2187575" algn="l"/>
                <a:tab pos="3264535" algn="l"/>
              </a:tabLst>
            </a:pPr>
            <a:r>
              <a:rPr sz="1800" spc="-55" dirty="0">
                <a:latin typeface="Times New Roman"/>
                <a:cs typeface="Times New Roman"/>
              </a:rPr>
              <a:t>0	3	6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100" dirty="0">
                <a:latin typeface="Georgia"/>
                <a:cs typeface="Georgia"/>
              </a:rPr>
              <a:t>P1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10" dirty="0">
                <a:latin typeface="Georgia"/>
                <a:cs typeface="Georgia"/>
              </a:rPr>
              <a:t>6; </a:t>
            </a:r>
            <a:r>
              <a:rPr sz="2400" spc="-55" dirty="0">
                <a:latin typeface="Georgia"/>
                <a:cs typeface="Georgia"/>
              </a:rPr>
              <a:t>P2 </a:t>
            </a:r>
            <a:r>
              <a:rPr sz="2400" spc="55" dirty="0">
                <a:latin typeface="Georgia"/>
                <a:cs typeface="Georgia"/>
              </a:rPr>
              <a:t>= </a:t>
            </a:r>
            <a:r>
              <a:rPr sz="2400" spc="-165" dirty="0">
                <a:latin typeface="Georgia"/>
                <a:cs typeface="Georgia"/>
              </a:rPr>
              <a:t>0; </a:t>
            </a:r>
            <a:r>
              <a:rPr sz="2400" spc="-50" dirty="0">
                <a:latin typeface="Georgia"/>
                <a:cs typeface="Georgia"/>
              </a:rPr>
              <a:t>P3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-20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3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117" y="5612002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39" y="5498845"/>
            <a:ext cx="516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time: </a:t>
            </a:r>
            <a:r>
              <a:rPr sz="2400" spc="-135" dirty="0">
                <a:latin typeface="Georgia"/>
                <a:cs typeface="Georgia"/>
              </a:rPr>
              <a:t>(6 </a:t>
            </a:r>
            <a:r>
              <a:rPr sz="2400" spc="55" dirty="0">
                <a:latin typeface="Georgia"/>
                <a:cs typeface="Georgia"/>
              </a:rPr>
              <a:t>+ </a:t>
            </a:r>
            <a:r>
              <a:rPr sz="2400" spc="-250" dirty="0">
                <a:latin typeface="Georgia"/>
                <a:cs typeface="Georgia"/>
              </a:rPr>
              <a:t>0 </a:t>
            </a:r>
            <a:r>
              <a:rPr sz="2400" spc="55" dirty="0">
                <a:latin typeface="Georgia"/>
                <a:cs typeface="Georgia"/>
              </a:rPr>
              <a:t>+ </a:t>
            </a:r>
            <a:r>
              <a:rPr sz="2400" spc="-45" dirty="0">
                <a:latin typeface="Georgia"/>
                <a:cs typeface="Georgia"/>
              </a:rPr>
              <a:t>3)/3 </a:t>
            </a:r>
            <a:r>
              <a:rPr sz="2400" spc="55" dirty="0">
                <a:latin typeface="Georgia"/>
                <a:cs typeface="Georgia"/>
              </a:rPr>
              <a:t>=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3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1" y="425450"/>
            <a:ext cx="3794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FCFS </a:t>
            </a:r>
            <a:r>
              <a:rPr dirty="0"/>
              <a:t>–</a:t>
            </a:r>
            <a:r>
              <a:rPr spc="-9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219"/>
            <a:ext cx="8251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Comic Sans MS"/>
              <a:buChar char="•"/>
              <a:tabLst>
                <a:tab pos="241300" algn="l"/>
              </a:tabLst>
            </a:pPr>
            <a:r>
              <a:rPr sz="2400" spc="25" dirty="0">
                <a:latin typeface="Times New Roman"/>
                <a:cs typeface="Times New Roman"/>
              </a:rPr>
              <a:t>Draw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graph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(Gantt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chart)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compute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average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waiting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  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following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processes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using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33339A"/>
                </a:solidFill>
                <a:latin typeface="Times New Roman"/>
                <a:cs typeface="Times New Roman"/>
              </a:rPr>
              <a:t>FCFS</a:t>
            </a:r>
            <a:r>
              <a:rPr sz="2400" b="1" spc="-10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3313"/>
              </p:ext>
            </p:extLst>
          </p:nvPr>
        </p:nvGraphicFramePr>
        <p:xfrm>
          <a:off x="745490" y="2695027"/>
          <a:ext cx="5363208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400" b="1" u="heavy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75"/>
                        </a:lnSpc>
                      </a:pPr>
                      <a:r>
                        <a:rPr sz="2400" b="1" u="heavy" spc="-6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Arrival </a:t>
                      </a:r>
                      <a:r>
                        <a:rPr sz="2400" b="1" u="heavy" spc="25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2275"/>
                        </a:lnSpc>
                      </a:pPr>
                      <a:r>
                        <a:rPr sz="2400" b="1" u="heavy" spc="-5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114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-10" dirty="0">
                          <a:solidFill>
                            <a:srgbClr val="00009A"/>
                          </a:solidFill>
                          <a:uFill>
                            <a:solidFill>
                              <a:srgbClr val="000099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25222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spc="-204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41211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3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5940" y="6629400"/>
            <a:ext cx="22352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801" y="425450"/>
            <a:ext cx="59321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</a:t>
            </a:r>
            <a:r>
              <a:rPr spc="185" dirty="0"/>
              <a:t> </a:t>
            </a:r>
            <a:r>
              <a:rPr spc="30" dirty="0"/>
              <a:t>Scheduling…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941" y="1456435"/>
            <a:ext cx="8513445" cy="4172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Georgia"/>
                <a:cs typeface="Georgia"/>
              </a:rPr>
              <a:t>When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50" dirty="0">
                <a:latin typeface="Georgia"/>
                <a:cs typeface="Georgia"/>
              </a:rPr>
              <a:t>available </a:t>
            </a:r>
            <a:r>
              <a:rPr sz="2400" spc="-70" dirty="0">
                <a:latin typeface="Georgia"/>
                <a:cs typeface="Georgia"/>
              </a:rPr>
              <a:t>it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80" dirty="0">
                <a:latin typeface="Georgia"/>
                <a:cs typeface="Georgia"/>
              </a:rPr>
              <a:t>assigned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80" dirty="0">
                <a:latin typeface="Georgia"/>
                <a:cs typeface="Georgia"/>
              </a:rPr>
              <a:t>the process that </a:t>
            </a:r>
            <a:r>
              <a:rPr sz="2400" spc="-75" dirty="0">
                <a:latin typeface="Georgia"/>
                <a:cs typeface="Georgia"/>
              </a:rPr>
              <a:t>has 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smallest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33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burst.</a:t>
            </a:r>
            <a:endParaRPr sz="2400" dirty="0">
              <a:latin typeface="Georgia"/>
              <a:cs typeface="Georgia"/>
            </a:endParaRPr>
          </a:p>
          <a:p>
            <a:pPr marL="355600" marR="1803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Georgia"/>
                <a:cs typeface="Georgia"/>
              </a:rPr>
              <a:t>If </a:t>
            </a:r>
            <a:r>
              <a:rPr sz="2400" spc="-15" dirty="0">
                <a:latin typeface="Georgia"/>
                <a:cs typeface="Georgia"/>
              </a:rPr>
              <a:t>two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45" dirty="0">
                <a:latin typeface="Georgia"/>
                <a:cs typeface="Georgia"/>
              </a:rPr>
              <a:t>have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same length </a:t>
            </a:r>
            <a:r>
              <a:rPr sz="2400" spc="-60" dirty="0">
                <a:latin typeface="Georgia"/>
                <a:cs typeface="Georgia"/>
              </a:rPr>
              <a:t>next </a:t>
            </a:r>
            <a:r>
              <a:rPr sz="2400" spc="100" dirty="0">
                <a:latin typeface="Georgia"/>
                <a:cs typeface="Georgia"/>
              </a:rPr>
              <a:t>CPU </a:t>
            </a:r>
            <a:r>
              <a:rPr sz="2400" spc="-90" dirty="0">
                <a:latin typeface="Georgia"/>
                <a:cs typeface="Georgia"/>
              </a:rPr>
              <a:t>bursts, </a:t>
            </a:r>
            <a:r>
              <a:rPr sz="2400" spc="70" dirty="0">
                <a:latin typeface="Georgia"/>
                <a:cs typeface="Georgia"/>
              </a:rPr>
              <a:t>FCFS  </a:t>
            </a:r>
            <a:r>
              <a:rPr sz="2400" spc="-60" dirty="0">
                <a:latin typeface="Georgia"/>
                <a:cs typeface="Georgia"/>
              </a:rPr>
              <a:t>scheduling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80" dirty="0">
                <a:latin typeface="Georgia"/>
                <a:cs typeface="Georgia"/>
              </a:rPr>
              <a:t>used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85" dirty="0">
                <a:latin typeface="Georgia"/>
                <a:cs typeface="Georgia"/>
              </a:rPr>
              <a:t>break </a:t>
            </a:r>
            <a:r>
              <a:rPr sz="2400" spc="-80" dirty="0">
                <a:latin typeface="Georgia"/>
                <a:cs typeface="Georgia"/>
              </a:rPr>
              <a:t>the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tie.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009A"/>
                </a:solidFill>
                <a:latin typeface="Georgia"/>
                <a:cs typeface="Georgia"/>
              </a:rPr>
              <a:t>Comes </a:t>
            </a: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in </a:t>
            </a:r>
            <a:r>
              <a:rPr sz="2400" spc="-90" dirty="0">
                <a:solidFill>
                  <a:srgbClr val="00009A"/>
                </a:solidFill>
                <a:latin typeface="Georgia"/>
                <a:cs typeface="Georgia"/>
              </a:rPr>
              <a:t>three</a:t>
            </a:r>
            <a:r>
              <a:rPr sz="2400" spc="170" dirty="0">
                <a:solidFill>
                  <a:srgbClr val="00009A"/>
                </a:solidFill>
                <a:latin typeface="Georgia"/>
                <a:cs typeface="Georgia"/>
              </a:rPr>
              <a:t> </a:t>
            </a:r>
            <a:r>
              <a:rPr sz="2400" spc="-55" dirty="0">
                <a:solidFill>
                  <a:srgbClr val="00009A"/>
                </a:solidFill>
                <a:latin typeface="Georgia"/>
                <a:cs typeface="Georgia"/>
              </a:rPr>
              <a:t>flavors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Shortest </a:t>
            </a:r>
            <a:r>
              <a:rPr sz="2400" b="1" spc="-15" dirty="0">
                <a:latin typeface="Times New Roman"/>
                <a:cs typeface="Times New Roman"/>
              </a:rPr>
              <a:t>Job </a:t>
            </a:r>
            <a:r>
              <a:rPr sz="2400" b="1" spc="5" dirty="0">
                <a:latin typeface="Times New Roman"/>
                <a:cs typeface="Times New Roman"/>
              </a:rPr>
              <a:t>First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(SJF)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latin typeface="Georgia"/>
                <a:cs typeface="Georgia"/>
              </a:rPr>
              <a:t>It’s </a:t>
            </a:r>
            <a:r>
              <a:rPr sz="2200" spc="-30" dirty="0">
                <a:latin typeface="Georgia"/>
                <a:cs typeface="Georgia"/>
              </a:rPr>
              <a:t>a </a:t>
            </a:r>
            <a:r>
              <a:rPr sz="2200" spc="-55" dirty="0">
                <a:latin typeface="Georgia"/>
                <a:cs typeface="Georgia"/>
              </a:rPr>
              <a:t>non </a:t>
            </a:r>
            <a:r>
              <a:rPr sz="2200" spc="-70" dirty="0">
                <a:latin typeface="Georgia"/>
                <a:cs typeface="Georgia"/>
              </a:rPr>
              <a:t>preemptive</a:t>
            </a:r>
            <a:r>
              <a:rPr sz="2200" spc="185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Shortest </a:t>
            </a:r>
            <a:r>
              <a:rPr sz="2400" b="1" spc="30" dirty="0">
                <a:latin typeface="Times New Roman"/>
                <a:cs typeface="Times New Roman"/>
              </a:rPr>
              <a:t>Remaining </a:t>
            </a:r>
            <a:r>
              <a:rPr sz="2400" b="1" spc="35" dirty="0">
                <a:latin typeface="Times New Roman"/>
                <a:cs typeface="Times New Roman"/>
              </a:rPr>
              <a:t>Time </a:t>
            </a:r>
            <a:r>
              <a:rPr sz="2400" b="1" spc="5" dirty="0">
                <a:latin typeface="Times New Roman"/>
                <a:cs typeface="Times New Roman"/>
              </a:rPr>
              <a:t>First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(SRTF)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latin typeface="Georgia"/>
                <a:cs typeface="Georgia"/>
              </a:rPr>
              <a:t>It’s </a:t>
            </a:r>
            <a:r>
              <a:rPr sz="2200" spc="-30" dirty="0">
                <a:latin typeface="Georgia"/>
                <a:cs typeface="Georgia"/>
              </a:rPr>
              <a:t>a </a:t>
            </a:r>
            <a:r>
              <a:rPr sz="2200" spc="-60" dirty="0">
                <a:latin typeface="Georgia"/>
                <a:cs typeface="Georgia"/>
              </a:rPr>
              <a:t>Preemptive</a:t>
            </a:r>
            <a:r>
              <a:rPr sz="2200" spc="110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73" y="425450"/>
            <a:ext cx="2947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</a:t>
            </a:r>
            <a:r>
              <a:rPr spc="-40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83" y="1236725"/>
          <a:ext cx="8230870" cy="2131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Process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Duration/B.T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Order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Arrival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Time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3338" y="412877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994403"/>
            <a:ext cx="990600" cy="152400"/>
          </a:xfrm>
          <a:custGeom>
            <a:avLst/>
            <a:gdLst/>
            <a:ahLst/>
            <a:cxnLst/>
            <a:rect l="l" t="t" r="r" b="b"/>
            <a:pathLst>
              <a:path w="990600" h="152400">
                <a:moveTo>
                  <a:pt x="0" y="152400"/>
                </a:moveTo>
                <a:lnTo>
                  <a:pt x="990600" y="152400"/>
                </a:lnTo>
                <a:lnTo>
                  <a:pt x="990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903" y="3988308"/>
            <a:ext cx="1080135" cy="165100"/>
          </a:xfrm>
          <a:custGeom>
            <a:avLst/>
            <a:gdLst/>
            <a:ahLst/>
            <a:cxnLst/>
            <a:rect l="l" t="t" r="r" b="b"/>
            <a:pathLst>
              <a:path w="1080135" h="165100">
                <a:moveTo>
                  <a:pt x="1079754" y="164591"/>
                </a:moveTo>
                <a:lnTo>
                  <a:pt x="1079754" y="0"/>
                </a:lnTo>
                <a:lnTo>
                  <a:pt x="0" y="0"/>
                </a:lnTo>
                <a:lnTo>
                  <a:pt x="0" y="164591"/>
                </a:lnTo>
                <a:lnTo>
                  <a:pt x="6096" y="164591"/>
                </a:lnTo>
                <a:lnTo>
                  <a:pt x="6096" y="12191"/>
                </a:lnTo>
                <a:lnTo>
                  <a:pt x="12954" y="6095"/>
                </a:lnTo>
                <a:lnTo>
                  <a:pt x="12954" y="12191"/>
                </a:lnTo>
                <a:lnTo>
                  <a:pt x="1066800" y="12191"/>
                </a:lnTo>
                <a:lnTo>
                  <a:pt x="1066800" y="6095"/>
                </a:lnTo>
                <a:lnTo>
                  <a:pt x="1072896" y="12191"/>
                </a:lnTo>
                <a:lnTo>
                  <a:pt x="1072896" y="164591"/>
                </a:lnTo>
                <a:lnTo>
                  <a:pt x="1079754" y="164591"/>
                </a:lnTo>
                <a:close/>
              </a:path>
              <a:path w="1080135" h="165100">
                <a:moveTo>
                  <a:pt x="12954" y="12191"/>
                </a:moveTo>
                <a:lnTo>
                  <a:pt x="12954" y="6095"/>
                </a:lnTo>
                <a:lnTo>
                  <a:pt x="6096" y="12191"/>
                </a:lnTo>
                <a:lnTo>
                  <a:pt x="12954" y="12191"/>
                </a:lnTo>
                <a:close/>
              </a:path>
              <a:path w="1080135" h="165100">
                <a:moveTo>
                  <a:pt x="12954" y="152400"/>
                </a:moveTo>
                <a:lnTo>
                  <a:pt x="12954" y="12191"/>
                </a:lnTo>
                <a:lnTo>
                  <a:pt x="6096" y="12191"/>
                </a:lnTo>
                <a:lnTo>
                  <a:pt x="6096" y="152400"/>
                </a:lnTo>
                <a:lnTo>
                  <a:pt x="12954" y="152400"/>
                </a:lnTo>
                <a:close/>
              </a:path>
              <a:path w="1080135" h="165100">
                <a:moveTo>
                  <a:pt x="1072896" y="152400"/>
                </a:moveTo>
                <a:lnTo>
                  <a:pt x="6096" y="152400"/>
                </a:lnTo>
                <a:lnTo>
                  <a:pt x="12954" y="158495"/>
                </a:lnTo>
                <a:lnTo>
                  <a:pt x="12954" y="164591"/>
                </a:lnTo>
                <a:lnTo>
                  <a:pt x="1066800" y="164591"/>
                </a:lnTo>
                <a:lnTo>
                  <a:pt x="1066800" y="158495"/>
                </a:lnTo>
                <a:lnTo>
                  <a:pt x="1072896" y="152400"/>
                </a:lnTo>
                <a:close/>
              </a:path>
              <a:path w="1080135" h="165100">
                <a:moveTo>
                  <a:pt x="12954" y="164591"/>
                </a:moveTo>
                <a:lnTo>
                  <a:pt x="12954" y="158495"/>
                </a:lnTo>
                <a:lnTo>
                  <a:pt x="6096" y="152400"/>
                </a:lnTo>
                <a:lnTo>
                  <a:pt x="6096" y="164591"/>
                </a:lnTo>
                <a:lnTo>
                  <a:pt x="12954" y="164591"/>
                </a:lnTo>
                <a:close/>
              </a:path>
              <a:path w="1080135" h="165100">
                <a:moveTo>
                  <a:pt x="1072896" y="12191"/>
                </a:moveTo>
                <a:lnTo>
                  <a:pt x="1066800" y="6095"/>
                </a:lnTo>
                <a:lnTo>
                  <a:pt x="1066800" y="12191"/>
                </a:lnTo>
                <a:lnTo>
                  <a:pt x="1072896" y="12191"/>
                </a:lnTo>
                <a:close/>
              </a:path>
              <a:path w="1080135" h="165100">
                <a:moveTo>
                  <a:pt x="1072896" y="152400"/>
                </a:moveTo>
                <a:lnTo>
                  <a:pt x="1072896" y="12191"/>
                </a:lnTo>
                <a:lnTo>
                  <a:pt x="1066800" y="12191"/>
                </a:lnTo>
                <a:lnTo>
                  <a:pt x="1066800" y="152400"/>
                </a:lnTo>
                <a:lnTo>
                  <a:pt x="1072896" y="152400"/>
                </a:lnTo>
                <a:close/>
              </a:path>
              <a:path w="1080135" h="165100">
                <a:moveTo>
                  <a:pt x="1072896" y="164591"/>
                </a:moveTo>
                <a:lnTo>
                  <a:pt x="1072896" y="152400"/>
                </a:lnTo>
                <a:lnTo>
                  <a:pt x="1066800" y="158495"/>
                </a:lnTo>
                <a:lnTo>
                  <a:pt x="1066800" y="164591"/>
                </a:lnTo>
                <a:lnTo>
                  <a:pt x="10728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39" y="40921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145" y="3595377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P4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(3)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3994403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0" y="152400"/>
                </a:lnTo>
                <a:lnTo>
                  <a:pt x="2362199" y="152400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7504" y="3988308"/>
            <a:ext cx="2375535" cy="165100"/>
          </a:xfrm>
          <a:custGeom>
            <a:avLst/>
            <a:gdLst/>
            <a:ahLst/>
            <a:cxnLst/>
            <a:rect l="l" t="t" r="r" b="b"/>
            <a:pathLst>
              <a:path w="2375535" h="165100">
                <a:moveTo>
                  <a:pt x="2375154" y="164591"/>
                </a:moveTo>
                <a:lnTo>
                  <a:pt x="2375154" y="0"/>
                </a:lnTo>
                <a:lnTo>
                  <a:pt x="0" y="0"/>
                </a:lnTo>
                <a:lnTo>
                  <a:pt x="0" y="164591"/>
                </a:lnTo>
                <a:lnTo>
                  <a:pt x="6095" y="164591"/>
                </a:lnTo>
                <a:lnTo>
                  <a:pt x="6095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2362199" y="12191"/>
                </a:lnTo>
                <a:lnTo>
                  <a:pt x="2362199" y="6095"/>
                </a:lnTo>
                <a:lnTo>
                  <a:pt x="2368295" y="12191"/>
                </a:lnTo>
                <a:lnTo>
                  <a:pt x="2368295" y="164591"/>
                </a:lnTo>
                <a:lnTo>
                  <a:pt x="2375154" y="164591"/>
                </a:lnTo>
                <a:close/>
              </a:path>
              <a:path w="2375535" h="165100">
                <a:moveTo>
                  <a:pt x="12953" y="12191"/>
                </a:moveTo>
                <a:lnTo>
                  <a:pt x="12953" y="6095"/>
                </a:lnTo>
                <a:lnTo>
                  <a:pt x="6095" y="12191"/>
                </a:lnTo>
                <a:lnTo>
                  <a:pt x="12953" y="12191"/>
                </a:lnTo>
                <a:close/>
              </a:path>
              <a:path w="2375535" h="165100">
                <a:moveTo>
                  <a:pt x="12953" y="152400"/>
                </a:moveTo>
                <a:lnTo>
                  <a:pt x="12953" y="12191"/>
                </a:lnTo>
                <a:lnTo>
                  <a:pt x="6095" y="12191"/>
                </a:lnTo>
                <a:lnTo>
                  <a:pt x="6095" y="152400"/>
                </a:lnTo>
                <a:lnTo>
                  <a:pt x="12953" y="152400"/>
                </a:lnTo>
                <a:close/>
              </a:path>
              <a:path w="2375535" h="165100">
                <a:moveTo>
                  <a:pt x="2368295" y="152400"/>
                </a:moveTo>
                <a:lnTo>
                  <a:pt x="6095" y="152400"/>
                </a:lnTo>
                <a:lnTo>
                  <a:pt x="12953" y="158495"/>
                </a:lnTo>
                <a:lnTo>
                  <a:pt x="12953" y="164591"/>
                </a:lnTo>
                <a:lnTo>
                  <a:pt x="2362199" y="164591"/>
                </a:lnTo>
                <a:lnTo>
                  <a:pt x="2362199" y="158495"/>
                </a:lnTo>
                <a:lnTo>
                  <a:pt x="2368295" y="152400"/>
                </a:lnTo>
                <a:close/>
              </a:path>
              <a:path w="2375535" h="165100">
                <a:moveTo>
                  <a:pt x="12953" y="164591"/>
                </a:moveTo>
                <a:lnTo>
                  <a:pt x="12953" y="158495"/>
                </a:lnTo>
                <a:lnTo>
                  <a:pt x="6095" y="152400"/>
                </a:lnTo>
                <a:lnTo>
                  <a:pt x="6095" y="164591"/>
                </a:lnTo>
                <a:lnTo>
                  <a:pt x="12953" y="164591"/>
                </a:lnTo>
                <a:close/>
              </a:path>
              <a:path w="2375535" h="165100">
                <a:moveTo>
                  <a:pt x="2368295" y="12191"/>
                </a:moveTo>
                <a:lnTo>
                  <a:pt x="2362199" y="6095"/>
                </a:lnTo>
                <a:lnTo>
                  <a:pt x="2362199" y="12191"/>
                </a:lnTo>
                <a:lnTo>
                  <a:pt x="2368295" y="12191"/>
                </a:lnTo>
                <a:close/>
              </a:path>
              <a:path w="2375535" h="165100">
                <a:moveTo>
                  <a:pt x="2368295" y="152400"/>
                </a:moveTo>
                <a:lnTo>
                  <a:pt x="2368295" y="12191"/>
                </a:lnTo>
                <a:lnTo>
                  <a:pt x="2362199" y="12191"/>
                </a:lnTo>
                <a:lnTo>
                  <a:pt x="2362199" y="152400"/>
                </a:lnTo>
                <a:lnTo>
                  <a:pt x="2368295" y="152400"/>
                </a:lnTo>
                <a:close/>
              </a:path>
              <a:path w="2375535" h="165100">
                <a:moveTo>
                  <a:pt x="2368295" y="164591"/>
                </a:moveTo>
                <a:lnTo>
                  <a:pt x="2368295" y="152400"/>
                </a:lnTo>
                <a:lnTo>
                  <a:pt x="2362199" y="158495"/>
                </a:lnTo>
                <a:lnTo>
                  <a:pt x="2362199" y="164591"/>
                </a:lnTo>
                <a:lnTo>
                  <a:pt x="2368295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2939" y="3634994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(6)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5940" y="40921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9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3994403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0" y="152400"/>
                </a:lnTo>
                <a:lnTo>
                  <a:pt x="2362200" y="1524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9703" y="3988308"/>
            <a:ext cx="2375535" cy="165100"/>
          </a:xfrm>
          <a:custGeom>
            <a:avLst/>
            <a:gdLst/>
            <a:ahLst/>
            <a:cxnLst/>
            <a:rect l="l" t="t" r="r" b="b"/>
            <a:pathLst>
              <a:path w="2375534" h="165100">
                <a:moveTo>
                  <a:pt x="2375154" y="164591"/>
                </a:moveTo>
                <a:lnTo>
                  <a:pt x="2375154" y="0"/>
                </a:lnTo>
                <a:lnTo>
                  <a:pt x="0" y="0"/>
                </a:lnTo>
                <a:lnTo>
                  <a:pt x="0" y="164592"/>
                </a:lnTo>
                <a:lnTo>
                  <a:pt x="6096" y="164592"/>
                </a:lnTo>
                <a:lnTo>
                  <a:pt x="6096" y="12192"/>
                </a:lnTo>
                <a:lnTo>
                  <a:pt x="12954" y="6096"/>
                </a:lnTo>
                <a:lnTo>
                  <a:pt x="12954" y="12192"/>
                </a:lnTo>
                <a:lnTo>
                  <a:pt x="2362200" y="12191"/>
                </a:lnTo>
                <a:lnTo>
                  <a:pt x="2362200" y="6095"/>
                </a:lnTo>
                <a:lnTo>
                  <a:pt x="2368296" y="12191"/>
                </a:lnTo>
                <a:lnTo>
                  <a:pt x="2368296" y="164591"/>
                </a:lnTo>
                <a:lnTo>
                  <a:pt x="2375154" y="164591"/>
                </a:lnTo>
                <a:close/>
              </a:path>
              <a:path w="2375534" h="165100">
                <a:moveTo>
                  <a:pt x="12954" y="12192"/>
                </a:moveTo>
                <a:lnTo>
                  <a:pt x="12954" y="6096"/>
                </a:lnTo>
                <a:lnTo>
                  <a:pt x="6096" y="12192"/>
                </a:lnTo>
                <a:lnTo>
                  <a:pt x="12954" y="12192"/>
                </a:lnTo>
                <a:close/>
              </a:path>
              <a:path w="2375534" h="165100">
                <a:moveTo>
                  <a:pt x="12954" y="152400"/>
                </a:moveTo>
                <a:lnTo>
                  <a:pt x="12954" y="12192"/>
                </a:lnTo>
                <a:lnTo>
                  <a:pt x="6096" y="12192"/>
                </a:lnTo>
                <a:lnTo>
                  <a:pt x="6096" y="152400"/>
                </a:lnTo>
                <a:lnTo>
                  <a:pt x="12954" y="152400"/>
                </a:lnTo>
                <a:close/>
              </a:path>
              <a:path w="2375534" h="165100">
                <a:moveTo>
                  <a:pt x="2368296" y="152400"/>
                </a:moveTo>
                <a:lnTo>
                  <a:pt x="6096" y="152400"/>
                </a:lnTo>
                <a:lnTo>
                  <a:pt x="12954" y="158496"/>
                </a:lnTo>
                <a:lnTo>
                  <a:pt x="12953" y="164592"/>
                </a:lnTo>
                <a:lnTo>
                  <a:pt x="2362200" y="164591"/>
                </a:lnTo>
                <a:lnTo>
                  <a:pt x="2362200" y="158495"/>
                </a:lnTo>
                <a:lnTo>
                  <a:pt x="2368296" y="152400"/>
                </a:lnTo>
                <a:close/>
              </a:path>
              <a:path w="2375534" h="165100">
                <a:moveTo>
                  <a:pt x="12953" y="164592"/>
                </a:moveTo>
                <a:lnTo>
                  <a:pt x="12954" y="158496"/>
                </a:lnTo>
                <a:lnTo>
                  <a:pt x="6096" y="152400"/>
                </a:lnTo>
                <a:lnTo>
                  <a:pt x="6096" y="164592"/>
                </a:lnTo>
                <a:lnTo>
                  <a:pt x="12953" y="164592"/>
                </a:lnTo>
                <a:close/>
              </a:path>
              <a:path w="2375534" h="165100">
                <a:moveTo>
                  <a:pt x="2368296" y="12191"/>
                </a:moveTo>
                <a:lnTo>
                  <a:pt x="2362200" y="6095"/>
                </a:lnTo>
                <a:lnTo>
                  <a:pt x="2362200" y="12191"/>
                </a:lnTo>
                <a:lnTo>
                  <a:pt x="2368296" y="12191"/>
                </a:lnTo>
                <a:close/>
              </a:path>
              <a:path w="2375534" h="165100">
                <a:moveTo>
                  <a:pt x="2368296" y="152400"/>
                </a:moveTo>
                <a:lnTo>
                  <a:pt x="2368296" y="12191"/>
                </a:lnTo>
                <a:lnTo>
                  <a:pt x="2362200" y="12191"/>
                </a:lnTo>
                <a:lnTo>
                  <a:pt x="2362200" y="152400"/>
                </a:lnTo>
                <a:lnTo>
                  <a:pt x="2368296" y="152400"/>
                </a:lnTo>
                <a:close/>
              </a:path>
              <a:path w="2375534" h="165100">
                <a:moveTo>
                  <a:pt x="2368296" y="164591"/>
                </a:moveTo>
                <a:lnTo>
                  <a:pt x="2368296" y="152400"/>
                </a:lnTo>
                <a:lnTo>
                  <a:pt x="2362200" y="158495"/>
                </a:lnTo>
                <a:lnTo>
                  <a:pt x="2362200" y="164591"/>
                </a:lnTo>
                <a:lnTo>
                  <a:pt x="23682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17540" y="3634994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P3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(7)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000" y="3994403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0"/>
                </a:moveTo>
                <a:lnTo>
                  <a:pt x="0" y="152400"/>
                </a:ln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1904" y="3988308"/>
            <a:ext cx="2527935" cy="165100"/>
          </a:xfrm>
          <a:custGeom>
            <a:avLst/>
            <a:gdLst/>
            <a:ahLst/>
            <a:cxnLst/>
            <a:rect l="l" t="t" r="r" b="b"/>
            <a:pathLst>
              <a:path w="2527934" h="165100">
                <a:moveTo>
                  <a:pt x="2527554" y="164591"/>
                </a:moveTo>
                <a:lnTo>
                  <a:pt x="2527554" y="0"/>
                </a:lnTo>
                <a:lnTo>
                  <a:pt x="0" y="0"/>
                </a:lnTo>
                <a:lnTo>
                  <a:pt x="0" y="164591"/>
                </a:lnTo>
                <a:lnTo>
                  <a:pt x="6096" y="164591"/>
                </a:lnTo>
                <a:lnTo>
                  <a:pt x="6096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2514600" y="12191"/>
                </a:lnTo>
                <a:lnTo>
                  <a:pt x="2514600" y="6095"/>
                </a:lnTo>
                <a:lnTo>
                  <a:pt x="2520696" y="12191"/>
                </a:lnTo>
                <a:lnTo>
                  <a:pt x="2520696" y="164591"/>
                </a:lnTo>
                <a:lnTo>
                  <a:pt x="2527554" y="164591"/>
                </a:lnTo>
                <a:close/>
              </a:path>
              <a:path w="2527934" h="165100">
                <a:moveTo>
                  <a:pt x="12953" y="12191"/>
                </a:moveTo>
                <a:lnTo>
                  <a:pt x="12953" y="6095"/>
                </a:lnTo>
                <a:lnTo>
                  <a:pt x="6096" y="12191"/>
                </a:lnTo>
                <a:lnTo>
                  <a:pt x="12953" y="12191"/>
                </a:lnTo>
                <a:close/>
              </a:path>
              <a:path w="2527934" h="165100">
                <a:moveTo>
                  <a:pt x="12953" y="152400"/>
                </a:moveTo>
                <a:lnTo>
                  <a:pt x="12953" y="12191"/>
                </a:lnTo>
                <a:lnTo>
                  <a:pt x="6096" y="12191"/>
                </a:lnTo>
                <a:lnTo>
                  <a:pt x="6096" y="152400"/>
                </a:lnTo>
                <a:lnTo>
                  <a:pt x="12953" y="152400"/>
                </a:lnTo>
                <a:close/>
              </a:path>
              <a:path w="2527934" h="165100">
                <a:moveTo>
                  <a:pt x="2520696" y="152400"/>
                </a:moveTo>
                <a:lnTo>
                  <a:pt x="6096" y="152400"/>
                </a:lnTo>
                <a:lnTo>
                  <a:pt x="12953" y="158495"/>
                </a:lnTo>
                <a:lnTo>
                  <a:pt x="12953" y="164591"/>
                </a:lnTo>
                <a:lnTo>
                  <a:pt x="2514600" y="164591"/>
                </a:lnTo>
                <a:lnTo>
                  <a:pt x="2514600" y="158495"/>
                </a:lnTo>
                <a:lnTo>
                  <a:pt x="2520696" y="152400"/>
                </a:lnTo>
                <a:close/>
              </a:path>
              <a:path w="2527934" h="165100">
                <a:moveTo>
                  <a:pt x="12953" y="164591"/>
                </a:moveTo>
                <a:lnTo>
                  <a:pt x="12953" y="158495"/>
                </a:lnTo>
                <a:lnTo>
                  <a:pt x="6096" y="152400"/>
                </a:lnTo>
                <a:lnTo>
                  <a:pt x="6096" y="164591"/>
                </a:lnTo>
                <a:lnTo>
                  <a:pt x="12953" y="164591"/>
                </a:lnTo>
                <a:close/>
              </a:path>
              <a:path w="2527934" h="165100">
                <a:moveTo>
                  <a:pt x="2520696" y="12191"/>
                </a:moveTo>
                <a:lnTo>
                  <a:pt x="2514600" y="6095"/>
                </a:lnTo>
                <a:lnTo>
                  <a:pt x="2514600" y="12191"/>
                </a:lnTo>
                <a:lnTo>
                  <a:pt x="2520696" y="12191"/>
                </a:lnTo>
                <a:close/>
              </a:path>
              <a:path w="2527934" h="165100">
                <a:moveTo>
                  <a:pt x="2520696" y="152400"/>
                </a:moveTo>
                <a:lnTo>
                  <a:pt x="2520696" y="12191"/>
                </a:lnTo>
                <a:lnTo>
                  <a:pt x="2514600" y="12191"/>
                </a:lnTo>
                <a:lnTo>
                  <a:pt x="2514600" y="152400"/>
                </a:lnTo>
                <a:lnTo>
                  <a:pt x="2520696" y="152400"/>
                </a:lnTo>
                <a:close/>
              </a:path>
              <a:path w="2527934" h="165100">
                <a:moveTo>
                  <a:pt x="2520696" y="164591"/>
                </a:moveTo>
                <a:lnTo>
                  <a:pt x="2520696" y="152400"/>
                </a:lnTo>
                <a:lnTo>
                  <a:pt x="2514600" y="158495"/>
                </a:lnTo>
                <a:lnTo>
                  <a:pt x="2514600" y="164591"/>
                </a:lnTo>
                <a:lnTo>
                  <a:pt x="2520696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74940" y="3634994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P2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(8)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4139" y="4395470"/>
            <a:ext cx="25088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P4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0-0  </a:t>
            </a:r>
            <a:r>
              <a:rPr sz="2000" spc="-5" dirty="0">
                <a:latin typeface="Comic Sans MS"/>
                <a:cs typeface="Comic Sans MS"/>
              </a:rPr>
              <a:t>P1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3-0  </a:t>
            </a:r>
            <a:r>
              <a:rPr sz="2000" spc="-5" dirty="0">
                <a:latin typeface="Comic Sans MS"/>
                <a:cs typeface="Comic Sans MS"/>
              </a:rPr>
              <a:t>P3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9-0  </a:t>
            </a:r>
            <a:r>
              <a:rPr sz="2000" spc="-5" dirty="0">
                <a:latin typeface="Comic Sans MS"/>
                <a:cs typeface="Comic Sans MS"/>
              </a:rPr>
              <a:t>P2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</a:t>
            </a:r>
            <a:r>
              <a:rPr sz="2000" spc="-10" dirty="0">
                <a:latin typeface="Comic Sans MS"/>
                <a:cs typeface="Comic Sans MS"/>
              </a:rPr>
              <a:t> 16-0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3957891"/>
            <a:ext cx="4876165" cy="171068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155"/>
              </a:spcBef>
              <a:tabLst>
                <a:tab pos="4584065" algn="l"/>
              </a:tabLst>
            </a:pPr>
            <a:r>
              <a:rPr sz="1800" spc="-5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6	</a:t>
            </a:r>
            <a:r>
              <a:rPr sz="1800" spc="-5" dirty="0">
                <a:latin typeface="Comic Sans MS"/>
                <a:cs typeface="Comic Sans MS"/>
              </a:rPr>
              <a:t>24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dirty="0">
                <a:latin typeface="Comic Sans MS"/>
                <a:cs typeface="Comic Sans MS"/>
              </a:rPr>
              <a:t>The </a:t>
            </a:r>
            <a:r>
              <a:rPr sz="2400" spc="-5" dirty="0">
                <a:latin typeface="Comic Sans MS"/>
                <a:cs typeface="Comic Sans MS"/>
              </a:rPr>
              <a:t>total running time is: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  <a:p>
            <a:pPr marL="193675" marR="150495" indent="-18161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The average </a:t>
            </a:r>
            <a:r>
              <a:rPr sz="2400" spc="-5" dirty="0">
                <a:latin typeface="Comic Sans MS"/>
                <a:cs typeface="Comic Sans MS"/>
              </a:rPr>
              <a:t>waiting time</a:t>
            </a:r>
            <a:r>
              <a:rPr sz="2400" spc="-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(AWT):  (0+3+9+16)/4 </a:t>
            </a:r>
            <a:r>
              <a:rPr sz="2400" dirty="0">
                <a:latin typeface="Comic Sans MS"/>
                <a:cs typeface="Comic Sans MS"/>
              </a:rPr>
              <a:t>= 7 </a:t>
            </a:r>
            <a:r>
              <a:rPr sz="2400" spc="-5" dirty="0">
                <a:latin typeface="Comic Sans MS"/>
                <a:cs typeface="Comic Sans MS"/>
              </a:rPr>
              <a:t>time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units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529" y="425450"/>
            <a:ext cx="34245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SRTF</a:t>
            </a:r>
            <a:r>
              <a:rPr spc="-35" dirty="0"/>
              <a:t> </a:t>
            </a:r>
            <a:r>
              <a:rPr spc="3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683" y="1357883"/>
          <a:ext cx="8229600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Process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Duration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Order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Arrival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Time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8745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29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0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12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7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79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63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54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46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30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21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413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7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8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6400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85554" y="40325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1053" y="12953"/>
                </a:moveTo>
                <a:lnTo>
                  <a:pt x="51053" y="0"/>
                </a:lnTo>
                <a:lnTo>
                  <a:pt x="0" y="0"/>
                </a:lnTo>
                <a:lnTo>
                  <a:pt x="0" y="12953"/>
                </a:lnTo>
                <a:lnTo>
                  <a:pt x="51053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4707" y="4032503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8740" y="4136390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12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8000" y="3962400"/>
            <a:ext cx="4800600" cy="152400"/>
          </a:xfrm>
          <a:custGeom>
            <a:avLst/>
            <a:gdLst/>
            <a:ahLst/>
            <a:cxnLst/>
            <a:rect l="l" t="t" r="r" b="b"/>
            <a:pathLst>
              <a:path w="4800600" h="152400">
                <a:moveTo>
                  <a:pt x="0" y="0"/>
                </a:moveTo>
                <a:lnTo>
                  <a:pt x="0" y="152400"/>
                </a:lnTo>
                <a:lnTo>
                  <a:pt x="4800600" y="152400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1904" y="3956303"/>
            <a:ext cx="4813935" cy="165735"/>
          </a:xfrm>
          <a:custGeom>
            <a:avLst/>
            <a:gdLst/>
            <a:ahLst/>
            <a:cxnLst/>
            <a:rect l="l" t="t" r="r" b="b"/>
            <a:pathLst>
              <a:path w="4813934" h="165735">
                <a:moveTo>
                  <a:pt x="4813554" y="165353"/>
                </a:moveTo>
                <a:lnTo>
                  <a:pt x="4813554" y="0"/>
                </a:lnTo>
                <a:lnTo>
                  <a:pt x="0" y="0"/>
                </a:lnTo>
                <a:lnTo>
                  <a:pt x="0" y="165354"/>
                </a:lnTo>
                <a:lnTo>
                  <a:pt x="6096" y="165354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4800600" y="12953"/>
                </a:lnTo>
                <a:lnTo>
                  <a:pt x="4800600" y="6095"/>
                </a:lnTo>
                <a:lnTo>
                  <a:pt x="4806696" y="12953"/>
                </a:lnTo>
                <a:lnTo>
                  <a:pt x="4806696" y="165353"/>
                </a:lnTo>
                <a:lnTo>
                  <a:pt x="4813554" y="165353"/>
                </a:lnTo>
                <a:close/>
              </a:path>
              <a:path w="4813934" h="16573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4813934" h="165735">
                <a:moveTo>
                  <a:pt x="12953" y="15240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52400"/>
                </a:lnTo>
                <a:lnTo>
                  <a:pt x="12953" y="152400"/>
                </a:lnTo>
                <a:close/>
              </a:path>
              <a:path w="4813934" h="165735">
                <a:moveTo>
                  <a:pt x="4806696" y="152399"/>
                </a:moveTo>
                <a:lnTo>
                  <a:pt x="6096" y="152400"/>
                </a:lnTo>
                <a:lnTo>
                  <a:pt x="12953" y="158496"/>
                </a:lnTo>
                <a:lnTo>
                  <a:pt x="12953" y="165354"/>
                </a:lnTo>
                <a:lnTo>
                  <a:pt x="4800600" y="165353"/>
                </a:lnTo>
                <a:lnTo>
                  <a:pt x="4800600" y="158495"/>
                </a:lnTo>
                <a:lnTo>
                  <a:pt x="4806696" y="152399"/>
                </a:lnTo>
                <a:close/>
              </a:path>
              <a:path w="4813934" h="165735">
                <a:moveTo>
                  <a:pt x="12953" y="165354"/>
                </a:moveTo>
                <a:lnTo>
                  <a:pt x="12953" y="158496"/>
                </a:lnTo>
                <a:lnTo>
                  <a:pt x="6096" y="152400"/>
                </a:lnTo>
                <a:lnTo>
                  <a:pt x="6096" y="165354"/>
                </a:lnTo>
                <a:lnTo>
                  <a:pt x="12953" y="165354"/>
                </a:lnTo>
                <a:close/>
              </a:path>
              <a:path w="4813934" h="165735">
                <a:moveTo>
                  <a:pt x="4806696" y="12953"/>
                </a:moveTo>
                <a:lnTo>
                  <a:pt x="4800600" y="6095"/>
                </a:lnTo>
                <a:lnTo>
                  <a:pt x="4800600" y="12953"/>
                </a:lnTo>
                <a:lnTo>
                  <a:pt x="4806696" y="12953"/>
                </a:lnTo>
                <a:close/>
              </a:path>
              <a:path w="4813934" h="165735">
                <a:moveTo>
                  <a:pt x="4806696" y="152399"/>
                </a:moveTo>
                <a:lnTo>
                  <a:pt x="4806696" y="12953"/>
                </a:lnTo>
                <a:lnTo>
                  <a:pt x="4800600" y="12953"/>
                </a:lnTo>
                <a:lnTo>
                  <a:pt x="4800600" y="152399"/>
                </a:lnTo>
                <a:lnTo>
                  <a:pt x="4806696" y="152399"/>
                </a:lnTo>
                <a:close/>
              </a:path>
              <a:path w="4813934" h="165735">
                <a:moveTo>
                  <a:pt x="4806696" y="165353"/>
                </a:moveTo>
                <a:lnTo>
                  <a:pt x="4806696" y="152399"/>
                </a:lnTo>
                <a:lnTo>
                  <a:pt x="4800600" y="158495"/>
                </a:lnTo>
                <a:lnTo>
                  <a:pt x="4800600" y="165353"/>
                </a:lnTo>
                <a:lnTo>
                  <a:pt x="4806696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5000" y="3962400"/>
            <a:ext cx="1143000" cy="152400"/>
          </a:xfrm>
          <a:custGeom>
            <a:avLst/>
            <a:gdLst/>
            <a:ahLst/>
            <a:cxnLst/>
            <a:rect l="l" t="t" r="r" b="b"/>
            <a:pathLst>
              <a:path w="1143000" h="152400">
                <a:moveTo>
                  <a:pt x="0" y="0"/>
                </a:moveTo>
                <a:lnTo>
                  <a:pt x="0" y="152400"/>
                </a:lnTo>
                <a:lnTo>
                  <a:pt x="1143000" y="1524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8904" y="3956303"/>
            <a:ext cx="1156335" cy="165735"/>
          </a:xfrm>
          <a:custGeom>
            <a:avLst/>
            <a:gdLst/>
            <a:ahLst/>
            <a:cxnLst/>
            <a:rect l="l" t="t" r="r" b="b"/>
            <a:pathLst>
              <a:path w="1156335" h="165735">
                <a:moveTo>
                  <a:pt x="1155954" y="165353"/>
                </a:moveTo>
                <a:lnTo>
                  <a:pt x="1155954" y="0"/>
                </a:lnTo>
                <a:lnTo>
                  <a:pt x="0" y="0"/>
                </a:lnTo>
                <a:lnTo>
                  <a:pt x="0" y="165353"/>
                </a:lnTo>
                <a:lnTo>
                  <a:pt x="6095" y="165353"/>
                </a:lnTo>
                <a:lnTo>
                  <a:pt x="6095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1143000" y="12953"/>
                </a:lnTo>
                <a:lnTo>
                  <a:pt x="1143000" y="6095"/>
                </a:lnTo>
                <a:lnTo>
                  <a:pt x="1149095" y="12953"/>
                </a:lnTo>
                <a:lnTo>
                  <a:pt x="1149095" y="165353"/>
                </a:lnTo>
                <a:lnTo>
                  <a:pt x="1155954" y="165353"/>
                </a:lnTo>
                <a:close/>
              </a:path>
              <a:path w="1156335" h="165735">
                <a:moveTo>
                  <a:pt x="12953" y="12953"/>
                </a:moveTo>
                <a:lnTo>
                  <a:pt x="12953" y="6095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1156335" h="165735">
                <a:moveTo>
                  <a:pt x="12953" y="152399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152399"/>
                </a:lnTo>
                <a:lnTo>
                  <a:pt x="12953" y="152399"/>
                </a:lnTo>
                <a:close/>
              </a:path>
              <a:path w="1156335" h="165735">
                <a:moveTo>
                  <a:pt x="1149095" y="152399"/>
                </a:moveTo>
                <a:lnTo>
                  <a:pt x="6095" y="152399"/>
                </a:lnTo>
                <a:lnTo>
                  <a:pt x="12953" y="158495"/>
                </a:lnTo>
                <a:lnTo>
                  <a:pt x="12953" y="165353"/>
                </a:lnTo>
                <a:lnTo>
                  <a:pt x="1143000" y="165353"/>
                </a:lnTo>
                <a:lnTo>
                  <a:pt x="1143000" y="158495"/>
                </a:lnTo>
                <a:lnTo>
                  <a:pt x="1149095" y="152399"/>
                </a:lnTo>
                <a:close/>
              </a:path>
              <a:path w="1156335" h="165735">
                <a:moveTo>
                  <a:pt x="12953" y="165353"/>
                </a:moveTo>
                <a:lnTo>
                  <a:pt x="12953" y="158495"/>
                </a:lnTo>
                <a:lnTo>
                  <a:pt x="6095" y="152399"/>
                </a:lnTo>
                <a:lnTo>
                  <a:pt x="6095" y="165353"/>
                </a:lnTo>
                <a:lnTo>
                  <a:pt x="12953" y="165353"/>
                </a:lnTo>
                <a:close/>
              </a:path>
              <a:path w="1156335" h="165735">
                <a:moveTo>
                  <a:pt x="1149095" y="12953"/>
                </a:moveTo>
                <a:lnTo>
                  <a:pt x="1143000" y="6095"/>
                </a:lnTo>
                <a:lnTo>
                  <a:pt x="1143000" y="12953"/>
                </a:lnTo>
                <a:lnTo>
                  <a:pt x="1149095" y="12953"/>
                </a:lnTo>
                <a:close/>
              </a:path>
              <a:path w="1156335" h="165735">
                <a:moveTo>
                  <a:pt x="1149095" y="152399"/>
                </a:moveTo>
                <a:lnTo>
                  <a:pt x="1149095" y="12953"/>
                </a:lnTo>
                <a:lnTo>
                  <a:pt x="1143000" y="12953"/>
                </a:lnTo>
                <a:lnTo>
                  <a:pt x="1143000" y="152399"/>
                </a:lnTo>
                <a:lnTo>
                  <a:pt x="1149095" y="152399"/>
                </a:lnTo>
                <a:close/>
              </a:path>
              <a:path w="1156335" h="165735">
                <a:moveTo>
                  <a:pt x="1149095" y="165353"/>
                </a:moveTo>
                <a:lnTo>
                  <a:pt x="1149095" y="152399"/>
                </a:lnTo>
                <a:lnTo>
                  <a:pt x="1143000" y="158495"/>
                </a:lnTo>
                <a:lnTo>
                  <a:pt x="1143000" y="165353"/>
                </a:lnTo>
                <a:lnTo>
                  <a:pt x="1149095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8429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64940" y="360299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(8)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8547" y="3526797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P2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(2)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0539" y="406019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5400" y="39624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9303" y="3956303"/>
            <a:ext cx="622935" cy="165735"/>
          </a:xfrm>
          <a:custGeom>
            <a:avLst/>
            <a:gdLst/>
            <a:ahLst/>
            <a:cxnLst/>
            <a:rect l="l" t="t" r="r" b="b"/>
            <a:pathLst>
              <a:path w="622935" h="165735">
                <a:moveTo>
                  <a:pt x="622554" y="165353"/>
                </a:moveTo>
                <a:lnTo>
                  <a:pt x="622554" y="0"/>
                </a:lnTo>
                <a:lnTo>
                  <a:pt x="0" y="0"/>
                </a:lnTo>
                <a:lnTo>
                  <a:pt x="0" y="165353"/>
                </a:lnTo>
                <a:lnTo>
                  <a:pt x="6096" y="165353"/>
                </a:lnTo>
                <a:lnTo>
                  <a:pt x="6096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609600" y="12953"/>
                </a:lnTo>
                <a:lnTo>
                  <a:pt x="609600" y="6095"/>
                </a:lnTo>
                <a:lnTo>
                  <a:pt x="615696" y="12953"/>
                </a:lnTo>
                <a:lnTo>
                  <a:pt x="615696" y="165353"/>
                </a:lnTo>
                <a:lnTo>
                  <a:pt x="622554" y="165353"/>
                </a:lnTo>
                <a:close/>
              </a:path>
              <a:path w="622935" h="165735">
                <a:moveTo>
                  <a:pt x="12953" y="12953"/>
                </a:moveTo>
                <a:lnTo>
                  <a:pt x="12953" y="6095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622935" h="165735">
                <a:moveTo>
                  <a:pt x="12953" y="152399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152399"/>
                </a:lnTo>
                <a:lnTo>
                  <a:pt x="12953" y="152399"/>
                </a:lnTo>
                <a:close/>
              </a:path>
              <a:path w="622935" h="165735">
                <a:moveTo>
                  <a:pt x="615696" y="152399"/>
                </a:moveTo>
                <a:lnTo>
                  <a:pt x="6096" y="152399"/>
                </a:lnTo>
                <a:lnTo>
                  <a:pt x="12953" y="158495"/>
                </a:lnTo>
                <a:lnTo>
                  <a:pt x="12953" y="165353"/>
                </a:lnTo>
                <a:lnTo>
                  <a:pt x="609600" y="165353"/>
                </a:lnTo>
                <a:lnTo>
                  <a:pt x="609600" y="158495"/>
                </a:lnTo>
                <a:lnTo>
                  <a:pt x="615696" y="152399"/>
                </a:lnTo>
                <a:close/>
              </a:path>
              <a:path w="622935" h="165735">
                <a:moveTo>
                  <a:pt x="12953" y="165353"/>
                </a:moveTo>
                <a:lnTo>
                  <a:pt x="12953" y="158495"/>
                </a:lnTo>
                <a:lnTo>
                  <a:pt x="6096" y="152399"/>
                </a:lnTo>
                <a:lnTo>
                  <a:pt x="6096" y="165353"/>
                </a:lnTo>
                <a:lnTo>
                  <a:pt x="12953" y="165353"/>
                </a:lnTo>
                <a:close/>
              </a:path>
              <a:path w="622935" h="165735">
                <a:moveTo>
                  <a:pt x="615696" y="12953"/>
                </a:moveTo>
                <a:lnTo>
                  <a:pt x="609600" y="6095"/>
                </a:lnTo>
                <a:lnTo>
                  <a:pt x="609600" y="12953"/>
                </a:lnTo>
                <a:lnTo>
                  <a:pt x="615696" y="12953"/>
                </a:lnTo>
                <a:close/>
              </a:path>
              <a:path w="622935" h="165735">
                <a:moveTo>
                  <a:pt x="615696" y="152399"/>
                </a:moveTo>
                <a:lnTo>
                  <a:pt x="615696" y="12953"/>
                </a:lnTo>
                <a:lnTo>
                  <a:pt x="609600" y="12953"/>
                </a:lnTo>
                <a:lnTo>
                  <a:pt x="609600" y="152399"/>
                </a:lnTo>
                <a:lnTo>
                  <a:pt x="615696" y="152399"/>
                </a:lnTo>
                <a:close/>
              </a:path>
              <a:path w="622935" h="165735">
                <a:moveTo>
                  <a:pt x="615696" y="165353"/>
                </a:moveTo>
                <a:lnTo>
                  <a:pt x="615696" y="152399"/>
                </a:lnTo>
                <a:lnTo>
                  <a:pt x="609600" y="158495"/>
                </a:lnTo>
                <a:lnTo>
                  <a:pt x="609600" y="165353"/>
                </a:lnTo>
                <a:lnTo>
                  <a:pt x="615696" y="165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81938" y="3602990"/>
            <a:ext cx="71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P1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(2)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1975" algn="l"/>
              </a:tabLst>
            </a:pPr>
            <a:r>
              <a:rPr sz="1800" dirty="0">
                <a:latin typeface="Comic Sans MS"/>
                <a:cs typeface="Comic Sans MS"/>
              </a:rPr>
              <a:t>0	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200" y="4373116"/>
            <a:ext cx="9144000" cy="1055371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3139" y="4820665"/>
            <a:ext cx="320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P1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 </a:t>
            </a:r>
            <a:r>
              <a:rPr sz="2000" spc="-10" dirty="0">
                <a:latin typeface="Comic Sans MS"/>
                <a:cs typeface="Comic Sans MS"/>
              </a:rPr>
              <a:t>12-0-10 =2  </a:t>
            </a:r>
            <a:r>
              <a:rPr sz="2000" spc="-5" dirty="0">
                <a:latin typeface="Comic Sans MS"/>
                <a:cs typeface="Comic Sans MS"/>
              </a:rPr>
              <a:t>P2 </a:t>
            </a:r>
            <a:r>
              <a:rPr sz="2000" spc="-10" dirty="0">
                <a:latin typeface="Comic Sans MS"/>
                <a:cs typeface="Comic Sans MS"/>
              </a:rPr>
              <a:t>waiting </a:t>
            </a:r>
            <a:r>
              <a:rPr sz="2000" spc="-5" dirty="0">
                <a:latin typeface="Comic Sans MS"/>
                <a:cs typeface="Comic Sans MS"/>
              </a:rPr>
              <a:t>time: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4-2-2=0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22140" y="4513579"/>
            <a:ext cx="47301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The average </a:t>
            </a:r>
            <a:r>
              <a:rPr sz="2400" spc="-5" dirty="0">
                <a:latin typeface="Comic Sans MS"/>
                <a:cs typeface="Comic Sans MS"/>
              </a:rPr>
              <a:t>waiting time</a:t>
            </a:r>
            <a:r>
              <a:rPr sz="2400" spc="-1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(AWT):  (0+2)/2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0065"/>
                </a:solidFill>
                <a:latin typeface="Comic Sans MS"/>
                <a:cs typeface="Comic Sans MS"/>
              </a:rPr>
              <a:t>Now run this using</a:t>
            </a:r>
            <a:r>
              <a:rPr sz="2400" spc="-40" dirty="0">
                <a:solidFill>
                  <a:srgbClr val="FF0065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Comic Sans MS"/>
                <a:cs typeface="Comic Sans MS"/>
              </a:rPr>
              <a:t>SJF!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9380"/>
            <a:ext cx="8989060" cy="1504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>
              <a:lnSpc>
                <a:spcPct val="100899"/>
              </a:lnSpc>
              <a:spcBef>
                <a:spcPts val="75"/>
              </a:spcBef>
            </a:pPr>
            <a:r>
              <a:rPr sz="2200" spc="10" dirty="0">
                <a:latin typeface="Georgia"/>
                <a:cs typeface="Georgia"/>
              </a:rPr>
              <a:t>Draw </a:t>
            </a:r>
            <a:r>
              <a:rPr sz="2200" spc="-75" dirty="0">
                <a:latin typeface="Georgia"/>
                <a:cs typeface="Georgia"/>
              </a:rPr>
              <a:t>the </a:t>
            </a:r>
            <a:r>
              <a:rPr sz="2200" spc="-70" dirty="0">
                <a:latin typeface="Georgia"/>
                <a:cs typeface="Georgia"/>
              </a:rPr>
              <a:t>graph </a:t>
            </a:r>
            <a:r>
              <a:rPr sz="2200" spc="-35" dirty="0">
                <a:latin typeface="Georgia"/>
                <a:cs typeface="Georgia"/>
              </a:rPr>
              <a:t>(Gantt </a:t>
            </a:r>
            <a:r>
              <a:rPr sz="2200" spc="-75" dirty="0">
                <a:latin typeface="Georgia"/>
                <a:cs typeface="Georgia"/>
              </a:rPr>
              <a:t>chart) </a:t>
            </a:r>
            <a:r>
              <a:rPr sz="2200" spc="-65" dirty="0">
                <a:latin typeface="Georgia"/>
                <a:cs typeface="Georgia"/>
              </a:rPr>
              <a:t>and </a:t>
            </a:r>
            <a:r>
              <a:rPr sz="2200" spc="-55" dirty="0">
                <a:latin typeface="Georgia"/>
                <a:cs typeface="Georgia"/>
              </a:rPr>
              <a:t>compute </a:t>
            </a:r>
            <a:r>
              <a:rPr sz="2200" spc="-40" dirty="0">
                <a:latin typeface="Georgia"/>
                <a:cs typeface="Georgia"/>
              </a:rPr>
              <a:t>waiting </a:t>
            </a:r>
            <a:r>
              <a:rPr sz="2200" spc="-65" dirty="0">
                <a:latin typeface="Georgia"/>
                <a:cs typeface="Georgia"/>
              </a:rPr>
              <a:t>time and </a:t>
            </a:r>
            <a:r>
              <a:rPr sz="2200" spc="-90" dirty="0">
                <a:latin typeface="Georgia"/>
                <a:cs typeface="Georgia"/>
              </a:rPr>
              <a:t>turn </a:t>
            </a:r>
            <a:r>
              <a:rPr sz="2200" spc="-60" dirty="0">
                <a:latin typeface="Georgia"/>
                <a:cs typeface="Georgia"/>
              </a:rPr>
              <a:t>around  </a:t>
            </a:r>
            <a:r>
              <a:rPr sz="2200" spc="-65" dirty="0">
                <a:latin typeface="Georgia"/>
                <a:cs typeface="Georgia"/>
              </a:rPr>
              <a:t>time </a:t>
            </a:r>
            <a:r>
              <a:rPr sz="2200" spc="-60" dirty="0">
                <a:latin typeface="Georgia"/>
                <a:cs typeface="Georgia"/>
              </a:rPr>
              <a:t>for </a:t>
            </a:r>
            <a:r>
              <a:rPr sz="2200" spc="-75" dirty="0">
                <a:latin typeface="Georgia"/>
                <a:cs typeface="Georgia"/>
              </a:rPr>
              <a:t>the </a:t>
            </a:r>
            <a:r>
              <a:rPr sz="2200" spc="-25" dirty="0">
                <a:latin typeface="Georgia"/>
                <a:cs typeface="Georgia"/>
              </a:rPr>
              <a:t>following </a:t>
            </a:r>
            <a:r>
              <a:rPr sz="2200" spc="-75" dirty="0">
                <a:latin typeface="Georgia"/>
                <a:cs typeface="Georgia"/>
              </a:rPr>
              <a:t>processes </a:t>
            </a:r>
            <a:r>
              <a:rPr sz="2200" spc="-65" dirty="0">
                <a:latin typeface="Georgia"/>
                <a:cs typeface="Georgia"/>
              </a:rPr>
              <a:t>using </a:t>
            </a:r>
            <a:r>
              <a:rPr sz="22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200" spc="155" dirty="0">
                <a:latin typeface="Georgia"/>
                <a:cs typeface="Georgia"/>
              </a:rPr>
              <a:t>&amp; </a:t>
            </a:r>
            <a:r>
              <a:rPr sz="2200" b="1" spc="10" dirty="0">
                <a:solidFill>
                  <a:srgbClr val="33339A"/>
                </a:solidFill>
                <a:latin typeface="Times New Roman"/>
                <a:cs typeface="Times New Roman"/>
              </a:rPr>
              <a:t>SRTF </a:t>
            </a:r>
            <a:r>
              <a:rPr sz="2200" spc="-50" dirty="0">
                <a:latin typeface="Georgia"/>
                <a:cs typeface="Georgia"/>
              </a:rPr>
              <a:t>Scheduling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algorithm.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Georgia"/>
                <a:cs typeface="Georgia"/>
              </a:rPr>
              <a:t>For </a:t>
            </a:r>
            <a:r>
              <a:rPr sz="2200" spc="-50" dirty="0">
                <a:latin typeface="Georgia"/>
                <a:cs typeface="Georgia"/>
              </a:rPr>
              <a:t>SJF </a:t>
            </a:r>
            <a:r>
              <a:rPr sz="2200" spc="-65" dirty="0">
                <a:latin typeface="Georgia"/>
                <a:cs typeface="Georgia"/>
              </a:rPr>
              <a:t>consider </a:t>
            </a:r>
            <a:r>
              <a:rPr sz="2200" spc="-35" dirty="0">
                <a:latin typeface="Georgia"/>
                <a:cs typeface="Georgia"/>
              </a:rPr>
              <a:t>all </a:t>
            </a:r>
            <a:r>
              <a:rPr sz="2200" spc="-75" dirty="0">
                <a:latin typeface="Georgia"/>
                <a:cs typeface="Georgia"/>
              </a:rPr>
              <a:t>processes </a:t>
            </a:r>
            <a:r>
              <a:rPr sz="2200" spc="-65" dirty="0">
                <a:latin typeface="Georgia"/>
                <a:cs typeface="Georgia"/>
              </a:rPr>
              <a:t>arrive at time </a:t>
            </a:r>
            <a:r>
              <a:rPr sz="2200" spc="-229" dirty="0">
                <a:latin typeface="Georgia"/>
                <a:cs typeface="Georgia"/>
              </a:rPr>
              <a:t>0 </a:t>
            </a:r>
            <a:r>
              <a:rPr sz="2200" spc="-60" dirty="0">
                <a:latin typeface="Georgia"/>
                <a:cs typeface="Georgia"/>
              </a:rPr>
              <a:t>in </a:t>
            </a:r>
            <a:r>
              <a:rPr sz="2200" spc="-65" dirty="0">
                <a:latin typeface="Georgia"/>
                <a:cs typeface="Georgia"/>
              </a:rPr>
              <a:t>sequence </a:t>
            </a:r>
            <a:r>
              <a:rPr sz="2200" spc="65" dirty="0">
                <a:latin typeface="Georgia"/>
                <a:cs typeface="Georgia"/>
              </a:rPr>
              <a:t>P1,</a:t>
            </a:r>
            <a:r>
              <a:rPr sz="2200" spc="31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P2, </a:t>
            </a:r>
            <a:r>
              <a:rPr sz="2200" spc="-25" dirty="0">
                <a:latin typeface="Georgia"/>
                <a:cs typeface="Georgia"/>
              </a:rPr>
              <a:t>P3, </a:t>
            </a:r>
            <a:r>
              <a:rPr sz="2200" spc="-35" dirty="0">
                <a:latin typeface="Georgia"/>
                <a:cs typeface="Georgia"/>
              </a:rPr>
              <a:t>P4.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09719"/>
              </p:ext>
            </p:extLst>
          </p:nvPr>
        </p:nvGraphicFramePr>
        <p:xfrm>
          <a:off x="516890" y="3430988"/>
          <a:ext cx="7041514" cy="2436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02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8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44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8491" y="6354593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lang="en-US" sz="1400" spc="-5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416" y="1166114"/>
            <a:ext cx="8246109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953510" algn="l"/>
              </a:tabLst>
            </a:pPr>
            <a:r>
              <a:rPr sz="2400" spc="10" dirty="0">
                <a:latin typeface="Georgia"/>
                <a:cs typeface="Georgia"/>
              </a:rPr>
              <a:t>Draw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graph</a:t>
            </a:r>
            <a:r>
              <a:rPr sz="2400" spc="18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(Gantt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chart)	</a:t>
            </a:r>
            <a:r>
              <a:rPr sz="2400" spc="-75" dirty="0">
                <a:latin typeface="Georgia"/>
                <a:cs typeface="Georgia"/>
              </a:rPr>
              <a:t>and </a:t>
            </a:r>
            <a:r>
              <a:rPr sz="2400" spc="-65" dirty="0">
                <a:latin typeface="Georgia"/>
                <a:cs typeface="Georgia"/>
              </a:rPr>
              <a:t>compute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and  </a:t>
            </a:r>
            <a:r>
              <a:rPr sz="2400" spc="-100" dirty="0">
                <a:latin typeface="Georgia"/>
                <a:cs typeface="Georgia"/>
              </a:rPr>
              <a:t>turn </a:t>
            </a:r>
            <a:r>
              <a:rPr sz="2400" spc="-70" dirty="0">
                <a:latin typeface="Georgia"/>
                <a:cs typeface="Georgia"/>
              </a:rPr>
              <a:t>around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following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70" dirty="0">
                <a:latin typeface="Georgia"/>
                <a:cs typeface="Georgia"/>
              </a:rPr>
              <a:t>using </a:t>
            </a:r>
            <a:r>
              <a:rPr sz="24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400" spc="165" dirty="0">
                <a:latin typeface="Georgia"/>
                <a:cs typeface="Georgia"/>
              </a:rPr>
              <a:t>&amp; </a:t>
            </a:r>
            <a:r>
              <a:rPr sz="2400" b="1" spc="15" dirty="0">
                <a:solidFill>
                  <a:srgbClr val="33339A"/>
                </a:solidFill>
                <a:latin typeface="Times New Roman"/>
                <a:cs typeface="Times New Roman"/>
              </a:rPr>
              <a:t>SRTF  </a:t>
            </a:r>
            <a:r>
              <a:rPr sz="2400" spc="-55" dirty="0">
                <a:latin typeface="Georgia"/>
                <a:cs typeface="Georgia"/>
              </a:rPr>
              <a:t>Scheduling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algorithm.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7766" y="2867108"/>
          <a:ext cx="7041514" cy="205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6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/>
                <a:cs typeface="Arial"/>
              </a:rPr>
              <a:t>19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CPU </a:t>
            </a:r>
            <a:r>
              <a:rPr dirty="0"/>
              <a:t>– </a:t>
            </a:r>
            <a:r>
              <a:rPr spc="420" dirty="0"/>
              <a:t>I/O </a:t>
            </a:r>
            <a:r>
              <a:rPr spc="-40" dirty="0"/>
              <a:t>Burst</a:t>
            </a:r>
            <a:r>
              <a:rPr spc="-570" dirty="0"/>
              <a:t> </a:t>
            </a:r>
            <a:r>
              <a:rPr spc="30" dirty="0"/>
              <a:t>Cyc</a:t>
            </a:r>
            <a:r>
              <a:rPr spc="30" dirty="0">
                <a:latin typeface="Comic Sans MS"/>
                <a:cs typeface="Comic Sans MS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076882"/>
            <a:ext cx="8733155" cy="17862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execution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consists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cycle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CPU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execution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wait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50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move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back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&amp;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forth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between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these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two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states</a:t>
            </a:r>
            <a:endParaRPr sz="2000">
              <a:latin typeface="Times New Roman"/>
              <a:cs typeface="Times New Roman"/>
            </a:endParaRPr>
          </a:p>
          <a:p>
            <a:pPr marL="355600" marR="342265" indent="-342900">
              <a:lnSpc>
                <a:spcPct val="100000"/>
              </a:lnSpc>
              <a:spcBef>
                <a:spcPts val="1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process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execution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begins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with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CPU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burst,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  </a:t>
            </a:r>
            <a:r>
              <a:rPr sz="2400" spc="80" dirty="0">
                <a:latin typeface="Times New Roman"/>
                <a:cs typeface="Times New Roman"/>
              </a:rPr>
              <a:t>burst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then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another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CPU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burst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9282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930651"/>
            <a:ext cx="5188458" cy="438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425450"/>
            <a:ext cx="531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SJF </a:t>
            </a:r>
            <a:r>
              <a:rPr spc="-125" dirty="0"/>
              <a:t>&amp; </a:t>
            </a:r>
            <a:r>
              <a:rPr spc="25" dirty="0"/>
              <a:t>SRTF </a:t>
            </a:r>
            <a:r>
              <a:rPr dirty="0"/>
              <a:t>–</a:t>
            </a:r>
            <a:r>
              <a:rPr spc="175" dirty="0"/>
              <a:t> </a:t>
            </a:r>
            <a:r>
              <a:rPr spc="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416" y="1166114"/>
            <a:ext cx="8246109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953510" algn="l"/>
              </a:tabLst>
            </a:pPr>
            <a:r>
              <a:rPr sz="2400" spc="10" dirty="0">
                <a:latin typeface="Georgia"/>
                <a:cs typeface="Georgia"/>
              </a:rPr>
              <a:t>Draw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graph</a:t>
            </a:r>
            <a:r>
              <a:rPr sz="2400" spc="18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(Gantt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chart)	</a:t>
            </a:r>
            <a:r>
              <a:rPr sz="2400" spc="-75" dirty="0">
                <a:latin typeface="Georgia"/>
                <a:cs typeface="Georgia"/>
              </a:rPr>
              <a:t>and </a:t>
            </a:r>
            <a:r>
              <a:rPr sz="2400" spc="-65" dirty="0">
                <a:latin typeface="Georgia"/>
                <a:cs typeface="Georgia"/>
              </a:rPr>
              <a:t>compute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and  </a:t>
            </a:r>
            <a:r>
              <a:rPr sz="2400" spc="-100" dirty="0">
                <a:latin typeface="Georgia"/>
                <a:cs typeface="Georgia"/>
              </a:rPr>
              <a:t>turn </a:t>
            </a:r>
            <a:r>
              <a:rPr sz="2400" spc="-70" dirty="0">
                <a:latin typeface="Georgia"/>
                <a:cs typeface="Georgia"/>
              </a:rPr>
              <a:t>around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65" dirty="0">
                <a:latin typeface="Georgia"/>
                <a:cs typeface="Georgia"/>
              </a:rPr>
              <a:t>for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following </a:t>
            </a:r>
            <a:r>
              <a:rPr sz="2400" spc="-80" dirty="0">
                <a:latin typeface="Georgia"/>
                <a:cs typeface="Georgia"/>
              </a:rPr>
              <a:t>processes </a:t>
            </a:r>
            <a:r>
              <a:rPr sz="2400" spc="-70" dirty="0">
                <a:latin typeface="Georgia"/>
                <a:cs typeface="Georgia"/>
              </a:rPr>
              <a:t>using </a:t>
            </a:r>
            <a:r>
              <a:rPr sz="2400" b="1" spc="-20" dirty="0">
                <a:solidFill>
                  <a:srgbClr val="33339A"/>
                </a:solidFill>
                <a:latin typeface="Times New Roman"/>
                <a:cs typeface="Times New Roman"/>
              </a:rPr>
              <a:t>SJF </a:t>
            </a:r>
            <a:r>
              <a:rPr sz="2400" spc="165" dirty="0">
                <a:latin typeface="Georgia"/>
                <a:cs typeface="Georgia"/>
              </a:rPr>
              <a:t>&amp; </a:t>
            </a:r>
            <a:r>
              <a:rPr sz="2400" b="1" spc="15" dirty="0">
                <a:solidFill>
                  <a:srgbClr val="33339A"/>
                </a:solidFill>
                <a:latin typeface="Times New Roman"/>
                <a:cs typeface="Times New Roman"/>
              </a:rPr>
              <a:t>SRTF  </a:t>
            </a:r>
            <a:r>
              <a:rPr sz="2400" spc="-55" dirty="0">
                <a:latin typeface="Georgia"/>
                <a:cs typeface="Georgia"/>
              </a:rPr>
              <a:t>Scheduling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algorithm.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7766" y="2867108"/>
          <a:ext cx="7041514" cy="205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ctr">
                        <a:lnSpc>
                          <a:spcPts val="2280"/>
                        </a:lnSpc>
                      </a:pPr>
                      <a:r>
                        <a:rPr sz="2400" b="1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280"/>
                        </a:lnSpc>
                      </a:pP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400" b="1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95" dirty="0">
                          <a:latin typeface="Georgia"/>
                          <a:cs typeface="Georgia"/>
                        </a:rPr>
                        <a:t>P1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60" dirty="0">
                          <a:latin typeface="Georgia"/>
                          <a:cs typeface="Georgia"/>
                        </a:rPr>
                        <a:t>P2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6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0" dirty="0">
                          <a:latin typeface="Georgia"/>
                          <a:cs typeface="Georgia"/>
                        </a:rPr>
                        <a:t>P3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2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P4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05740" algn="ctr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88035">
                        <a:lnSpc>
                          <a:spcPts val="285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lang="en-US" sz="1400" spc="-5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60" y="641858"/>
            <a:ext cx="4398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80" dirty="0">
                <a:latin typeface="Times New Roman"/>
                <a:cs typeface="Times New Roman"/>
              </a:rPr>
              <a:t>Round </a:t>
            </a:r>
            <a:r>
              <a:rPr sz="4400" b="0" u="none" spc="45" dirty="0">
                <a:latin typeface="Times New Roman"/>
                <a:cs typeface="Times New Roman"/>
              </a:rPr>
              <a:t>Robin</a:t>
            </a:r>
            <a:r>
              <a:rPr sz="4400" b="0" u="none" spc="-475" dirty="0">
                <a:latin typeface="Times New Roman"/>
                <a:cs typeface="Times New Roman"/>
              </a:rPr>
              <a:t> </a:t>
            </a:r>
            <a:r>
              <a:rPr sz="4400" b="0" u="none" spc="140" dirty="0">
                <a:latin typeface="Times New Roman"/>
                <a:cs typeface="Times New Roman"/>
              </a:rPr>
              <a:t>(RR)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64055"/>
            <a:ext cx="8954135" cy="5576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606425" indent="-342900">
              <a:lnSpc>
                <a:spcPct val="101499"/>
              </a:lnSpc>
              <a:spcBef>
                <a:spcPts val="5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Georgia"/>
                <a:cs typeface="Georgia"/>
              </a:rPr>
              <a:t>Each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85" dirty="0">
                <a:latin typeface="Georgia"/>
                <a:cs typeface="Georgia"/>
              </a:rPr>
              <a:t>gets </a:t>
            </a:r>
            <a:r>
              <a:rPr sz="2400" spc="-35" dirty="0">
                <a:latin typeface="Georgia"/>
                <a:cs typeface="Georgia"/>
              </a:rPr>
              <a:t>a </a:t>
            </a:r>
            <a:r>
              <a:rPr sz="2400" spc="-65" dirty="0">
                <a:latin typeface="Georgia"/>
                <a:cs typeface="Georgia"/>
              </a:rPr>
              <a:t>small </a:t>
            </a:r>
            <a:r>
              <a:rPr sz="2400" spc="-75" dirty="0">
                <a:latin typeface="Georgia"/>
                <a:cs typeface="Georgia"/>
              </a:rPr>
              <a:t>unit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b="1" dirty="0">
                <a:solidFill>
                  <a:srgbClr val="3365FF"/>
                </a:solidFill>
                <a:latin typeface="Times New Roman"/>
                <a:cs typeface="Times New Roman"/>
              </a:rPr>
              <a:t>time </a:t>
            </a:r>
            <a:r>
              <a:rPr sz="2400" b="1" spc="-10" dirty="0">
                <a:solidFill>
                  <a:srgbClr val="3365FF"/>
                </a:solidFill>
                <a:latin typeface="Times New Roman"/>
                <a:cs typeface="Times New Roman"/>
              </a:rPr>
              <a:t>quantum </a:t>
            </a:r>
            <a:r>
              <a:rPr sz="2400" i="1" spc="-80" dirty="0">
                <a:latin typeface="Times New Roman"/>
                <a:cs typeface="Times New Roman"/>
              </a:rPr>
              <a:t>q</a:t>
            </a:r>
            <a:r>
              <a:rPr sz="2400" spc="-80" dirty="0">
                <a:latin typeface="Georgia"/>
                <a:cs typeface="Georgia"/>
              </a:rPr>
              <a:t>),  </a:t>
            </a:r>
            <a:r>
              <a:rPr sz="2400" spc="-45" dirty="0">
                <a:latin typeface="Georgia"/>
                <a:cs typeface="Georgia"/>
              </a:rPr>
              <a:t>usually </a:t>
            </a:r>
            <a:r>
              <a:rPr sz="2400" spc="-95" dirty="0">
                <a:latin typeface="Georgia"/>
                <a:cs typeface="Georgia"/>
              </a:rPr>
              <a:t>10-100</a:t>
            </a:r>
            <a:r>
              <a:rPr sz="2400" spc="110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milliseconds.</a:t>
            </a:r>
            <a:endParaRPr sz="2400">
              <a:latin typeface="Georgia"/>
              <a:cs typeface="Georgia"/>
            </a:endParaRPr>
          </a:p>
          <a:p>
            <a:pPr marL="355600" marR="1155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Georgia"/>
                <a:cs typeface="Georgia"/>
              </a:rPr>
              <a:t>After </a:t>
            </a:r>
            <a:r>
              <a:rPr sz="2400" spc="-80" dirty="0">
                <a:latin typeface="Georgia"/>
                <a:cs typeface="Georgia"/>
              </a:rPr>
              <a:t>this </a:t>
            </a:r>
            <a:r>
              <a:rPr sz="2400" spc="-75" dirty="0">
                <a:latin typeface="Georgia"/>
                <a:cs typeface="Georgia"/>
              </a:rPr>
              <a:t>time has </a:t>
            </a:r>
            <a:r>
              <a:rPr sz="2400" spc="-60" dirty="0">
                <a:latin typeface="Georgia"/>
                <a:cs typeface="Georgia"/>
              </a:rPr>
              <a:t>elapsed, </a:t>
            </a:r>
            <a:r>
              <a:rPr sz="2400" spc="-8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90" dirty="0">
                <a:latin typeface="Georgia"/>
                <a:cs typeface="Georgia"/>
              </a:rPr>
              <a:t>preempted </a:t>
            </a:r>
            <a:r>
              <a:rPr sz="2400" spc="-70" dirty="0">
                <a:latin typeface="Georgia"/>
                <a:cs typeface="Georgia"/>
              </a:rPr>
              <a:t>and added </a:t>
            </a:r>
            <a:r>
              <a:rPr sz="2400" spc="-50" dirty="0">
                <a:latin typeface="Georgia"/>
                <a:cs typeface="Georgia"/>
              </a:rPr>
              <a:t>to  </a:t>
            </a:r>
            <a:r>
              <a:rPr sz="2400" spc="-80" dirty="0">
                <a:latin typeface="Georgia"/>
                <a:cs typeface="Georgia"/>
              </a:rPr>
              <a:t>the end </a:t>
            </a:r>
            <a:r>
              <a:rPr sz="2400" spc="-25" dirty="0">
                <a:latin typeface="Georgia"/>
                <a:cs typeface="Georgia"/>
              </a:rPr>
              <a:t>of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</a:t>
            </a:r>
            <a:r>
              <a:rPr sz="2400" spc="40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queue.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499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  <a:tab pos="3101340" algn="l"/>
              </a:tabLst>
            </a:pPr>
            <a:r>
              <a:rPr sz="2400" spc="-60" dirty="0">
                <a:latin typeface="Georgia"/>
                <a:cs typeface="Georgia"/>
              </a:rPr>
              <a:t>If </a:t>
            </a:r>
            <a:r>
              <a:rPr sz="2400" spc="-90" dirty="0">
                <a:latin typeface="Georgia"/>
                <a:cs typeface="Georgia"/>
              </a:rPr>
              <a:t>there </a:t>
            </a:r>
            <a:r>
              <a:rPr sz="2400" spc="-80" dirty="0">
                <a:latin typeface="Georgia"/>
                <a:cs typeface="Georgia"/>
              </a:rPr>
              <a:t>are </a:t>
            </a:r>
            <a:r>
              <a:rPr sz="2400" i="1" spc="20" dirty="0">
                <a:latin typeface="Times New Roman"/>
                <a:cs typeface="Times New Roman"/>
              </a:rPr>
              <a:t>n </a:t>
            </a:r>
            <a:r>
              <a:rPr sz="2400" spc="-85" dirty="0">
                <a:latin typeface="Georgia"/>
                <a:cs typeface="Georgia"/>
              </a:rPr>
              <a:t>processes </a:t>
            </a:r>
            <a:r>
              <a:rPr sz="2400" spc="-65" dirty="0">
                <a:latin typeface="Georgia"/>
                <a:cs typeface="Georgia"/>
              </a:rPr>
              <a:t>in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55" dirty="0">
                <a:latin typeface="Georgia"/>
                <a:cs typeface="Georgia"/>
              </a:rPr>
              <a:t>ready </a:t>
            </a:r>
            <a:r>
              <a:rPr sz="2400" spc="-70" dirty="0">
                <a:latin typeface="Georgia"/>
                <a:cs typeface="Georgia"/>
              </a:rPr>
              <a:t>queue and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80" dirty="0">
                <a:latin typeface="Georgia"/>
                <a:cs typeface="Georgia"/>
              </a:rPr>
              <a:t>quantum </a:t>
            </a:r>
            <a:r>
              <a:rPr sz="2400" spc="-75" dirty="0">
                <a:latin typeface="Georgia"/>
                <a:cs typeface="Georgia"/>
              </a:rPr>
              <a:t>is  </a:t>
            </a:r>
            <a:r>
              <a:rPr sz="2400" i="1" spc="-55" dirty="0">
                <a:latin typeface="Times New Roman"/>
                <a:cs typeface="Times New Roman"/>
              </a:rPr>
              <a:t>q</a:t>
            </a:r>
            <a:r>
              <a:rPr sz="2400" spc="-55" dirty="0">
                <a:latin typeface="Georgia"/>
                <a:cs typeface="Georgia"/>
              </a:rPr>
              <a:t>, </a:t>
            </a:r>
            <a:r>
              <a:rPr sz="2400" spc="-85" dirty="0">
                <a:latin typeface="Georgia"/>
                <a:cs typeface="Georgia"/>
              </a:rPr>
              <a:t>then </a:t>
            </a:r>
            <a:r>
              <a:rPr sz="2400" spc="-50" dirty="0">
                <a:latin typeface="Georgia"/>
                <a:cs typeface="Georgia"/>
              </a:rPr>
              <a:t>each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85" dirty="0">
                <a:solidFill>
                  <a:srgbClr val="00009A"/>
                </a:solidFill>
                <a:latin typeface="Georgia"/>
                <a:cs typeface="Georgia"/>
              </a:rPr>
              <a:t>gets </a:t>
            </a:r>
            <a:r>
              <a:rPr sz="2400" spc="120" dirty="0">
                <a:solidFill>
                  <a:srgbClr val="00009A"/>
                </a:solidFill>
                <a:latin typeface="Georgia"/>
                <a:cs typeface="Georgia"/>
              </a:rPr>
              <a:t>1/</a:t>
            </a:r>
            <a:r>
              <a:rPr sz="2400" i="1" spc="120" dirty="0">
                <a:solidFill>
                  <a:srgbClr val="00009A"/>
                </a:solidFill>
                <a:latin typeface="Times New Roman"/>
                <a:cs typeface="Times New Roman"/>
              </a:rPr>
              <a:t>n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of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the </a:t>
            </a:r>
            <a:r>
              <a:rPr sz="2400" spc="95" dirty="0">
                <a:solidFill>
                  <a:srgbClr val="00009A"/>
                </a:solidFill>
                <a:latin typeface="Georgia"/>
                <a:cs typeface="Georgia"/>
              </a:rPr>
              <a:t>CPU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time </a:t>
            </a:r>
            <a:r>
              <a:rPr sz="2400" spc="-65" dirty="0">
                <a:solidFill>
                  <a:srgbClr val="00009A"/>
                </a:solidFill>
                <a:latin typeface="Georgia"/>
                <a:cs typeface="Georgia"/>
              </a:rPr>
              <a:t>in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chunks </a:t>
            </a:r>
            <a:r>
              <a:rPr sz="2400" spc="-25" dirty="0">
                <a:solidFill>
                  <a:srgbClr val="00009A"/>
                </a:solidFill>
                <a:latin typeface="Georgia"/>
                <a:cs typeface="Georgia"/>
              </a:rPr>
              <a:t>of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at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most  </a:t>
            </a:r>
            <a:r>
              <a:rPr sz="2400" i="1" spc="-125" dirty="0">
                <a:solidFill>
                  <a:srgbClr val="00009A"/>
                </a:solidFill>
                <a:latin typeface="Times New Roman"/>
                <a:cs typeface="Times New Roman"/>
              </a:rPr>
              <a:t>q </a:t>
            </a:r>
            <a:r>
              <a:rPr sz="2400" spc="-75" dirty="0">
                <a:solidFill>
                  <a:srgbClr val="00009A"/>
                </a:solidFill>
                <a:latin typeface="Georgia"/>
                <a:cs typeface="Georgia"/>
              </a:rPr>
              <a:t>time </a:t>
            </a:r>
            <a:r>
              <a:rPr sz="2400" spc="-80" dirty="0">
                <a:solidFill>
                  <a:srgbClr val="00009A"/>
                </a:solidFill>
                <a:latin typeface="Georgia"/>
                <a:cs typeface="Georgia"/>
              </a:rPr>
              <a:t>units</a:t>
            </a:r>
            <a:r>
              <a:rPr sz="2400" spc="280" dirty="0">
                <a:solidFill>
                  <a:srgbClr val="00009A"/>
                </a:solidFill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at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once.	</a:t>
            </a:r>
            <a:r>
              <a:rPr sz="2400" spc="55" dirty="0">
                <a:latin typeface="Georgia"/>
                <a:cs typeface="Georgia"/>
              </a:rPr>
              <a:t>No </a:t>
            </a:r>
            <a:r>
              <a:rPr sz="2400" spc="-80" dirty="0">
                <a:latin typeface="Georgia"/>
                <a:cs typeface="Georgia"/>
              </a:rPr>
              <a:t>process </a:t>
            </a:r>
            <a:r>
              <a:rPr sz="2400" spc="-50" dirty="0">
                <a:latin typeface="Georgia"/>
                <a:cs typeface="Georgia"/>
              </a:rPr>
              <a:t>waits </a:t>
            </a:r>
            <a:r>
              <a:rPr sz="2400" spc="-75" dirty="0">
                <a:latin typeface="Georgia"/>
                <a:cs typeface="Georgia"/>
              </a:rPr>
              <a:t>more </a:t>
            </a:r>
            <a:r>
              <a:rPr sz="2400" spc="-80" dirty="0">
                <a:latin typeface="Georgia"/>
                <a:cs typeface="Georgia"/>
              </a:rPr>
              <a:t>than </a:t>
            </a:r>
            <a:r>
              <a:rPr sz="2400" b="1" spc="-15" dirty="0">
                <a:latin typeface="Times New Roman"/>
                <a:cs typeface="Times New Roman"/>
              </a:rPr>
              <a:t>(</a:t>
            </a:r>
            <a:r>
              <a:rPr sz="2400" b="1" i="1" spc="-15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-1)</a:t>
            </a:r>
            <a:r>
              <a:rPr sz="2400" b="1" i="1" spc="-15" dirty="0">
                <a:latin typeface="Times New Roman"/>
                <a:cs typeface="Times New Roman"/>
              </a:rPr>
              <a:t>q </a:t>
            </a:r>
            <a:r>
              <a:rPr sz="2400" spc="-75" dirty="0">
                <a:latin typeface="Georgia"/>
                <a:cs typeface="Georgia"/>
              </a:rPr>
              <a:t>time  </a:t>
            </a:r>
            <a:r>
              <a:rPr sz="2400" spc="-65" dirty="0">
                <a:latin typeface="Georgia"/>
                <a:cs typeface="Georgia"/>
              </a:rPr>
              <a:t>units.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Georgia"/>
                <a:cs typeface="Georgia"/>
              </a:rPr>
              <a:t>Timer </a:t>
            </a:r>
            <a:r>
              <a:rPr sz="2400" spc="-95" dirty="0">
                <a:latin typeface="Georgia"/>
                <a:cs typeface="Georgia"/>
              </a:rPr>
              <a:t>interrupts </a:t>
            </a:r>
            <a:r>
              <a:rPr sz="2400" spc="-45" dirty="0">
                <a:latin typeface="Georgia"/>
                <a:cs typeface="Georgia"/>
              </a:rPr>
              <a:t>every </a:t>
            </a:r>
            <a:r>
              <a:rPr sz="2400" spc="-75" dirty="0">
                <a:latin typeface="Georgia"/>
                <a:cs typeface="Georgia"/>
              </a:rPr>
              <a:t>quantum </a:t>
            </a:r>
            <a:r>
              <a:rPr sz="2400" spc="-50" dirty="0">
                <a:latin typeface="Georgia"/>
                <a:cs typeface="Georgia"/>
              </a:rPr>
              <a:t>to </a:t>
            </a:r>
            <a:r>
              <a:rPr sz="2400" spc="-65" dirty="0">
                <a:latin typeface="Georgia"/>
                <a:cs typeface="Georgia"/>
              </a:rPr>
              <a:t>schedule </a:t>
            </a:r>
            <a:r>
              <a:rPr sz="2400" spc="-60" dirty="0">
                <a:latin typeface="Georgia"/>
                <a:cs typeface="Georgia"/>
              </a:rPr>
              <a:t>next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80" dirty="0"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Georgia"/>
              <a:buChar char="–"/>
              <a:tabLst>
                <a:tab pos="755650" algn="l"/>
              </a:tabLst>
            </a:pP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large </a:t>
            </a:r>
            <a:r>
              <a:rPr sz="2800" dirty="0">
                <a:solidFill>
                  <a:srgbClr val="002060"/>
                </a:solidFill>
                <a:latin typeface="Symbol"/>
                <a:cs typeface="Symbol"/>
              </a:rPr>
              <a:t></a:t>
            </a:r>
            <a:r>
              <a:rPr sz="2800" spc="2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002060"/>
                </a:solidFill>
                <a:latin typeface="Georgia"/>
                <a:cs typeface="Georgia"/>
              </a:rPr>
              <a:t>FIFO</a:t>
            </a:r>
            <a:endParaRPr sz="2800">
              <a:latin typeface="Georgia"/>
              <a:cs typeface="Georgia"/>
            </a:endParaRPr>
          </a:p>
          <a:p>
            <a:pPr marL="755650" marR="876300" lvl="1" indent="-285750">
              <a:lnSpc>
                <a:spcPct val="101099"/>
              </a:lnSpc>
              <a:spcBef>
                <a:spcPts val="635"/>
              </a:spcBef>
              <a:buFont typeface="Georgia"/>
              <a:buChar char="–"/>
              <a:tabLst>
                <a:tab pos="755650" algn="l"/>
              </a:tabLst>
            </a:pP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small </a:t>
            </a:r>
            <a:r>
              <a:rPr sz="2800" dirty="0">
                <a:solidFill>
                  <a:srgbClr val="002060"/>
                </a:solidFill>
                <a:latin typeface="Symbol"/>
                <a:cs typeface="Symbol"/>
              </a:rPr>
              <a:t></a:t>
            </a:r>
            <a:r>
              <a:rPr sz="28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i="1" spc="-145" dirty="0">
                <a:solidFill>
                  <a:srgbClr val="002060"/>
                </a:solidFill>
                <a:latin typeface="Times New Roman"/>
                <a:cs typeface="Times New Roman"/>
              </a:rPr>
              <a:t>q </a:t>
            </a:r>
            <a:r>
              <a:rPr sz="2800" spc="-110" dirty="0">
                <a:solidFill>
                  <a:srgbClr val="002060"/>
                </a:solidFill>
                <a:latin typeface="Georgia"/>
                <a:cs typeface="Georgia"/>
              </a:rPr>
              <a:t>must be </a:t>
            </a:r>
            <a:r>
              <a:rPr sz="2800" spc="-75" dirty="0">
                <a:solidFill>
                  <a:srgbClr val="002060"/>
                </a:solidFill>
                <a:latin typeface="Georgia"/>
                <a:cs typeface="Georgia"/>
              </a:rPr>
              <a:t>large </a:t>
            </a:r>
            <a:r>
              <a:rPr sz="2800" spc="-45" dirty="0">
                <a:solidFill>
                  <a:srgbClr val="002060"/>
                </a:solidFill>
                <a:latin typeface="Georgia"/>
                <a:cs typeface="Georgia"/>
              </a:rPr>
              <a:t>with </a:t>
            </a:r>
            <a:r>
              <a:rPr sz="2800" spc="-100" dirty="0">
                <a:solidFill>
                  <a:srgbClr val="002060"/>
                </a:solidFill>
                <a:latin typeface="Georgia"/>
                <a:cs typeface="Georgia"/>
              </a:rPr>
              <a:t>respect </a:t>
            </a:r>
            <a:r>
              <a:rPr sz="2800" spc="-60" dirty="0">
                <a:solidFill>
                  <a:srgbClr val="002060"/>
                </a:solidFill>
                <a:latin typeface="Georgia"/>
                <a:cs typeface="Georgia"/>
              </a:rPr>
              <a:t>to context  </a:t>
            </a:r>
            <a:r>
              <a:rPr sz="2800" spc="-45" dirty="0">
                <a:solidFill>
                  <a:srgbClr val="002060"/>
                </a:solidFill>
                <a:latin typeface="Georgia"/>
                <a:cs typeface="Georgia"/>
              </a:rPr>
              <a:t>switch, </a:t>
            </a:r>
            <a:r>
              <a:rPr sz="2800" spc="-70" dirty="0">
                <a:solidFill>
                  <a:srgbClr val="002060"/>
                </a:solidFill>
                <a:latin typeface="Georgia"/>
                <a:cs typeface="Georgia"/>
              </a:rPr>
              <a:t>otherwise </a:t>
            </a:r>
            <a:r>
              <a:rPr sz="2800" spc="-65" dirty="0">
                <a:solidFill>
                  <a:srgbClr val="002060"/>
                </a:solidFill>
                <a:latin typeface="Georgia"/>
                <a:cs typeface="Georgia"/>
              </a:rPr>
              <a:t>overhead </a:t>
            </a:r>
            <a:r>
              <a:rPr sz="2800" spc="-85" dirty="0">
                <a:solidFill>
                  <a:srgbClr val="002060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002060"/>
                </a:solidFill>
                <a:latin typeface="Georgia"/>
                <a:cs typeface="Georgia"/>
              </a:rPr>
              <a:t>too</a:t>
            </a:r>
            <a:r>
              <a:rPr sz="2800" spc="41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00" spc="-65" dirty="0">
                <a:solidFill>
                  <a:srgbClr val="002060"/>
                </a:solidFill>
                <a:latin typeface="Georgia"/>
                <a:cs typeface="Georgia"/>
              </a:rPr>
              <a:t>high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276" y="409447"/>
            <a:ext cx="63309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1145" marR="5080" indent="-152908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Arial"/>
                <a:cs typeface="Arial"/>
              </a:rPr>
              <a:t>Example of RR with Time  Quantum =</a:t>
            </a:r>
            <a:r>
              <a:rPr sz="4400" b="0" u="none" dirty="0">
                <a:latin typeface="Arial"/>
                <a:cs typeface="Arial"/>
              </a:rPr>
              <a:t> </a:t>
            </a:r>
            <a:r>
              <a:rPr sz="4400" b="0" u="none" spc="-5" dirty="0"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097" y="1945335"/>
            <a:ext cx="1045844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 indent="-400050">
              <a:lnSpc>
                <a:spcPct val="108500"/>
              </a:lnSpc>
              <a:spcBef>
                <a:spcPts val="100"/>
              </a:spcBef>
            </a:pPr>
            <a:r>
              <a:rPr sz="1700" u="sng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Burst </a:t>
            </a:r>
            <a:r>
              <a:rPr sz="1700" u="sng" spc="-2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Time 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95" dirty="0">
                <a:latin typeface="Georgia"/>
                <a:cs typeface="Georgia"/>
              </a:rPr>
              <a:t>24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751" y="4143722"/>
            <a:ext cx="9144000" cy="1050715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9516" y="1945335"/>
            <a:ext cx="713740" cy="5880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700" u="sng" spc="-4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Process</a:t>
            </a:r>
            <a:endParaRPr sz="17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700" i="1" spc="-45" dirty="0">
                <a:latin typeface="Times New Roman"/>
                <a:cs typeface="Times New Roman"/>
              </a:rPr>
              <a:t>P</a:t>
            </a:r>
            <a:r>
              <a:rPr sz="1650" i="1" spc="-67" baseline="-20202" dirty="0">
                <a:latin typeface="Times New Roman"/>
                <a:cs typeface="Times New Roman"/>
              </a:rPr>
              <a:t>1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5357" y="2507681"/>
            <a:ext cx="21653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700" i="1" spc="-75" dirty="0">
                <a:latin typeface="Times New Roman"/>
                <a:cs typeface="Times New Roman"/>
              </a:rPr>
              <a:t>P</a:t>
            </a:r>
            <a:r>
              <a:rPr sz="1650" i="1" spc="-22" baseline="-20202" dirty="0">
                <a:latin typeface="Times New Roman"/>
                <a:cs typeface="Times New Roman"/>
              </a:rPr>
              <a:t>2 </a:t>
            </a:r>
            <a:r>
              <a:rPr sz="1650" i="1" spc="-15" baseline="-20202" dirty="0">
                <a:latin typeface="Times New Roman"/>
                <a:cs typeface="Times New Roman"/>
              </a:rPr>
              <a:t> </a:t>
            </a:r>
            <a:r>
              <a:rPr sz="1700" i="1" spc="-75" dirty="0">
                <a:latin typeface="Times New Roman"/>
                <a:cs typeface="Times New Roman"/>
              </a:rPr>
              <a:t>P</a:t>
            </a:r>
            <a:r>
              <a:rPr sz="1650" i="1" spc="-30" baseline="-20202" dirty="0">
                <a:latin typeface="Times New Roman"/>
                <a:cs typeface="Times New Roman"/>
              </a:rPr>
              <a:t>3</a:t>
            </a:r>
            <a:endParaRPr sz="1650" baseline="-2020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3011" y="2507691"/>
            <a:ext cx="152400" cy="5956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05"/>
              </a:spcBef>
            </a:pPr>
            <a:r>
              <a:rPr sz="1700" spc="-75" dirty="0">
                <a:latin typeface="Georgia"/>
                <a:cs typeface="Georgia"/>
              </a:rPr>
              <a:t>3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spc="-75" dirty="0">
                <a:latin typeface="Georgia"/>
                <a:cs typeface="Georgia"/>
              </a:rPr>
              <a:t>3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472" y="3391915"/>
            <a:ext cx="20923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15" dirty="0">
                <a:latin typeface="Georgia"/>
                <a:cs typeface="Georgia"/>
              </a:rPr>
              <a:t>The </a:t>
            </a:r>
            <a:r>
              <a:rPr sz="1700" spc="-20" dirty="0">
                <a:latin typeface="Georgia"/>
                <a:cs typeface="Georgia"/>
              </a:rPr>
              <a:t>Gantt </a:t>
            </a:r>
            <a:r>
              <a:rPr sz="1700" spc="-60" dirty="0">
                <a:latin typeface="Georgia"/>
                <a:cs typeface="Georgia"/>
              </a:rPr>
              <a:t>chart</a:t>
            </a:r>
            <a:r>
              <a:rPr sz="1700" spc="60" dirty="0">
                <a:latin typeface="Georgia"/>
                <a:cs typeface="Georgia"/>
              </a:rPr>
              <a:t> </a:t>
            </a:r>
            <a:r>
              <a:rPr sz="1700" spc="-60" dirty="0">
                <a:latin typeface="Georgia"/>
                <a:cs typeface="Georgia"/>
              </a:rPr>
              <a:t>is: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425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3" y="153161"/>
                </a:lnTo>
                <a:close/>
              </a:path>
              <a:path w="577214" h="153670">
                <a:moveTo>
                  <a:pt x="12192" y="12953"/>
                </a:moveTo>
                <a:lnTo>
                  <a:pt x="12192" y="6095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577214" h="153670">
                <a:moveTo>
                  <a:pt x="12192" y="153161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192" y="153161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8138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095" y="153161"/>
                </a:lnTo>
                <a:lnTo>
                  <a:pt x="609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4" y="12953"/>
                </a:moveTo>
                <a:lnTo>
                  <a:pt x="12954" y="6095"/>
                </a:lnTo>
                <a:lnTo>
                  <a:pt x="6095" y="12953"/>
                </a:lnTo>
                <a:lnTo>
                  <a:pt x="12954" y="12953"/>
                </a:lnTo>
                <a:close/>
              </a:path>
              <a:path w="577214" h="153670">
                <a:moveTo>
                  <a:pt x="12954" y="153161"/>
                </a:moveTo>
                <a:lnTo>
                  <a:pt x="12954" y="12953"/>
                </a:lnTo>
                <a:lnTo>
                  <a:pt x="6095" y="12953"/>
                </a:lnTo>
                <a:lnTo>
                  <a:pt x="6095" y="153161"/>
                </a:lnTo>
                <a:lnTo>
                  <a:pt x="12954" y="153161"/>
                </a:lnTo>
                <a:close/>
              </a:path>
              <a:path w="577214" h="153670">
                <a:moveTo>
                  <a:pt x="570738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70738" y="12953"/>
                </a:lnTo>
                <a:close/>
              </a:path>
              <a:path w="577214" h="153670">
                <a:moveTo>
                  <a:pt x="570738" y="153161"/>
                </a:moveTo>
                <a:lnTo>
                  <a:pt x="570738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201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857" y="153161"/>
                </a:lnTo>
                <a:lnTo>
                  <a:pt x="6857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70737" y="12953"/>
                </a:lnTo>
                <a:lnTo>
                  <a:pt x="570737" y="153161"/>
                </a:lnTo>
                <a:lnTo>
                  <a:pt x="576833" y="153161"/>
                </a:lnTo>
                <a:close/>
              </a:path>
              <a:path w="577214" h="153670">
                <a:moveTo>
                  <a:pt x="12954" y="12953"/>
                </a:moveTo>
                <a:lnTo>
                  <a:pt x="12954" y="6095"/>
                </a:lnTo>
                <a:lnTo>
                  <a:pt x="6857" y="12953"/>
                </a:lnTo>
                <a:lnTo>
                  <a:pt x="12954" y="12953"/>
                </a:lnTo>
                <a:close/>
              </a:path>
              <a:path w="577214" h="153670">
                <a:moveTo>
                  <a:pt x="12954" y="153161"/>
                </a:moveTo>
                <a:lnTo>
                  <a:pt x="12954" y="12953"/>
                </a:lnTo>
                <a:lnTo>
                  <a:pt x="6857" y="12953"/>
                </a:lnTo>
                <a:lnTo>
                  <a:pt x="6857" y="153161"/>
                </a:lnTo>
                <a:lnTo>
                  <a:pt x="12954" y="153161"/>
                </a:lnTo>
                <a:close/>
              </a:path>
              <a:path w="577214" h="153670">
                <a:moveTo>
                  <a:pt x="570737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70737" y="12953"/>
                </a:lnTo>
                <a:close/>
              </a:path>
              <a:path w="577214" h="153670">
                <a:moveTo>
                  <a:pt x="570737" y="153161"/>
                </a:moveTo>
                <a:lnTo>
                  <a:pt x="570737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70737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5897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857" y="153161"/>
                </a:lnTo>
                <a:lnTo>
                  <a:pt x="6857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564641" y="12953"/>
                </a:lnTo>
                <a:lnTo>
                  <a:pt x="564641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3" y="12953"/>
                </a:moveTo>
                <a:lnTo>
                  <a:pt x="12953" y="6095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577214" h="153670">
                <a:moveTo>
                  <a:pt x="12953" y="153161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153161"/>
                </a:lnTo>
                <a:lnTo>
                  <a:pt x="12953" y="153161"/>
                </a:lnTo>
                <a:close/>
              </a:path>
              <a:path w="577214" h="153670">
                <a:moveTo>
                  <a:pt x="570738" y="12953"/>
                </a:moveTo>
                <a:lnTo>
                  <a:pt x="564641" y="6095"/>
                </a:lnTo>
                <a:lnTo>
                  <a:pt x="564641" y="12953"/>
                </a:lnTo>
                <a:lnTo>
                  <a:pt x="570738" y="12953"/>
                </a:lnTo>
                <a:close/>
              </a:path>
              <a:path w="577214" h="153670">
                <a:moveTo>
                  <a:pt x="570738" y="153161"/>
                </a:moveTo>
                <a:lnTo>
                  <a:pt x="570738" y="12953"/>
                </a:lnTo>
                <a:lnTo>
                  <a:pt x="564641" y="12953"/>
                </a:lnTo>
                <a:lnTo>
                  <a:pt x="564641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0540" y="4220717"/>
            <a:ext cx="576580" cy="153670"/>
          </a:xfrm>
          <a:custGeom>
            <a:avLst/>
            <a:gdLst/>
            <a:ahLst/>
            <a:cxnLst/>
            <a:rect l="l" t="t" r="r" b="b"/>
            <a:pathLst>
              <a:path w="576579" h="153670">
                <a:moveTo>
                  <a:pt x="576072" y="153161"/>
                </a:moveTo>
                <a:lnTo>
                  <a:pt x="576072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563880" y="12953"/>
                </a:lnTo>
                <a:lnTo>
                  <a:pt x="563880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072" y="153161"/>
                </a:lnTo>
                <a:close/>
              </a:path>
              <a:path w="576579" h="153670">
                <a:moveTo>
                  <a:pt x="12192" y="12953"/>
                </a:moveTo>
                <a:lnTo>
                  <a:pt x="12192" y="6095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576579" h="153670">
                <a:moveTo>
                  <a:pt x="12192" y="153161"/>
                </a:moveTo>
                <a:lnTo>
                  <a:pt x="12192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192" y="153161"/>
                </a:lnTo>
                <a:close/>
              </a:path>
              <a:path w="576579" h="153670">
                <a:moveTo>
                  <a:pt x="569976" y="12953"/>
                </a:moveTo>
                <a:lnTo>
                  <a:pt x="563880" y="6095"/>
                </a:lnTo>
                <a:lnTo>
                  <a:pt x="563880" y="12953"/>
                </a:lnTo>
                <a:lnTo>
                  <a:pt x="569976" y="12953"/>
                </a:lnTo>
                <a:close/>
              </a:path>
              <a:path w="576579" h="153670">
                <a:moveTo>
                  <a:pt x="569976" y="153161"/>
                </a:moveTo>
                <a:lnTo>
                  <a:pt x="569976" y="12953"/>
                </a:lnTo>
                <a:lnTo>
                  <a:pt x="563880" y="12953"/>
                </a:lnTo>
                <a:lnTo>
                  <a:pt x="563880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4420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1"/>
                </a:lnTo>
                <a:lnTo>
                  <a:pt x="6095" y="153161"/>
                </a:lnTo>
                <a:lnTo>
                  <a:pt x="6095" y="12953"/>
                </a:lnTo>
                <a:lnTo>
                  <a:pt x="12191" y="6095"/>
                </a:lnTo>
                <a:lnTo>
                  <a:pt x="12191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191" y="12953"/>
                </a:moveTo>
                <a:lnTo>
                  <a:pt x="12191" y="6095"/>
                </a:lnTo>
                <a:lnTo>
                  <a:pt x="6095" y="12953"/>
                </a:lnTo>
                <a:lnTo>
                  <a:pt x="12191" y="12953"/>
                </a:lnTo>
                <a:close/>
              </a:path>
              <a:path w="577214" h="153670">
                <a:moveTo>
                  <a:pt x="12191" y="153161"/>
                </a:moveTo>
                <a:lnTo>
                  <a:pt x="12191" y="12953"/>
                </a:lnTo>
                <a:lnTo>
                  <a:pt x="6095" y="12953"/>
                </a:lnTo>
                <a:lnTo>
                  <a:pt x="6095" y="153161"/>
                </a:lnTo>
                <a:lnTo>
                  <a:pt x="12191" y="153161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8300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4" h="153670">
                <a:moveTo>
                  <a:pt x="576834" y="153161"/>
                </a:moveTo>
                <a:lnTo>
                  <a:pt x="576834" y="0"/>
                </a:lnTo>
                <a:lnTo>
                  <a:pt x="0" y="0"/>
                </a:lnTo>
                <a:lnTo>
                  <a:pt x="0" y="153162"/>
                </a:lnTo>
                <a:lnTo>
                  <a:pt x="6096" y="153162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563879" y="12953"/>
                </a:lnTo>
                <a:lnTo>
                  <a:pt x="563879" y="6095"/>
                </a:lnTo>
                <a:lnTo>
                  <a:pt x="569976" y="12953"/>
                </a:lnTo>
                <a:lnTo>
                  <a:pt x="569976" y="153161"/>
                </a:lnTo>
                <a:lnTo>
                  <a:pt x="576834" y="153161"/>
                </a:lnTo>
                <a:close/>
              </a:path>
              <a:path w="577214" h="15367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577214" h="153670">
                <a:moveTo>
                  <a:pt x="12953" y="153162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53162"/>
                </a:lnTo>
                <a:lnTo>
                  <a:pt x="12953" y="153162"/>
                </a:lnTo>
                <a:close/>
              </a:path>
              <a:path w="577214" h="153670">
                <a:moveTo>
                  <a:pt x="569976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69976" y="12953"/>
                </a:lnTo>
                <a:close/>
              </a:path>
              <a:path w="577214" h="153670">
                <a:moveTo>
                  <a:pt x="569976" y="153161"/>
                </a:moveTo>
                <a:lnTo>
                  <a:pt x="569976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69976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2179" y="4220717"/>
            <a:ext cx="577215" cy="153670"/>
          </a:xfrm>
          <a:custGeom>
            <a:avLst/>
            <a:gdLst/>
            <a:ahLst/>
            <a:cxnLst/>
            <a:rect l="l" t="t" r="r" b="b"/>
            <a:pathLst>
              <a:path w="577215" h="153670">
                <a:moveTo>
                  <a:pt x="576833" y="153161"/>
                </a:moveTo>
                <a:lnTo>
                  <a:pt x="576833" y="0"/>
                </a:lnTo>
                <a:lnTo>
                  <a:pt x="0" y="0"/>
                </a:lnTo>
                <a:lnTo>
                  <a:pt x="0" y="153161"/>
                </a:lnTo>
                <a:lnTo>
                  <a:pt x="6096" y="153161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563879" y="12953"/>
                </a:lnTo>
                <a:lnTo>
                  <a:pt x="563879" y="6095"/>
                </a:lnTo>
                <a:lnTo>
                  <a:pt x="570738" y="12953"/>
                </a:lnTo>
                <a:lnTo>
                  <a:pt x="570738" y="153161"/>
                </a:lnTo>
                <a:lnTo>
                  <a:pt x="576833" y="153161"/>
                </a:lnTo>
                <a:close/>
              </a:path>
              <a:path w="577215" h="153670">
                <a:moveTo>
                  <a:pt x="12954" y="12953"/>
                </a:moveTo>
                <a:lnTo>
                  <a:pt x="12954" y="6095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577215" h="153670">
                <a:moveTo>
                  <a:pt x="12954" y="153161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153161"/>
                </a:lnTo>
                <a:lnTo>
                  <a:pt x="12954" y="153161"/>
                </a:lnTo>
                <a:close/>
              </a:path>
              <a:path w="577215" h="153670">
                <a:moveTo>
                  <a:pt x="570738" y="12953"/>
                </a:moveTo>
                <a:lnTo>
                  <a:pt x="563879" y="6095"/>
                </a:lnTo>
                <a:lnTo>
                  <a:pt x="563879" y="12953"/>
                </a:lnTo>
                <a:lnTo>
                  <a:pt x="570738" y="12953"/>
                </a:lnTo>
                <a:close/>
              </a:path>
              <a:path w="577215" h="153670">
                <a:moveTo>
                  <a:pt x="570738" y="153161"/>
                </a:moveTo>
                <a:lnTo>
                  <a:pt x="570738" y="12953"/>
                </a:lnTo>
                <a:lnTo>
                  <a:pt x="563879" y="12953"/>
                </a:lnTo>
                <a:lnTo>
                  <a:pt x="563879" y="153161"/>
                </a:lnTo>
                <a:lnTo>
                  <a:pt x="570738" y="15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425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192" y="457200"/>
                </a:moveTo>
                <a:lnTo>
                  <a:pt x="12192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192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6" y="457200"/>
                </a:lnTo>
                <a:lnTo>
                  <a:pt x="12192" y="463296"/>
                </a:lnTo>
                <a:lnTo>
                  <a:pt x="12192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192" y="469392"/>
                </a:moveTo>
                <a:lnTo>
                  <a:pt x="12192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192" y="469392"/>
                </a:lnTo>
                <a:close/>
              </a:path>
              <a:path w="577214" h="469900">
                <a:moveTo>
                  <a:pt x="576833" y="469392"/>
                </a:moveTo>
                <a:lnTo>
                  <a:pt x="576833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3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138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095" y="469392"/>
                </a:lnTo>
                <a:lnTo>
                  <a:pt x="6095" y="457200"/>
                </a:lnTo>
                <a:lnTo>
                  <a:pt x="12954" y="457200"/>
                </a:lnTo>
                <a:close/>
              </a:path>
              <a:path w="577214" h="469900">
                <a:moveTo>
                  <a:pt x="570738" y="457200"/>
                </a:moveTo>
                <a:lnTo>
                  <a:pt x="6095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70738" y="457200"/>
                </a:lnTo>
                <a:close/>
              </a:path>
              <a:path w="577214" h="469900">
                <a:moveTo>
                  <a:pt x="12954" y="469392"/>
                </a:moveTo>
                <a:lnTo>
                  <a:pt x="12954" y="463296"/>
                </a:lnTo>
                <a:lnTo>
                  <a:pt x="6095" y="457200"/>
                </a:lnTo>
                <a:lnTo>
                  <a:pt x="6095" y="469392"/>
                </a:lnTo>
                <a:lnTo>
                  <a:pt x="12954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70738" y="469392"/>
                </a:moveTo>
                <a:lnTo>
                  <a:pt x="570738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201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857" y="469392"/>
                </a:lnTo>
                <a:lnTo>
                  <a:pt x="6857" y="457200"/>
                </a:lnTo>
                <a:lnTo>
                  <a:pt x="12954" y="457200"/>
                </a:lnTo>
                <a:close/>
              </a:path>
              <a:path w="577214" h="469900">
                <a:moveTo>
                  <a:pt x="570737" y="457200"/>
                </a:moveTo>
                <a:lnTo>
                  <a:pt x="6857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70737" y="457200"/>
                </a:lnTo>
                <a:close/>
              </a:path>
              <a:path w="577214" h="469900">
                <a:moveTo>
                  <a:pt x="12954" y="469392"/>
                </a:moveTo>
                <a:lnTo>
                  <a:pt x="12954" y="463296"/>
                </a:lnTo>
                <a:lnTo>
                  <a:pt x="6857" y="457200"/>
                </a:lnTo>
                <a:lnTo>
                  <a:pt x="6857" y="469392"/>
                </a:lnTo>
                <a:lnTo>
                  <a:pt x="12954" y="469392"/>
                </a:lnTo>
                <a:close/>
              </a:path>
              <a:path w="577214" h="469900">
                <a:moveTo>
                  <a:pt x="576833" y="469392"/>
                </a:moveTo>
                <a:lnTo>
                  <a:pt x="576833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70737" y="457200"/>
                </a:lnTo>
                <a:lnTo>
                  <a:pt x="570737" y="469392"/>
                </a:lnTo>
                <a:lnTo>
                  <a:pt x="576833" y="469392"/>
                </a:lnTo>
                <a:close/>
              </a:path>
              <a:path w="577214" h="469900">
                <a:moveTo>
                  <a:pt x="570737" y="469392"/>
                </a:moveTo>
                <a:lnTo>
                  <a:pt x="570737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70737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5897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3" y="457200"/>
                </a:moveTo>
                <a:lnTo>
                  <a:pt x="12953" y="0"/>
                </a:lnTo>
                <a:lnTo>
                  <a:pt x="0" y="0"/>
                </a:lnTo>
                <a:lnTo>
                  <a:pt x="0" y="469392"/>
                </a:lnTo>
                <a:lnTo>
                  <a:pt x="6857" y="469392"/>
                </a:lnTo>
                <a:lnTo>
                  <a:pt x="6857" y="457200"/>
                </a:lnTo>
                <a:lnTo>
                  <a:pt x="12953" y="457200"/>
                </a:lnTo>
                <a:close/>
              </a:path>
              <a:path w="577214" h="469900">
                <a:moveTo>
                  <a:pt x="570738" y="457200"/>
                </a:moveTo>
                <a:lnTo>
                  <a:pt x="6857" y="457200"/>
                </a:lnTo>
                <a:lnTo>
                  <a:pt x="12953" y="463296"/>
                </a:lnTo>
                <a:lnTo>
                  <a:pt x="12953" y="469392"/>
                </a:lnTo>
                <a:lnTo>
                  <a:pt x="564641" y="469392"/>
                </a:lnTo>
                <a:lnTo>
                  <a:pt x="564641" y="463296"/>
                </a:lnTo>
                <a:lnTo>
                  <a:pt x="570738" y="457200"/>
                </a:lnTo>
                <a:close/>
              </a:path>
              <a:path w="577214" h="469900">
                <a:moveTo>
                  <a:pt x="12953" y="469392"/>
                </a:moveTo>
                <a:lnTo>
                  <a:pt x="12953" y="463296"/>
                </a:lnTo>
                <a:lnTo>
                  <a:pt x="6857" y="457200"/>
                </a:lnTo>
                <a:lnTo>
                  <a:pt x="6857" y="469392"/>
                </a:lnTo>
                <a:lnTo>
                  <a:pt x="12953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4641" y="0"/>
                </a:lnTo>
                <a:lnTo>
                  <a:pt x="564641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70738" y="469392"/>
                </a:moveTo>
                <a:lnTo>
                  <a:pt x="570738" y="457200"/>
                </a:lnTo>
                <a:lnTo>
                  <a:pt x="564641" y="463296"/>
                </a:lnTo>
                <a:lnTo>
                  <a:pt x="564641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0540" y="4373879"/>
            <a:ext cx="576580" cy="469900"/>
          </a:xfrm>
          <a:custGeom>
            <a:avLst/>
            <a:gdLst/>
            <a:ahLst/>
            <a:cxnLst/>
            <a:rect l="l" t="t" r="r" b="b"/>
            <a:pathLst>
              <a:path w="576579" h="469900">
                <a:moveTo>
                  <a:pt x="12192" y="457200"/>
                </a:moveTo>
                <a:lnTo>
                  <a:pt x="12192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192" y="457200"/>
                </a:lnTo>
                <a:close/>
              </a:path>
              <a:path w="576579" h="469900">
                <a:moveTo>
                  <a:pt x="569976" y="457200"/>
                </a:moveTo>
                <a:lnTo>
                  <a:pt x="6096" y="457200"/>
                </a:lnTo>
                <a:lnTo>
                  <a:pt x="12192" y="463296"/>
                </a:lnTo>
                <a:lnTo>
                  <a:pt x="12192" y="469392"/>
                </a:lnTo>
                <a:lnTo>
                  <a:pt x="563880" y="469392"/>
                </a:lnTo>
                <a:lnTo>
                  <a:pt x="563880" y="463296"/>
                </a:lnTo>
                <a:lnTo>
                  <a:pt x="569976" y="457200"/>
                </a:lnTo>
                <a:close/>
              </a:path>
              <a:path w="576579" h="469900">
                <a:moveTo>
                  <a:pt x="12192" y="469392"/>
                </a:moveTo>
                <a:lnTo>
                  <a:pt x="12192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192" y="469392"/>
                </a:lnTo>
                <a:close/>
              </a:path>
              <a:path w="576579" h="469900">
                <a:moveTo>
                  <a:pt x="576072" y="469392"/>
                </a:moveTo>
                <a:lnTo>
                  <a:pt x="576072" y="0"/>
                </a:lnTo>
                <a:lnTo>
                  <a:pt x="563880" y="0"/>
                </a:lnTo>
                <a:lnTo>
                  <a:pt x="563880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072" y="469392"/>
                </a:lnTo>
                <a:close/>
              </a:path>
              <a:path w="576579" h="469900">
                <a:moveTo>
                  <a:pt x="569976" y="469392"/>
                </a:moveTo>
                <a:lnTo>
                  <a:pt x="569976" y="457200"/>
                </a:lnTo>
                <a:lnTo>
                  <a:pt x="563880" y="463296"/>
                </a:lnTo>
                <a:lnTo>
                  <a:pt x="563880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4420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191" y="457200"/>
                </a:moveTo>
                <a:lnTo>
                  <a:pt x="12191" y="0"/>
                </a:lnTo>
                <a:lnTo>
                  <a:pt x="0" y="0"/>
                </a:lnTo>
                <a:lnTo>
                  <a:pt x="0" y="469392"/>
                </a:lnTo>
                <a:lnTo>
                  <a:pt x="6095" y="469392"/>
                </a:lnTo>
                <a:lnTo>
                  <a:pt x="6095" y="457200"/>
                </a:lnTo>
                <a:lnTo>
                  <a:pt x="12191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5" y="457200"/>
                </a:lnTo>
                <a:lnTo>
                  <a:pt x="12191" y="463296"/>
                </a:lnTo>
                <a:lnTo>
                  <a:pt x="12191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191" y="469392"/>
                </a:moveTo>
                <a:lnTo>
                  <a:pt x="12191" y="463296"/>
                </a:lnTo>
                <a:lnTo>
                  <a:pt x="6095" y="457200"/>
                </a:lnTo>
                <a:lnTo>
                  <a:pt x="6095" y="469392"/>
                </a:lnTo>
                <a:lnTo>
                  <a:pt x="12191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8300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4" h="469900">
                <a:moveTo>
                  <a:pt x="12953" y="457200"/>
                </a:moveTo>
                <a:lnTo>
                  <a:pt x="12953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953" y="457200"/>
                </a:lnTo>
                <a:close/>
              </a:path>
              <a:path w="577214" h="469900">
                <a:moveTo>
                  <a:pt x="569976" y="457200"/>
                </a:moveTo>
                <a:lnTo>
                  <a:pt x="6096" y="457200"/>
                </a:lnTo>
                <a:lnTo>
                  <a:pt x="12953" y="463296"/>
                </a:lnTo>
                <a:lnTo>
                  <a:pt x="12953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69976" y="457200"/>
                </a:lnTo>
                <a:close/>
              </a:path>
              <a:path w="577214" h="469900">
                <a:moveTo>
                  <a:pt x="12953" y="469392"/>
                </a:moveTo>
                <a:lnTo>
                  <a:pt x="12953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953" y="469392"/>
                </a:lnTo>
                <a:close/>
              </a:path>
              <a:path w="577214" h="469900">
                <a:moveTo>
                  <a:pt x="576834" y="469392"/>
                </a:moveTo>
                <a:lnTo>
                  <a:pt x="576834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69976" y="457200"/>
                </a:lnTo>
                <a:lnTo>
                  <a:pt x="569976" y="469392"/>
                </a:lnTo>
                <a:lnTo>
                  <a:pt x="576834" y="469392"/>
                </a:lnTo>
                <a:close/>
              </a:path>
              <a:path w="577214" h="469900">
                <a:moveTo>
                  <a:pt x="569976" y="469392"/>
                </a:moveTo>
                <a:lnTo>
                  <a:pt x="569976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69976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2179" y="4373879"/>
            <a:ext cx="577215" cy="469900"/>
          </a:xfrm>
          <a:custGeom>
            <a:avLst/>
            <a:gdLst/>
            <a:ahLst/>
            <a:cxnLst/>
            <a:rect l="l" t="t" r="r" b="b"/>
            <a:pathLst>
              <a:path w="577215" h="469900">
                <a:moveTo>
                  <a:pt x="12954" y="457200"/>
                </a:moveTo>
                <a:lnTo>
                  <a:pt x="12954" y="0"/>
                </a:lnTo>
                <a:lnTo>
                  <a:pt x="0" y="0"/>
                </a:lnTo>
                <a:lnTo>
                  <a:pt x="0" y="469392"/>
                </a:lnTo>
                <a:lnTo>
                  <a:pt x="6096" y="469392"/>
                </a:lnTo>
                <a:lnTo>
                  <a:pt x="6096" y="457200"/>
                </a:lnTo>
                <a:lnTo>
                  <a:pt x="12954" y="457200"/>
                </a:lnTo>
                <a:close/>
              </a:path>
              <a:path w="577215" h="469900">
                <a:moveTo>
                  <a:pt x="570738" y="457200"/>
                </a:moveTo>
                <a:lnTo>
                  <a:pt x="6096" y="457200"/>
                </a:lnTo>
                <a:lnTo>
                  <a:pt x="12954" y="463296"/>
                </a:lnTo>
                <a:lnTo>
                  <a:pt x="12954" y="469392"/>
                </a:lnTo>
                <a:lnTo>
                  <a:pt x="563879" y="469392"/>
                </a:lnTo>
                <a:lnTo>
                  <a:pt x="563879" y="463296"/>
                </a:lnTo>
                <a:lnTo>
                  <a:pt x="570738" y="457200"/>
                </a:lnTo>
                <a:close/>
              </a:path>
              <a:path w="577215" h="469900">
                <a:moveTo>
                  <a:pt x="12954" y="469392"/>
                </a:moveTo>
                <a:lnTo>
                  <a:pt x="12954" y="463296"/>
                </a:lnTo>
                <a:lnTo>
                  <a:pt x="6096" y="457200"/>
                </a:lnTo>
                <a:lnTo>
                  <a:pt x="6096" y="469392"/>
                </a:lnTo>
                <a:lnTo>
                  <a:pt x="12954" y="469392"/>
                </a:lnTo>
                <a:close/>
              </a:path>
              <a:path w="577215" h="469900">
                <a:moveTo>
                  <a:pt x="576833" y="469392"/>
                </a:moveTo>
                <a:lnTo>
                  <a:pt x="576833" y="0"/>
                </a:lnTo>
                <a:lnTo>
                  <a:pt x="563879" y="0"/>
                </a:lnTo>
                <a:lnTo>
                  <a:pt x="563879" y="457200"/>
                </a:lnTo>
                <a:lnTo>
                  <a:pt x="570738" y="457200"/>
                </a:lnTo>
                <a:lnTo>
                  <a:pt x="570738" y="469392"/>
                </a:lnTo>
                <a:lnTo>
                  <a:pt x="576833" y="469392"/>
                </a:lnTo>
                <a:close/>
              </a:path>
              <a:path w="577215" h="469900">
                <a:moveTo>
                  <a:pt x="570738" y="469392"/>
                </a:moveTo>
                <a:lnTo>
                  <a:pt x="570738" y="457200"/>
                </a:lnTo>
                <a:lnTo>
                  <a:pt x="563879" y="463296"/>
                </a:lnTo>
                <a:lnTo>
                  <a:pt x="563879" y="469392"/>
                </a:lnTo>
                <a:lnTo>
                  <a:pt x="570738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20722" y="4375657"/>
            <a:ext cx="421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  <a:tab pos="1139825" algn="l"/>
                <a:tab pos="1703705" algn="l"/>
                <a:tab pos="2268855" algn="l"/>
                <a:tab pos="2832735" algn="l"/>
                <a:tab pos="3396615" algn="l"/>
                <a:tab pos="3960495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2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3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5461" y="4904485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9242" y="4914390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0848" y="4915911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3107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8753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2119" y="4906767"/>
            <a:ext cx="6800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</a:tabLst>
            </a:pPr>
            <a:r>
              <a:rPr sz="1300" dirty="0">
                <a:latin typeface="Arial"/>
                <a:cs typeface="Arial"/>
              </a:rPr>
              <a:t>18	22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1798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35147" y="4906767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3472" y="5615117"/>
            <a:ext cx="6379210" cy="8851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Georgia"/>
                <a:cs typeface="Georgia"/>
              </a:rPr>
              <a:t>Typically, </a:t>
            </a:r>
            <a:r>
              <a:rPr sz="1700" spc="-50" dirty="0">
                <a:latin typeface="Georgia"/>
                <a:cs typeface="Georgia"/>
              </a:rPr>
              <a:t>higher </a:t>
            </a:r>
            <a:r>
              <a:rPr sz="1700" spc="-45" dirty="0">
                <a:latin typeface="Georgia"/>
                <a:cs typeface="Georgia"/>
              </a:rPr>
              <a:t>average </a:t>
            </a:r>
            <a:r>
              <a:rPr sz="1700" spc="-60" dirty="0">
                <a:latin typeface="Georgia"/>
                <a:cs typeface="Georgia"/>
              </a:rPr>
              <a:t>turnaround </a:t>
            </a:r>
            <a:r>
              <a:rPr sz="1700" spc="-55" dirty="0">
                <a:latin typeface="Georgia"/>
                <a:cs typeface="Georgia"/>
              </a:rPr>
              <a:t>than </a:t>
            </a:r>
            <a:r>
              <a:rPr sz="1700" spc="-25" dirty="0">
                <a:latin typeface="Georgia"/>
                <a:cs typeface="Georgia"/>
              </a:rPr>
              <a:t>SJF, </a:t>
            </a:r>
            <a:r>
              <a:rPr sz="1700" spc="-70" dirty="0">
                <a:latin typeface="Georgia"/>
                <a:cs typeface="Georgia"/>
              </a:rPr>
              <a:t>but better</a:t>
            </a:r>
            <a:r>
              <a:rPr sz="1700" spc="175" dirty="0">
                <a:latin typeface="Georgia"/>
                <a:cs typeface="Georgia"/>
              </a:rPr>
              <a:t> </a:t>
            </a:r>
            <a:r>
              <a:rPr sz="1700" b="1" i="1" spc="-75" dirty="0">
                <a:latin typeface="Times New Roman"/>
                <a:cs typeface="Times New Roman"/>
              </a:rPr>
              <a:t>response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70" dirty="0">
                <a:latin typeface="Georgia"/>
                <a:cs typeface="Georgia"/>
              </a:rPr>
              <a:t>q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spc="-45" dirty="0">
                <a:latin typeface="Georgia"/>
                <a:cs typeface="Georgia"/>
              </a:rPr>
              <a:t>should</a:t>
            </a:r>
            <a:r>
              <a:rPr sz="1700" spc="40" dirty="0">
                <a:latin typeface="Georgia"/>
                <a:cs typeface="Georgia"/>
              </a:rPr>
              <a:t> </a:t>
            </a:r>
            <a:r>
              <a:rPr sz="1700" spc="-70" dirty="0">
                <a:latin typeface="Georgia"/>
                <a:cs typeface="Georgia"/>
              </a:rPr>
              <a:t>be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0" dirty="0">
                <a:latin typeface="Georgia"/>
                <a:cs typeface="Georgia"/>
              </a:rPr>
              <a:t>large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0" dirty="0">
                <a:latin typeface="Georgia"/>
                <a:cs typeface="Georgia"/>
              </a:rPr>
              <a:t>compared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spc="-40" dirty="0">
                <a:latin typeface="Georgia"/>
                <a:cs typeface="Georgia"/>
              </a:rPr>
              <a:t>to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40" dirty="0">
                <a:latin typeface="Georgia"/>
                <a:cs typeface="Georgia"/>
              </a:rPr>
              <a:t>context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spc="-35" dirty="0">
                <a:latin typeface="Georgia"/>
                <a:cs typeface="Georgia"/>
              </a:rPr>
              <a:t>switch</a:t>
            </a:r>
            <a:r>
              <a:rPr sz="1700" spc="25" dirty="0">
                <a:latin typeface="Georgia"/>
                <a:cs typeface="Georgia"/>
              </a:rPr>
              <a:t> </a:t>
            </a:r>
            <a:r>
              <a:rPr sz="1700" spc="-55" dirty="0">
                <a:latin typeface="Georgia"/>
                <a:cs typeface="Georgia"/>
              </a:rPr>
              <a:t>time</a:t>
            </a:r>
            <a:endParaRPr sz="17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70" dirty="0">
                <a:latin typeface="Georgia"/>
                <a:cs typeface="Georgia"/>
              </a:rPr>
              <a:t>q </a:t>
            </a:r>
            <a:r>
              <a:rPr sz="1700" spc="-35" dirty="0">
                <a:latin typeface="Georgia"/>
                <a:cs typeface="Georgia"/>
              </a:rPr>
              <a:t>usually </a:t>
            </a:r>
            <a:r>
              <a:rPr sz="1700" spc="-50" dirty="0">
                <a:latin typeface="Georgia"/>
                <a:cs typeface="Georgia"/>
              </a:rPr>
              <a:t>10ms </a:t>
            </a:r>
            <a:r>
              <a:rPr sz="1700" spc="-40" dirty="0">
                <a:latin typeface="Georgia"/>
                <a:cs typeface="Georgia"/>
              </a:rPr>
              <a:t>to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spc="-80" dirty="0">
                <a:latin typeface="Georgia"/>
                <a:cs typeface="Georgia"/>
              </a:rPr>
              <a:t>100ms</a:t>
            </a:r>
            <a:endParaRPr sz="1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11" y="659384"/>
            <a:ext cx="4683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Priority</a:t>
            </a:r>
            <a:r>
              <a:rPr sz="4400" b="0" u="none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Scheduling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1038"/>
            <a:ext cx="8665210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priority number (integer) is associated with 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marR="23749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CPU is </a:t>
            </a:r>
            <a:r>
              <a:rPr sz="2400" spc="-5" dirty="0">
                <a:latin typeface="Arial"/>
                <a:cs typeface="Arial"/>
              </a:rPr>
              <a:t>allocated to the process with the highest priority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(smallest integer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priority)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latin typeface="Arial"/>
                <a:cs typeface="Arial"/>
              </a:rPr>
              <a:t>Preemptive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latin typeface="Arial"/>
                <a:cs typeface="Arial"/>
              </a:rPr>
              <a:t>Nonpreemptive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SJF is priority scheduling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where priority </a:t>
            </a:r>
            <a:r>
              <a:rPr sz="2000" spc="-5" dirty="0">
                <a:latin typeface="Arial"/>
                <a:cs typeface="Arial"/>
              </a:rPr>
              <a:t>is the </a:t>
            </a:r>
            <a:r>
              <a:rPr sz="2000" spc="-10" dirty="0">
                <a:latin typeface="Arial"/>
                <a:cs typeface="Arial"/>
              </a:rPr>
              <a:t>inverse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predicted </a:t>
            </a:r>
            <a:r>
              <a:rPr sz="2000" spc="-5" dirty="0">
                <a:latin typeface="Arial"/>
                <a:cs typeface="Arial"/>
              </a:rPr>
              <a:t>next CPU burst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-&gt; Shortest Job,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endParaRPr sz="2000">
              <a:latin typeface="Arial"/>
              <a:cs typeface="Arial"/>
            </a:endParaRPr>
          </a:p>
          <a:p>
            <a:pPr marL="355600" marR="56515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5FF"/>
                </a:solidFill>
                <a:latin typeface="Arial"/>
                <a:cs typeface="Arial"/>
              </a:rPr>
              <a:t>Starvation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low priority processes may never  execute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Solution </a:t>
            </a:r>
            <a:r>
              <a:rPr sz="2400" dirty="0">
                <a:latin typeface="Symbol"/>
                <a:cs typeface="Symbol"/>
              </a:rPr>
              <a:t>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5FF"/>
                </a:solidFill>
                <a:latin typeface="Arial"/>
                <a:cs typeface="Arial"/>
              </a:rPr>
              <a:t>Aging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as time progresses increase the priority of 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4" y="786638"/>
            <a:ext cx="4871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Example </a:t>
            </a:r>
            <a:r>
              <a:rPr sz="2800" b="0" u="none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Priority</a:t>
            </a:r>
            <a:r>
              <a:rPr sz="2800" b="0" u="none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u="none" dirty="0">
                <a:solidFill>
                  <a:srgbClr val="000000"/>
                </a:solidFill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3027" y="1751691"/>
          <a:ext cx="4131943" cy="183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 Time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1875"/>
                        </a:lnSpc>
                      </a:pPr>
                      <a:r>
                        <a:rPr sz="17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Priority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1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3581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2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3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40970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4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110489">
                        <a:lnSpc>
                          <a:spcPts val="2000"/>
                        </a:lnSpc>
                      </a:pPr>
                      <a:r>
                        <a:rPr sz="17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i="1" spc="7" baseline="-20202" dirty="0">
                          <a:latin typeface="Arial"/>
                          <a:cs typeface="Arial"/>
                        </a:rPr>
                        <a:t>5</a:t>
                      </a:r>
                      <a:endParaRPr sz="1650" baseline="-2020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09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3583939"/>
            <a:ext cx="33127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Priority scheduling Gantt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Chart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6232" y="4639055"/>
            <a:ext cx="4814570" cy="622300"/>
          </a:xfrm>
          <a:custGeom>
            <a:avLst/>
            <a:gdLst/>
            <a:ahLst/>
            <a:cxnLst/>
            <a:rect l="l" t="t" r="r" b="b"/>
            <a:pathLst>
              <a:path w="4814570" h="622300">
                <a:moveTo>
                  <a:pt x="4814316" y="621791"/>
                </a:moveTo>
                <a:lnTo>
                  <a:pt x="4814316" y="0"/>
                </a:lnTo>
                <a:lnTo>
                  <a:pt x="0" y="0"/>
                </a:lnTo>
                <a:lnTo>
                  <a:pt x="0" y="621791"/>
                </a:lnTo>
                <a:lnTo>
                  <a:pt x="6096" y="621791"/>
                </a:lnTo>
                <a:lnTo>
                  <a:pt x="6096" y="12953"/>
                </a:lnTo>
                <a:lnTo>
                  <a:pt x="12953" y="6095"/>
                </a:lnTo>
                <a:lnTo>
                  <a:pt x="12953" y="12953"/>
                </a:lnTo>
                <a:lnTo>
                  <a:pt x="4801362" y="12953"/>
                </a:lnTo>
                <a:lnTo>
                  <a:pt x="4801362" y="6095"/>
                </a:lnTo>
                <a:lnTo>
                  <a:pt x="4808220" y="12953"/>
                </a:lnTo>
                <a:lnTo>
                  <a:pt x="4808220" y="621791"/>
                </a:lnTo>
                <a:lnTo>
                  <a:pt x="4814316" y="621791"/>
                </a:lnTo>
                <a:close/>
              </a:path>
              <a:path w="4814570" h="622300">
                <a:moveTo>
                  <a:pt x="12953" y="12953"/>
                </a:moveTo>
                <a:lnTo>
                  <a:pt x="12953" y="6095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4814570" h="622300">
                <a:moveTo>
                  <a:pt x="12953" y="609599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609599"/>
                </a:lnTo>
                <a:lnTo>
                  <a:pt x="12953" y="609599"/>
                </a:lnTo>
                <a:close/>
              </a:path>
              <a:path w="4814570" h="622300">
                <a:moveTo>
                  <a:pt x="4808220" y="609599"/>
                </a:moveTo>
                <a:lnTo>
                  <a:pt x="6096" y="609599"/>
                </a:lnTo>
                <a:lnTo>
                  <a:pt x="12953" y="615695"/>
                </a:lnTo>
                <a:lnTo>
                  <a:pt x="12953" y="621791"/>
                </a:lnTo>
                <a:lnTo>
                  <a:pt x="4801362" y="621791"/>
                </a:lnTo>
                <a:lnTo>
                  <a:pt x="4801362" y="615695"/>
                </a:lnTo>
                <a:lnTo>
                  <a:pt x="4808220" y="609599"/>
                </a:lnTo>
                <a:close/>
              </a:path>
              <a:path w="4814570" h="622300">
                <a:moveTo>
                  <a:pt x="12953" y="621791"/>
                </a:moveTo>
                <a:lnTo>
                  <a:pt x="12953" y="615695"/>
                </a:lnTo>
                <a:lnTo>
                  <a:pt x="6096" y="609599"/>
                </a:lnTo>
                <a:lnTo>
                  <a:pt x="6096" y="621791"/>
                </a:lnTo>
                <a:lnTo>
                  <a:pt x="12953" y="621791"/>
                </a:lnTo>
                <a:close/>
              </a:path>
              <a:path w="4814570" h="622300">
                <a:moveTo>
                  <a:pt x="4808220" y="12953"/>
                </a:moveTo>
                <a:lnTo>
                  <a:pt x="4801362" y="6095"/>
                </a:lnTo>
                <a:lnTo>
                  <a:pt x="4801362" y="12953"/>
                </a:lnTo>
                <a:lnTo>
                  <a:pt x="4808220" y="12953"/>
                </a:lnTo>
                <a:close/>
              </a:path>
              <a:path w="4814570" h="622300">
                <a:moveTo>
                  <a:pt x="4808220" y="609599"/>
                </a:moveTo>
                <a:lnTo>
                  <a:pt x="4808220" y="12953"/>
                </a:lnTo>
                <a:lnTo>
                  <a:pt x="4801362" y="12953"/>
                </a:lnTo>
                <a:lnTo>
                  <a:pt x="4801362" y="609599"/>
                </a:lnTo>
                <a:lnTo>
                  <a:pt x="4808220" y="609599"/>
                </a:lnTo>
                <a:close/>
              </a:path>
              <a:path w="4814570" h="622300">
                <a:moveTo>
                  <a:pt x="4808220" y="621791"/>
                </a:moveTo>
                <a:lnTo>
                  <a:pt x="4808220" y="609599"/>
                </a:lnTo>
                <a:lnTo>
                  <a:pt x="4801362" y="615695"/>
                </a:lnTo>
                <a:lnTo>
                  <a:pt x="4801362" y="621791"/>
                </a:lnTo>
                <a:lnTo>
                  <a:pt x="4808220" y="62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3561" y="4776470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2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900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3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1460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5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7815" y="4653534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6296" y="464515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6970" y="4646676"/>
            <a:ext cx="0" cy="633730"/>
          </a:xfrm>
          <a:custGeom>
            <a:avLst/>
            <a:gdLst/>
            <a:ahLst/>
            <a:cxnLst/>
            <a:rect l="l" t="t" r="r" b="b"/>
            <a:pathLst>
              <a:path h="633729">
                <a:moveTo>
                  <a:pt x="0" y="0"/>
                </a:moveTo>
                <a:lnTo>
                  <a:pt x="0" y="633222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3329" y="4773422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4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4709" y="4634484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2244" y="4771135"/>
            <a:ext cx="1974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P</a:t>
            </a:r>
            <a:r>
              <a:rPr sz="1275" spc="7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9885" y="5417311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5061" y="5414269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255" y="5417311"/>
            <a:ext cx="2101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7783" y="5418833"/>
            <a:ext cx="702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300" dirty="0">
                <a:latin typeface="Arial"/>
                <a:cs typeface="Arial"/>
              </a:rPr>
              <a:t>18	19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9823" y="5414269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139" y="6018987"/>
            <a:ext cx="5074920" cy="647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Non-Preemptive Waiting time=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0+1+6+16+18=41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Average </a:t>
            </a:r>
            <a:r>
              <a:rPr sz="1700" spc="-10" dirty="0">
                <a:latin typeface="Arial"/>
                <a:cs typeface="Arial"/>
              </a:rPr>
              <a:t>waiting </a:t>
            </a:r>
            <a:r>
              <a:rPr sz="1700" spc="-5" dirty="0">
                <a:latin typeface="Arial"/>
                <a:cs typeface="Arial"/>
              </a:rPr>
              <a:t>time = 8.2</a:t>
            </a:r>
            <a:r>
              <a:rPr sz="1700" spc="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msec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235" y="1915160"/>
            <a:ext cx="4249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Course</a:t>
            </a:r>
            <a:r>
              <a:rPr sz="4400" b="0" u="none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u="none" spc="-5" dirty="0">
                <a:solidFill>
                  <a:srgbClr val="000000"/>
                </a:solidFill>
                <a:latin typeface="Arial"/>
                <a:cs typeface="Arial"/>
              </a:rPr>
              <a:t>Materials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7388" y="3926839"/>
            <a:ext cx="41027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Arial"/>
                <a:cs typeface="Arial"/>
              </a:rPr>
              <a:t>@Galvin-</a:t>
            </a:r>
            <a:r>
              <a:rPr lang="en-US" sz="4400" spc="-5" dirty="0">
                <a:latin typeface="Arial"/>
                <a:cs typeface="Arial"/>
              </a:rPr>
              <a:t>5</a:t>
            </a:r>
            <a:r>
              <a:rPr sz="4400" spc="-5" dirty="0">
                <a:latin typeface="Arial"/>
                <a:cs typeface="Arial"/>
              </a:rPr>
              <a:t>.1-</a:t>
            </a:r>
            <a:r>
              <a:rPr lang="en-US" sz="4400" spc="-5" dirty="0">
                <a:latin typeface="Arial"/>
                <a:cs typeface="Arial"/>
              </a:rPr>
              <a:t>5</a:t>
            </a:r>
            <a:r>
              <a:rPr sz="4400" spc="-5" dirty="0">
                <a:latin typeface="Arial"/>
                <a:cs typeface="Arial"/>
              </a:rPr>
              <a:t>.3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0211" y="6731000"/>
            <a:ext cx="223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017" y="425450"/>
            <a:ext cx="2472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609" y="1087627"/>
            <a:ext cx="82346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Deciding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which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process/thread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should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occupy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 </a:t>
            </a:r>
            <a:r>
              <a:rPr sz="3200" spc="20" dirty="0">
                <a:latin typeface="Times New Roman"/>
                <a:cs typeface="Times New Roman"/>
              </a:rPr>
              <a:t>resource </a:t>
            </a:r>
            <a:r>
              <a:rPr sz="3200" spc="35" dirty="0">
                <a:latin typeface="Times New Roman"/>
                <a:cs typeface="Times New Roman"/>
              </a:rPr>
              <a:t>(CPU, </a:t>
            </a:r>
            <a:r>
              <a:rPr sz="3200" spc="15" dirty="0">
                <a:latin typeface="Times New Roman"/>
                <a:cs typeface="Times New Roman"/>
              </a:rPr>
              <a:t>disk,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etc.)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399" y="2896361"/>
            <a:ext cx="5874600" cy="2668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2577338"/>
            <a:ext cx="208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(CPU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(horsepower))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340" y="3846067"/>
            <a:ext cx="2084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65"/>
                </a:solidFill>
                <a:latin typeface="Comic Sans MS"/>
                <a:cs typeface="Comic Sans MS"/>
              </a:rPr>
              <a:t>Whose turn is</a:t>
            </a:r>
            <a:r>
              <a:rPr sz="2000" spc="-45" dirty="0">
                <a:solidFill>
                  <a:srgbClr val="FF0065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65"/>
                </a:solidFill>
                <a:latin typeface="Comic Sans MS"/>
                <a:cs typeface="Comic Sans MS"/>
              </a:rPr>
              <a:t>it?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792" y="3683000"/>
            <a:ext cx="754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I </a:t>
            </a:r>
            <a:r>
              <a:rPr sz="1800" spc="-5" dirty="0">
                <a:latin typeface="Comic Sans MS"/>
                <a:cs typeface="Comic Sans MS"/>
              </a:rPr>
              <a:t>want  to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ride  it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138" y="5585714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Process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1338" y="5509514"/>
            <a:ext cx="104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Process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4938" y="5509514"/>
            <a:ext cx="104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Process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9282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621" y="382777"/>
            <a:ext cx="34378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CPU</a:t>
            </a:r>
            <a:r>
              <a:rPr spc="-55" dirty="0"/>
              <a:t> </a:t>
            </a:r>
            <a:r>
              <a:rPr dirty="0"/>
              <a:t>Scheduler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087" y="822733"/>
            <a:ext cx="8839200" cy="528256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480"/>
              </a:spcBef>
              <a:buChar char="•"/>
              <a:tabLst>
                <a:tab pos="621665" algn="l"/>
                <a:tab pos="622300" algn="l"/>
              </a:tabLst>
            </a:pPr>
            <a:r>
              <a:rPr sz="2400" spc="105" dirty="0">
                <a:latin typeface="Times New Roman"/>
                <a:cs typeface="Times New Roman"/>
              </a:rPr>
              <a:t>When </a:t>
            </a:r>
            <a:r>
              <a:rPr sz="2400" spc="30" dirty="0">
                <a:latin typeface="Times New Roman"/>
                <a:cs typeface="Times New Roman"/>
              </a:rPr>
              <a:t>CPU </a:t>
            </a:r>
            <a:r>
              <a:rPr sz="2400" spc="-5" dirty="0">
                <a:latin typeface="Times New Roman"/>
                <a:cs typeface="Times New Roman"/>
              </a:rPr>
              <a:t>becomes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idle</a:t>
            </a:r>
            <a:endParaRPr sz="2400" dirty="0">
              <a:latin typeface="Times New Roman"/>
              <a:cs typeface="Times New Roman"/>
            </a:endParaRPr>
          </a:p>
          <a:p>
            <a:pPr marL="1022350" lvl="1" indent="-609600">
              <a:lnSpc>
                <a:spcPct val="100000"/>
              </a:lnSpc>
              <a:spcBef>
                <a:spcPts val="1150"/>
              </a:spcBef>
              <a:buChar char="–"/>
              <a:tabLst>
                <a:tab pos="1021715" algn="l"/>
                <a:tab pos="1022350" algn="l"/>
              </a:tabLst>
            </a:pPr>
            <a:r>
              <a:rPr sz="2000" spc="-55" dirty="0">
                <a:latin typeface="Times New Roman"/>
                <a:cs typeface="Times New Roman"/>
              </a:rPr>
              <a:t>OS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must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select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processes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Queue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executed.</a:t>
            </a:r>
            <a:endParaRPr sz="2000" dirty="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30"/>
              </a:spcBef>
              <a:buFont typeface="Times New Roman"/>
              <a:buChar char="•"/>
              <a:tabLst>
                <a:tab pos="621665" algn="l"/>
                <a:tab pos="622300" algn="l"/>
              </a:tabLst>
            </a:pPr>
            <a:r>
              <a:rPr sz="2400" b="1" spc="5" dirty="0">
                <a:solidFill>
                  <a:srgbClr val="00009A"/>
                </a:solidFill>
                <a:latin typeface="Times New Roman"/>
                <a:cs typeface="Times New Roman"/>
              </a:rPr>
              <a:t>CPU</a:t>
            </a:r>
            <a:r>
              <a:rPr sz="2400" b="1" spc="-8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009A"/>
                </a:solidFill>
                <a:latin typeface="Times New Roman"/>
                <a:cs typeface="Times New Roman"/>
              </a:rPr>
              <a:t>scheduler</a:t>
            </a:r>
            <a:endParaRPr sz="2400" dirty="0">
              <a:latin typeface="Times New Roman"/>
              <a:cs typeface="Times New Roman"/>
            </a:endParaRPr>
          </a:p>
          <a:p>
            <a:pPr marL="1022350" lvl="1" indent="-609600">
              <a:lnSpc>
                <a:spcPct val="100000"/>
              </a:lnSpc>
              <a:spcBef>
                <a:spcPts val="1150"/>
              </a:spcBef>
              <a:buChar char="–"/>
              <a:tabLst>
                <a:tab pos="1021715" algn="l"/>
                <a:tab pos="1022350" algn="l"/>
              </a:tabLst>
            </a:pP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OS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implements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CPU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scheduling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algorithm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022350" marR="401320" lvl="1" indent="-609600">
              <a:lnSpc>
                <a:spcPct val="125000"/>
              </a:lnSpc>
              <a:spcBef>
                <a:spcPts val="480"/>
              </a:spcBef>
              <a:buChar char="–"/>
              <a:tabLst>
                <a:tab pos="1021715" algn="l"/>
                <a:tab pos="1022985" algn="l"/>
              </a:tabLst>
            </a:pPr>
            <a:r>
              <a:rPr sz="2000" spc="5" dirty="0">
                <a:latin typeface="Times New Roman"/>
                <a:cs typeface="Times New Roman"/>
              </a:rPr>
              <a:t>selects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process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processes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execute  </a:t>
            </a:r>
            <a:r>
              <a:rPr sz="2000" spc="5" dirty="0">
                <a:latin typeface="Times New Roman"/>
                <a:cs typeface="Times New Roman"/>
              </a:rPr>
              <a:t>(from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Queue),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allocates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CPU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of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1225"/>
              </a:spcBef>
              <a:buChar char="•"/>
              <a:tabLst>
                <a:tab pos="621665" algn="l"/>
                <a:tab pos="622300" algn="l"/>
              </a:tabLst>
            </a:pPr>
            <a:r>
              <a:rPr sz="2400" spc="35" dirty="0">
                <a:latin typeface="Times New Roman"/>
                <a:cs typeface="Times New Roman"/>
              </a:rPr>
              <a:t>CPU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scheduling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decisions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may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take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when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process:</a:t>
            </a:r>
            <a:endParaRPr sz="2400" dirty="0">
              <a:latin typeface="Times New Roman"/>
              <a:cs typeface="Times New Roman"/>
            </a:endParaRPr>
          </a:p>
          <a:p>
            <a:pPr marL="1002665" indent="-5327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1800" spc="15" dirty="0">
                <a:latin typeface="Times New Roman"/>
                <a:cs typeface="Times New Roman"/>
              </a:rPr>
              <a:t>Switches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running </a:t>
            </a:r>
            <a:r>
              <a:rPr sz="1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b="1" spc="-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waiting </a:t>
            </a:r>
            <a:r>
              <a:rPr sz="1800" spc="45" dirty="0">
                <a:latin typeface="Times New Roman"/>
                <a:cs typeface="Times New Roman"/>
              </a:rPr>
              <a:t>state</a:t>
            </a:r>
            <a:endParaRPr sz="1800" dirty="0">
              <a:latin typeface="Times New Roman"/>
              <a:cs typeface="Times New Roman"/>
            </a:endParaRPr>
          </a:p>
          <a:p>
            <a:pPr marL="1002665" marR="5080" indent="-532765">
              <a:lnSpc>
                <a:spcPct val="125000"/>
              </a:lnSpc>
              <a:spcBef>
                <a:spcPts val="43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1800" spc="20" dirty="0">
                <a:latin typeface="Times New Roman"/>
                <a:cs typeface="Times New Roman"/>
              </a:rPr>
              <a:t>Switches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(e.g.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when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slice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process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expires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an  </a:t>
            </a:r>
            <a:r>
              <a:rPr sz="1800" spc="50" dirty="0">
                <a:latin typeface="Times New Roman"/>
                <a:cs typeface="Times New Roman"/>
              </a:rPr>
              <a:t>interrupt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occurs)</a:t>
            </a:r>
            <a:endParaRPr sz="1800" dirty="0">
              <a:latin typeface="Times New Roman"/>
              <a:cs typeface="Times New Roman"/>
            </a:endParaRPr>
          </a:p>
          <a:p>
            <a:pPr marL="1003300" indent="-53340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15" dirty="0">
                <a:latin typeface="Times New Roman"/>
                <a:cs typeface="Times New Roman"/>
              </a:rPr>
              <a:t>Switches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from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waiting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ready</a:t>
            </a:r>
            <a:r>
              <a:rPr sz="1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state.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(e.g.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completion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I/O)</a:t>
            </a:r>
            <a:endParaRPr sz="1800" dirty="0">
              <a:latin typeface="Times New Roman"/>
              <a:cs typeface="Times New Roman"/>
            </a:endParaRPr>
          </a:p>
          <a:p>
            <a:pPr marL="1003300" indent="-5334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Terminates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4076" y="7019795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162" y="425450"/>
            <a:ext cx="8729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Preemptive </a:t>
            </a:r>
            <a:r>
              <a:rPr spc="95" dirty="0"/>
              <a:t>vs </a:t>
            </a:r>
            <a:r>
              <a:rPr spc="180" dirty="0"/>
              <a:t>Non </a:t>
            </a:r>
            <a:r>
              <a:rPr spc="35" dirty="0"/>
              <a:t>Preemptive</a:t>
            </a:r>
            <a:r>
              <a:rPr spc="-250" dirty="0"/>
              <a:t> </a:t>
            </a:r>
            <a:r>
              <a:rPr spc="4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147825"/>
            <a:ext cx="2911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Non-preemptive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636267"/>
            <a:ext cx="8679815" cy="283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"/>
              <a:tabLst>
                <a:tab pos="293370" algn="l"/>
              </a:tabLst>
            </a:pPr>
            <a:r>
              <a:rPr sz="2800" dirty="0">
                <a:latin typeface="Arial"/>
                <a:cs typeface="Arial"/>
              </a:rPr>
              <a:t>Process runs until voluntarily relinquish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CPU</a:t>
            </a: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ourier New"/>
                <a:cs typeface="Courier New"/>
              </a:rPr>
              <a:t>o</a:t>
            </a:r>
            <a:r>
              <a:rPr sz="2400" spc="-8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process blocks on an event (e.g., I/O)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66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process terminates</a:t>
            </a:r>
            <a:endParaRPr sz="2000" dirty="0">
              <a:latin typeface="Arial"/>
              <a:cs typeface="Arial"/>
            </a:endParaRPr>
          </a:p>
          <a:p>
            <a:pPr marL="678180" marR="1490345" indent="-20891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5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process periodically calls the yield() system call to give up 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CPU</a:t>
            </a:r>
            <a:endParaRPr sz="2000" dirty="0">
              <a:latin typeface="Arial"/>
              <a:cs typeface="Arial"/>
            </a:endParaRPr>
          </a:p>
          <a:p>
            <a:pPr marL="2298700">
              <a:lnSpc>
                <a:spcPts val="2080"/>
              </a:lnSpc>
              <a:spcBef>
                <a:spcPts val="865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2880"/>
              </a:lnSpc>
              <a:spcBef>
                <a:spcPts val="2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Arial"/>
                <a:cs typeface="Arial"/>
              </a:rPr>
              <a:t>Only suitable for domains where processes can be </a:t>
            </a:r>
            <a:r>
              <a:rPr sz="2400" spc="-5" dirty="0">
                <a:latin typeface="Arial"/>
                <a:cs typeface="Arial"/>
              </a:rPr>
              <a:t>trusted </a:t>
            </a:r>
            <a:r>
              <a:rPr sz="2400" dirty="0">
                <a:latin typeface="Arial"/>
                <a:cs typeface="Arial"/>
              </a:rPr>
              <a:t>to  relinquish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8843" y="5174996"/>
            <a:ext cx="14598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1015" algn="l"/>
              </a:tabLst>
            </a:pPr>
            <a:r>
              <a:rPr sz="2000" spc="-5" dirty="0">
                <a:latin typeface="Arial"/>
                <a:cs typeface="Arial"/>
              </a:rPr>
              <a:t>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executin</a:t>
            </a:r>
            <a:r>
              <a:rPr lang="en-US" sz="2000" spc="-5" dirty="0">
                <a:latin typeface="Arial"/>
                <a:cs typeface="Arial"/>
              </a:rPr>
              <a:t>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683505"/>
            <a:ext cx="6899909" cy="1736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Preemptive</a:t>
            </a:r>
            <a:endParaRPr sz="32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30"/>
              </a:spcBef>
              <a:tabLst>
                <a:tab pos="1265555" algn="l"/>
                <a:tab pos="2572385" algn="l"/>
                <a:tab pos="3625850" algn="l"/>
                <a:tab pos="4888865" algn="l"/>
                <a:tab pos="5517515" algn="l"/>
              </a:tabLst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5" dirty="0">
                <a:latin typeface="Arial"/>
                <a:cs typeface="Arial"/>
              </a:rPr>
              <a:t>The	scheduler	</a:t>
            </a:r>
            <a:r>
              <a:rPr sz="2000" spc="-10" dirty="0">
                <a:latin typeface="Arial"/>
                <a:cs typeface="Arial"/>
              </a:rPr>
              <a:t>activel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interrupt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" dirty="0">
                <a:latin typeface="Arial"/>
                <a:cs typeface="Arial"/>
              </a:rPr>
              <a:t>reschedules  process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5" dirty="0">
                <a:latin typeface="Arial"/>
                <a:cs typeface="Arial"/>
              </a:rPr>
              <a:t>Special </a:t>
            </a:r>
            <a:r>
              <a:rPr sz="2000" spc="-10" dirty="0">
                <a:latin typeface="Arial"/>
                <a:cs typeface="Arial"/>
              </a:rPr>
              <a:t>device </a:t>
            </a:r>
            <a:r>
              <a:rPr sz="2000" spc="-5" dirty="0">
                <a:latin typeface="Arial"/>
                <a:cs typeface="Arial"/>
              </a:rPr>
              <a:t>requires for creating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interrupt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5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Required </a:t>
            </a:r>
            <a:r>
              <a:rPr sz="2000" spc="-5" dirty="0">
                <a:latin typeface="Arial"/>
                <a:cs typeface="Arial"/>
              </a:rPr>
              <a:t>when </a:t>
            </a:r>
            <a:r>
              <a:rPr sz="2000" spc="-10" dirty="0">
                <a:latin typeface="Arial"/>
                <a:cs typeface="Arial"/>
              </a:rPr>
              <a:t>applications cannot </a:t>
            </a:r>
            <a:r>
              <a:rPr sz="2000" spc="-5" dirty="0">
                <a:latin typeface="Arial"/>
                <a:cs typeface="Arial"/>
              </a:rPr>
              <a:t>be trusted to yield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5539" y="6394196"/>
            <a:ext cx="275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Incurs some </a:t>
            </a:r>
            <a:r>
              <a:rPr sz="2000" spc="-10" dirty="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9276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764" y="382777"/>
            <a:ext cx="43630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Scheduling</a:t>
            </a:r>
            <a:r>
              <a:rPr spc="-70" dirty="0"/>
              <a:t> </a:t>
            </a:r>
            <a:r>
              <a:rPr spc="10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83284"/>
            <a:ext cx="8675370" cy="431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A"/>
                </a:solidFill>
                <a:latin typeface="Times New Roman"/>
                <a:cs typeface="Times New Roman"/>
              </a:rPr>
              <a:t>CPU</a:t>
            </a:r>
            <a:r>
              <a:rPr sz="2400" b="1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33339A"/>
                </a:solidFill>
                <a:latin typeface="Times New Roman"/>
                <a:cs typeface="Times New Roman"/>
              </a:rPr>
              <a:t>utilization</a:t>
            </a:r>
            <a:r>
              <a:rPr sz="2400" b="1" spc="-5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percentage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CPU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not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idle.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33339A"/>
                </a:solidFill>
                <a:latin typeface="Times New Roman"/>
                <a:cs typeface="Times New Roman"/>
              </a:rPr>
              <a:t>Throughput</a:t>
            </a:r>
            <a:r>
              <a:rPr sz="2400" b="1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completed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processes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unit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endParaRPr lang="en-US" sz="2400" spc="2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000" spc="25" dirty="0">
                <a:latin typeface="Times New Roman"/>
                <a:cs typeface="Times New Roman"/>
              </a:rPr>
              <a:t>[the amount of material or items passing through a system or process]</a:t>
            </a: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4965" algn="l"/>
                <a:tab pos="355600" algn="l"/>
                <a:tab pos="4152265" algn="l"/>
              </a:tabLst>
            </a:pPr>
            <a:r>
              <a:rPr sz="2400" b="1" spc="60" dirty="0">
                <a:solidFill>
                  <a:srgbClr val="33339A"/>
                </a:solidFill>
                <a:latin typeface="Times New Roman"/>
                <a:cs typeface="Times New Roman"/>
              </a:rPr>
              <a:t>Waiting </a:t>
            </a: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spent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in	</a:t>
            </a:r>
            <a:r>
              <a:rPr sz="2400" spc="65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ready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queue</a:t>
            </a:r>
            <a:endParaRPr sz="2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For </a:t>
            </a:r>
            <a:r>
              <a:rPr sz="2000" b="1" spc="55" dirty="0">
                <a:latin typeface="Times New Roman"/>
                <a:cs typeface="Times New Roman"/>
              </a:rPr>
              <a:t>Non </a:t>
            </a:r>
            <a:r>
              <a:rPr sz="2000" b="1" dirty="0">
                <a:latin typeface="Times New Roman"/>
                <a:cs typeface="Times New Roman"/>
              </a:rPr>
              <a:t>preemptive </a:t>
            </a:r>
            <a:r>
              <a:rPr sz="2000" b="1" spc="5" dirty="0">
                <a:latin typeface="Times New Roman"/>
                <a:cs typeface="Times New Roman"/>
              </a:rPr>
              <a:t>Algos </a:t>
            </a:r>
            <a:r>
              <a:rPr sz="2000" b="1" spc="-130" dirty="0">
                <a:latin typeface="Times New Roman"/>
                <a:cs typeface="Times New Roman"/>
              </a:rPr>
              <a:t>= </a:t>
            </a:r>
            <a:r>
              <a:rPr sz="2000" b="1" spc="-15" dirty="0">
                <a:latin typeface="Times New Roman"/>
                <a:cs typeface="Times New Roman"/>
              </a:rPr>
              <a:t>Starting.Time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Arrival.Time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5015" algn="l"/>
                <a:tab pos="755650" algn="l"/>
                <a:tab pos="3789679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Preemptive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Algos	</a:t>
            </a:r>
            <a:r>
              <a:rPr sz="2000" b="1" spc="-130" dirty="0">
                <a:latin typeface="Times New Roman"/>
                <a:cs typeface="Times New Roman"/>
              </a:rPr>
              <a:t>= </a:t>
            </a:r>
            <a:r>
              <a:rPr sz="2000" b="1" spc="-5" dirty="0">
                <a:latin typeface="Times New Roman"/>
                <a:cs typeface="Times New Roman"/>
              </a:rPr>
              <a:t>Finish.Time </a:t>
            </a:r>
            <a:r>
              <a:rPr sz="2000" b="1" spc="45" dirty="0">
                <a:latin typeface="Times New Roman"/>
                <a:cs typeface="Times New Roman"/>
              </a:rPr>
              <a:t>– </a:t>
            </a:r>
            <a:r>
              <a:rPr sz="2000" b="1" spc="-40" dirty="0">
                <a:latin typeface="Times New Roman"/>
                <a:cs typeface="Times New Roman"/>
              </a:rPr>
              <a:t>Arrival.Time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Burst.Time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30" dirty="0">
                <a:solidFill>
                  <a:srgbClr val="33339A"/>
                </a:solidFill>
                <a:latin typeface="Times New Roman"/>
                <a:cs typeface="Times New Roman"/>
              </a:rPr>
              <a:t>Turnaround</a:t>
            </a:r>
            <a:r>
              <a:rPr sz="2400" b="1" spc="-4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time</a:t>
            </a:r>
            <a:r>
              <a:rPr sz="2400" b="1" spc="-9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amount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time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execute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particular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</a:p>
          <a:p>
            <a:pPr marL="808990" lvl="1" indent="-339090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808355" algn="l"/>
                <a:tab pos="80899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Finish.Time </a:t>
            </a:r>
            <a:r>
              <a:rPr sz="2000" b="1" spc="45" dirty="0">
                <a:latin typeface="Times New Roman"/>
                <a:cs typeface="Times New Roman"/>
              </a:rPr>
              <a:t>–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40" dirty="0" err="1">
                <a:latin typeface="Times New Roman"/>
                <a:cs typeface="Times New Roman"/>
              </a:rPr>
              <a:t>Arrival.Time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25" dirty="0">
                <a:solidFill>
                  <a:srgbClr val="33339A"/>
                </a:solidFill>
                <a:latin typeface="Times New Roman"/>
                <a:cs typeface="Times New Roman"/>
              </a:rPr>
              <a:t>Response time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15" dirty="0">
                <a:latin typeface="Times New Roman"/>
                <a:cs typeface="Times New Roman"/>
              </a:rPr>
              <a:t>response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latency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306" y="6100421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>
                <a:moveTo>
                  <a:pt x="0" y="0"/>
                </a:moveTo>
                <a:lnTo>
                  <a:pt x="0" y="983742"/>
                </a:lnTo>
                <a:lnTo>
                  <a:pt x="9144000" y="98374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6422390"/>
            <a:ext cx="7858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</a:t>
            </a:r>
            <a:r>
              <a:rPr sz="2000" spc="40" dirty="0">
                <a:latin typeface="Times New Roman"/>
                <a:cs typeface="Times New Roman"/>
              </a:rPr>
              <a:t>amount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time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takes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request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was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submitted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until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first  </a:t>
            </a:r>
            <a:r>
              <a:rPr sz="2000" spc="15" dirty="0">
                <a:latin typeface="Times New Roman"/>
                <a:cs typeface="Times New Roman"/>
              </a:rPr>
              <a:t>response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produced,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Times New Roman"/>
                <a:cs typeface="Times New Roman"/>
              </a:rPr>
              <a:t>not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output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time-sharing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environment)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9276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588" y="382777"/>
            <a:ext cx="4896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The </a:t>
            </a:r>
            <a:r>
              <a:rPr spc="15" dirty="0"/>
              <a:t>Perfect</a:t>
            </a:r>
            <a:r>
              <a:rPr spc="-85" dirty="0"/>
              <a:t> </a:t>
            </a:r>
            <a:r>
              <a:rPr dirty="0"/>
              <a:t>Scheduler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28825"/>
            <a:ext cx="7893050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40" dirty="0">
                <a:latin typeface="Georgia"/>
                <a:cs typeface="Georgia"/>
              </a:rPr>
              <a:t>Max </a:t>
            </a:r>
            <a:r>
              <a:rPr sz="2800" spc="114" dirty="0">
                <a:latin typeface="Georgia"/>
                <a:cs typeface="Georgia"/>
              </a:rPr>
              <a:t>CPU </a:t>
            </a:r>
            <a:r>
              <a:rPr sz="2800" spc="-35" dirty="0">
                <a:latin typeface="Georgia"/>
                <a:cs typeface="Georgia"/>
              </a:rPr>
              <a:t>utilization= </a:t>
            </a:r>
            <a:r>
              <a:rPr sz="2800" spc="-85" dirty="0">
                <a:latin typeface="Georgia"/>
                <a:cs typeface="Georgia"/>
              </a:rPr>
              <a:t>keep </a:t>
            </a:r>
            <a:r>
              <a:rPr sz="2800" spc="-45" dirty="0">
                <a:latin typeface="Georgia"/>
                <a:cs typeface="Georgia"/>
              </a:rPr>
              <a:t>all </a:t>
            </a:r>
            <a:r>
              <a:rPr sz="2800" spc="-60" dirty="0">
                <a:latin typeface="Georgia"/>
                <a:cs typeface="Georgia"/>
              </a:rPr>
              <a:t>devices</a:t>
            </a:r>
            <a:r>
              <a:rPr sz="2800" spc="204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busy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40" dirty="0">
                <a:latin typeface="Georgia"/>
                <a:cs typeface="Georgia"/>
              </a:rPr>
              <a:t>Max </a:t>
            </a:r>
            <a:r>
              <a:rPr sz="2800" spc="-90" dirty="0">
                <a:latin typeface="Georgia"/>
                <a:cs typeface="Georgia"/>
              </a:rPr>
              <a:t>throughput </a:t>
            </a:r>
            <a:r>
              <a:rPr sz="2800" dirty="0">
                <a:latin typeface="Georgia"/>
                <a:cs typeface="Georgia"/>
              </a:rPr>
              <a:t>=Maximize</a:t>
            </a:r>
            <a:r>
              <a:rPr sz="2800" spc="14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jobs/time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10" dirty="0">
                <a:latin typeface="Georgia"/>
                <a:cs typeface="Georgia"/>
              </a:rPr>
              <a:t>Min </a:t>
            </a:r>
            <a:r>
              <a:rPr sz="2800" spc="-90" dirty="0">
                <a:latin typeface="Georgia"/>
                <a:cs typeface="Georgia"/>
              </a:rPr>
              <a:t>turnaround</a:t>
            </a:r>
            <a:r>
              <a:rPr sz="2800" spc="65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time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Georgia"/>
                <a:cs typeface="Georgia"/>
              </a:rPr>
              <a:t>Min </a:t>
            </a:r>
            <a:r>
              <a:rPr sz="2800" spc="-50" dirty="0">
                <a:latin typeface="Georgia"/>
                <a:cs typeface="Georgia"/>
              </a:rPr>
              <a:t>waiting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-90" dirty="0">
                <a:latin typeface="Georgia"/>
                <a:cs typeface="Georgia"/>
              </a:rPr>
              <a:t>time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Georgia"/>
                <a:cs typeface="Georgia"/>
              </a:rPr>
              <a:t>Min </a:t>
            </a:r>
            <a:r>
              <a:rPr sz="2800" spc="-100" dirty="0">
                <a:latin typeface="Georgia"/>
                <a:cs typeface="Georgia"/>
              </a:rPr>
              <a:t>response </a:t>
            </a:r>
            <a:r>
              <a:rPr sz="2800" spc="-85" dirty="0">
                <a:latin typeface="Georgia"/>
                <a:cs typeface="Georgia"/>
              </a:rPr>
              <a:t>time </a:t>
            </a:r>
            <a:r>
              <a:rPr sz="2800" spc="-30" dirty="0">
                <a:latin typeface="Georgia"/>
                <a:cs typeface="Georgia"/>
              </a:rPr>
              <a:t>=latency, </a:t>
            </a:r>
            <a:r>
              <a:rPr sz="2800" spc="-105" dirty="0">
                <a:latin typeface="Georgia"/>
                <a:cs typeface="Georgia"/>
              </a:rPr>
              <a:t>first</a:t>
            </a:r>
            <a:r>
              <a:rPr sz="2800" spc="405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response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80" dirty="0">
                <a:latin typeface="Georgia"/>
                <a:cs typeface="Georgia"/>
              </a:rPr>
              <a:t>Fairness: </a:t>
            </a:r>
            <a:r>
              <a:rPr sz="2800" spc="-55" dirty="0">
                <a:latin typeface="Georgia"/>
                <a:cs typeface="Georgia"/>
              </a:rPr>
              <a:t>everyone </a:t>
            </a:r>
            <a:r>
              <a:rPr sz="2800" spc="-85" dirty="0">
                <a:latin typeface="Georgia"/>
                <a:cs typeface="Georgia"/>
              </a:rPr>
              <a:t>makes </a:t>
            </a:r>
            <a:r>
              <a:rPr sz="2800" spc="-90" dirty="0">
                <a:latin typeface="Georgia"/>
                <a:cs typeface="Georgia"/>
              </a:rPr>
              <a:t>progress, </a:t>
            </a:r>
            <a:r>
              <a:rPr sz="2800" spc="-50" dirty="0">
                <a:latin typeface="Georgia"/>
                <a:cs typeface="Georgia"/>
              </a:rPr>
              <a:t>no </a:t>
            </a:r>
            <a:r>
              <a:rPr sz="2800" spc="-60" dirty="0">
                <a:latin typeface="Georgia"/>
                <a:cs typeface="Georgia"/>
              </a:rPr>
              <a:t>one</a:t>
            </a:r>
            <a:r>
              <a:rPr sz="2800" spc="540" dirty="0">
                <a:latin typeface="Georgia"/>
                <a:cs typeface="Georgia"/>
              </a:rPr>
              <a:t> </a:t>
            </a:r>
            <a:r>
              <a:rPr sz="2800" spc="-95" dirty="0">
                <a:latin typeface="Georgia"/>
                <a:cs typeface="Georgia"/>
              </a:rPr>
              <a:t>starves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9282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825" y="350012"/>
            <a:ext cx="776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Single </a:t>
            </a:r>
            <a:r>
              <a:rPr spc="10" dirty="0"/>
              <a:t>CPU–Scheduling</a:t>
            </a:r>
            <a:r>
              <a:rPr spc="-215" dirty="0"/>
              <a:t> </a:t>
            </a:r>
            <a:r>
              <a:rPr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7939" y="1336801"/>
            <a:ext cx="5596890" cy="4583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800" spc="60" dirty="0">
                <a:latin typeface="Times New Roman"/>
                <a:cs typeface="Times New Roman"/>
              </a:rPr>
              <a:t>First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55" dirty="0">
                <a:latin typeface="Times New Roman"/>
                <a:cs typeface="Times New Roman"/>
              </a:rPr>
              <a:t>First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Serve </a:t>
            </a:r>
            <a:r>
              <a:rPr sz="2800" spc="35" dirty="0">
                <a:latin typeface="Times New Roman"/>
                <a:cs typeface="Times New Roman"/>
              </a:rPr>
              <a:t>(FCFS)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35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Smallest </a:t>
            </a:r>
            <a:r>
              <a:rPr sz="2800" spc="75" dirty="0">
                <a:latin typeface="Times New Roman"/>
                <a:cs typeface="Times New Roman"/>
              </a:rPr>
              <a:t>Next </a:t>
            </a:r>
            <a:r>
              <a:rPr sz="2800" spc="45" dirty="0">
                <a:latin typeface="Times New Roman"/>
                <a:cs typeface="Times New Roman"/>
              </a:rPr>
              <a:t>CPU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Burst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40" dirty="0">
                <a:latin typeface="Times New Roman"/>
                <a:cs typeface="Times New Roman"/>
              </a:rPr>
              <a:t>Shortest </a:t>
            </a:r>
            <a:r>
              <a:rPr sz="2400" spc="-20" dirty="0">
                <a:latin typeface="Times New Roman"/>
                <a:cs typeface="Times New Roman"/>
              </a:rPr>
              <a:t>Job </a:t>
            </a:r>
            <a:r>
              <a:rPr sz="2400" spc="45" dirty="0">
                <a:latin typeface="Times New Roman"/>
                <a:cs typeface="Times New Roman"/>
              </a:rPr>
              <a:t>First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(SJF)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40" dirty="0">
                <a:latin typeface="Times New Roman"/>
                <a:cs typeface="Times New Roman"/>
              </a:rPr>
              <a:t>Shortest </a:t>
            </a:r>
            <a:r>
              <a:rPr sz="2400" dirty="0">
                <a:latin typeface="Times New Roman"/>
                <a:cs typeface="Times New Roman"/>
              </a:rPr>
              <a:t>Remaining </a:t>
            </a:r>
            <a:r>
              <a:rPr sz="2400" spc="-15" dirty="0">
                <a:latin typeface="Times New Roman"/>
                <a:cs typeface="Times New Roman"/>
              </a:rPr>
              <a:t>Time </a:t>
            </a:r>
            <a:r>
              <a:rPr sz="2400" spc="45" dirty="0">
                <a:latin typeface="Times New Roman"/>
                <a:cs typeface="Times New Roman"/>
              </a:rPr>
              <a:t>First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(SRTF)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35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800" spc="50" dirty="0">
                <a:latin typeface="Times New Roman"/>
                <a:cs typeface="Times New Roman"/>
              </a:rPr>
              <a:t>Round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Robin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sz="35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800" spc="25" dirty="0">
                <a:latin typeface="Times New Roman"/>
                <a:cs typeface="Times New Roman"/>
              </a:rPr>
              <a:t>Priority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Scheduling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276" y="6731000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457454"/>
            <a:ext cx="456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First </a:t>
            </a:r>
            <a:r>
              <a:rPr sz="3600" spc="100" dirty="0"/>
              <a:t>Come </a:t>
            </a:r>
            <a:r>
              <a:rPr sz="3600" spc="10" dirty="0"/>
              <a:t>First</a:t>
            </a:r>
            <a:r>
              <a:rPr sz="3600" spc="-120" dirty="0"/>
              <a:t> </a:t>
            </a:r>
            <a:r>
              <a:rPr sz="3600" spc="10" dirty="0"/>
              <a:t>Serve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241477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1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0" y="0"/>
                </a:moveTo>
                <a:lnTo>
                  <a:pt x="0" y="979932"/>
                </a:lnTo>
                <a:lnTo>
                  <a:pt x="9144000" y="97993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941" y="1341374"/>
            <a:ext cx="8929370" cy="465319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Georgia"/>
                <a:cs typeface="Georgia"/>
              </a:rPr>
              <a:t>Simplest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60" dirty="0">
                <a:latin typeface="Georgia"/>
                <a:cs typeface="Georgia"/>
              </a:rPr>
              <a:t>scheduling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algorithm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Non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preemptive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Georgia"/>
                <a:cs typeface="Georgia"/>
              </a:rPr>
              <a:t>The </a:t>
            </a:r>
            <a:r>
              <a:rPr sz="2400" spc="-80" dirty="0">
                <a:latin typeface="Georgia"/>
                <a:cs typeface="Georgia"/>
              </a:rPr>
              <a:t>process that </a:t>
            </a:r>
            <a:r>
              <a:rPr sz="2400" spc="-95" dirty="0">
                <a:latin typeface="Georgia"/>
                <a:cs typeface="Georgia"/>
              </a:rPr>
              <a:t>requests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 </a:t>
            </a:r>
            <a:r>
              <a:rPr sz="2400" spc="-90" dirty="0">
                <a:latin typeface="Georgia"/>
                <a:cs typeface="Georgia"/>
              </a:rPr>
              <a:t>first </a:t>
            </a:r>
            <a:r>
              <a:rPr sz="2400" spc="-75" dirty="0">
                <a:latin typeface="Georgia"/>
                <a:cs typeface="Georgia"/>
              </a:rPr>
              <a:t>is </a:t>
            </a:r>
            <a:r>
              <a:rPr sz="2400" spc="-50" dirty="0">
                <a:latin typeface="Georgia"/>
                <a:cs typeface="Georgia"/>
              </a:rPr>
              <a:t>allocated </a:t>
            </a:r>
            <a:r>
              <a:rPr sz="2400" spc="-80" dirty="0">
                <a:latin typeface="Georgia"/>
                <a:cs typeface="Georgia"/>
              </a:rPr>
              <a:t>the </a:t>
            </a:r>
            <a:r>
              <a:rPr sz="2400" spc="95" dirty="0">
                <a:latin typeface="Georgia"/>
                <a:cs typeface="Georgia"/>
              </a:rPr>
              <a:t>CPU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spc="-90" dirty="0">
                <a:latin typeface="Georgia"/>
                <a:cs typeface="Georgia"/>
              </a:rPr>
              <a:t>first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Georgia"/>
                <a:cs typeface="Georgia"/>
              </a:rPr>
              <a:t>Implemented </a:t>
            </a:r>
            <a:r>
              <a:rPr sz="2400" spc="-40" dirty="0">
                <a:latin typeface="Georgia"/>
                <a:cs typeface="Georgia"/>
              </a:rPr>
              <a:t>with </a:t>
            </a:r>
            <a:r>
              <a:rPr sz="2400" spc="-35" dirty="0">
                <a:latin typeface="Georgia"/>
                <a:cs typeface="Georgia"/>
              </a:rPr>
              <a:t>a </a:t>
            </a:r>
            <a:r>
              <a:rPr sz="2400" spc="45" dirty="0">
                <a:latin typeface="Georgia"/>
                <a:cs typeface="Georgia"/>
              </a:rPr>
              <a:t>FIFO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queue.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Limitations</a:t>
            </a:r>
            <a:endParaRPr sz="24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1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70" dirty="0">
                <a:latin typeface="Georgia"/>
                <a:cs typeface="Georgia"/>
              </a:rPr>
              <a:t>FCFS </a:t>
            </a:r>
            <a:r>
              <a:rPr sz="2400" spc="-45" dirty="0">
                <a:solidFill>
                  <a:srgbClr val="FF0000"/>
                </a:solidFill>
                <a:latin typeface="Georgia"/>
                <a:cs typeface="Georgia"/>
              </a:rPr>
              <a:t>favor long </a:t>
            </a:r>
            <a:r>
              <a:rPr sz="2400" spc="-80" dirty="0">
                <a:solidFill>
                  <a:srgbClr val="FF0000"/>
                </a:solidFill>
                <a:latin typeface="Georgia"/>
                <a:cs typeface="Georgia"/>
              </a:rPr>
              <a:t>processes as </a:t>
            </a:r>
            <a:r>
              <a:rPr sz="2400" spc="-70" dirty="0">
                <a:solidFill>
                  <a:srgbClr val="FF0000"/>
                </a:solidFill>
                <a:latin typeface="Georgia"/>
                <a:cs typeface="Georgia"/>
              </a:rPr>
              <a:t>compared 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to </a:t>
            </a:r>
            <a:r>
              <a:rPr sz="2400" spc="-85" dirty="0">
                <a:solidFill>
                  <a:srgbClr val="FF0000"/>
                </a:solidFill>
                <a:latin typeface="Georgia"/>
                <a:cs typeface="Georgia"/>
              </a:rPr>
              <a:t>short </a:t>
            </a:r>
            <a:r>
              <a:rPr sz="2400" spc="-50" dirty="0">
                <a:solidFill>
                  <a:srgbClr val="FF0000"/>
                </a:solidFill>
                <a:latin typeface="Georgia"/>
                <a:cs typeface="Georgia"/>
              </a:rPr>
              <a:t>ones</a:t>
            </a:r>
            <a:r>
              <a:rPr sz="2400" spc="-50" dirty="0">
                <a:latin typeface="Georgia"/>
                <a:cs typeface="Georgia"/>
              </a:rPr>
              <a:t>. </a:t>
            </a:r>
            <a:r>
              <a:rPr sz="2400" dirty="0">
                <a:latin typeface="Georgia"/>
                <a:cs typeface="Georgia"/>
              </a:rPr>
              <a:t>(Convoy  </a:t>
            </a:r>
            <a:r>
              <a:rPr sz="2400" spc="-70" dirty="0">
                <a:latin typeface="Georgia"/>
                <a:cs typeface="Georgia"/>
              </a:rPr>
              <a:t>effect)</a:t>
            </a:r>
            <a:endParaRPr sz="24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Average waiting time depends on arrival</a:t>
            </a:r>
            <a:r>
              <a:rPr sz="2400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15" dirty="0">
                <a:latin typeface="Georgia"/>
                <a:cs typeface="Georgia"/>
              </a:rPr>
              <a:t>Average </a:t>
            </a:r>
            <a:r>
              <a:rPr sz="2400" spc="-45" dirty="0">
                <a:latin typeface="Georgia"/>
                <a:cs typeface="Georgia"/>
              </a:rPr>
              <a:t>waiting </a:t>
            </a:r>
            <a:r>
              <a:rPr sz="2400" spc="-75" dirty="0">
                <a:latin typeface="Georgia"/>
                <a:cs typeface="Georgia"/>
              </a:rPr>
              <a:t>time is </a:t>
            </a:r>
            <a:r>
              <a:rPr sz="2400" spc="-65" dirty="0">
                <a:latin typeface="Georgia"/>
                <a:cs typeface="Georgia"/>
              </a:rPr>
              <a:t>often </a:t>
            </a:r>
            <a:r>
              <a:rPr sz="2400" spc="-70" dirty="0">
                <a:latin typeface="Georgia"/>
                <a:cs typeface="Georgia"/>
              </a:rPr>
              <a:t>quite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long</a:t>
            </a:r>
            <a:endParaRPr sz="2400" dirty="0">
              <a:latin typeface="Georgia"/>
              <a:cs typeface="Georgia"/>
            </a:endParaRPr>
          </a:p>
          <a:p>
            <a:pPr marL="755650" indent="-285750">
              <a:lnSpc>
                <a:spcPts val="2260"/>
              </a:lnSpc>
              <a:spcBef>
                <a:spcPts val="2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65" dirty="0">
                <a:latin typeface="Georgia"/>
                <a:cs typeface="Georgia"/>
              </a:rPr>
              <a:t>FCFS</a:t>
            </a:r>
            <a:r>
              <a:rPr sz="2400" spc="37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is non-preemptive, </a:t>
            </a:r>
            <a:r>
              <a:rPr sz="2400" spc="-55" dirty="0">
                <a:latin typeface="Georgia"/>
                <a:cs typeface="Georgia"/>
              </a:rPr>
              <a:t>so </a:t>
            </a:r>
            <a:r>
              <a:rPr sz="2400" spc="-70" dirty="0">
                <a:latin typeface="Georgia"/>
                <a:cs typeface="Georgia"/>
              </a:rPr>
              <a:t>it </a:t>
            </a:r>
            <a:r>
              <a:rPr sz="2400" spc="-75" dirty="0">
                <a:latin typeface="Georgia"/>
                <a:cs typeface="Georgia"/>
              </a:rPr>
              <a:t>is trouble </a:t>
            </a:r>
            <a:r>
              <a:rPr sz="2400" spc="-65" dirty="0">
                <a:latin typeface="Georgia"/>
                <a:cs typeface="Georgia"/>
              </a:rPr>
              <a:t>some for </a:t>
            </a:r>
            <a:r>
              <a:rPr sz="2400" spc="-75" dirty="0">
                <a:latin typeface="Georgia"/>
                <a:cs typeface="Georgia"/>
              </a:rPr>
              <a:t>time </a:t>
            </a:r>
            <a:r>
              <a:rPr sz="2400" spc="-165" dirty="0">
                <a:latin typeface="Georgia"/>
                <a:cs typeface="Georgia"/>
              </a:rPr>
              <a:t>sharing</a:t>
            </a:r>
            <a:endParaRPr sz="2400" dirty="0">
              <a:latin typeface="Georgia"/>
              <a:cs typeface="Georgia"/>
            </a:endParaRPr>
          </a:p>
          <a:p>
            <a:pPr marL="453390">
              <a:lnSpc>
                <a:spcPts val="2260"/>
              </a:lnSpc>
            </a:pPr>
            <a:r>
              <a:rPr lang="en-US" sz="3600" spc="-157" baseline="-21990" dirty="0">
                <a:latin typeface="Georgia"/>
                <a:cs typeface="Georgia"/>
              </a:rPr>
              <a:t>systems</a:t>
            </a:r>
            <a:endParaRPr sz="3600" baseline="-2199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1586</Words>
  <Application>Microsoft Office PowerPoint</Application>
  <PresentationFormat>Custom</PresentationFormat>
  <Paragraphs>343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Comic Sans MS</vt:lpstr>
      <vt:lpstr>Courier New</vt:lpstr>
      <vt:lpstr>Georgia</vt:lpstr>
      <vt:lpstr>Symbol</vt:lpstr>
      <vt:lpstr>Times New Roman</vt:lpstr>
      <vt:lpstr>Wingdings</vt:lpstr>
      <vt:lpstr>Office Theme</vt:lpstr>
      <vt:lpstr>Operating Systems</vt:lpstr>
      <vt:lpstr>CPU – I/O Burst Cycle</vt:lpstr>
      <vt:lpstr>Scheduling</vt:lpstr>
      <vt:lpstr>CPU Scheduler</vt:lpstr>
      <vt:lpstr>Preemptive vs Non Preemptive Process</vt:lpstr>
      <vt:lpstr>Scheduling Criteria</vt:lpstr>
      <vt:lpstr>The Perfect Scheduler</vt:lpstr>
      <vt:lpstr>Single CPU–Scheduling Algorithms</vt:lpstr>
      <vt:lpstr>First Come First Serve</vt:lpstr>
      <vt:lpstr>Convoy Effect</vt:lpstr>
      <vt:lpstr>FCFS – Example</vt:lpstr>
      <vt:lpstr>FCFS – Example</vt:lpstr>
      <vt:lpstr>FCFS – Example</vt:lpstr>
      <vt:lpstr>FCFS – Example</vt:lpstr>
      <vt:lpstr>SJF &amp; SRTF Scheduling…</vt:lpstr>
      <vt:lpstr>SJF Example</vt:lpstr>
      <vt:lpstr>SRTF Example</vt:lpstr>
      <vt:lpstr>SJF &amp; SRTF – Example</vt:lpstr>
      <vt:lpstr>SJF &amp; SRTF – Example</vt:lpstr>
      <vt:lpstr>SJF &amp; SRTF – Example</vt:lpstr>
      <vt:lpstr>Round Robin (RR)</vt:lpstr>
      <vt:lpstr>Example of RR with Time  Quantum = 4</vt:lpstr>
      <vt:lpstr>Priority Scheduling</vt:lpstr>
      <vt:lpstr>Example of Priority Scheduling</vt:lpstr>
      <vt:lpstr>Course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5- CSE 325-OS-CPU Scheduling 8-9.pptx</dc:title>
  <dc:creator>Admin</dc:creator>
  <cp:lastModifiedBy>Dr. Md. Nawab Yousuf Ali</cp:lastModifiedBy>
  <cp:revision>20</cp:revision>
  <dcterms:created xsi:type="dcterms:W3CDTF">2019-10-13T15:40:34Z</dcterms:created>
  <dcterms:modified xsi:type="dcterms:W3CDTF">2022-03-11T02:15:32Z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2019-10-13T00:00:00Z</vt:filetime>
  </property>
</Properties>
</file>