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314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1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66927" y="457200"/>
            <a:ext cx="1807463" cy="859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50923" y="939799"/>
            <a:ext cx="6956553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66927" y="457200"/>
            <a:ext cx="1807463" cy="859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66927" y="457200"/>
            <a:ext cx="1807463" cy="8595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2405" y="324104"/>
            <a:ext cx="7133588" cy="1367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8580" y="1933447"/>
            <a:ext cx="7381238" cy="4707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090" y="1485391"/>
            <a:ext cx="41897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15" dirty="0">
                <a:solidFill>
                  <a:srgbClr val="006FC0"/>
                </a:solidFill>
                <a:latin typeface="Times New Roman"/>
                <a:cs typeface="Times New Roman"/>
              </a:rPr>
              <a:t>Operating</a:t>
            </a:r>
            <a:r>
              <a:rPr sz="4000" b="1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4000" b="1" spc="30" dirty="0">
                <a:solidFill>
                  <a:srgbClr val="006FC0"/>
                </a:solidFill>
                <a:latin typeface="Times New Roman"/>
                <a:cs typeface="Times New Roman"/>
              </a:rPr>
              <a:t>Systems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82314" y="3309618"/>
            <a:ext cx="4416425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800" b="1" spc="100" dirty="0">
                <a:latin typeface="Times New Roman"/>
                <a:cs typeface="Times New Roman"/>
              </a:rPr>
              <a:t>Deadlocks</a:t>
            </a:r>
            <a:endParaRPr sz="4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6223" y="665479"/>
            <a:ext cx="59626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Conditions for</a:t>
            </a:r>
            <a:r>
              <a:rPr sz="4400" spc="-60" dirty="0"/>
              <a:t> </a:t>
            </a:r>
            <a:r>
              <a:rPr sz="4400" dirty="0"/>
              <a:t>Deadlock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4539" y="1596635"/>
            <a:ext cx="8228965" cy="32378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Mutual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exclusion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Only </a:t>
            </a:r>
            <a:r>
              <a:rPr sz="2800" dirty="0">
                <a:latin typeface="Arial"/>
                <a:cs typeface="Arial"/>
              </a:rPr>
              <a:t>one process </a:t>
            </a:r>
            <a:r>
              <a:rPr sz="2800" spc="-5" dirty="0">
                <a:latin typeface="Arial"/>
                <a:cs typeface="Arial"/>
              </a:rPr>
              <a:t>may </a:t>
            </a:r>
            <a:r>
              <a:rPr sz="2800" dirty="0">
                <a:latin typeface="Arial"/>
                <a:cs typeface="Arial"/>
              </a:rPr>
              <a:t>use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resource at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time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4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Hold-and-wait</a:t>
            </a:r>
            <a:endParaRPr sz="3200">
              <a:latin typeface="Arial"/>
              <a:cs typeface="Arial"/>
            </a:endParaRPr>
          </a:p>
          <a:p>
            <a:pPr marL="756285" marR="259079" lvl="1" indent="-286385">
              <a:lnSpc>
                <a:spcPct val="100000"/>
              </a:lnSpc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process </a:t>
            </a:r>
            <a:r>
              <a:rPr sz="2800" spc="-5" dirty="0">
                <a:latin typeface="Arial"/>
                <a:cs typeface="Arial"/>
              </a:rPr>
              <a:t>may </a:t>
            </a:r>
            <a:r>
              <a:rPr sz="2800" dirty="0">
                <a:latin typeface="Arial"/>
                <a:cs typeface="Arial"/>
              </a:rPr>
              <a:t>hold allocated resources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while  awaiting </a:t>
            </a:r>
            <a:r>
              <a:rPr sz="2800" dirty="0">
                <a:latin typeface="Arial"/>
                <a:cs typeface="Arial"/>
              </a:rPr>
              <a:t>assignment of others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5600" y="4917947"/>
            <a:ext cx="4648200" cy="23972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57500" y="4879848"/>
            <a:ext cx="4724400" cy="24353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57500" y="4879848"/>
            <a:ext cx="4724400" cy="2435860"/>
          </a:xfrm>
          <a:custGeom>
            <a:avLst/>
            <a:gdLst/>
            <a:ahLst/>
            <a:cxnLst/>
            <a:rect l="l" t="t" r="r" b="b"/>
            <a:pathLst>
              <a:path w="4724400" h="2435859">
                <a:moveTo>
                  <a:pt x="4724400" y="2435351"/>
                </a:moveTo>
                <a:lnTo>
                  <a:pt x="4724400" y="0"/>
                </a:lnTo>
                <a:lnTo>
                  <a:pt x="0" y="0"/>
                </a:lnTo>
                <a:lnTo>
                  <a:pt x="0" y="2435351"/>
                </a:lnTo>
                <a:lnTo>
                  <a:pt x="19812" y="2435351"/>
                </a:lnTo>
                <a:lnTo>
                  <a:pt x="19812" y="38100"/>
                </a:lnTo>
                <a:lnTo>
                  <a:pt x="38100" y="18288"/>
                </a:lnTo>
                <a:lnTo>
                  <a:pt x="38100" y="38100"/>
                </a:lnTo>
                <a:lnTo>
                  <a:pt x="4686300" y="38100"/>
                </a:lnTo>
                <a:lnTo>
                  <a:pt x="4686300" y="18288"/>
                </a:lnTo>
                <a:lnTo>
                  <a:pt x="4706112" y="38100"/>
                </a:lnTo>
                <a:lnTo>
                  <a:pt x="4706112" y="2435351"/>
                </a:lnTo>
                <a:lnTo>
                  <a:pt x="4724400" y="2435351"/>
                </a:lnTo>
                <a:close/>
              </a:path>
              <a:path w="4724400" h="2435859">
                <a:moveTo>
                  <a:pt x="38100" y="38100"/>
                </a:moveTo>
                <a:lnTo>
                  <a:pt x="38100" y="18288"/>
                </a:lnTo>
                <a:lnTo>
                  <a:pt x="19812" y="38100"/>
                </a:lnTo>
                <a:lnTo>
                  <a:pt x="38100" y="38100"/>
                </a:lnTo>
                <a:close/>
              </a:path>
              <a:path w="4724400" h="2435859">
                <a:moveTo>
                  <a:pt x="38100" y="2435351"/>
                </a:moveTo>
                <a:lnTo>
                  <a:pt x="38100" y="38100"/>
                </a:lnTo>
                <a:lnTo>
                  <a:pt x="19812" y="38100"/>
                </a:lnTo>
                <a:lnTo>
                  <a:pt x="19812" y="2435351"/>
                </a:lnTo>
                <a:lnTo>
                  <a:pt x="38100" y="2435351"/>
                </a:lnTo>
                <a:close/>
              </a:path>
              <a:path w="4724400" h="2435859">
                <a:moveTo>
                  <a:pt x="4706112" y="38100"/>
                </a:moveTo>
                <a:lnTo>
                  <a:pt x="4686300" y="18288"/>
                </a:lnTo>
                <a:lnTo>
                  <a:pt x="4686300" y="38100"/>
                </a:lnTo>
                <a:lnTo>
                  <a:pt x="4706112" y="38100"/>
                </a:lnTo>
                <a:close/>
              </a:path>
              <a:path w="4724400" h="2435859">
                <a:moveTo>
                  <a:pt x="4706112" y="2435351"/>
                </a:moveTo>
                <a:lnTo>
                  <a:pt x="4706112" y="38100"/>
                </a:lnTo>
                <a:lnTo>
                  <a:pt x="4686300" y="38100"/>
                </a:lnTo>
                <a:lnTo>
                  <a:pt x="4686300" y="2435351"/>
                </a:lnTo>
                <a:lnTo>
                  <a:pt x="4706112" y="2435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7143" y="939799"/>
            <a:ext cx="64827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latin typeface="Arial"/>
                <a:cs typeface="Arial"/>
              </a:rPr>
              <a:t>Conditions for</a:t>
            </a:r>
            <a:r>
              <a:rPr sz="4400" b="1" spc="-50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Deadlock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3139" y="1977635"/>
            <a:ext cx="8072120" cy="4091304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No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preemption</a:t>
            </a:r>
            <a:endParaRPr sz="3200">
              <a:latin typeface="Arial"/>
              <a:cs typeface="Arial"/>
            </a:endParaRPr>
          </a:p>
          <a:p>
            <a:pPr marL="756285" marR="378460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No </a:t>
            </a:r>
            <a:r>
              <a:rPr sz="2800" dirty="0">
                <a:latin typeface="Arial"/>
                <a:cs typeface="Arial"/>
              </a:rPr>
              <a:t>resource can </a:t>
            </a:r>
            <a:r>
              <a:rPr sz="2800" spc="-5" dirty="0">
                <a:latin typeface="Arial"/>
                <a:cs typeface="Arial"/>
              </a:rPr>
              <a:t>be </a:t>
            </a:r>
            <a:r>
              <a:rPr sz="2800" dirty="0">
                <a:latin typeface="Arial"/>
                <a:cs typeface="Arial"/>
              </a:rPr>
              <a:t>forcibly </a:t>
            </a:r>
            <a:r>
              <a:rPr sz="2800" spc="-5" dirty="0">
                <a:latin typeface="Arial"/>
                <a:cs typeface="Arial"/>
              </a:rPr>
              <a:t>removed form a  </a:t>
            </a:r>
            <a:r>
              <a:rPr sz="2800" dirty="0">
                <a:latin typeface="Arial"/>
                <a:cs typeface="Arial"/>
              </a:rPr>
              <a:t>process holding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it.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4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Circular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wait</a:t>
            </a:r>
            <a:endParaRPr sz="3200">
              <a:latin typeface="Arial"/>
              <a:cs typeface="Arial"/>
            </a:endParaRPr>
          </a:p>
          <a:p>
            <a:pPr marL="756285" marR="5080" lvl="1" indent="-286385" algn="just">
              <a:lnSpc>
                <a:spcPct val="100000"/>
              </a:lnSpc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closed chain of processes </a:t>
            </a:r>
            <a:r>
              <a:rPr sz="2800" spc="-5" dirty="0">
                <a:latin typeface="Arial"/>
                <a:cs typeface="Arial"/>
              </a:rPr>
              <a:t>exists, </a:t>
            </a:r>
            <a:r>
              <a:rPr sz="2800" dirty="0">
                <a:latin typeface="Arial"/>
                <a:cs typeface="Arial"/>
              </a:rPr>
              <a:t>such that  each process </a:t>
            </a:r>
            <a:r>
              <a:rPr sz="2800" spc="-5" dirty="0">
                <a:latin typeface="Arial"/>
                <a:cs typeface="Arial"/>
              </a:rPr>
              <a:t>holds </a:t>
            </a:r>
            <a:r>
              <a:rPr sz="2800" dirty="0">
                <a:latin typeface="Arial"/>
                <a:cs typeface="Arial"/>
              </a:rPr>
              <a:t>at least one resource  needed by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next process </a:t>
            </a:r>
            <a:r>
              <a:rPr sz="2800" spc="-5" dirty="0">
                <a:latin typeface="Arial"/>
                <a:cs typeface="Arial"/>
              </a:rPr>
              <a:t>in the </a:t>
            </a:r>
            <a:r>
              <a:rPr sz="2800" dirty="0">
                <a:latin typeface="Arial"/>
                <a:cs typeface="Arial"/>
              </a:rPr>
              <a:t>chain.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0923" y="939799"/>
            <a:ext cx="69532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Arial"/>
                <a:cs typeface="Arial"/>
              </a:rPr>
              <a:t>Resource Allocation</a:t>
            </a:r>
            <a:r>
              <a:rPr sz="4400" spc="-375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Graphs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2600" y="1676400"/>
            <a:ext cx="6739128" cy="5334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99990" y="5598665"/>
            <a:ext cx="25139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1F5F"/>
                </a:solidFill>
                <a:latin typeface="Arial"/>
                <a:cs typeface="Arial"/>
              </a:rPr>
              <a:t>Circular</a:t>
            </a:r>
            <a:r>
              <a:rPr sz="3200" b="1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200" b="1" spc="-35" dirty="0">
                <a:solidFill>
                  <a:srgbClr val="001F5F"/>
                </a:solidFill>
                <a:latin typeface="Arial"/>
                <a:cs typeface="Arial"/>
              </a:rPr>
              <a:t>Wait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33600" y="6400800"/>
            <a:ext cx="6324600" cy="533400"/>
          </a:xfrm>
          <a:custGeom>
            <a:avLst/>
            <a:gdLst/>
            <a:ahLst/>
            <a:cxnLst/>
            <a:rect l="l" t="t" r="r" b="b"/>
            <a:pathLst>
              <a:path w="6324600" h="533400">
                <a:moveTo>
                  <a:pt x="0" y="0"/>
                </a:moveTo>
                <a:lnTo>
                  <a:pt x="0" y="533400"/>
                </a:lnTo>
                <a:lnTo>
                  <a:pt x="6324600" y="533400"/>
                </a:lnTo>
                <a:lnTo>
                  <a:pt x="6324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339" y="880525"/>
            <a:ext cx="6906259" cy="128079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15"/>
              </a:spcBef>
              <a:buChar char="•"/>
              <a:tabLst>
                <a:tab pos="355600" algn="l"/>
              </a:tabLst>
            </a:pPr>
            <a:r>
              <a:rPr sz="4000" spc="-10" dirty="0">
                <a:latin typeface="Arial"/>
                <a:cs typeface="Arial"/>
              </a:rPr>
              <a:t>Deadlock </a:t>
            </a:r>
            <a:r>
              <a:rPr sz="4000" spc="-5" dirty="0">
                <a:latin typeface="Arial"/>
                <a:cs typeface="Arial"/>
              </a:rPr>
              <a:t>Must</a:t>
            </a:r>
            <a:r>
              <a:rPr sz="4000" spc="30" dirty="0">
                <a:latin typeface="Arial"/>
                <a:cs typeface="Arial"/>
              </a:rPr>
              <a:t> </a:t>
            </a:r>
            <a:r>
              <a:rPr sz="4000" spc="-5" dirty="0">
                <a:latin typeface="Arial"/>
                <a:cs typeface="Arial"/>
              </a:rPr>
              <a:t>Occurs:</a:t>
            </a:r>
            <a:endParaRPr sz="4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705"/>
              </a:spcBef>
            </a:pPr>
            <a:r>
              <a:rPr sz="2800" spc="-5" dirty="0">
                <a:latin typeface="Arial"/>
                <a:cs typeface="Arial"/>
              </a:rPr>
              <a:t>– all </a:t>
            </a:r>
            <a:r>
              <a:rPr sz="2800" dirty="0">
                <a:latin typeface="Arial"/>
                <a:cs typeface="Arial"/>
              </a:rPr>
              <a:t>four of these conditions </a:t>
            </a:r>
            <a:r>
              <a:rPr sz="2800" spc="-5" dirty="0">
                <a:latin typeface="Arial"/>
                <a:cs typeface="Arial"/>
              </a:rPr>
              <a:t>are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present.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5400" y="2362200"/>
            <a:ext cx="7997952" cy="4343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6927" y="457200"/>
            <a:ext cx="1807463" cy="859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46422" y="665479"/>
            <a:ext cx="29146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Basic</a:t>
            </a:r>
            <a:r>
              <a:rPr sz="4400" spc="-110" dirty="0"/>
              <a:t> </a:t>
            </a:r>
            <a:r>
              <a:rPr sz="4400" dirty="0"/>
              <a:t>Facts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916939" y="2003551"/>
            <a:ext cx="7986395" cy="190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If graph contains no </a:t>
            </a:r>
            <a:r>
              <a:rPr sz="3200" dirty="0">
                <a:latin typeface="Arial"/>
                <a:cs typeface="Arial"/>
              </a:rPr>
              <a:t>cycles </a:t>
            </a:r>
            <a:r>
              <a:rPr sz="3200" dirty="0">
                <a:latin typeface="Symbol"/>
                <a:cs typeface="Symbol"/>
              </a:rPr>
              <a:t>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no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deadlock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5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If graph contains </a:t>
            </a:r>
            <a:r>
              <a:rPr sz="3200" dirty="0">
                <a:latin typeface="Arial"/>
                <a:cs typeface="Arial"/>
              </a:rPr>
              <a:t>a cycle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Symbol"/>
                <a:cs typeface="Symbol"/>
              </a:rPr>
              <a:t></a:t>
            </a:r>
            <a:endParaRPr sz="3200">
              <a:latin typeface="Symbol"/>
              <a:cs typeface="Symbol"/>
            </a:endParaRPr>
          </a:p>
          <a:p>
            <a:pPr marL="469265">
              <a:lnSpc>
                <a:spcPct val="100000"/>
              </a:lnSpc>
              <a:spcBef>
                <a:spcPts val="755"/>
              </a:spcBef>
            </a:pPr>
            <a:r>
              <a:rPr sz="3200" dirty="0">
                <a:latin typeface="Arial"/>
                <a:cs typeface="Arial"/>
              </a:rPr>
              <a:t>– </a:t>
            </a:r>
            <a:r>
              <a:rPr sz="3200" spc="-5" dirty="0">
                <a:latin typeface="Arial"/>
                <a:cs typeface="Arial"/>
              </a:rPr>
              <a:t>if only one instance </a:t>
            </a:r>
            <a:r>
              <a:rPr sz="3200" spc="-10" dirty="0">
                <a:latin typeface="Arial"/>
                <a:cs typeface="Arial"/>
              </a:rPr>
              <a:t>per </a:t>
            </a:r>
            <a:r>
              <a:rPr sz="3200" spc="-5" dirty="0">
                <a:latin typeface="Arial"/>
                <a:cs typeface="Arial"/>
              </a:rPr>
              <a:t>resource</a:t>
            </a:r>
            <a:r>
              <a:rPr sz="3200" spc="-5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type,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74139" y="3636364"/>
            <a:ext cx="7144384" cy="197612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2020"/>
              </a:spcBef>
            </a:pPr>
            <a:r>
              <a:rPr sz="3200" spc="-5" dirty="0">
                <a:latin typeface="Arial"/>
                <a:cs typeface="Arial"/>
              </a:rPr>
              <a:t>then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deadlock</a:t>
            </a:r>
            <a:endParaRPr sz="32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1920"/>
              </a:spcBef>
            </a:pPr>
            <a:r>
              <a:rPr sz="3200" dirty="0">
                <a:latin typeface="Arial"/>
                <a:cs typeface="Arial"/>
              </a:rPr>
              <a:t>– </a:t>
            </a:r>
            <a:r>
              <a:rPr sz="3200" spc="-5" dirty="0">
                <a:latin typeface="Arial"/>
                <a:cs typeface="Arial"/>
              </a:rPr>
              <a:t>if several instances </a:t>
            </a:r>
            <a:r>
              <a:rPr sz="3200" spc="-10" dirty="0">
                <a:latin typeface="Arial"/>
                <a:cs typeface="Arial"/>
              </a:rPr>
              <a:t>per </a:t>
            </a:r>
            <a:r>
              <a:rPr sz="3200" spc="-5" dirty="0">
                <a:latin typeface="Arial"/>
                <a:cs typeface="Arial"/>
              </a:rPr>
              <a:t>resource</a:t>
            </a:r>
            <a:r>
              <a:rPr sz="3200" spc="-49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type,  possibility of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deadlock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6415" y="691387"/>
            <a:ext cx="7920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Arial"/>
                <a:cs typeface="Arial"/>
              </a:rPr>
              <a:t>Methods for Handling</a:t>
            </a:r>
            <a:r>
              <a:rPr sz="4000" b="1" spc="45" dirty="0">
                <a:latin typeface="Arial"/>
                <a:cs typeface="Arial"/>
              </a:rPr>
              <a:t> </a:t>
            </a:r>
            <a:r>
              <a:rPr sz="4000" b="1" spc="-10" dirty="0">
                <a:latin typeface="Arial"/>
                <a:cs typeface="Arial"/>
              </a:rPr>
              <a:t>Deadlocks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0739" y="1468627"/>
            <a:ext cx="8454390" cy="5551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1851660" algn="l"/>
                <a:tab pos="2738755" algn="l"/>
                <a:tab pos="3512820" algn="l"/>
                <a:tab pos="5009515" algn="l"/>
                <a:tab pos="5783580" algn="l"/>
                <a:tab pos="7078980" algn="l"/>
                <a:tab pos="8214359" algn="l"/>
              </a:tabLst>
            </a:pPr>
            <a:r>
              <a:rPr sz="3200" spc="-5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re	</a:t>
            </a:r>
            <a:r>
              <a:rPr sz="3200" spc="-5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ha</a:t>
            </a:r>
            <a:r>
              <a:rPr sz="3200" dirty="0">
                <a:latin typeface="Arial"/>
                <a:cs typeface="Arial"/>
              </a:rPr>
              <a:t>t	</a:t>
            </a:r>
            <a:r>
              <a:rPr sz="3200" spc="-5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	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y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spc="-5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m	w</a:t>
            </a:r>
            <a:r>
              <a:rPr sz="3200" spc="-5" dirty="0">
                <a:latin typeface="Arial"/>
                <a:cs typeface="Arial"/>
              </a:rPr>
              <a:t>il</a:t>
            </a:r>
            <a:r>
              <a:rPr sz="3200" dirty="0">
                <a:latin typeface="Arial"/>
                <a:cs typeface="Arial"/>
              </a:rPr>
              <a:t>l	</a:t>
            </a:r>
            <a:r>
              <a:rPr sz="3200" b="1" i="1" spc="-5" dirty="0">
                <a:solidFill>
                  <a:srgbClr val="FF0065"/>
                </a:solidFill>
                <a:latin typeface="Arial"/>
                <a:cs typeface="Arial"/>
              </a:rPr>
              <a:t>n</a:t>
            </a:r>
            <a:r>
              <a:rPr sz="3200" b="1" i="1" spc="5" dirty="0">
                <a:solidFill>
                  <a:srgbClr val="FF0065"/>
                </a:solidFill>
                <a:latin typeface="Arial"/>
                <a:cs typeface="Arial"/>
              </a:rPr>
              <a:t>e</a:t>
            </a:r>
            <a:r>
              <a:rPr sz="3200" b="1" i="1" spc="-10" dirty="0">
                <a:solidFill>
                  <a:srgbClr val="FF0065"/>
                </a:solidFill>
                <a:latin typeface="Arial"/>
                <a:cs typeface="Arial"/>
              </a:rPr>
              <a:t>ve</a:t>
            </a:r>
            <a:r>
              <a:rPr sz="3200" b="1" i="1" dirty="0">
                <a:solidFill>
                  <a:srgbClr val="FF0065"/>
                </a:solidFill>
                <a:latin typeface="Arial"/>
                <a:cs typeface="Arial"/>
              </a:rPr>
              <a:t>r	</a:t>
            </a:r>
            <a:r>
              <a:rPr sz="3200" spc="-10" dirty="0">
                <a:latin typeface="Arial"/>
                <a:cs typeface="Arial"/>
              </a:rPr>
              <a:t>en</a:t>
            </a:r>
            <a:r>
              <a:rPr sz="3200" spc="-5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	a  </a:t>
            </a:r>
            <a:r>
              <a:rPr sz="3200" spc="-5" dirty="0">
                <a:latin typeface="Arial"/>
                <a:cs typeface="Arial"/>
              </a:rPr>
              <a:t>deadlock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state</a:t>
            </a:r>
            <a:endParaRPr sz="3200">
              <a:latin typeface="Arial"/>
              <a:cs typeface="Arial"/>
            </a:endParaRPr>
          </a:p>
          <a:p>
            <a:pPr marL="765175" lvl="1" indent="-295275">
              <a:lnSpc>
                <a:spcPct val="100000"/>
              </a:lnSpc>
              <a:spcBef>
                <a:spcPts val="690"/>
              </a:spcBef>
              <a:buClr>
                <a:srgbClr val="000000"/>
              </a:buClr>
              <a:buChar char="–"/>
              <a:tabLst>
                <a:tab pos="765810" algn="l"/>
              </a:tabLst>
            </a:pP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deadlock prevention, deadlock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avoidance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905"/>
              </a:spcBef>
              <a:buChar char="•"/>
              <a:tabLst>
                <a:tab pos="354965" algn="l"/>
                <a:tab pos="355600" algn="l"/>
                <a:tab pos="1507490" algn="l"/>
                <a:tab pos="2254250" algn="l"/>
                <a:tab pos="3721735" algn="l"/>
                <a:tab pos="4241165" algn="l"/>
                <a:tab pos="5347970" algn="l"/>
                <a:tab pos="5755005" algn="l"/>
                <a:tab pos="7560945" algn="l"/>
              </a:tabLst>
            </a:pPr>
            <a:r>
              <a:rPr sz="3200" spc="-5" dirty="0">
                <a:latin typeface="Arial"/>
                <a:cs typeface="Arial"/>
              </a:rPr>
              <a:t>All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w	</a:t>
            </a:r>
            <a:r>
              <a:rPr sz="3200" spc="-5" dirty="0">
                <a:latin typeface="Arial"/>
                <a:cs typeface="Arial"/>
              </a:rPr>
              <a:t>t</a:t>
            </a:r>
            <a:r>
              <a:rPr sz="3200" spc="5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	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y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spc="-5" dirty="0">
                <a:latin typeface="Arial"/>
                <a:cs typeface="Arial"/>
              </a:rPr>
              <a:t>t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m	</a:t>
            </a:r>
            <a:r>
              <a:rPr sz="3200" spc="-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o	</a:t>
            </a:r>
            <a:r>
              <a:rPr sz="3200" spc="-10" dirty="0">
                <a:latin typeface="Arial"/>
                <a:cs typeface="Arial"/>
              </a:rPr>
              <a:t>en</a:t>
            </a:r>
            <a:r>
              <a:rPr sz="3200" spc="-5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	a	</a:t>
            </a:r>
            <a:r>
              <a:rPr sz="3200" spc="-10" dirty="0">
                <a:latin typeface="Arial"/>
                <a:cs typeface="Arial"/>
              </a:rPr>
              <a:t>dead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5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k	</a:t>
            </a:r>
            <a:r>
              <a:rPr sz="3200" spc="-10" dirty="0">
                <a:latin typeface="Arial"/>
                <a:cs typeface="Arial"/>
              </a:rPr>
              <a:t>s</a:t>
            </a:r>
            <a:r>
              <a:rPr sz="3200" spc="-5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e  </a:t>
            </a:r>
            <a:r>
              <a:rPr sz="3200" spc="-5" dirty="0">
                <a:latin typeface="Arial"/>
                <a:cs typeface="Arial"/>
              </a:rPr>
              <a:t>and then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recover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detect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deadlock and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recover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2650">
              <a:latin typeface="Times New Roman"/>
              <a:cs typeface="Times New Roman"/>
            </a:endParaRPr>
          </a:p>
          <a:p>
            <a:pPr marL="355600" marR="825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  <a:tab pos="1939925" algn="l"/>
                <a:tab pos="2938145" algn="l"/>
                <a:tab pos="4838700" algn="l"/>
                <a:tab pos="5949950" algn="l"/>
                <a:tab pos="7760334" algn="l"/>
              </a:tabLst>
            </a:pPr>
            <a:r>
              <a:rPr sz="3200" spc="-5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gno</a:t>
            </a:r>
            <a:r>
              <a:rPr sz="3200" dirty="0">
                <a:latin typeface="Arial"/>
                <a:cs typeface="Arial"/>
              </a:rPr>
              <a:t>re	</a:t>
            </a:r>
            <a:r>
              <a:rPr sz="3200" spc="-5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h</a:t>
            </a:r>
            <a:r>
              <a:rPr sz="3200" dirty="0">
                <a:latin typeface="Arial"/>
                <a:cs typeface="Arial"/>
              </a:rPr>
              <a:t>e	</a:t>
            </a:r>
            <a:r>
              <a:rPr sz="3200" spc="-10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ob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m	</a:t>
            </a:r>
            <a:r>
              <a:rPr sz="3200" spc="-10" dirty="0">
                <a:latin typeface="Arial"/>
                <a:cs typeface="Arial"/>
              </a:rPr>
              <a:t>an</a:t>
            </a:r>
            <a:r>
              <a:rPr sz="3200" dirty="0">
                <a:latin typeface="Arial"/>
                <a:cs typeface="Arial"/>
              </a:rPr>
              <a:t>d	</a:t>
            </a:r>
            <a:r>
              <a:rPr sz="3200" spc="-10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en</a:t>
            </a:r>
            <a:r>
              <a:rPr sz="3200" dirty="0">
                <a:latin typeface="Arial"/>
                <a:cs typeface="Arial"/>
              </a:rPr>
              <a:t>d	</a:t>
            </a:r>
            <a:r>
              <a:rPr sz="3200" spc="-5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ha</a:t>
            </a:r>
            <a:r>
              <a:rPr sz="3200" dirty="0">
                <a:latin typeface="Arial"/>
                <a:cs typeface="Arial"/>
              </a:rPr>
              <a:t>t  </a:t>
            </a:r>
            <a:r>
              <a:rPr sz="3200" spc="-5" dirty="0">
                <a:latin typeface="Arial"/>
                <a:cs typeface="Arial"/>
              </a:rPr>
              <a:t>deadlocks never occur in the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system;</a:t>
            </a:r>
            <a:endParaRPr sz="3200">
              <a:latin typeface="Arial"/>
              <a:cs typeface="Arial"/>
            </a:endParaRPr>
          </a:p>
          <a:p>
            <a:pPr marL="756285" marR="6350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used by </a:t>
            </a:r>
            <a:r>
              <a:rPr sz="2800" spc="-5" dirty="0">
                <a:latin typeface="Arial"/>
                <a:cs typeface="Arial"/>
              </a:rPr>
              <a:t>most </a:t>
            </a:r>
            <a:r>
              <a:rPr sz="2800" dirty="0">
                <a:latin typeface="Arial"/>
                <a:cs typeface="Arial"/>
              </a:rPr>
              <a:t>operating </a:t>
            </a:r>
            <a:r>
              <a:rPr sz="2800" spc="-5" dirty="0">
                <a:latin typeface="Arial"/>
                <a:cs typeface="Arial"/>
              </a:rPr>
              <a:t>systems, </a:t>
            </a:r>
            <a:r>
              <a:rPr sz="2800" dirty="0">
                <a:latin typeface="Arial"/>
                <a:cs typeface="Arial"/>
              </a:rPr>
              <a:t>including Linux  and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windows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2483" y="610615"/>
            <a:ext cx="51847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Deadlock</a:t>
            </a:r>
            <a:r>
              <a:rPr sz="4400" spc="-80" dirty="0"/>
              <a:t> </a:t>
            </a:r>
            <a:r>
              <a:rPr sz="4400" spc="-5" dirty="0"/>
              <a:t>Prevention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36979" y="1385721"/>
            <a:ext cx="8227059" cy="37566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Restrain the ways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request can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sz="28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made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Mutual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Exclusion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Must hold for non-sharable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resources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84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Printer </a:t>
            </a:r>
            <a:r>
              <a:rPr sz="2000" dirty="0">
                <a:latin typeface="Arial"/>
                <a:cs typeface="Arial"/>
              </a:rPr>
              <a:t>can not be simultaneously shared by several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processes</a:t>
            </a:r>
            <a:endParaRPr sz="20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Hold and </a:t>
            </a:r>
            <a:r>
              <a:rPr sz="2800" b="1" spc="-30" dirty="0">
                <a:latin typeface="Arial"/>
                <a:cs typeface="Arial"/>
              </a:rPr>
              <a:t>Wait </a:t>
            </a:r>
            <a:r>
              <a:rPr sz="2800" spc="-5" dirty="0">
                <a:latin typeface="Arial"/>
                <a:cs typeface="Arial"/>
              </a:rPr>
              <a:t>– must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guarantee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a requested process must not hold any other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resources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6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Maintain </a:t>
            </a:r>
            <a:r>
              <a:rPr sz="2800" b="1" spc="-5" dirty="0">
                <a:solidFill>
                  <a:srgbClr val="001F5F"/>
                </a:solidFill>
                <a:latin typeface="Arial"/>
                <a:cs typeface="Arial"/>
              </a:rPr>
              <a:t>protocols </a:t>
            </a:r>
            <a:r>
              <a:rPr sz="2800" dirty="0">
                <a:latin typeface="Arial"/>
                <a:cs typeface="Arial"/>
              </a:rPr>
              <a:t>(next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slides)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6827" y="939799"/>
            <a:ext cx="54425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Hold &amp; </a:t>
            </a:r>
            <a:r>
              <a:rPr sz="4400" spc="-45" dirty="0"/>
              <a:t>Wait</a:t>
            </a:r>
            <a:r>
              <a:rPr sz="4400" spc="-105" dirty="0"/>
              <a:t> </a:t>
            </a:r>
            <a:r>
              <a:rPr sz="4400" dirty="0"/>
              <a:t>Protocols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914400" y="1828800"/>
            <a:ext cx="8229600" cy="1510665"/>
          </a:xfrm>
          <a:custGeom>
            <a:avLst/>
            <a:gdLst/>
            <a:ahLst/>
            <a:cxnLst/>
            <a:rect l="l" t="t" r="r" b="b"/>
            <a:pathLst>
              <a:path w="8229600" h="1510664">
                <a:moveTo>
                  <a:pt x="8229600" y="1258824"/>
                </a:moveTo>
                <a:lnTo>
                  <a:pt x="8229600" y="252984"/>
                </a:lnTo>
                <a:lnTo>
                  <a:pt x="8225592" y="207381"/>
                </a:lnTo>
                <a:lnTo>
                  <a:pt x="8214021" y="164512"/>
                </a:lnTo>
                <a:lnTo>
                  <a:pt x="8195564" y="125080"/>
                </a:lnTo>
                <a:lnTo>
                  <a:pt x="8170898" y="89788"/>
                </a:lnTo>
                <a:lnTo>
                  <a:pt x="8140700" y="59337"/>
                </a:lnTo>
                <a:lnTo>
                  <a:pt x="8105648" y="34431"/>
                </a:lnTo>
                <a:lnTo>
                  <a:pt x="8066419" y="15770"/>
                </a:lnTo>
                <a:lnTo>
                  <a:pt x="8023690" y="4059"/>
                </a:lnTo>
                <a:lnTo>
                  <a:pt x="7978140" y="0"/>
                </a:lnTo>
                <a:lnTo>
                  <a:pt x="252984" y="0"/>
                </a:lnTo>
                <a:lnTo>
                  <a:pt x="207381" y="4059"/>
                </a:lnTo>
                <a:lnTo>
                  <a:pt x="164512" y="15770"/>
                </a:lnTo>
                <a:lnTo>
                  <a:pt x="125080" y="34431"/>
                </a:lnTo>
                <a:lnTo>
                  <a:pt x="89788" y="59337"/>
                </a:lnTo>
                <a:lnTo>
                  <a:pt x="59337" y="89788"/>
                </a:lnTo>
                <a:lnTo>
                  <a:pt x="34431" y="125080"/>
                </a:lnTo>
                <a:lnTo>
                  <a:pt x="15770" y="164512"/>
                </a:lnTo>
                <a:lnTo>
                  <a:pt x="4059" y="207381"/>
                </a:lnTo>
                <a:lnTo>
                  <a:pt x="0" y="252984"/>
                </a:lnTo>
                <a:lnTo>
                  <a:pt x="0" y="1258824"/>
                </a:lnTo>
                <a:lnTo>
                  <a:pt x="4059" y="1303973"/>
                </a:lnTo>
                <a:lnTo>
                  <a:pt x="15770" y="1346488"/>
                </a:lnTo>
                <a:lnTo>
                  <a:pt x="34431" y="1385654"/>
                </a:lnTo>
                <a:lnTo>
                  <a:pt x="59337" y="1420756"/>
                </a:lnTo>
                <a:lnTo>
                  <a:pt x="89788" y="1451080"/>
                </a:lnTo>
                <a:lnTo>
                  <a:pt x="125080" y="1475909"/>
                </a:lnTo>
                <a:lnTo>
                  <a:pt x="164512" y="1494529"/>
                </a:lnTo>
                <a:lnTo>
                  <a:pt x="207381" y="1506226"/>
                </a:lnTo>
                <a:lnTo>
                  <a:pt x="252984" y="1510284"/>
                </a:lnTo>
                <a:lnTo>
                  <a:pt x="7978140" y="1510284"/>
                </a:lnTo>
                <a:lnTo>
                  <a:pt x="8023690" y="1506226"/>
                </a:lnTo>
                <a:lnTo>
                  <a:pt x="8066419" y="1494529"/>
                </a:lnTo>
                <a:lnTo>
                  <a:pt x="8105648" y="1475909"/>
                </a:lnTo>
                <a:lnTo>
                  <a:pt x="8140700" y="1451080"/>
                </a:lnTo>
                <a:lnTo>
                  <a:pt x="8170898" y="1420756"/>
                </a:lnTo>
                <a:lnTo>
                  <a:pt x="8195564" y="1385654"/>
                </a:lnTo>
                <a:lnTo>
                  <a:pt x="8214021" y="1346488"/>
                </a:lnTo>
                <a:lnTo>
                  <a:pt x="8225592" y="1303973"/>
                </a:lnTo>
                <a:lnTo>
                  <a:pt x="8229600" y="1258824"/>
                </a:lnTo>
                <a:close/>
              </a:path>
            </a:pathLst>
          </a:custGeom>
          <a:solidFill>
            <a:srgbClr val="BF4F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208" y="1816608"/>
            <a:ext cx="8255634" cy="1534795"/>
          </a:xfrm>
          <a:custGeom>
            <a:avLst/>
            <a:gdLst/>
            <a:ahLst/>
            <a:cxnLst/>
            <a:rect l="l" t="t" r="r" b="b"/>
            <a:pathLst>
              <a:path w="8255634" h="1534795">
                <a:moveTo>
                  <a:pt x="8255508" y="1284732"/>
                </a:moveTo>
                <a:lnTo>
                  <a:pt x="8255508" y="249936"/>
                </a:lnTo>
                <a:lnTo>
                  <a:pt x="8253984" y="237744"/>
                </a:lnTo>
                <a:lnTo>
                  <a:pt x="8252460" y="224028"/>
                </a:lnTo>
                <a:lnTo>
                  <a:pt x="8243316" y="185928"/>
                </a:lnTo>
                <a:lnTo>
                  <a:pt x="8223504" y="138684"/>
                </a:lnTo>
                <a:lnTo>
                  <a:pt x="8194548" y="96012"/>
                </a:lnTo>
                <a:lnTo>
                  <a:pt x="8157972" y="59436"/>
                </a:lnTo>
                <a:lnTo>
                  <a:pt x="8116824" y="32004"/>
                </a:lnTo>
                <a:lnTo>
                  <a:pt x="8069580" y="12192"/>
                </a:lnTo>
                <a:lnTo>
                  <a:pt x="8055864" y="9144"/>
                </a:lnTo>
                <a:lnTo>
                  <a:pt x="8031480" y="3048"/>
                </a:lnTo>
                <a:lnTo>
                  <a:pt x="8004048" y="0"/>
                </a:lnTo>
                <a:lnTo>
                  <a:pt x="249936" y="0"/>
                </a:lnTo>
                <a:lnTo>
                  <a:pt x="237744" y="1524"/>
                </a:lnTo>
                <a:lnTo>
                  <a:pt x="224028" y="3048"/>
                </a:lnTo>
                <a:lnTo>
                  <a:pt x="185928" y="12192"/>
                </a:lnTo>
                <a:lnTo>
                  <a:pt x="138684" y="32004"/>
                </a:lnTo>
                <a:lnTo>
                  <a:pt x="96012" y="60960"/>
                </a:lnTo>
                <a:lnTo>
                  <a:pt x="59436" y="97536"/>
                </a:lnTo>
                <a:lnTo>
                  <a:pt x="32004" y="138684"/>
                </a:lnTo>
                <a:lnTo>
                  <a:pt x="12192" y="185928"/>
                </a:lnTo>
                <a:lnTo>
                  <a:pt x="9144" y="199644"/>
                </a:lnTo>
                <a:lnTo>
                  <a:pt x="3048" y="224028"/>
                </a:lnTo>
                <a:lnTo>
                  <a:pt x="0" y="251460"/>
                </a:lnTo>
                <a:lnTo>
                  <a:pt x="0" y="1284732"/>
                </a:lnTo>
                <a:lnTo>
                  <a:pt x="3048" y="1312164"/>
                </a:lnTo>
                <a:lnTo>
                  <a:pt x="6096" y="1324356"/>
                </a:lnTo>
                <a:lnTo>
                  <a:pt x="9144" y="1338072"/>
                </a:lnTo>
                <a:lnTo>
                  <a:pt x="12192" y="1350264"/>
                </a:lnTo>
                <a:lnTo>
                  <a:pt x="21336" y="1374648"/>
                </a:lnTo>
                <a:lnTo>
                  <a:pt x="25908" y="1384445"/>
                </a:lnTo>
                <a:lnTo>
                  <a:pt x="25908" y="251460"/>
                </a:lnTo>
                <a:lnTo>
                  <a:pt x="28956" y="227076"/>
                </a:lnTo>
                <a:lnTo>
                  <a:pt x="44196" y="170688"/>
                </a:lnTo>
                <a:lnTo>
                  <a:pt x="67056" y="131064"/>
                </a:lnTo>
                <a:lnTo>
                  <a:pt x="96012" y="94488"/>
                </a:lnTo>
                <a:lnTo>
                  <a:pt x="131064" y="65532"/>
                </a:lnTo>
                <a:lnTo>
                  <a:pt x="172212" y="44196"/>
                </a:lnTo>
                <a:lnTo>
                  <a:pt x="205740" y="33528"/>
                </a:lnTo>
                <a:lnTo>
                  <a:pt x="216408" y="30480"/>
                </a:lnTo>
                <a:lnTo>
                  <a:pt x="252984" y="25908"/>
                </a:lnTo>
                <a:lnTo>
                  <a:pt x="8004048" y="25908"/>
                </a:lnTo>
                <a:lnTo>
                  <a:pt x="8028432" y="28956"/>
                </a:lnTo>
                <a:lnTo>
                  <a:pt x="8084820" y="44196"/>
                </a:lnTo>
                <a:lnTo>
                  <a:pt x="8124444" y="67056"/>
                </a:lnTo>
                <a:lnTo>
                  <a:pt x="8161020" y="96012"/>
                </a:lnTo>
                <a:lnTo>
                  <a:pt x="8189976" y="131064"/>
                </a:lnTo>
                <a:lnTo>
                  <a:pt x="8211312" y="172212"/>
                </a:lnTo>
                <a:lnTo>
                  <a:pt x="8221980" y="205740"/>
                </a:lnTo>
                <a:lnTo>
                  <a:pt x="8225028" y="216408"/>
                </a:lnTo>
                <a:lnTo>
                  <a:pt x="8229600" y="252984"/>
                </a:lnTo>
                <a:lnTo>
                  <a:pt x="8229600" y="1382921"/>
                </a:lnTo>
                <a:lnTo>
                  <a:pt x="8234172" y="1373124"/>
                </a:lnTo>
                <a:lnTo>
                  <a:pt x="8243316" y="1348740"/>
                </a:lnTo>
                <a:lnTo>
                  <a:pt x="8249412" y="1324356"/>
                </a:lnTo>
                <a:lnTo>
                  <a:pt x="8252460" y="1310640"/>
                </a:lnTo>
                <a:lnTo>
                  <a:pt x="8253984" y="1298448"/>
                </a:lnTo>
                <a:lnTo>
                  <a:pt x="8255508" y="1284732"/>
                </a:lnTo>
                <a:close/>
              </a:path>
              <a:path w="8255634" h="1534795">
                <a:moveTo>
                  <a:pt x="8229600" y="1382921"/>
                </a:moveTo>
                <a:lnTo>
                  <a:pt x="8229600" y="1283208"/>
                </a:lnTo>
                <a:lnTo>
                  <a:pt x="8225028" y="1319784"/>
                </a:lnTo>
                <a:lnTo>
                  <a:pt x="8221980" y="1330452"/>
                </a:lnTo>
                <a:lnTo>
                  <a:pt x="8200644" y="1385316"/>
                </a:lnTo>
                <a:lnTo>
                  <a:pt x="8174736" y="1423416"/>
                </a:lnTo>
                <a:lnTo>
                  <a:pt x="8142732" y="1455420"/>
                </a:lnTo>
                <a:lnTo>
                  <a:pt x="8104632" y="1481328"/>
                </a:lnTo>
                <a:lnTo>
                  <a:pt x="8061960" y="1499616"/>
                </a:lnTo>
                <a:lnTo>
                  <a:pt x="8049768" y="1502664"/>
                </a:lnTo>
                <a:lnTo>
                  <a:pt x="8039100" y="1505712"/>
                </a:lnTo>
                <a:lnTo>
                  <a:pt x="8002524" y="1510284"/>
                </a:lnTo>
                <a:lnTo>
                  <a:pt x="251460" y="1510284"/>
                </a:lnTo>
                <a:lnTo>
                  <a:pt x="227076" y="1507236"/>
                </a:lnTo>
                <a:lnTo>
                  <a:pt x="170688" y="1490472"/>
                </a:lnTo>
                <a:lnTo>
                  <a:pt x="131064" y="1469136"/>
                </a:lnTo>
                <a:lnTo>
                  <a:pt x="94488" y="1440180"/>
                </a:lnTo>
                <a:lnTo>
                  <a:pt x="65532" y="1403604"/>
                </a:lnTo>
                <a:lnTo>
                  <a:pt x="44196" y="1363980"/>
                </a:lnTo>
                <a:lnTo>
                  <a:pt x="30480" y="1318260"/>
                </a:lnTo>
                <a:lnTo>
                  <a:pt x="25908" y="1283208"/>
                </a:lnTo>
                <a:lnTo>
                  <a:pt x="25908" y="1384445"/>
                </a:lnTo>
                <a:lnTo>
                  <a:pt x="45720" y="1418844"/>
                </a:lnTo>
                <a:lnTo>
                  <a:pt x="77724" y="1458468"/>
                </a:lnTo>
                <a:lnTo>
                  <a:pt x="117348" y="1490472"/>
                </a:lnTo>
                <a:lnTo>
                  <a:pt x="161544" y="1514856"/>
                </a:lnTo>
                <a:lnTo>
                  <a:pt x="199644" y="1527048"/>
                </a:lnTo>
                <a:lnTo>
                  <a:pt x="211836" y="1530096"/>
                </a:lnTo>
                <a:lnTo>
                  <a:pt x="224028" y="1531620"/>
                </a:lnTo>
                <a:lnTo>
                  <a:pt x="237744" y="1534668"/>
                </a:lnTo>
                <a:lnTo>
                  <a:pt x="8005572" y="1534668"/>
                </a:lnTo>
                <a:lnTo>
                  <a:pt x="8017764" y="1533144"/>
                </a:lnTo>
                <a:lnTo>
                  <a:pt x="8031480" y="1531620"/>
                </a:lnTo>
                <a:lnTo>
                  <a:pt x="8043672" y="1530096"/>
                </a:lnTo>
                <a:lnTo>
                  <a:pt x="8057388" y="1527048"/>
                </a:lnTo>
                <a:lnTo>
                  <a:pt x="8069580" y="1522476"/>
                </a:lnTo>
                <a:lnTo>
                  <a:pt x="8093964" y="1514856"/>
                </a:lnTo>
                <a:lnTo>
                  <a:pt x="8139684" y="1490472"/>
                </a:lnTo>
                <a:lnTo>
                  <a:pt x="8177784" y="1456944"/>
                </a:lnTo>
                <a:lnTo>
                  <a:pt x="8209788" y="1418844"/>
                </a:lnTo>
                <a:lnTo>
                  <a:pt x="8223504" y="1395984"/>
                </a:lnTo>
                <a:lnTo>
                  <a:pt x="8229600" y="13829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127" y="2094991"/>
            <a:ext cx="7503159" cy="90424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536575" marR="5080" indent="-524510">
              <a:lnSpc>
                <a:spcPts val="3200"/>
              </a:lnSpc>
              <a:spcBef>
                <a:spcPts val="635"/>
              </a:spcBef>
            </a:pPr>
            <a:r>
              <a:rPr sz="3100" spc="-10" dirty="0">
                <a:solidFill>
                  <a:srgbClr val="10243E"/>
                </a:solidFill>
                <a:latin typeface="Arial"/>
                <a:cs typeface="Arial"/>
              </a:rPr>
              <a:t>Process </a:t>
            </a:r>
            <a:r>
              <a:rPr sz="3100" spc="-5" dirty="0">
                <a:solidFill>
                  <a:srgbClr val="10243E"/>
                </a:solidFill>
                <a:latin typeface="Arial"/>
                <a:cs typeface="Arial"/>
              </a:rPr>
              <a:t>must </a:t>
            </a:r>
            <a:r>
              <a:rPr sz="3100" spc="-10" dirty="0">
                <a:solidFill>
                  <a:srgbClr val="10243E"/>
                </a:solidFill>
                <a:latin typeface="Arial"/>
                <a:cs typeface="Arial"/>
              </a:rPr>
              <a:t>be allocated all </a:t>
            </a:r>
            <a:r>
              <a:rPr sz="3100" spc="-5" dirty="0">
                <a:solidFill>
                  <a:srgbClr val="10243E"/>
                </a:solidFill>
                <a:latin typeface="Arial"/>
                <a:cs typeface="Arial"/>
              </a:rPr>
              <a:t>its </a:t>
            </a:r>
            <a:r>
              <a:rPr sz="3100" spc="-10" dirty="0">
                <a:solidFill>
                  <a:srgbClr val="10243E"/>
                </a:solidFill>
                <a:latin typeface="Arial"/>
                <a:cs typeface="Arial"/>
              </a:rPr>
              <a:t>requested  resources before </a:t>
            </a:r>
            <a:r>
              <a:rPr sz="3100" spc="-5" dirty="0">
                <a:solidFill>
                  <a:srgbClr val="10243E"/>
                </a:solidFill>
                <a:latin typeface="Arial"/>
                <a:cs typeface="Arial"/>
              </a:rPr>
              <a:t>it </a:t>
            </a:r>
            <a:r>
              <a:rPr sz="3100" spc="-10" dirty="0">
                <a:solidFill>
                  <a:srgbClr val="10243E"/>
                </a:solidFill>
                <a:latin typeface="Arial"/>
                <a:cs typeface="Arial"/>
              </a:rPr>
              <a:t>begins</a:t>
            </a:r>
            <a:r>
              <a:rPr sz="3100" spc="95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3100" spc="-10" dirty="0">
                <a:solidFill>
                  <a:srgbClr val="10243E"/>
                </a:solidFill>
                <a:latin typeface="Arial"/>
                <a:cs typeface="Arial"/>
              </a:rPr>
              <a:t>execution,</a:t>
            </a:r>
            <a:endParaRPr sz="3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2303" y="3489450"/>
            <a:ext cx="711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6691" y="1927351"/>
            <a:ext cx="5340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-5" dirty="0">
                <a:solidFill>
                  <a:srgbClr val="00B0F0"/>
                </a:solidFill>
                <a:latin typeface="Arial"/>
                <a:cs typeface="Arial"/>
              </a:rPr>
              <a:t>1</a:t>
            </a:r>
            <a:endParaRPr sz="7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4400" y="4084320"/>
            <a:ext cx="8229600" cy="1196340"/>
          </a:xfrm>
          <a:custGeom>
            <a:avLst/>
            <a:gdLst/>
            <a:ahLst/>
            <a:cxnLst/>
            <a:rect l="l" t="t" r="r" b="b"/>
            <a:pathLst>
              <a:path w="8229600" h="1196339">
                <a:moveTo>
                  <a:pt x="8229600" y="996696"/>
                </a:moveTo>
                <a:lnTo>
                  <a:pt x="8229600" y="199644"/>
                </a:lnTo>
                <a:lnTo>
                  <a:pt x="8224384" y="154035"/>
                </a:lnTo>
                <a:lnTo>
                  <a:pt x="8209517" y="112078"/>
                </a:lnTo>
                <a:lnTo>
                  <a:pt x="8186172" y="75000"/>
                </a:lnTo>
                <a:lnTo>
                  <a:pt x="8155524" y="44027"/>
                </a:lnTo>
                <a:lnTo>
                  <a:pt x="8118743" y="20385"/>
                </a:lnTo>
                <a:lnTo>
                  <a:pt x="8077004" y="5300"/>
                </a:lnTo>
                <a:lnTo>
                  <a:pt x="8031480" y="0"/>
                </a:lnTo>
                <a:lnTo>
                  <a:pt x="199644" y="0"/>
                </a:lnTo>
                <a:lnTo>
                  <a:pt x="154035" y="5300"/>
                </a:lnTo>
                <a:lnTo>
                  <a:pt x="112078" y="20385"/>
                </a:lnTo>
                <a:lnTo>
                  <a:pt x="75000" y="44027"/>
                </a:lnTo>
                <a:lnTo>
                  <a:pt x="44027" y="75000"/>
                </a:lnTo>
                <a:lnTo>
                  <a:pt x="20385" y="112078"/>
                </a:lnTo>
                <a:lnTo>
                  <a:pt x="5300" y="154035"/>
                </a:lnTo>
                <a:lnTo>
                  <a:pt x="0" y="199644"/>
                </a:lnTo>
                <a:lnTo>
                  <a:pt x="0" y="996696"/>
                </a:lnTo>
                <a:lnTo>
                  <a:pt x="5300" y="1042304"/>
                </a:lnTo>
                <a:lnTo>
                  <a:pt x="20385" y="1084261"/>
                </a:lnTo>
                <a:lnTo>
                  <a:pt x="44027" y="1121339"/>
                </a:lnTo>
                <a:lnTo>
                  <a:pt x="75000" y="1152312"/>
                </a:lnTo>
                <a:lnTo>
                  <a:pt x="112078" y="1175954"/>
                </a:lnTo>
                <a:lnTo>
                  <a:pt x="154035" y="1191039"/>
                </a:lnTo>
                <a:lnTo>
                  <a:pt x="199644" y="1196340"/>
                </a:lnTo>
                <a:lnTo>
                  <a:pt x="8031480" y="1196340"/>
                </a:lnTo>
                <a:lnTo>
                  <a:pt x="8077004" y="1191039"/>
                </a:lnTo>
                <a:lnTo>
                  <a:pt x="8118743" y="1175954"/>
                </a:lnTo>
                <a:lnTo>
                  <a:pt x="8155524" y="1152312"/>
                </a:lnTo>
                <a:lnTo>
                  <a:pt x="8186172" y="1121339"/>
                </a:lnTo>
                <a:lnTo>
                  <a:pt x="8209517" y="1084261"/>
                </a:lnTo>
                <a:lnTo>
                  <a:pt x="8224384" y="1042304"/>
                </a:lnTo>
                <a:lnTo>
                  <a:pt x="8229600" y="996696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2208" y="4072128"/>
            <a:ext cx="8255634" cy="1221105"/>
          </a:xfrm>
          <a:custGeom>
            <a:avLst/>
            <a:gdLst/>
            <a:ahLst/>
            <a:cxnLst/>
            <a:rect l="l" t="t" r="r" b="b"/>
            <a:pathLst>
              <a:path w="8255634" h="1221104">
                <a:moveTo>
                  <a:pt x="8255508" y="1008888"/>
                </a:moveTo>
                <a:lnTo>
                  <a:pt x="8255508" y="210312"/>
                </a:lnTo>
                <a:lnTo>
                  <a:pt x="8253984" y="188976"/>
                </a:lnTo>
                <a:lnTo>
                  <a:pt x="8238744" y="128016"/>
                </a:lnTo>
                <a:lnTo>
                  <a:pt x="8218932" y="92964"/>
                </a:lnTo>
                <a:lnTo>
                  <a:pt x="8193024" y="60960"/>
                </a:lnTo>
                <a:lnTo>
                  <a:pt x="8161020" y="35052"/>
                </a:lnTo>
                <a:lnTo>
                  <a:pt x="8124444" y="16764"/>
                </a:lnTo>
                <a:lnTo>
                  <a:pt x="8106156" y="9144"/>
                </a:lnTo>
                <a:lnTo>
                  <a:pt x="8084820" y="4572"/>
                </a:lnTo>
                <a:lnTo>
                  <a:pt x="8065008" y="0"/>
                </a:lnTo>
                <a:lnTo>
                  <a:pt x="211836" y="0"/>
                </a:lnTo>
                <a:lnTo>
                  <a:pt x="169164" y="4572"/>
                </a:lnTo>
                <a:lnTo>
                  <a:pt x="129540" y="16764"/>
                </a:lnTo>
                <a:lnTo>
                  <a:pt x="92964" y="36576"/>
                </a:lnTo>
                <a:lnTo>
                  <a:pt x="62484" y="62484"/>
                </a:lnTo>
                <a:lnTo>
                  <a:pt x="36576" y="92964"/>
                </a:lnTo>
                <a:lnTo>
                  <a:pt x="16764" y="129540"/>
                </a:lnTo>
                <a:lnTo>
                  <a:pt x="4572" y="169164"/>
                </a:lnTo>
                <a:lnTo>
                  <a:pt x="0" y="211836"/>
                </a:lnTo>
                <a:lnTo>
                  <a:pt x="0" y="1008888"/>
                </a:lnTo>
                <a:lnTo>
                  <a:pt x="4572" y="1051560"/>
                </a:lnTo>
                <a:lnTo>
                  <a:pt x="16764" y="1092708"/>
                </a:lnTo>
                <a:lnTo>
                  <a:pt x="25908" y="1110996"/>
                </a:lnTo>
                <a:lnTo>
                  <a:pt x="25908" y="192024"/>
                </a:lnTo>
                <a:lnTo>
                  <a:pt x="28956" y="173736"/>
                </a:lnTo>
                <a:lnTo>
                  <a:pt x="48768" y="121920"/>
                </a:lnTo>
                <a:lnTo>
                  <a:pt x="80772" y="79248"/>
                </a:lnTo>
                <a:lnTo>
                  <a:pt x="123444" y="47244"/>
                </a:lnTo>
                <a:lnTo>
                  <a:pt x="175260" y="28956"/>
                </a:lnTo>
                <a:lnTo>
                  <a:pt x="8043672" y="24384"/>
                </a:lnTo>
                <a:lnTo>
                  <a:pt x="8063484" y="25908"/>
                </a:lnTo>
                <a:lnTo>
                  <a:pt x="8116824" y="39624"/>
                </a:lnTo>
                <a:lnTo>
                  <a:pt x="8162544" y="68580"/>
                </a:lnTo>
                <a:lnTo>
                  <a:pt x="8208264" y="123444"/>
                </a:lnTo>
                <a:lnTo>
                  <a:pt x="8226552" y="175260"/>
                </a:lnTo>
                <a:lnTo>
                  <a:pt x="8229600" y="193548"/>
                </a:lnTo>
                <a:lnTo>
                  <a:pt x="8229600" y="1109472"/>
                </a:lnTo>
                <a:lnTo>
                  <a:pt x="8238744" y="1091184"/>
                </a:lnTo>
                <a:lnTo>
                  <a:pt x="8246364" y="1071372"/>
                </a:lnTo>
                <a:lnTo>
                  <a:pt x="8250936" y="1051560"/>
                </a:lnTo>
                <a:lnTo>
                  <a:pt x="8253984" y="1030224"/>
                </a:lnTo>
                <a:lnTo>
                  <a:pt x="8255508" y="1008888"/>
                </a:lnTo>
                <a:close/>
              </a:path>
              <a:path w="8255634" h="1221104">
                <a:moveTo>
                  <a:pt x="8229600" y="1109472"/>
                </a:moveTo>
                <a:lnTo>
                  <a:pt x="8229600" y="1008888"/>
                </a:lnTo>
                <a:lnTo>
                  <a:pt x="8226552" y="1046988"/>
                </a:lnTo>
                <a:lnTo>
                  <a:pt x="8221980" y="1065276"/>
                </a:lnTo>
                <a:lnTo>
                  <a:pt x="8197596" y="1114044"/>
                </a:lnTo>
                <a:lnTo>
                  <a:pt x="8161020" y="1153668"/>
                </a:lnTo>
                <a:lnTo>
                  <a:pt x="8115300" y="1181100"/>
                </a:lnTo>
                <a:lnTo>
                  <a:pt x="8061960" y="1194816"/>
                </a:lnTo>
                <a:lnTo>
                  <a:pt x="192024" y="1194816"/>
                </a:lnTo>
                <a:lnTo>
                  <a:pt x="173736" y="1191768"/>
                </a:lnTo>
                <a:lnTo>
                  <a:pt x="155448" y="1187196"/>
                </a:lnTo>
                <a:lnTo>
                  <a:pt x="138684" y="1181100"/>
                </a:lnTo>
                <a:lnTo>
                  <a:pt x="123444" y="1171956"/>
                </a:lnTo>
                <a:lnTo>
                  <a:pt x="106680" y="1162812"/>
                </a:lnTo>
                <a:lnTo>
                  <a:pt x="68580" y="1127760"/>
                </a:lnTo>
                <a:lnTo>
                  <a:pt x="39624" y="1080516"/>
                </a:lnTo>
                <a:lnTo>
                  <a:pt x="25908" y="1027176"/>
                </a:lnTo>
                <a:lnTo>
                  <a:pt x="25908" y="1110996"/>
                </a:lnTo>
                <a:lnTo>
                  <a:pt x="48768" y="1144524"/>
                </a:lnTo>
                <a:lnTo>
                  <a:pt x="77724" y="1173480"/>
                </a:lnTo>
                <a:lnTo>
                  <a:pt x="111252" y="1194816"/>
                </a:lnTo>
                <a:lnTo>
                  <a:pt x="149352" y="1211580"/>
                </a:lnTo>
                <a:lnTo>
                  <a:pt x="190500" y="1219200"/>
                </a:lnTo>
                <a:lnTo>
                  <a:pt x="211836" y="1220724"/>
                </a:lnTo>
                <a:lnTo>
                  <a:pt x="8043672" y="1220724"/>
                </a:lnTo>
                <a:lnTo>
                  <a:pt x="8086344" y="1216152"/>
                </a:lnTo>
                <a:lnTo>
                  <a:pt x="8125968" y="1203960"/>
                </a:lnTo>
                <a:lnTo>
                  <a:pt x="8162544" y="1184148"/>
                </a:lnTo>
                <a:lnTo>
                  <a:pt x="8193024" y="1158240"/>
                </a:lnTo>
                <a:lnTo>
                  <a:pt x="8218932" y="1126236"/>
                </a:lnTo>
                <a:lnTo>
                  <a:pt x="8229600" y="1109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78483" y="4193538"/>
            <a:ext cx="6979920" cy="90424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635"/>
              </a:spcBef>
            </a:pPr>
            <a:r>
              <a:rPr sz="3100" spc="-10" dirty="0">
                <a:solidFill>
                  <a:srgbClr val="10243E"/>
                </a:solidFill>
                <a:latin typeface="Arial"/>
                <a:cs typeface="Arial"/>
              </a:rPr>
              <a:t>Allow process </a:t>
            </a:r>
            <a:r>
              <a:rPr sz="3100" spc="-5" dirty="0">
                <a:solidFill>
                  <a:srgbClr val="10243E"/>
                </a:solidFill>
                <a:latin typeface="Arial"/>
                <a:cs typeface="Arial"/>
              </a:rPr>
              <a:t>to </a:t>
            </a:r>
            <a:r>
              <a:rPr sz="3100" spc="-10" dirty="0">
                <a:solidFill>
                  <a:srgbClr val="10243E"/>
                </a:solidFill>
                <a:latin typeface="Arial"/>
                <a:cs typeface="Arial"/>
              </a:rPr>
              <a:t>request resources only  when the process has</a:t>
            </a:r>
            <a:r>
              <a:rPr sz="3100" spc="75" dirty="0">
                <a:solidFill>
                  <a:srgbClr val="10243E"/>
                </a:solidFill>
                <a:latin typeface="Arial"/>
                <a:cs typeface="Arial"/>
              </a:rPr>
              <a:t> </a:t>
            </a:r>
            <a:r>
              <a:rPr sz="3100" spc="-15" dirty="0">
                <a:solidFill>
                  <a:srgbClr val="10243E"/>
                </a:solidFill>
                <a:latin typeface="Arial"/>
                <a:cs typeface="Arial"/>
              </a:rPr>
              <a:t>none</a:t>
            </a:r>
            <a:endParaRPr sz="3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2975" y="4060950"/>
            <a:ext cx="5340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-5" dirty="0">
                <a:solidFill>
                  <a:srgbClr val="00B0F0"/>
                </a:solidFill>
                <a:latin typeface="Arial"/>
                <a:cs typeface="Arial"/>
              </a:rPr>
              <a:t>2</a:t>
            </a:r>
            <a:endParaRPr sz="7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09746" y="665479"/>
            <a:ext cx="44373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Example</a:t>
            </a:r>
            <a:r>
              <a:rPr sz="4400" spc="-90" dirty="0"/>
              <a:t> </a:t>
            </a:r>
            <a:r>
              <a:rPr sz="4400" spc="-5" dirty="0"/>
              <a:t>Problem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3091179" y="1671322"/>
            <a:ext cx="6217412" cy="12608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73982" y="1782571"/>
            <a:ext cx="598741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  <a:tab pos="1975485" algn="l"/>
                <a:tab pos="2688590" algn="l"/>
                <a:tab pos="3723004" algn="l"/>
                <a:tab pos="4483735" algn="l"/>
                <a:tab pos="4855845" algn="l"/>
                <a:tab pos="5146675" algn="l"/>
                <a:tab pos="5649595" algn="l"/>
              </a:tabLst>
            </a:pPr>
            <a:r>
              <a:rPr sz="2300" dirty="0">
                <a:latin typeface="Arial"/>
                <a:cs typeface="Arial"/>
              </a:rPr>
              <a:t>Co</a:t>
            </a:r>
            <a:r>
              <a:rPr sz="2300" spc="-10" dirty="0">
                <a:latin typeface="Arial"/>
                <a:cs typeface="Arial"/>
              </a:rPr>
              <a:t>p</a:t>
            </a:r>
            <a:r>
              <a:rPr sz="2300" dirty="0">
                <a:latin typeface="Arial"/>
                <a:cs typeface="Arial"/>
              </a:rPr>
              <a:t>ies </a:t>
            </a:r>
            <a:r>
              <a:rPr sz="2300" spc="-28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da</a:t>
            </a:r>
            <a:r>
              <a:rPr sz="2300" spc="-20" dirty="0">
                <a:latin typeface="Arial"/>
                <a:cs typeface="Arial"/>
              </a:rPr>
              <a:t>t</a:t>
            </a:r>
            <a:r>
              <a:rPr sz="2300" dirty="0">
                <a:latin typeface="Arial"/>
                <a:cs typeface="Arial"/>
              </a:rPr>
              <a:t>a	</a:t>
            </a:r>
            <a:r>
              <a:rPr sz="2300" spc="-5" dirty="0">
                <a:latin typeface="Arial"/>
                <a:cs typeface="Arial"/>
              </a:rPr>
              <a:t>f</a:t>
            </a:r>
            <a:r>
              <a:rPr sz="2300" dirty="0">
                <a:latin typeface="Arial"/>
                <a:cs typeface="Arial"/>
              </a:rPr>
              <a:t>rom	a </a:t>
            </a:r>
            <a:r>
              <a:rPr sz="2300" spc="-280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D</a:t>
            </a:r>
            <a:r>
              <a:rPr sz="2300" spc="-5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D	d</a:t>
            </a:r>
            <a:r>
              <a:rPr sz="2300" spc="-15" dirty="0">
                <a:latin typeface="Arial"/>
                <a:cs typeface="Arial"/>
              </a:rPr>
              <a:t>r</a:t>
            </a:r>
            <a:r>
              <a:rPr sz="2300" dirty="0">
                <a:latin typeface="Arial"/>
                <a:cs typeface="Arial"/>
              </a:rPr>
              <a:t>i</a:t>
            </a:r>
            <a:r>
              <a:rPr sz="2300" spc="-15" dirty="0">
                <a:latin typeface="Arial"/>
                <a:cs typeface="Arial"/>
              </a:rPr>
              <a:t>v</a:t>
            </a:r>
            <a:r>
              <a:rPr sz="2300" dirty="0">
                <a:latin typeface="Arial"/>
                <a:cs typeface="Arial"/>
              </a:rPr>
              <a:t>e	</a:t>
            </a:r>
            <a:r>
              <a:rPr sz="2300" spc="-5" dirty="0">
                <a:latin typeface="Arial"/>
                <a:cs typeface="Arial"/>
              </a:rPr>
              <a:t>t</a:t>
            </a:r>
            <a:r>
              <a:rPr sz="2300" dirty="0">
                <a:latin typeface="Arial"/>
                <a:cs typeface="Arial"/>
              </a:rPr>
              <a:t>o	a	</a:t>
            </a:r>
            <a:r>
              <a:rPr sz="2300" spc="-5" dirty="0">
                <a:latin typeface="Arial"/>
                <a:cs typeface="Arial"/>
              </a:rPr>
              <a:t>f</a:t>
            </a:r>
            <a:r>
              <a:rPr sz="2300" dirty="0">
                <a:latin typeface="Arial"/>
                <a:cs typeface="Arial"/>
              </a:rPr>
              <a:t>ile	</a:t>
            </a:r>
            <a:r>
              <a:rPr sz="2300" spc="-10" dirty="0">
                <a:latin typeface="Arial"/>
                <a:cs typeface="Arial"/>
              </a:rPr>
              <a:t>o</a:t>
            </a:r>
            <a:r>
              <a:rPr sz="2300" dirty="0">
                <a:latin typeface="Arial"/>
                <a:cs typeface="Arial"/>
              </a:rPr>
              <a:t>n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2582" y="2084322"/>
            <a:ext cx="576008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2960" algn="l"/>
                <a:tab pos="1664335" algn="l"/>
                <a:tab pos="2280285" algn="l"/>
                <a:tab pos="2943225" algn="l"/>
                <a:tab pos="3641090" algn="l"/>
                <a:tab pos="4416425" algn="l"/>
                <a:tab pos="5341620" algn="l"/>
              </a:tabLst>
            </a:pPr>
            <a:r>
              <a:rPr sz="2300" dirty="0">
                <a:latin typeface="Arial"/>
                <a:cs typeface="Arial"/>
              </a:rPr>
              <a:t>disk,	s</a:t>
            </a:r>
            <a:r>
              <a:rPr sz="2300" spc="-10" dirty="0">
                <a:latin typeface="Arial"/>
                <a:cs typeface="Arial"/>
              </a:rPr>
              <a:t>o</a:t>
            </a:r>
            <a:r>
              <a:rPr sz="2300" dirty="0">
                <a:latin typeface="Arial"/>
                <a:cs typeface="Arial"/>
              </a:rPr>
              <a:t>r</a:t>
            </a:r>
            <a:r>
              <a:rPr sz="2300" spc="-5" dirty="0">
                <a:latin typeface="Arial"/>
                <a:cs typeface="Arial"/>
              </a:rPr>
              <a:t>t</a:t>
            </a:r>
            <a:r>
              <a:rPr sz="2300" dirty="0">
                <a:latin typeface="Arial"/>
                <a:cs typeface="Arial"/>
              </a:rPr>
              <a:t>s	</a:t>
            </a:r>
            <a:r>
              <a:rPr sz="2300" spc="-5" dirty="0">
                <a:latin typeface="Arial"/>
                <a:cs typeface="Arial"/>
              </a:rPr>
              <a:t>t</a:t>
            </a:r>
            <a:r>
              <a:rPr sz="2300" dirty="0">
                <a:latin typeface="Arial"/>
                <a:cs typeface="Arial"/>
              </a:rPr>
              <a:t>he	</a:t>
            </a:r>
            <a:r>
              <a:rPr sz="2300" spc="-5" dirty="0">
                <a:latin typeface="Arial"/>
                <a:cs typeface="Arial"/>
              </a:rPr>
              <a:t>f</a:t>
            </a:r>
            <a:r>
              <a:rPr sz="2300" dirty="0">
                <a:latin typeface="Arial"/>
                <a:cs typeface="Arial"/>
              </a:rPr>
              <a:t>ile,	and	</a:t>
            </a:r>
            <a:r>
              <a:rPr sz="2300" spc="-5" dirty="0">
                <a:latin typeface="Arial"/>
                <a:cs typeface="Arial"/>
              </a:rPr>
              <a:t>t</a:t>
            </a:r>
            <a:r>
              <a:rPr sz="2300" spc="-10" dirty="0">
                <a:latin typeface="Arial"/>
                <a:cs typeface="Arial"/>
              </a:rPr>
              <a:t>h</a:t>
            </a:r>
            <a:r>
              <a:rPr sz="2300" dirty="0">
                <a:latin typeface="Arial"/>
                <a:cs typeface="Arial"/>
              </a:rPr>
              <a:t>en	prin</a:t>
            </a:r>
            <a:r>
              <a:rPr sz="2300" spc="-5" dirty="0">
                <a:latin typeface="Arial"/>
                <a:cs typeface="Arial"/>
              </a:rPr>
              <a:t>t</a:t>
            </a:r>
            <a:r>
              <a:rPr sz="2300" dirty="0">
                <a:latin typeface="Arial"/>
                <a:cs typeface="Arial"/>
              </a:rPr>
              <a:t>s	</a:t>
            </a:r>
            <a:r>
              <a:rPr sz="2300" spc="-5" dirty="0">
                <a:latin typeface="Arial"/>
                <a:cs typeface="Arial"/>
              </a:rPr>
              <a:t>t</a:t>
            </a:r>
            <a:r>
              <a:rPr sz="2300" spc="-10" dirty="0">
                <a:latin typeface="Arial"/>
                <a:cs typeface="Arial"/>
              </a:rPr>
              <a:t>h</a:t>
            </a:r>
            <a:r>
              <a:rPr sz="2300" dirty="0">
                <a:latin typeface="Arial"/>
                <a:cs typeface="Arial"/>
              </a:rPr>
              <a:t>e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02582" y="2386075"/>
            <a:ext cx="242951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Arial"/>
                <a:cs typeface="Arial"/>
              </a:rPr>
              <a:t>results </a:t>
            </a:r>
            <a:r>
              <a:rPr sz="2300" spc="-5" dirty="0">
                <a:latin typeface="Arial"/>
                <a:cs typeface="Arial"/>
              </a:rPr>
              <a:t>to </a:t>
            </a:r>
            <a:r>
              <a:rPr sz="2300" dirty="0">
                <a:latin typeface="Arial"/>
                <a:cs typeface="Arial"/>
              </a:rPr>
              <a:t>a</a:t>
            </a:r>
            <a:r>
              <a:rPr sz="2300" spc="-75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printer.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24" y="1527048"/>
            <a:ext cx="2032000" cy="1546860"/>
          </a:xfrm>
          <a:custGeom>
            <a:avLst/>
            <a:gdLst/>
            <a:ahLst/>
            <a:cxnLst/>
            <a:rect l="l" t="t" r="r" b="b"/>
            <a:pathLst>
              <a:path w="2032000" h="1546860">
                <a:moveTo>
                  <a:pt x="2031492" y="1289304"/>
                </a:moveTo>
                <a:lnTo>
                  <a:pt x="2031492" y="257556"/>
                </a:lnTo>
                <a:lnTo>
                  <a:pt x="2027323" y="211394"/>
                </a:lnTo>
                <a:lnTo>
                  <a:pt x="2015302" y="167892"/>
                </a:lnTo>
                <a:lnTo>
                  <a:pt x="1996157" y="127790"/>
                </a:lnTo>
                <a:lnTo>
                  <a:pt x="1970615" y="91826"/>
                </a:lnTo>
                <a:lnTo>
                  <a:pt x="1939403" y="60742"/>
                </a:lnTo>
                <a:lnTo>
                  <a:pt x="1903250" y="35277"/>
                </a:lnTo>
                <a:lnTo>
                  <a:pt x="1862882" y="16172"/>
                </a:lnTo>
                <a:lnTo>
                  <a:pt x="1819026" y="4166"/>
                </a:lnTo>
                <a:lnTo>
                  <a:pt x="1772412" y="0"/>
                </a:lnTo>
                <a:lnTo>
                  <a:pt x="257556" y="0"/>
                </a:lnTo>
                <a:lnTo>
                  <a:pt x="210993" y="4166"/>
                </a:lnTo>
                <a:lnTo>
                  <a:pt x="167278" y="16172"/>
                </a:lnTo>
                <a:lnTo>
                  <a:pt x="127112" y="35277"/>
                </a:lnTo>
                <a:lnTo>
                  <a:pt x="91199" y="60742"/>
                </a:lnTo>
                <a:lnTo>
                  <a:pt x="60240" y="91826"/>
                </a:lnTo>
                <a:lnTo>
                  <a:pt x="34939" y="127790"/>
                </a:lnTo>
                <a:lnTo>
                  <a:pt x="15996" y="167892"/>
                </a:lnTo>
                <a:lnTo>
                  <a:pt x="4116" y="211394"/>
                </a:lnTo>
                <a:lnTo>
                  <a:pt x="0" y="257556"/>
                </a:lnTo>
                <a:lnTo>
                  <a:pt x="0" y="1289304"/>
                </a:lnTo>
                <a:lnTo>
                  <a:pt x="4116" y="1335465"/>
                </a:lnTo>
                <a:lnTo>
                  <a:pt x="15996" y="1378967"/>
                </a:lnTo>
                <a:lnTo>
                  <a:pt x="34939" y="1419069"/>
                </a:lnTo>
                <a:lnTo>
                  <a:pt x="60240" y="1455033"/>
                </a:lnTo>
                <a:lnTo>
                  <a:pt x="91199" y="1486117"/>
                </a:lnTo>
                <a:lnTo>
                  <a:pt x="127112" y="1511582"/>
                </a:lnTo>
                <a:lnTo>
                  <a:pt x="167278" y="1530687"/>
                </a:lnTo>
                <a:lnTo>
                  <a:pt x="210993" y="1542693"/>
                </a:lnTo>
                <a:lnTo>
                  <a:pt x="257556" y="1546860"/>
                </a:lnTo>
                <a:lnTo>
                  <a:pt x="1772412" y="1546860"/>
                </a:lnTo>
                <a:lnTo>
                  <a:pt x="1819026" y="1542693"/>
                </a:lnTo>
                <a:lnTo>
                  <a:pt x="1862882" y="1530687"/>
                </a:lnTo>
                <a:lnTo>
                  <a:pt x="1903250" y="1511582"/>
                </a:lnTo>
                <a:lnTo>
                  <a:pt x="1939403" y="1486117"/>
                </a:lnTo>
                <a:lnTo>
                  <a:pt x="1970615" y="1455033"/>
                </a:lnTo>
                <a:lnTo>
                  <a:pt x="1996157" y="1419069"/>
                </a:lnTo>
                <a:lnTo>
                  <a:pt x="2015302" y="1378967"/>
                </a:lnTo>
                <a:lnTo>
                  <a:pt x="2027323" y="1335465"/>
                </a:lnTo>
                <a:lnTo>
                  <a:pt x="2031492" y="1289304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4608" y="1514856"/>
            <a:ext cx="2057400" cy="1571625"/>
          </a:xfrm>
          <a:custGeom>
            <a:avLst/>
            <a:gdLst/>
            <a:ahLst/>
            <a:cxnLst/>
            <a:rect l="l" t="t" r="r" b="b"/>
            <a:pathLst>
              <a:path w="2057400" h="1571625">
                <a:moveTo>
                  <a:pt x="2057400" y="1315212"/>
                </a:moveTo>
                <a:lnTo>
                  <a:pt x="2057400" y="256032"/>
                </a:lnTo>
                <a:lnTo>
                  <a:pt x="2054352" y="228600"/>
                </a:lnTo>
                <a:lnTo>
                  <a:pt x="2051304" y="214884"/>
                </a:lnTo>
                <a:lnTo>
                  <a:pt x="2048256" y="202692"/>
                </a:lnTo>
                <a:lnTo>
                  <a:pt x="2045208" y="188976"/>
                </a:lnTo>
                <a:lnTo>
                  <a:pt x="2023872" y="140208"/>
                </a:lnTo>
                <a:lnTo>
                  <a:pt x="1994916" y="97536"/>
                </a:lnTo>
                <a:lnTo>
                  <a:pt x="1958340" y="60960"/>
                </a:lnTo>
                <a:lnTo>
                  <a:pt x="1915668" y="32004"/>
                </a:lnTo>
                <a:lnTo>
                  <a:pt x="1891284" y="21336"/>
                </a:lnTo>
                <a:lnTo>
                  <a:pt x="1879092" y="15240"/>
                </a:lnTo>
                <a:lnTo>
                  <a:pt x="1866900" y="12192"/>
                </a:lnTo>
                <a:lnTo>
                  <a:pt x="1854708" y="7620"/>
                </a:lnTo>
                <a:lnTo>
                  <a:pt x="1840992" y="4572"/>
                </a:lnTo>
                <a:lnTo>
                  <a:pt x="1799844" y="0"/>
                </a:lnTo>
                <a:lnTo>
                  <a:pt x="256032" y="0"/>
                </a:lnTo>
                <a:lnTo>
                  <a:pt x="228600" y="3048"/>
                </a:lnTo>
                <a:lnTo>
                  <a:pt x="216408" y="4572"/>
                </a:lnTo>
                <a:lnTo>
                  <a:pt x="202692" y="7620"/>
                </a:lnTo>
                <a:lnTo>
                  <a:pt x="190500" y="12192"/>
                </a:lnTo>
                <a:lnTo>
                  <a:pt x="176784" y="16764"/>
                </a:lnTo>
                <a:lnTo>
                  <a:pt x="141732" y="32004"/>
                </a:lnTo>
                <a:lnTo>
                  <a:pt x="97536" y="60960"/>
                </a:lnTo>
                <a:lnTo>
                  <a:pt x="60960" y="99060"/>
                </a:lnTo>
                <a:lnTo>
                  <a:pt x="32004" y="141732"/>
                </a:lnTo>
                <a:lnTo>
                  <a:pt x="16764" y="176784"/>
                </a:lnTo>
                <a:lnTo>
                  <a:pt x="6096" y="216408"/>
                </a:lnTo>
                <a:lnTo>
                  <a:pt x="3048" y="228600"/>
                </a:lnTo>
                <a:lnTo>
                  <a:pt x="0" y="256032"/>
                </a:lnTo>
                <a:lnTo>
                  <a:pt x="0" y="1315212"/>
                </a:lnTo>
                <a:lnTo>
                  <a:pt x="9144" y="1370076"/>
                </a:lnTo>
                <a:lnTo>
                  <a:pt x="21336" y="1406652"/>
                </a:lnTo>
                <a:lnTo>
                  <a:pt x="25908" y="1415796"/>
                </a:lnTo>
                <a:lnTo>
                  <a:pt x="25908" y="257556"/>
                </a:lnTo>
                <a:lnTo>
                  <a:pt x="30480" y="220980"/>
                </a:lnTo>
                <a:lnTo>
                  <a:pt x="36576" y="196596"/>
                </a:lnTo>
                <a:lnTo>
                  <a:pt x="41148" y="185928"/>
                </a:lnTo>
                <a:lnTo>
                  <a:pt x="45720" y="173736"/>
                </a:lnTo>
                <a:lnTo>
                  <a:pt x="68580" y="132588"/>
                </a:lnTo>
                <a:lnTo>
                  <a:pt x="97536" y="96012"/>
                </a:lnTo>
                <a:lnTo>
                  <a:pt x="134112" y="67056"/>
                </a:lnTo>
                <a:lnTo>
                  <a:pt x="175260" y="44196"/>
                </a:lnTo>
                <a:lnTo>
                  <a:pt x="198120" y="36576"/>
                </a:lnTo>
                <a:lnTo>
                  <a:pt x="210312" y="32004"/>
                </a:lnTo>
                <a:lnTo>
                  <a:pt x="220980" y="30480"/>
                </a:lnTo>
                <a:lnTo>
                  <a:pt x="233172" y="27432"/>
                </a:lnTo>
                <a:lnTo>
                  <a:pt x="245364" y="25908"/>
                </a:lnTo>
                <a:lnTo>
                  <a:pt x="259080" y="25908"/>
                </a:lnTo>
                <a:lnTo>
                  <a:pt x="271272" y="24384"/>
                </a:lnTo>
                <a:lnTo>
                  <a:pt x="1786128" y="24384"/>
                </a:lnTo>
                <a:lnTo>
                  <a:pt x="1799844" y="25908"/>
                </a:lnTo>
                <a:lnTo>
                  <a:pt x="1812036" y="25908"/>
                </a:lnTo>
                <a:lnTo>
                  <a:pt x="1824228" y="27432"/>
                </a:lnTo>
                <a:lnTo>
                  <a:pt x="1836420" y="30480"/>
                </a:lnTo>
                <a:lnTo>
                  <a:pt x="1848612" y="32004"/>
                </a:lnTo>
                <a:lnTo>
                  <a:pt x="1859280" y="36576"/>
                </a:lnTo>
                <a:lnTo>
                  <a:pt x="1903476" y="54864"/>
                </a:lnTo>
                <a:lnTo>
                  <a:pt x="1943100" y="80772"/>
                </a:lnTo>
                <a:lnTo>
                  <a:pt x="1976628" y="114300"/>
                </a:lnTo>
                <a:lnTo>
                  <a:pt x="2002536" y="153924"/>
                </a:lnTo>
                <a:lnTo>
                  <a:pt x="2020824" y="198120"/>
                </a:lnTo>
                <a:lnTo>
                  <a:pt x="2023872" y="208788"/>
                </a:lnTo>
                <a:lnTo>
                  <a:pt x="2029968" y="233172"/>
                </a:lnTo>
                <a:lnTo>
                  <a:pt x="2031492" y="245364"/>
                </a:lnTo>
                <a:lnTo>
                  <a:pt x="2031492" y="1416449"/>
                </a:lnTo>
                <a:lnTo>
                  <a:pt x="2036064" y="1406652"/>
                </a:lnTo>
                <a:lnTo>
                  <a:pt x="2045208" y="1382268"/>
                </a:lnTo>
                <a:lnTo>
                  <a:pt x="2048256" y="1368552"/>
                </a:lnTo>
                <a:lnTo>
                  <a:pt x="2051304" y="1356360"/>
                </a:lnTo>
                <a:lnTo>
                  <a:pt x="2054352" y="1342644"/>
                </a:lnTo>
                <a:lnTo>
                  <a:pt x="2057400" y="1315212"/>
                </a:lnTo>
                <a:close/>
              </a:path>
              <a:path w="2057400" h="1571625">
                <a:moveTo>
                  <a:pt x="2031492" y="1416449"/>
                </a:moveTo>
                <a:lnTo>
                  <a:pt x="2031492" y="1313688"/>
                </a:lnTo>
                <a:lnTo>
                  <a:pt x="2029968" y="1327404"/>
                </a:lnTo>
                <a:lnTo>
                  <a:pt x="2026920" y="1351788"/>
                </a:lnTo>
                <a:lnTo>
                  <a:pt x="2023872" y="1362456"/>
                </a:lnTo>
                <a:lnTo>
                  <a:pt x="2017776" y="1386840"/>
                </a:lnTo>
                <a:lnTo>
                  <a:pt x="2013204" y="1397508"/>
                </a:lnTo>
                <a:lnTo>
                  <a:pt x="1990344" y="1438656"/>
                </a:lnTo>
                <a:lnTo>
                  <a:pt x="1959864" y="1475232"/>
                </a:lnTo>
                <a:lnTo>
                  <a:pt x="1923288" y="1505712"/>
                </a:lnTo>
                <a:lnTo>
                  <a:pt x="1871472" y="1531620"/>
                </a:lnTo>
                <a:lnTo>
                  <a:pt x="1847088" y="1539240"/>
                </a:lnTo>
                <a:lnTo>
                  <a:pt x="1836420" y="1542288"/>
                </a:lnTo>
                <a:lnTo>
                  <a:pt x="1799844" y="1546860"/>
                </a:lnTo>
                <a:lnTo>
                  <a:pt x="257556" y="1546860"/>
                </a:lnTo>
                <a:lnTo>
                  <a:pt x="208788" y="1539240"/>
                </a:lnTo>
                <a:lnTo>
                  <a:pt x="153924" y="1516380"/>
                </a:lnTo>
                <a:lnTo>
                  <a:pt x="114300" y="1490472"/>
                </a:lnTo>
                <a:lnTo>
                  <a:pt x="80772" y="1456944"/>
                </a:lnTo>
                <a:lnTo>
                  <a:pt x="54864" y="1417320"/>
                </a:lnTo>
                <a:lnTo>
                  <a:pt x="41148" y="1385316"/>
                </a:lnTo>
                <a:lnTo>
                  <a:pt x="36576" y="1374648"/>
                </a:lnTo>
                <a:lnTo>
                  <a:pt x="30480" y="1350264"/>
                </a:lnTo>
                <a:lnTo>
                  <a:pt x="25908" y="1313688"/>
                </a:lnTo>
                <a:lnTo>
                  <a:pt x="25908" y="1415796"/>
                </a:lnTo>
                <a:lnTo>
                  <a:pt x="47244" y="1453896"/>
                </a:lnTo>
                <a:lnTo>
                  <a:pt x="79248" y="1493520"/>
                </a:lnTo>
                <a:lnTo>
                  <a:pt x="120396" y="1525524"/>
                </a:lnTo>
                <a:lnTo>
                  <a:pt x="166116" y="1551432"/>
                </a:lnTo>
                <a:lnTo>
                  <a:pt x="204216" y="1563624"/>
                </a:lnTo>
                <a:lnTo>
                  <a:pt x="216408" y="1566672"/>
                </a:lnTo>
                <a:lnTo>
                  <a:pt x="230124" y="1568196"/>
                </a:lnTo>
                <a:lnTo>
                  <a:pt x="243840" y="1571244"/>
                </a:lnTo>
                <a:lnTo>
                  <a:pt x="1815084" y="1571244"/>
                </a:lnTo>
                <a:lnTo>
                  <a:pt x="1828800" y="1568196"/>
                </a:lnTo>
                <a:lnTo>
                  <a:pt x="1840992" y="1566672"/>
                </a:lnTo>
                <a:lnTo>
                  <a:pt x="1854708" y="1563624"/>
                </a:lnTo>
                <a:lnTo>
                  <a:pt x="1866900" y="1559052"/>
                </a:lnTo>
                <a:lnTo>
                  <a:pt x="1880616" y="1556004"/>
                </a:lnTo>
                <a:lnTo>
                  <a:pt x="1892808" y="1549908"/>
                </a:lnTo>
                <a:lnTo>
                  <a:pt x="1938528" y="1525524"/>
                </a:lnTo>
                <a:lnTo>
                  <a:pt x="1996440" y="1473708"/>
                </a:lnTo>
                <a:lnTo>
                  <a:pt x="2025396" y="1429512"/>
                </a:lnTo>
                <a:lnTo>
                  <a:pt x="2031492" y="14164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76603" y="2023363"/>
            <a:ext cx="16135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Protocols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84197" y="3296034"/>
            <a:ext cx="7725918" cy="5901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8324" y="3151632"/>
            <a:ext cx="523240" cy="734695"/>
          </a:xfrm>
          <a:custGeom>
            <a:avLst/>
            <a:gdLst/>
            <a:ahLst/>
            <a:cxnLst/>
            <a:rect l="l" t="t" r="r" b="b"/>
            <a:pathLst>
              <a:path w="523240" h="734695">
                <a:moveTo>
                  <a:pt x="522732" y="734567"/>
                </a:moveTo>
                <a:lnTo>
                  <a:pt x="522732" y="86868"/>
                </a:lnTo>
                <a:lnTo>
                  <a:pt x="516016" y="53363"/>
                </a:lnTo>
                <a:lnTo>
                  <a:pt x="497586" y="25717"/>
                </a:lnTo>
                <a:lnTo>
                  <a:pt x="470011" y="6929"/>
                </a:lnTo>
                <a:lnTo>
                  <a:pt x="435864" y="0"/>
                </a:lnTo>
                <a:lnTo>
                  <a:pt x="86868" y="0"/>
                </a:lnTo>
                <a:lnTo>
                  <a:pt x="52720" y="6929"/>
                </a:lnTo>
                <a:lnTo>
                  <a:pt x="25146" y="25717"/>
                </a:lnTo>
                <a:lnTo>
                  <a:pt x="6715" y="53363"/>
                </a:lnTo>
                <a:lnTo>
                  <a:pt x="0" y="86868"/>
                </a:lnTo>
                <a:lnTo>
                  <a:pt x="0" y="734567"/>
                </a:lnTo>
                <a:lnTo>
                  <a:pt x="522732" y="734567"/>
                </a:lnTo>
                <a:close/>
              </a:path>
            </a:pathLst>
          </a:custGeom>
          <a:solidFill>
            <a:srgbClr val="5EAE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4608" y="3139440"/>
            <a:ext cx="550545" cy="746760"/>
          </a:xfrm>
          <a:custGeom>
            <a:avLst/>
            <a:gdLst/>
            <a:ahLst/>
            <a:cxnLst/>
            <a:rect l="l" t="t" r="r" b="b"/>
            <a:pathLst>
              <a:path w="550544" h="746760">
                <a:moveTo>
                  <a:pt x="550164" y="746759"/>
                </a:moveTo>
                <a:lnTo>
                  <a:pt x="550164" y="99060"/>
                </a:lnTo>
                <a:lnTo>
                  <a:pt x="548640" y="88392"/>
                </a:lnTo>
                <a:lnTo>
                  <a:pt x="547116" y="79248"/>
                </a:lnTo>
                <a:lnTo>
                  <a:pt x="545592" y="68580"/>
                </a:lnTo>
                <a:lnTo>
                  <a:pt x="541020" y="59436"/>
                </a:lnTo>
                <a:lnTo>
                  <a:pt x="536448" y="51816"/>
                </a:lnTo>
                <a:lnTo>
                  <a:pt x="531876" y="42672"/>
                </a:lnTo>
                <a:lnTo>
                  <a:pt x="525780" y="35052"/>
                </a:lnTo>
                <a:lnTo>
                  <a:pt x="512064" y="21336"/>
                </a:lnTo>
                <a:lnTo>
                  <a:pt x="504444" y="16764"/>
                </a:lnTo>
                <a:lnTo>
                  <a:pt x="496824" y="10668"/>
                </a:lnTo>
                <a:lnTo>
                  <a:pt x="487680" y="7620"/>
                </a:lnTo>
                <a:lnTo>
                  <a:pt x="478536" y="3048"/>
                </a:lnTo>
                <a:lnTo>
                  <a:pt x="469392" y="1524"/>
                </a:lnTo>
                <a:lnTo>
                  <a:pt x="458724" y="0"/>
                </a:lnTo>
                <a:lnTo>
                  <a:pt x="89916" y="0"/>
                </a:lnTo>
                <a:lnTo>
                  <a:pt x="51816" y="12192"/>
                </a:lnTo>
                <a:lnTo>
                  <a:pt x="16764" y="44196"/>
                </a:lnTo>
                <a:lnTo>
                  <a:pt x="1524" y="79248"/>
                </a:lnTo>
                <a:lnTo>
                  <a:pt x="1524" y="89916"/>
                </a:lnTo>
                <a:lnTo>
                  <a:pt x="0" y="99060"/>
                </a:lnTo>
                <a:lnTo>
                  <a:pt x="0" y="746759"/>
                </a:lnTo>
                <a:lnTo>
                  <a:pt x="25908" y="746759"/>
                </a:lnTo>
                <a:lnTo>
                  <a:pt x="25908" y="91440"/>
                </a:lnTo>
                <a:lnTo>
                  <a:pt x="28956" y="76200"/>
                </a:lnTo>
                <a:lnTo>
                  <a:pt x="35052" y="64008"/>
                </a:lnTo>
                <a:lnTo>
                  <a:pt x="38100" y="56388"/>
                </a:lnTo>
                <a:lnTo>
                  <a:pt x="53340" y="41148"/>
                </a:lnTo>
                <a:lnTo>
                  <a:pt x="92964" y="24384"/>
                </a:lnTo>
                <a:lnTo>
                  <a:pt x="449580" y="24384"/>
                </a:lnTo>
                <a:lnTo>
                  <a:pt x="457200" y="25908"/>
                </a:lnTo>
                <a:lnTo>
                  <a:pt x="464820" y="25908"/>
                </a:lnTo>
                <a:lnTo>
                  <a:pt x="472440" y="28956"/>
                </a:lnTo>
                <a:lnTo>
                  <a:pt x="478536" y="30480"/>
                </a:lnTo>
                <a:lnTo>
                  <a:pt x="486156" y="33528"/>
                </a:lnTo>
                <a:lnTo>
                  <a:pt x="492252" y="38100"/>
                </a:lnTo>
                <a:lnTo>
                  <a:pt x="496824" y="42672"/>
                </a:lnTo>
                <a:lnTo>
                  <a:pt x="502920" y="47244"/>
                </a:lnTo>
                <a:lnTo>
                  <a:pt x="507492" y="51816"/>
                </a:lnTo>
                <a:lnTo>
                  <a:pt x="512064" y="57912"/>
                </a:lnTo>
                <a:lnTo>
                  <a:pt x="515112" y="64008"/>
                </a:lnTo>
                <a:lnTo>
                  <a:pt x="518160" y="71628"/>
                </a:lnTo>
                <a:lnTo>
                  <a:pt x="521208" y="77724"/>
                </a:lnTo>
                <a:lnTo>
                  <a:pt x="524256" y="92964"/>
                </a:lnTo>
                <a:lnTo>
                  <a:pt x="524256" y="746759"/>
                </a:lnTo>
                <a:lnTo>
                  <a:pt x="550164" y="7467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84197" y="3889247"/>
            <a:ext cx="7725918" cy="6675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65223" y="3381246"/>
            <a:ext cx="6943725" cy="1030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300" b="1" dirty="0">
                <a:solidFill>
                  <a:srgbClr val="001F5F"/>
                </a:solidFill>
                <a:latin typeface="Arial"/>
                <a:cs typeface="Arial"/>
              </a:rPr>
              <a:t>Request: DVD </a:t>
            </a:r>
            <a:r>
              <a:rPr sz="2300" spc="-5" dirty="0">
                <a:latin typeface="Arial"/>
                <a:cs typeface="Arial"/>
              </a:rPr>
              <a:t>drive, </a:t>
            </a:r>
            <a:r>
              <a:rPr sz="2300" dirty="0">
                <a:latin typeface="Arial"/>
                <a:cs typeface="Arial"/>
              </a:rPr>
              <a:t>disk file,</a:t>
            </a:r>
            <a:r>
              <a:rPr sz="2300" spc="-9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printer</a:t>
            </a:r>
            <a:endParaRPr sz="2300">
              <a:latin typeface="Arial"/>
              <a:cs typeface="Arial"/>
            </a:endParaRPr>
          </a:p>
          <a:p>
            <a:pPr marL="469900" marR="5080" lvl="1" indent="-228600">
              <a:lnSpc>
                <a:spcPts val="2380"/>
              </a:lnSpc>
              <a:spcBef>
                <a:spcPts val="409"/>
              </a:spcBef>
              <a:buChar char="•"/>
              <a:tabLst>
                <a:tab pos="469900" algn="l"/>
                <a:tab pos="5582285" algn="l"/>
              </a:tabLst>
            </a:pPr>
            <a:r>
              <a:rPr sz="2300" dirty="0">
                <a:latin typeface="Arial"/>
                <a:cs typeface="Arial"/>
              </a:rPr>
              <a:t>Holding the printer </a:t>
            </a:r>
            <a:r>
              <a:rPr sz="2300" spc="-5" dirty="0">
                <a:latin typeface="Arial"/>
                <a:cs typeface="Arial"/>
              </a:rPr>
              <a:t>for</a:t>
            </a:r>
            <a:r>
              <a:rPr sz="2300" spc="-4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entire</a:t>
            </a:r>
            <a:r>
              <a:rPr sz="2300" spc="-5" dirty="0">
                <a:latin typeface="Arial"/>
                <a:cs typeface="Arial"/>
              </a:rPr>
              <a:t> execution	</a:t>
            </a:r>
            <a:r>
              <a:rPr sz="2300" dirty="0">
                <a:latin typeface="Arial"/>
                <a:cs typeface="Arial"/>
              </a:rPr>
              <a:t>although</a:t>
            </a:r>
            <a:r>
              <a:rPr sz="2300" spc="-1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it  needs only at the</a:t>
            </a:r>
            <a:r>
              <a:rPr sz="2300" spc="-7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end</a:t>
            </a:r>
            <a:endParaRPr sz="23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68324" y="3886199"/>
            <a:ext cx="523240" cy="812800"/>
          </a:xfrm>
          <a:custGeom>
            <a:avLst/>
            <a:gdLst/>
            <a:ahLst/>
            <a:cxnLst/>
            <a:rect l="l" t="t" r="r" b="b"/>
            <a:pathLst>
              <a:path w="523240" h="812800">
                <a:moveTo>
                  <a:pt x="522732" y="725424"/>
                </a:moveTo>
                <a:lnTo>
                  <a:pt x="522732" y="0"/>
                </a:lnTo>
                <a:lnTo>
                  <a:pt x="0" y="0"/>
                </a:lnTo>
                <a:lnTo>
                  <a:pt x="0" y="725424"/>
                </a:lnTo>
                <a:lnTo>
                  <a:pt x="25146" y="786574"/>
                </a:lnTo>
                <a:lnTo>
                  <a:pt x="86868" y="812292"/>
                </a:lnTo>
                <a:lnTo>
                  <a:pt x="435864" y="812292"/>
                </a:lnTo>
                <a:lnTo>
                  <a:pt x="470011" y="805362"/>
                </a:lnTo>
                <a:lnTo>
                  <a:pt x="497586" y="786574"/>
                </a:lnTo>
                <a:lnTo>
                  <a:pt x="516016" y="758928"/>
                </a:lnTo>
                <a:lnTo>
                  <a:pt x="522732" y="725424"/>
                </a:lnTo>
                <a:close/>
              </a:path>
            </a:pathLst>
          </a:custGeom>
          <a:solidFill>
            <a:srgbClr val="5EAE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54608" y="3886199"/>
            <a:ext cx="550545" cy="824865"/>
          </a:xfrm>
          <a:custGeom>
            <a:avLst/>
            <a:gdLst/>
            <a:ahLst/>
            <a:cxnLst/>
            <a:rect l="l" t="t" r="r" b="b"/>
            <a:pathLst>
              <a:path w="550544" h="824864">
                <a:moveTo>
                  <a:pt x="550164" y="725424"/>
                </a:moveTo>
                <a:lnTo>
                  <a:pt x="550164" y="0"/>
                </a:lnTo>
                <a:lnTo>
                  <a:pt x="524256" y="0"/>
                </a:lnTo>
                <a:lnTo>
                  <a:pt x="524256" y="733044"/>
                </a:lnTo>
                <a:lnTo>
                  <a:pt x="521208" y="748284"/>
                </a:lnTo>
                <a:lnTo>
                  <a:pt x="496824" y="783336"/>
                </a:lnTo>
                <a:lnTo>
                  <a:pt x="457200" y="800100"/>
                </a:lnTo>
                <a:lnTo>
                  <a:pt x="100584" y="800100"/>
                </a:lnTo>
                <a:lnTo>
                  <a:pt x="91440" y="798576"/>
                </a:lnTo>
                <a:lnTo>
                  <a:pt x="85344" y="798576"/>
                </a:lnTo>
                <a:lnTo>
                  <a:pt x="77724" y="795528"/>
                </a:lnTo>
                <a:lnTo>
                  <a:pt x="70104" y="794004"/>
                </a:lnTo>
                <a:lnTo>
                  <a:pt x="64008" y="790956"/>
                </a:lnTo>
                <a:lnTo>
                  <a:pt x="35052" y="760476"/>
                </a:lnTo>
                <a:lnTo>
                  <a:pt x="32004" y="752856"/>
                </a:lnTo>
                <a:lnTo>
                  <a:pt x="28956" y="746760"/>
                </a:lnTo>
                <a:lnTo>
                  <a:pt x="25908" y="731520"/>
                </a:lnTo>
                <a:lnTo>
                  <a:pt x="25908" y="0"/>
                </a:lnTo>
                <a:lnTo>
                  <a:pt x="0" y="0"/>
                </a:lnTo>
                <a:lnTo>
                  <a:pt x="0" y="725424"/>
                </a:lnTo>
                <a:lnTo>
                  <a:pt x="1524" y="736092"/>
                </a:lnTo>
                <a:lnTo>
                  <a:pt x="3048" y="745236"/>
                </a:lnTo>
                <a:lnTo>
                  <a:pt x="4572" y="755904"/>
                </a:lnTo>
                <a:lnTo>
                  <a:pt x="9144" y="765048"/>
                </a:lnTo>
                <a:lnTo>
                  <a:pt x="12192" y="772668"/>
                </a:lnTo>
                <a:lnTo>
                  <a:pt x="18288" y="781812"/>
                </a:lnTo>
                <a:lnTo>
                  <a:pt x="22860" y="789432"/>
                </a:lnTo>
                <a:lnTo>
                  <a:pt x="30480" y="795528"/>
                </a:lnTo>
                <a:lnTo>
                  <a:pt x="36576" y="803148"/>
                </a:lnTo>
                <a:lnTo>
                  <a:pt x="44196" y="807720"/>
                </a:lnTo>
                <a:lnTo>
                  <a:pt x="53340" y="813816"/>
                </a:lnTo>
                <a:lnTo>
                  <a:pt x="62484" y="816864"/>
                </a:lnTo>
                <a:lnTo>
                  <a:pt x="71628" y="821436"/>
                </a:lnTo>
                <a:lnTo>
                  <a:pt x="80772" y="822960"/>
                </a:lnTo>
                <a:lnTo>
                  <a:pt x="91440" y="824484"/>
                </a:lnTo>
                <a:lnTo>
                  <a:pt x="460248" y="824484"/>
                </a:lnTo>
                <a:lnTo>
                  <a:pt x="498348" y="812292"/>
                </a:lnTo>
                <a:lnTo>
                  <a:pt x="533400" y="780288"/>
                </a:lnTo>
                <a:lnTo>
                  <a:pt x="548640" y="734568"/>
                </a:lnTo>
                <a:lnTo>
                  <a:pt x="550164" y="725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209547" y="3647946"/>
            <a:ext cx="237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Arial"/>
                <a:cs typeface="Arial"/>
              </a:rPr>
              <a:t>1</a:t>
            </a:r>
            <a:endParaRPr sz="3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80387" y="4917947"/>
            <a:ext cx="7729727" cy="12633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666747" y="5005830"/>
            <a:ext cx="7237095" cy="103060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462280" indent="-228600">
              <a:lnSpc>
                <a:spcPts val="238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300" b="1" dirty="0">
                <a:solidFill>
                  <a:srgbClr val="001F5F"/>
                </a:solidFill>
                <a:latin typeface="Arial"/>
                <a:cs typeface="Arial"/>
              </a:rPr>
              <a:t>Request 1: Copy </a:t>
            </a:r>
            <a:r>
              <a:rPr sz="2300" b="1" spc="-5" dirty="0">
                <a:solidFill>
                  <a:srgbClr val="001F5F"/>
                </a:solidFill>
                <a:latin typeface="Arial"/>
                <a:cs typeface="Arial"/>
              </a:rPr>
              <a:t>file </a:t>
            </a:r>
            <a:r>
              <a:rPr sz="2300" b="1" dirty="0">
                <a:solidFill>
                  <a:srgbClr val="001F5F"/>
                </a:solidFill>
                <a:latin typeface="Arial"/>
                <a:cs typeface="Arial"/>
              </a:rPr>
              <a:t>from DVD </a:t>
            </a:r>
            <a:r>
              <a:rPr sz="2300" spc="-5" dirty="0">
                <a:latin typeface="Arial"/>
                <a:cs typeface="Arial"/>
              </a:rPr>
              <a:t>drive to </a:t>
            </a:r>
            <a:r>
              <a:rPr sz="2300" dirty="0">
                <a:latin typeface="Arial"/>
                <a:cs typeface="Arial"/>
              </a:rPr>
              <a:t>disk</a:t>
            </a:r>
            <a:r>
              <a:rPr sz="2300" spc="-114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then  release.</a:t>
            </a:r>
            <a:endParaRPr sz="2300">
              <a:latin typeface="Arial"/>
              <a:cs typeface="Arial"/>
            </a:endParaRPr>
          </a:p>
          <a:p>
            <a:pPr marL="241300" indent="-228600">
              <a:lnSpc>
                <a:spcPts val="2750"/>
              </a:lnSpc>
              <a:buFont typeface="Arial"/>
              <a:buChar char="•"/>
              <a:tabLst>
                <a:tab pos="241300" algn="l"/>
              </a:tabLst>
            </a:pPr>
            <a:r>
              <a:rPr sz="2300" b="1" dirty="0">
                <a:solidFill>
                  <a:srgbClr val="001F5F"/>
                </a:solidFill>
                <a:latin typeface="Arial"/>
                <a:cs typeface="Arial"/>
              </a:rPr>
              <a:t>Request 2: Copy </a:t>
            </a:r>
            <a:r>
              <a:rPr sz="2300" b="1" spc="-5" dirty="0">
                <a:solidFill>
                  <a:srgbClr val="001F5F"/>
                </a:solidFill>
                <a:latin typeface="Arial"/>
                <a:cs typeface="Arial"/>
              </a:rPr>
              <a:t>file </a:t>
            </a:r>
            <a:r>
              <a:rPr sz="2300" dirty="0">
                <a:latin typeface="Arial"/>
                <a:cs typeface="Arial"/>
              </a:rPr>
              <a:t>Disk </a:t>
            </a:r>
            <a:r>
              <a:rPr sz="2300" spc="-5" dirty="0">
                <a:latin typeface="Arial"/>
                <a:cs typeface="Arial"/>
              </a:rPr>
              <a:t>to </a:t>
            </a:r>
            <a:r>
              <a:rPr sz="2300" dirty="0">
                <a:latin typeface="Arial"/>
                <a:cs typeface="Arial"/>
              </a:rPr>
              <a:t>Printer and then</a:t>
            </a:r>
            <a:r>
              <a:rPr sz="2300" spc="-13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release</a:t>
            </a:r>
            <a:endParaRPr sz="23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68324" y="4776216"/>
            <a:ext cx="524510" cy="1546860"/>
          </a:xfrm>
          <a:custGeom>
            <a:avLst/>
            <a:gdLst/>
            <a:ahLst/>
            <a:cxnLst/>
            <a:rect l="l" t="t" r="r" b="b"/>
            <a:pathLst>
              <a:path w="524510" h="1546860">
                <a:moveTo>
                  <a:pt x="524256" y="1458468"/>
                </a:moveTo>
                <a:lnTo>
                  <a:pt x="524256" y="86868"/>
                </a:lnTo>
                <a:lnTo>
                  <a:pt x="517540" y="53363"/>
                </a:lnTo>
                <a:lnTo>
                  <a:pt x="499110" y="25717"/>
                </a:lnTo>
                <a:lnTo>
                  <a:pt x="471535" y="6929"/>
                </a:lnTo>
                <a:lnTo>
                  <a:pt x="437388" y="0"/>
                </a:lnTo>
                <a:lnTo>
                  <a:pt x="86868" y="0"/>
                </a:lnTo>
                <a:lnTo>
                  <a:pt x="52720" y="6929"/>
                </a:lnTo>
                <a:lnTo>
                  <a:pt x="25146" y="25717"/>
                </a:lnTo>
                <a:lnTo>
                  <a:pt x="6715" y="53363"/>
                </a:lnTo>
                <a:lnTo>
                  <a:pt x="0" y="86868"/>
                </a:lnTo>
                <a:lnTo>
                  <a:pt x="0" y="1458468"/>
                </a:lnTo>
                <a:lnTo>
                  <a:pt x="6715" y="1492853"/>
                </a:lnTo>
                <a:lnTo>
                  <a:pt x="25146" y="1520952"/>
                </a:lnTo>
                <a:lnTo>
                  <a:pt x="52720" y="1539906"/>
                </a:lnTo>
                <a:lnTo>
                  <a:pt x="86868" y="1546860"/>
                </a:lnTo>
                <a:lnTo>
                  <a:pt x="437388" y="1546860"/>
                </a:lnTo>
                <a:lnTo>
                  <a:pt x="471535" y="1539906"/>
                </a:lnTo>
                <a:lnTo>
                  <a:pt x="499110" y="1520952"/>
                </a:lnTo>
                <a:lnTo>
                  <a:pt x="517540" y="1492853"/>
                </a:lnTo>
                <a:lnTo>
                  <a:pt x="524256" y="1458468"/>
                </a:lnTo>
                <a:close/>
              </a:path>
            </a:pathLst>
          </a:custGeom>
          <a:solidFill>
            <a:srgbClr val="7F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54608" y="4764024"/>
            <a:ext cx="551815" cy="1571625"/>
          </a:xfrm>
          <a:custGeom>
            <a:avLst/>
            <a:gdLst/>
            <a:ahLst/>
            <a:cxnLst/>
            <a:rect l="l" t="t" r="r" b="b"/>
            <a:pathLst>
              <a:path w="551815" h="1571625">
                <a:moveTo>
                  <a:pt x="551688" y="1470660"/>
                </a:moveTo>
                <a:lnTo>
                  <a:pt x="551688" y="99060"/>
                </a:lnTo>
                <a:lnTo>
                  <a:pt x="550164" y="88392"/>
                </a:lnTo>
                <a:lnTo>
                  <a:pt x="548640" y="79248"/>
                </a:lnTo>
                <a:lnTo>
                  <a:pt x="547116" y="68580"/>
                </a:lnTo>
                <a:lnTo>
                  <a:pt x="542544" y="59436"/>
                </a:lnTo>
                <a:lnTo>
                  <a:pt x="539496" y="51816"/>
                </a:lnTo>
                <a:lnTo>
                  <a:pt x="533400" y="42672"/>
                </a:lnTo>
                <a:lnTo>
                  <a:pt x="521208" y="27432"/>
                </a:lnTo>
                <a:lnTo>
                  <a:pt x="513588" y="21336"/>
                </a:lnTo>
                <a:lnTo>
                  <a:pt x="505968" y="16764"/>
                </a:lnTo>
                <a:lnTo>
                  <a:pt x="498348" y="10668"/>
                </a:lnTo>
                <a:lnTo>
                  <a:pt x="489204" y="7620"/>
                </a:lnTo>
                <a:lnTo>
                  <a:pt x="480060" y="3048"/>
                </a:lnTo>
                <a:lnTo>
                  <a:pt x="470916" y="1524"/>
                </a:lnTo>
                <a:lnTo>
                  <a:pt x="460248" y="0"/>
                </a:lnTo>
                <a:lnTo>
                  <a:pt x="89916" y="0"/>
                </a:lnTo>
                <a:lnTo>
                  <a:pt x="51816" y="12192"/>
                </a:lnTo>
                <a:lnTo>
                  <a:pt x="16764" y="44196"/>
                </a:lnTo>
                <a:lnTo>
                  <a:pt x="1524" y="79248"/>
                </a:lnTo>
                <a:lnTo>
                  <a:pt x="1524" y="89916"/>
                </a:lnTo>
                <a:lnTo>
                  <a:pt x="0" y="99060"/>
                </a:lnTo>
                <a:lnTo>
                  <a:pt x="0" y="1472184"/>
                </a:lnTo>
                <a:lnTo>
                  <a:pt x="1524" y="1482852"/>
                </a:lnTo>
                <a:lnTo>
                  <a:pt x="4572" y="1501140"/>
                </a:lnTo>
                <a:lnTo>
                  <a:pt x="9144" y="1510284"/>
                </a:lnTo>
                <a:lnTo>
                  <a:pt x="12192" y="1519428"/>
                </a:lnTo>
                <a:lnTo>
                  <a:pt x="18288" y="1528572"/>
                </a:lnTo>
                <a:lnTo>
                  <a:pt x="22860" y="1536192"/>
                </a:lnTo>
                <a:lnTo>
                  <a:pt x="25908" y="1538630"/>
                </a:lnTo>
                <a:lnTo>
                  <a:pt x="25908" y="91440"/>
                </a:lnTo>
                <a:lnTo>
                  <a:pt x="28956" y="76200"/>
                </a:lnTo>
                <a:lnTo>
                  <a:pt x="35052" y="64008"/>
                </a:lnTo>
                <a:lnTo>
                  <a:pt x="38100" y="56388"/>
                </a:lnTo>
                <a:lnTo>
                  <a:pt x="71628" y="30480"/>
                </a:lnTo>
                <a:lnTo>
                  <a:pt x="92964" y="24384"/>
                </a:lnTo>
                <a:lnTo>
                  <a:pt x="458724" y="24384"/>
                </a:lnTo>
                <a:lnTo>
                  <a:pt x="473964" y="27432"/>
                </a:lnTo>
                <a:lnTo>
                  <a:pt x="480060" y="30480"/>
                </a:lnTo>
                <a:lnTo>
                  <a:pt x="487680" y="33528"/>
                </a:lnTo>
                <a:lnTo>
                  <a:pt x="493776" y="38100"/>
                </a:lnTo>
                <a:lnTo>
                  <a:pt x="498348" y="42672"/>
                </a:lnTo>
                <a:lnTo>
                  <a:pt x="504444" y="47244"/>
                </a:lnTo>
                <a:lnTo>
                  <a:pt x="509016" y="51816"/>
                </a:lnTo>
                <a:lnTo>
                  <a:pt x="513588" y="57912"/>
                </a:lnTo>
                <a:lnTo>
                  <a:pt x="516636" y="64008"/>
                </a:lnTo>
                <a:lnTo>
                  <a:pt x="519684" y="71628"/>
                </a:lnTo>
                <a:lnTo>
                  <a:pt x="522732" y="77724"/>
                </a:lnTo>
                <a:lnTo>
                  <a:pt x="525780" y="92964"/>
                </a:lnTo>
                <a:lnTo>
                  <a:pt x="525780" y="1538478"/>
                </a:lnTo>
                <a:lnTo>
                  <a:pt x="534924" y="1527048"/>
                </a:lnTo>
                <a:lnTo>
                  <a:pt x="539496" y="1517904"/>
                </a:lnTo>
                <a:lnTo>
                  <a:pt x="544068" y="1510284"/>
                </a:lnTo>
                <a:lnTo>
                  <a:pt x="547116" y="1501140"/>
                </a:lnTo>
                <a:lnTo>
                  <a:pt x="548640" y="1490472"/>
                </a:lnTo>
                <a:lnTo>
                  <a:pt x="550164" y="1481328"/>
                </a:lnTo>
                <a:lnTo>
                  <a:pt x="551688" y="1470660"/>
                </a:lnTo>
                <a:close/>
              </a:path>
              <a:path w="551815" h="1571625">
                <a:moveTo>
                  <a:pt x="525780" y="1538478"/>
                </a:moveTo>
                <a:lnTo>
                  <a:pt x="525780" y="1479804"/>
                </a:lnTo>
                <a:lnTo>
                  <a:pt x="522732" y="1495044"/>
                </a:lnTo>
                <a:lnTo>
                  <a:pt x="516636" y="1507236"/>
                </a:lnTo>
                <a:lnTo>
                  <a:pt x="512064" y="1513332"/>
                </a:lnTo>
                <a:lnTo>
                  <a:pt x="509016" y="1519428"/>
                </a:lnTo>
                <a:lnTo>
                  <a:pt x="498348" y="1530096"/>
                </a:lnTo>
                <a:lnTo>
                  <a:pt x="492252" y="1533144"/>
                </a:lnTo>
                <a:lnTo>
                  <a:pt x="486156" y="1537716"/>
                </a:lnTo>
                <a:lnTo>
                  <a:pt x="480060" y="1540764"/>
                </a:lnTo>
                <a:lnTo>
                  <a:pt x="472440" y="1543812"/>
                </a:lnTo>
                <a:lnTo>
                  <a:pt x="464820" y="1545336"/>
                </a:lnTo>
                <a:lnTo>
                  <a:pt x="457200" y="1545336"/>
                </a:lnTo>
                <a:lnTo>
                  <a:pt x="449580" y="1546860"/>
                </a:lnTo>
                <a:lnTo>
                  <a:pt x="100584" y="1546860"/>
                </a:lnTo>
                <a:lnTo>
                  <a:pt x="92964" y="1545336"/>
                </a:lnTo>
                <a:lnTo>
                  <a:pt x="85344" y="1545336"/>
                </a:lnTo>
                <a:lnTo>
                  <a:pt x="77724" y="1542288"/>
                </a:lnTo>
                <a:lnTo>
                  <a:pt x="71628" y="1540764"/>
                </a:lnTo>
                <a:lnTo>
                  <a:pt x="64008" y="1537716"/>
                </a:lnTo>
                <a:lnTo>
                  <a:pt x="51816" y="1528572"/>
                </a:lnTo>
                <a:lnTo>
                  <a:pt x="47244" y="1524000"/>
                </a:lnTo>
                <a:lnTo>
                  <a:pt x="42672" y="1517904"/>
                </a:lnTo>
                <a:lnTo>
                  <a:pt x="38100" y="1513332"/>
                </a:lnTo>
                <a:lnTo>
                  <a:pt x="35052" y="1507236"/>
                </a:lnTo>
                <a:lnTo>
                  <a:pt x="32004" y="1499616"/>
                </a:lnTo>
                <a:lnTo>
                  <a:pt x="28956" y="1493520"/>
                </a:lnTo>
                <a:lnTo>
                  <a:pt x="25908" y="1478280"/>
                </a:lnTo>
                <a:lnTo>
                  <a:pt x="25908" y="1538630"/>
                </a:lnTo>
                <a:lnTo>
                  <a:pt x="30480" y="1542288"/>
                </a:lnTo>
                <a:lnTo>
                  <a:pt x="36576" y="1549908"/>
                </a:lnTo>
                <a:lnTo>
                  <a:pt x="45720" y="1554480"/>
                </a:lnTo>
                <a:lnTo>
                  <a:pt x="53340" y="1560576"/>
                </a:lnTo>
                <a:lnTo>
                  <a:pt x="80772" y="1569720"/>
                </a:lnTo>
                <a:lnTo>
                  <a:pt x="91440" y="1571244"/>
                </a:lnTo>
                <a:lnTo>
                  <a:pt x="461772" y="1571244"/>
                </a:lnTo>
                <a:lnTo>
                  <a:pt x="499872" y="1559052"/>
                </a:lnTo>
                <a:lnTo>
                  <a:pt x="522732" y="1542288"/>
                </a:lnTo>
                <a:lnTo>
                  <a:pt x="525780" y="15384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211071" y="5272529"/>
            <a:ext cx="237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Arial"/>
                <a:cs typeface="Arial"/>
              </a:rPr>
              <a:t>2</a:t>
            </a:r>
            <a:endParaRPr sz="3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62403" y="6260081"/>
            <a:ext cx="6969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Disadvantages: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i) </a:t>
            </a:r>
            <a:r>
              <a:rPr sz="1800" spc="-5" dirty="0">
                <a:latin typeface="Arial"/>
                <a:cs typeface="Arial"/>
              </a:rPr>
              <a:t>low resource utilization (allocated but not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used)</a:t>
            </a:r>
            <a:endParaRPr sz="1800">
              <a:latin typeface="Arial"/>
              <a:cs typeface="Arial"/>
            </a:endParaRPr>
          </a:p>
          <a:p>
            <a:pPr marL="162306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ii) Starvation: may have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5" dirty="0">
                <a:latin typeface="Arial"/>
                <a:cs typeface="Arial"/>
              </a:rPr>
              <a:t>wait </a:t>
            </a:r>
            <a:r>
              <a:rPr sz="1800" spc="-5" dirty="0">
                <a:latin typeface="Arial"/>
                <a:cs typeface="Arial"/>
              </a:rPr>
              <a:t>for popular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resources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6927" y="457200"/>
            <a:ext cx="1807463" cy="859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77999" y="659383"/>
            <a:ext cx="70485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Deadlock </a:t>
            </a:r>
            <a:r>
              <a:rPr sz="4400" spc="-5" dirty="0"/>
              <a:t>Prevention</a:t>
            </a:r>
            <a:r>
              <a:rPr sz="4400" spc="-60" dirty="0"/>
              <a:t> </a:t>
            </a:r>
            <a:r>
              <a:rPr sz="4400" spc="-5" dirty="0"/>
              <a:t>(Cont.)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1145539" y="1713991"/>
            <a:ext cx="2322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2800" b="1" spc="-5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2800" b="1" dirty="0">
                <a:solidFill>
                  <a:srgbClr val="001F5F"/>
                </a:solidFill>
                <a:latin typeface="Arial"/>
                <a:cs typeface="Arial"/>
              </a:rPr>
              <a:t>ee</a:t>
            </a:r>
            <a:r>
              <a:rPr sz="2800" b="1" spc="-10" dirty="0">
                <a:solidFill>
                  <a:srgbClr val="001F5F"/>
                </a:solidFill>
                <a:latin typeface="Arial"/>
                <a:cs typeface="Arial"/>
              </a:rPr>
              <a:t>mp</a:t>
            </a:r>
            <a:r>
              <a:rPr sz="2800" b="1" spc="-5" dirty="0">
                <a:solidFill>
                  <a:srgbClr val="001F5F"/>
                </a:solidFill>
                <a:latin typeface="Arial"/>
                <a:cs typeface="Arial"/>
              </a:rPr>
              <a:t>ti</a:t>
            </a:r>
            <a:r>
              <a:rPr sz="2800" b="1" spc="-10" dirty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2800" b="1" spc="-5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60620" y="2502408"/>
            <a:ext cx="704215" cy="568960"/>
          </a:xfrm>
          <a:custGeom>
            <a:avLst/>
            <a:gdLst/>
            <a:ahLst/>
            <a:cxnLst/>
            <a:rect l="l" t="t" r="r" b="b"/>
            <a:pathLst>
              <a:path w="704214" h="568960">
                <a:moveTo>
                  <a:pt x="704088" y="284988"/>
                </a:moveTo>
                <a:lnTo>
                  <a:pt x="700285" y="242969"/>
                </a:lnTo>
                <a:lnTo>
                  <a:pt x="689235" y="202833"/>
                </a:lnTo>
                <a:lnTo>
                  <a:pt x="671472" y="165027"/>
                </a:lnTo>
                <a:lnTo>
                  <a:pt x="647533" y="129995"/>
                </a:lnTo>
                <a:lnTo>
                  <a:pt x="617955" y="98186"/>
                </a:lnTo>
                <a:lnTo>
                  <a:pt x="583271" y="70045"/>
                </a:lnTo>
                <a:lnTo>
                  <a:pt x="544019" y="46019"/>
                </a:lnTo>
                <a:lnTo>
                  <a:pt x="500735" y="26556"/>
                </a:lnTo>
                <a:lnTo>
                  <a:pt x="453953" y="12100"/>
                </a:lnTo>
                <a:lnTo>
                  <a:pt x="404211" y="3099"/>
                </a:lnTo>
                <a:lnTo>
                  <a:pt x="352044" y="0"/>
                </a:lnTo>
                <a:lnTo>
                  <a:pt x="299876" y="3099"/>
                </a:lnTo>
                <a:lnTo>
                  <a:pt x="250134" y="12100"/>
                </a:lnTo>
                <a:lnTo>
                  <a:pt x="203352" y="26556"/>
                </a:lnTo>
                <a:lnTo>
                  <a:pt x="160068" y="46019"/>
                </a:lnTo>
                <a:lnTo>
                  <a:pt x="120816" y="70045"/>
                </a:lnTo>
                <a:lnTo>
                  <a:pt x="86132" y="98186"/>
                </a:lnTo>
                <a:lnTo>
                  <a:pt x="56554" y="129995"/>
                </a:lnTo>
                <a:lnTo>
                  <a:pt x="32615" y="165027"/>
                </a:lnTo>
                <a:lnTo>
                  <a:pt x="14852" y="202833"/>
                </a:lnTo>
                <a:lnTo>
                  <a:pt x="3802" y="242969"/>
                </a:lnTo>
                <a:lnTo>
                  <a:pt x="0" y="284988"/>
                </a:lnTo>
                <a:lnTo>
                  <a:pt x="3802" y="326970"/>
                </a:lnTo>
                <a:lnTo>
                  <a:pt x="14852" y="367009"/>
                </a:lnTo>
                <a:lnTo>
                  <a:pt x="32615" y="404670"/>
                </a:lnTo>
                <a:lnTo>
                  <a:pt x="56554" y="439522"/>
                </a:lnTo>
                <a:lnTo>
                  <a:pt x="86132" y="471131"/>
                </a:lnTo>
                <a:lnTo>
                  <a:pt x="120816" y="499064"/>
                </a:lnTo>
                <a:lnTo>
                  <a:pt x="160068" y="522890"/>
                </a:lnTo>
                <a:lnTo>
                  <a:pt x="203352" y="542174"/>
                </a:lnTo>
                <a:lnTo>
                  <a:pt x="250134" y="556484"/>
                </a:lnTo>
                <a:lnTo>
                  <a:pt x="299876" y="565387"/>
                </a:lnTo>
                <a:lnTo>
                  <a:pt x="352044" y="568452"/>
                </a:lnTo>
                <a:lnTo>
                  <a:pt x="404211" y="565387"/>
                </a:lnTo>
                <a:lnTo>
                  <a:pt x="453953" y="556484"/>
                </a:lnTo>
                <a:lnTo>
                  <a:pt x="500735" y="542174"/>
                </a:lnTo>
                <a:lnTo>
                  <a:pt x="544019" y="522890"/>
                </a:lnTo>
                <a:lnTo>
                  <a:pt x="583271" y="499064"/>
                </a:lnTo>
                <a:lnTo>
                  <a:pt x="617955" y="471131"/>
                </a:lnTo>
                <a:lnTo>
                  <a:pt x="647533" y="439522"/>
                </a:lnTo>
                <a:lnTo>
                  <a:pt x="671472" y="404670"/>
                </a:lnTo>
                <a:lnTo>
                  <a:pt x="689235" y="367009"/>
                </a:lnTo>
                <a:lnTo>
                  <a:pt x="700285" y="326970"/>
                </a:lnTo>
                <a:lnTo>
                  <a:pt x="704088" y="284988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46904" y="2490216"/>
            <a:ext cx="730250" cy="593090"/>
          </a:xfrm>
          <a:custGeom>
            <a:avLst/>
            <a:gdLst/>
            <a:ahLst/>
            <a:cxnLst/>
            <a:rect l="l" t="t" r="r" b="b"/>
            <a:pathLst>
              <a:path w="730250" h="593089">
                <a:moveTo>
                  <a:pt x="729996" y="312420"/>
                </a:moveTo>
                <a:lnTo>
                  <a:pt x="729996" y="280416"/>
                </a:lnTo>
                <a:lnTo>
                  <a:pt x="728472" y="265176"/>
                </a:lnTo>
                <a:lnTo>
                  <a:pt x="726948" y="251460"/>
                </a:lnTo>
                <a:lnTo>
                  <a:pt x="722376" y="236220"/>
                </a:lnTo>
                <a:lnTo>
                  <a:pt x="719328" y="220980"/>
                </a:lnTo>
                <a:lnTo>
                  <a:pt x="713232" y="207264"/>
                </a:lnTo>
                <a:lnTo>
                  <a:pt x="708660" y="193548"/>
                </a:lnTo>
                <a:lnTo>
                  <a:pt x="701040" y="179832"/>
                </a:lnTo>
                <a:lnTo>
                  <a:pt x="693420" y="167640"/>
                </a:lnTo>
                <a:lnTo>
                  <a:pt x="685800" y="153924"/>
                </a:lnTo>
                <a:lnTo>
                  <a:pt x="667512" y="129540"/>
                </a:lnTo>
                <a:lnTo>
                  <a:pt x="621792" y="85344"/>
                </a:lnTo>
                <a:lnTo>
                  <a:pt x="568452" y="50292"/>
                </a:lnTo>
                <a:lnTo>
                  <a:pt x="522732" y="28956"/>
                </a:lnTo>
                <a:lnTo>
                  <a:pt x="473964" y="13716"/>
                </a:lnTo>
                <a:lnTo>
                  <a:pt x="420624" y="3048"/>
                </a:lnTo>
                <a:lnTo>
                  <a:pt x="384048" y="0"/>
                </a:lnTo>
                <a:lnTo>
                  <a:pt x="345948" y="0"/>
                </a:lnTo>
                <a:lnTo>
                  <a:pt x="309372" y="3048"/>
                </a:lnTo>
                <a:lnTo>
                  <a:pt x="292608" y="6096"/>
                </a:lnTo>
                <a:lnTo>
                  <a:pt x="274320" y="9144"/>
                </a:lnTo>
                <a:lnTo>
                  <a:pt x="224028" y="22860"/>
                </a:lnTo>
                <a:lnTo>
                  <a:pt x="161544" y="50292"/>
                </a:lnTo>
                <a:lnTo>
                  <a:pt x="108204" y="86868"/>
                </a:lnTo>
                <a:lnTo>
                  <a:pt x="96012" y="96012"/>
                </a:lnTo>
                <a:lnTo>
                  <a:pt x="83820" y="106680"/>
                </a:lnTo>
                <a:lnTo>
                  <a:pt x="73152" y="118872"/>
                </a:lnTo>
                <a:lnTo>
                  <a:pt x="64008" y="129540"/>
                </a:lnTo>
                <a:lnTo>
                  <a:pt x="53340" y="141732"/>
                </a:lnTo>
                <a:lnTo>
                  <a:pt x="45720" y="153924"/>
                </a:lnTo>
                <a:lnTo>
                  <a:pt x="36576" y="167640"/>
                </a:lnTo>
                <a:lnTo>
                  <a:pt x="28956" y="181356"/>
                </a:lnTo>
                <a:lnTo>
                  <a:pt x="7620" y="236220"/>
                </a:lnTo>
                <a:lnTo>
                  <a:pt x="0" y="297180"/>
                </a:lnTo>
                <a:lnTo>
                  <a:pt x="4572" y="342900"/>
                </a:lnTo>
                <a:lnTo>
                  <a:pt x="7620" y="358140"/>
                </a:lnTo>
                <a:lnTo>
                  <a:pt x="16764" y="385572"/>
                </a:lnTo>
                <a:lnTo>
                  <a:pt x="22860" y="399288"/>
                </a:lnTo>
                <a:lnTo>
                  <a:pt x="25908" y="404774"/>
                </a:lnTo>
                <a:lnTo>
                  <a:pt x="25908" y="281940"/>
                </a:lnTo>
                <a:lnTo>
                  <a:pt x="27432" y="268224"/>
                </a:lnTo>
                <a:lnTo>
                  <a:pt x="30480" y="256032"/>
                </a:lnTo>
                <a:lnTo>
                  <a:pt x="32004" y="242316"/>
                </a:lnTo>
                <a:lnTo>
                  <a:pt x="36576" y="228600"/>
                </a:lnTo>
                <a:lnTo>
                  <a:pt x="51816" y="192024"/>
                </a:lnTo>
                <a:lnTo>
                  <a:pt x="74676" y="156972"/>
                </a:lnTo>
                <a:lnTo>
                  <a:pt x="102108" y="124968"/>
                </a:lnTo>
                <a:lnTo>
                  <a:pt x="112776" y="115824"/>
                </a:lnTo>
                <a:lnTo>
                  <a:pt x="124968" y="105156"/>
                </a:lnTo>
                <a:lnTo>
                  <a:pt x="175260" y="71628"/>
                </a:lnTo>
                <a:lnTo>
                  <a:pt x="217932" y="51816"/>
                </a:lnTo>
                <a:lnTo>
                  <a:pt x="263652" y="38100"/>
                </a:lnTo>
                <a:lnTo>
                  <a:pt x="347472" y="25908"/>
                </a:lnTo>
                <a:lnTo>
                  <a:pt x="384048" y="25908"/>
                </a:lnTo>
                <a:lnTo>
                  <a:pt x="434340" y="30480"/>
                </a:lnTo>
                <a:lnTo>
                  <a:pt x="498348" y="47244"/>
                </a:lnTo>
                <a:lnTo>
                  <a:pt x="557784" y="73152"/>
                </a:lnTo>
                <a:lnTo>
                  <a:pt x="606552" y="106680"/>
                </a:lnTo>
                <a:lnTo>
                  <a:pt x="618744" y="115824"/>
                </a:lnTo>
                <a:lnTo>
                  <a:pt x="629412" y="124968"/>
                </a:lnTo>
                <a:lnTo>
                  <a:pt x="656844" y="156972"/>
                </a:lnTo>
                <a:lnTo>
                  <a:pt x="665988" y="169164"/>
                </a:lnTo>
                <a:lnTo>
                  <a:pt x="672084" y="179832"/>
                </a:lnTo>
                <a:lnTo>
                  <a:pt x="679704" y="192024"/>
                </a:lnTo>
                <a:lnTo>
                  <a:pt x="685800" y="204216"/>
                </a:lnTo>
                <a:lnTo>
                  <a:pt x="690372" y="217932"/>
                </a:lnTo>
                <a:lnTo>
                  <a:pt x="694944" y="230124"/>
                </a:lnTo>
                <a:lnTo>
                  <a:pt x="697992" y="242316"/>
                </a:lnTo>
                <a:lnTo>
                  <a:pt x="704088" y="269748"/>
                </a:lnTo>
                <a:lnTo>
                  <a:pt x="705612" y="283464"/>
                </a:lnTo>
                <a:lnTo>
                  <a:pt x="705612" y="404774"/>
                </a:lnTo>
                <a:lnTo>
                  <a:pt x="708660" y="399288"/>
                </a:lnTo>
                <a:lnTo>
                  <a:pt x="723900" y="356616"/>
                </a:lnTo>
                <a:lnTo>
                  <a:pt x="728472" y="327660"/>
                </a:lnTo>
                <a:lnTo>
                  <a:pt x="729996" y="312420"/>
                </a:lnTo>
                <a:close/>
              </a:path>
              <a:path w="730250" h="593089">
                <a:moveTo>
                  <a:pt x="705612" y="404774"/>
                </a:moveTo>
                <a:lnTo>
                  <a:pt x="705612" y="310896"/>
                </a:lnTo>
                <a:lnTo>
                  <a:pt x="704088" y="324612"/>
                </a:lnTo>
                <a:lnTo>
                  <a:pt x="697992" y="352044"/>
                </a:lnTo>
                <a:lnTo>
                  <a:pt x="694944" y="364236"/>
                </a:lnTo>
                <a:lnTo>
                  <a:pt x="690372" y="376428"/>
                </a:lnTo>
                <a:lnTo>
                  <a:pt x="684276" y="390144"/>
                </a:lnTo>
                <a:lnTo>
                  <a:pt x="679704" y="402336"/>
                </a:lnTo>
                <a:lnTo>
                  <a:pt x="672084" y="413004"/>
                </a:lnTo>
                <a:lnTo>
                  <a:pt x="664464" y="425196"/>
                </a:lnTo>
                <a:lnTo>
                  <a:pt x="656844" y="435864"/>
                </a:lnTo>
                <a:lnTo>
                  <a:pt x="647700" y="448056"/>
                </a:lnTo>
                <a:lnTo>
                  <a:pt x="638556" y="458724"/>
                </a:lnTo>
                <a:lnTo>
                  <a:pt x="627888" y="467868"/>
                </a:lnTo>
                <a:lnTo>
                  <a:pt x="617220" y="478536"/>
                </a:lnTo>
                <a:lnTo>
                  <a:pt x="582168" y="505968"/>
                </a:lnTo>
                <a:lnTo>
                  <a:pt x="527304" y="534924"/>
                </a:lnTo>
                <a:lnTo>
                  <a:pt x="483108" y="551688"/>
                </a:lnTo>
                <a:lnTo>
                  <a:pt x="417576" y="565404"/>
                </a:lnTo>
                <a:lnTo>
                  <a:pt x="400812" y="566928"/>
                </a:lnTo>
                <a:lnTo>
                  <a:pt x="382524" y="566928"/>
                </a:lnTo>
                <a:lnTo>
                  <a:pt x="365760" y="568452"/>
                </a:lnTo>
                <a:lnTo>
                  <a:pt x="347472" y="566928"/>
                </a:lnTo>
                <a:lnTo>
                  <a:pt x="330708" y="566928"/>
                </a:lnTo>
                <a:lnTo>
                  <a:pt x="313944" y="565404"/>
                </a:lnTo>
                <a:lnTo>
                  <a:pt x="295656" y="562356"/>
                </a:lnTo>
                <a:lnTo>
                  <a:pt x="280416" y="559308"/>
                </a:lnTo>
                <a:lnTo>
                  <a:pt x="263652" y="556260"/>
                </a:lnTo>
                <a:lnTo>
                  <a:pt x="248412" y="551688"/>
                </a:lnTo>
                <a:lnTo>
                  <a:pt x="231648" y="545592"/>
                </a:lnTo>
                <a:lnTo>
                  <a:pt x="217932" y="541020"/>
                </a:lnTo>
                <a:lnTo>
                  <a:pt x="173736" y="521208"/>
                </a:lnTo>
                <a:lnTo>
                  <a:pt x="123444" y="487680"/>
                </a:lnTo>
                <a:lnTo>
                  <a:pt x="92964" y="457200"/>
                </a:lnTo>
                <a:lnTo>
                  <a:pt x="82296" y="446532"/>
                </a:lnTo>
                <a:lnTo>
                  <a:pt x="74676" y="435864"/>
                </a:lnTo>
                <a:lnTo>
                  <a:pt x="65532" y="425196"/>
                </a:lnTo>
                <a:lnTo>
                  <a:pt x="59436" y="413004"/>
                </a:lnTo>
                <a:lnTo>
                  <a:pt x="51816" y="400812"/>
                </a:lnTo>
                <a:lnTo>
                  <a:pt x="45720" y="388620"/>
                </a:lnTo>
                <a:lnTo>
                  <a:pt x="41148" y="376428"/>
                </a:lnTo>
                <a:lnTo>
                  <a:pt x="36576" y="362712"/>
                </a:lnTo>
                <a:lnTo>
                  <a:pt x="32004" y="350520"/>
                </a:lnTo>
                <a:lnTo>
                  <a:pt x="28956" y="336804"/>
                </a:lnTo>
                <a:lnTo>
                  <a:pt x="27432" y="324612"/>
                </a:lnTo>
                <a:lnTo>
                  <a:pt x="25908" y="310896"/>
                </a:lnTo>
                <a:lnTo>
                  <a:pt x="25908" y="404774"/>
                </a:lnTo>
                <a:lnTo>
                  <a:pt x="30480" y="413004"/>
                </a:lnTo>
                <a:lnTo>
                  <a:pt x="36576" y="426720"/>
                </a:lnTo>
                <a:lnTo>
                  <a:pt x="45720" y="438912"/>
                </a:lnTo>
                <a:lnTo>
                  <a:pt x="74676" y="475488"/>
                </a:lnTo>
                <a:lnTo>
                  <a:pt x="108204" y="507492"/>
                </a:lnTo>
                <a:lnTo>
                  <a:pt x="163068" y="544068"/>
                </a:lnTo>
                <a:lnTo>
                  <a:pt x="224028" y="569976"/>
                </a:lnTo>
                <a:lnTo>
                  <a:pt x="275844" y="583692"/>
                </a:lnTo>
                <a:lnTo>
                  <a:pt x="292608" y="586740"/>
                </a:lnTo>
                <a:lnTo>
                  <a:pt x="310896" y="589788"/>
                </a:lnTo>
                <a:lnTo>
                  <a:pt x="345948" y="592709"/>
                </a:lnTo>
                <a:lnTo>
                  <a:pt x="384048" y="592836"/>
                </a:lnTo>
                <a:lnTo>
                  <a:pt x="420624" y="589788"/>
                </a:lnTo>
                <a:lnTo>
                  <a:pt x="473964" y="580644"/>
                </a:lnTo>
                <a:lnTo>
                  <a:pt x="522732" y="563880"/>
                </a:lnTo>
                <a:lnTo>
                  <a:pt x="539496" y="557784"/>
                </a:lnTo>
                <a:lnTo>
                  <a:pt x="597408" y="525780"/>
                </a:lnTo>
                <a:lnTo>
                  <a:pt x="635508" y="496824"/>
                </a:lnTo>
                <a:lnTo>
                  <a:pt x="667512" y="463296"/>
                </a:lnTo>
                <a:lnTo>
                  <a:pt x="694944" y="426720"/>
                </a:lnTo>
                <a:lnTo>
                  <a:pt x="701040" y="413004"/>
                </a:lnTo>
                <a:lnTo>
                  <a:pt x="705612" y="40477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22237" y="2629914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05016" y="1854708"/>
            <a:ext cx="939165" cy="405765"/>
          </a:xfrm>
          <a:custGeom>
            <a:avLst/>
            <a:gdLst/>
            <a:ahLst/>
            <a:cxnLst/>
            <a:rect l="l" t="t" r="r" b="b"/>
            <a:pathLst>
              <a:path w="939165" h="405764">
                <a:moveTo>
                  <a:pt x="0" y="0"/>
                </a:moveTo>
                <a:lnTo>
                  <a:pt x="0" y="405384"/>
                </a:lnTo>
                <a:lnTo>
                  <a:pt x="938784" y="405384"/>
                </a:lnTo>
                <a:lnTo>
                  <a:pt x="938784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91300" y="1840992"/>
            <a:ext cx="966469" cy="431800"/>
          </a:xfrm>
          <a:custGeom>
            <a:avLst/>
            <a:gdLst/>
            <a:ahLst/>
            <a:cxnLst/>
            <a:rect l="l" t="t" r="r" b="b"/>
            <a:pathLst>
              <a:path w="966470" h="431800">
                <a:moveTo>
                  <a:pt x="966216" y="425196"/>
                </a:moveTo>
                <a:lnTo>
                  <a:pt x="966216" y="6096"/>
                </a:lnTo>
                <a:lnTo>
                  <a:pt x="960120" y="0"/>
                </a:lnTo>
                <a:lnTo>
                  <a:pt x="6096" y="0"/>
                </a:lnTo>
                <a:lnTo>
                  <a:pt x="0" y="6096"/>
                </a:lnTo>
                <a:lnTo>
                  <a:pt x="0" y="425196"/>
                </a:lnTo>
                <a:lnTo>
                  <a:pt x="6096" y="431292"/>
                </a:lnTo>
                <a:lnTo>
                  <a:pt x="13716" y="431292"/>
                </a:lnTo>
                <a:lnTo>
                  <a:pt x="13716" y="25908"/>
                </a:lnTo>
                <a:lnTo>
                  <a:pt x="25908" y="13716"/>
                </a:lnTo>
                <a:lnTo>
                  <a:pt x="25908" y="25908"/>
                </a:lnTo>
                <a:lnTo>
                  <a:pt x="940308" y="25908"/>
                </a:lnTo>
                <a:lnTo>
                  <a:pt x="940308" y="13716"/>
                </a:lnTo>
                <a:lnTo>
                  <a:pt x="952500" y="25908"/>
                </a:lnTo>
                <a:lnTo>
                  <a:pt x="952500" y="431292"/>
                </a:lnTo>
                <a:lnTo>
                  <a:pt x="960120" y="431292"/>
                </a:lnTo>
                <a:lnTo>
                  <a:pt x="966216" y="425196"/>
                </a:lnTo>
                <a:close/>
              </a:path>
              <a:path w="966470" h="431800">
                <a:moveTo>
                  <a:pt x="25908" y="25908"/>
                </a:moveTo>
                <a:lnTo>
                  <a:pt x="25908" y="13716"/>
                </a:lnTo>
                <a:lnTo>
                  <a:pt x="13716" y="25908"/>
                </a:lnTo>
                <a:lnTo>
                  <a:pt x="25908" y="25908"/>
                </a:lnTo>
                <a:close/>
              </a:path>
              <a:path w="966470" h="431800">
                <a:moveTo>
                  <a:pt x="25908" y="405384"/>
                </a:moveTo>
                <a:lnTo>
                  <a:pt x="25908" y="25908"/>
                </a:lnTo>
                <a:lnTo>
                  <a:pt x="13716" y="25908"/>
                </a:lnTo>
                <a:lnTo>
                  <a:pt x="13716" y="405384"/>
                </a:lnTo>
                <a:lnTo>
                  <a:pt x="25908" y="405384"/>
                </a:lnTo>
                <a:close/>
              </a:path>
              <a:path w="966470" h="431800">
                <a:moveTo>
                  <a:pt x="952500" y="405384"/>
                </a:moveTo>
                <a:lnTo>
                  <a:pt x="13716" y="405384"/>
                </a:lnTo>
                <a:lnTo>
                  <a:pt x="25908" y="419100"/>
                </a:lnTo>
                <a:lnTo>
                  <a:pt x="25908" y="431292"/>
                </a:lnTo>
                <a:lnTo>
                  <a:pt x="940308" y="431292"/>
                </a:lnTo>
                <a:lnTo>
                  <a:pt x="940308" y="419100"/>
                </a:lnTo>
                <a:lnTo>
                  <a:pt x="952500" y="405384"/>
                </a:lnTo>
                <a:close/>
              </a:path>
              <a:path w="966470" h="431800">
                <a:moveTo>
                  <a:pt x="25908" y="431292"/>
                </a:moveTo>
                <a:lnTo>
                  <a:pt x="25908" y="419100"/>
                </a:lnTo>
                <a:lnTo>
                  <a:pt x="13716" y="405384"/>
                </a:lnTo>
                <a:lnTo>
                  <a:pt x="13716" y="431292"/>
                </a:lnTo>
                <a:lnTo>
                  <a:pt x="25908" y="431292"/>
                </a:lnTo>
                <a:close/>
              </a:path>
              <a:path w="966470" h="431800">
                <a:moveTo>
                  <a:pt x="952500" y="25908"/>
                </a:moveTo>
                <a:lnTo>
                  <a:pt x="940308" y="13716"/>
                </a:lnTo>
                <a:lnTo>
                  <a:pt x="940308" y="25908"/>
                </a:lnTo>
                <a:lnTo>
                  <a:pt x="952500" y="25908"/>
                </a:lnTo>
                <a:close/>
              </a:path>
              <a:path w="966470" h="431800">
                <a:moveTo>
                  <a:pt x="952500" y="405384"/>
                </a:moveTo>
                <a:lnTo>
                  <a:pt x="952500" y="25908"/>
                </a:lnTo>
                <a:lnTo>
                  <a:pt x="940308" y="25908"/>
                </a:lnTo>
                <a:lnTo>
                  <a:pt x="940308" y="405384"/>
                </a:lnTo>
                <a:lnTo>
                  <a:pt x="952500" y="405384"/>
                </a:lnTo>
                <a:close/>
              </a:path>
              <a:path w="966470" h="431800">
                <a:moveTo>
                  <a:pt x="952500" y="431292"/>
                </a:moveTo>
                <a:lnTo>
                  <a:pt x="952500" y="405384"/>
                </a:lnTo>
                <a:lnTo>
                  <a:pt x="940308" y="419100"/>
                </a:lnTo>
                <a:lnTo>
                  <a:pt x="940308" y="431292"/>
                </a:lnTo>
                <a:lnTo>
                  <a:pt x="952500" y="431292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605016" y="1899919"/>
            <a:ext cx="939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47360" y="2968752"/>
            <a:ext cx="1057910" cy="791210"/>
          </a:xfrm>
          <a:custGeom>
            <a:avLst/>
            <a:gdLst/>
            <a:ahLst/>
            <a:cxnLst/>
            <a:rect l="l" t="t" r="r" b="b"/>
            <a:pathLst>
              <a:path w="1057909" h="791210">
                <a:moveTo>
                  <a:pt x="181356" y="112776"/>
                </a:moveTo>
                <a:lnTo>
                  <a:pt x="28956" y="0"/>
                </a:lnTo>
                <a:lnTo>
                  <a:pt x="0" y="38100"/>
                </a:lnTo>
                <a:lnTo>
                  <a:pt x="153924" y="150876"/>
                </a:lnTo>
                <a:lnTo>
                  <a:pt x="181356" y="112776"/>
                </a:lnTo>
                <a:close/>
              </a:path>
              <a:path w="1057909" h="791210">
                <a:moveTo>
                  <a:pt x="449580" y="310896"/>
                </a:moveTo>
                <a:lnTo>
                  <a:pt x="295656" y="198120"/>
                </a:lnTo>
                <a:lnTo>
                  <a:pt x="268224" y="236220"/>
                </a:lnTo>
                <a:lnTo>
                  <a:pt x="420624" y="350520"/>
                </a:lnTo>
                <a:lnTo>
                  <a:pt x="449580" y="310896"/>
                </a:lnTo>
                <a:close/>
              </a:path>
              <a:path w="1057909" h="791210">
                <a:moveTo>
                  <a:pt x="717804" y="510540"/>
                </a:moveTo>
                <a:lnTo>
                  <a:pt x="563880" y="396240"/>
                </a:lnTo>
                <a:lnTo>
                  <a:pt x="536448" y="434340"/>
                </a:lnTo>
                <a:lnTo>
                  <a:pt x="688848" y="548640"/>
                </a:lnTo>
                <a:lnTo>
                  <a:pt x="717804" y="510540"/>
                </a:lnTo>
                <a:close/>
              </a:path>
              <a:path w="1057909" h="791210">
                <a:moveTo>
                  <a:pt x="975859" y="720666"/>
                </a:moveTo>
                <a:lnTo>
                  <a:pt x="964124" y="693375"/>
                </a:lnTo>
                <a:lnTo>
                  <a:pt x="832104" y="594360"/>
                </a:lnTo>
                <a:lnTo>
                  <a:pt x="803148" y="633984"/>
                </a:lnTo>
                <a:lnTo>
                  <a:pt x="934411" y="730157"/>
                </a:lnTo>
                <a:lnTo>
                  <a:pt x="966660" y="733442"/>
                </a:lnTo>
                <a:lnTo>
                  <a:pt x="975859" y="720666"/>
                </a:lnTo>
                <a:close/>
              </a:path>
              <a:path w="1057909" h="791210">
                <a:moveTo>
                  <a:pt x="1022604" y="787321"/>
                </a:moveTo>
                <a:lnTo>
                  <a:pt x="1022604" y="739140"/>
                </a:lnTo>
                <a:lnTo>
                  <a:pt x="998220" y="772668"/>
                </a:lnTo>
                <a:lnTo>
                  <a:pt x="982025" y="735007"/>
                </a:lnTo>
                <a:lnTo>
                  <a:pt x="966660" y="733442"/>
                </a:lnTo>
                <a:lnTo>
                  <a:pt x="957072" y="746760"/>
                </a:lnTo>
                <a:lnTo>
                  <a:pt x="934411" y="730157"/>
                </a:lnTo>
                <a:lnTo>
                  <a:pt x="858012" y="722376"/>
                </a:lnTo>
                <a:lnTo>
                  <a:pt x="848177" y="723114"/>
                </a:lnTo>
                <a:lnTo>
                  <a:pt x="839914" y="727138"/>
                </a:lnTo>
                <a:lnTo>
                  <a:pt x="834223" y="733734"/>
                </a:lnTo>
                <a:lnTo>
                  <a:pt x="832104" y="742188"/>
                </a:lnTo>
                <a:lnTo>
                  <a:pt x="832842" y="752046"/>
                </a:lnTo>
                <a:lnTo>
                  <a:pt x="836866" y="760476"/>
                </a:lnTo>
                <a:lnTo>
                  <a:pt x="843462" y="766619"/>
                </a:lnTo>
                <a:lnTo>
                  <a:pt x="851916" y="769620"/>
                </a:lnTo>
                <a:lnTo>
                  <a:pt x="1022604" y="787321"/>
                </a:lnTo>
                <a:close/>
              </a:path>
              <a:path w="1057909" h="791210">
                <a:moveTo>
                  <a:pt x="1057656" y="790956"/>
                </a:moveTo>
                <a:lnTo>
                  <a:pt x="976884" y="601980"/>
                </a:lnTo>
                <a:lnTo>
                  <a:pt x="971026" y="594074"/>
                </a:lnTo>
                <a:lnTo>
                  <a:pt x="963168" y="589026"/>
                </a:lnTo>
                <a:lnTo>
                  <a:pt x="954166" y="587406"/>
                </a:lnTo>
                <a:lnTo>
                  <a:pt x="944880" y="589788"/>
                </a:lnTo>
                <a:lnTo>
                  <a:pt x="936974" y="594764"/>
                </a:lnTo>
                <a:lnTo>
                  <a:pt x="931926" y="602170"/>
                </a:lnTo>
                <a:lnTo>
                  <a:pt x="930306" y="611004"/>
                </a:lnTo>
                <a:lnTo>
                  <a:pt x="932688" y="620268"/>
                </a:lnTo>
                <a:lnTo>
                  <a:pt x="964124" y="693375"/>
                </a:lnTo>
                <a:lnTo>
                  <a:pt x="984504" y="708660"/>
                </a:lnTo>
                <a:lnTo>
                  <a:pt x="984504" y="735259"/>
                </a:lnTo>
                <a:lnTo>
                  <a:pt x="1022604" y="739140"/>
                </a:lnTo>
                <a:lnTo>
                  <a:pt x="1022604" y="787321"/>
                </a:lnTo>
                <a:lnTo>
                  <a:pt x="1057656" y="790956"/>
                </a:lnTo>
                <a:close/>
              </a:path>
              <a:path w="1057909" h="791210">
                <a:moveTo>
                  <a:pt x="966660" y="733442"/>
                </a:moveTo>
                <a:lnTo>
                  <a:pt x="934411" y="730157"/>
                </a:lnTo>
                <a:lnTo>
                  <a:pt x="957072" y="746760"/>
                </a:lnTo>
                <a:lnTo>
                  <a:pt x="966660" y="733442"/>
                </a:lnTo>
                <a:close/>
              </a:path>
              <a:path w="1057909" h="791210">
                <a:moveTo>
                  <a:pt x="984504" y="708660"/>
                </a:moveTo>
                <a:lnTo>
                  <a:pt x="964124" y="693375"/>
                </a:lnTo>
                <a:lnTo>
                  <a:pt x="975859" y="720666"/>
                </a:lnTo>
                <a:lnTo>
                  <a:pt x="984504" y="708660"/>
                </a:lnTo>
                <a:close/>
              </a:path>
              <a:path w="1057909" h="791210">
                <a:moveTo>
                  <a:pt x="984504" y="735259"/>
                </a:moveTo>
                <a:lnTo>
                  <a:pt x="984504" y="708660"/>
                </a:lnTo>
                <a:lnTo>
                  <a:pt x="975859" y="720666"/>
                </a:lnTo>
                <a:lnTo>
                  <a:pt x="982025" y="735007"/>
                </a:lnTo>
                <a:lnTo>
                  <a:pt x="984504" y="735259"/>
                </a:lnTo>
                <a:close/>
              </a:path>
              <a:path w="1057909" h="791210">
                <a:moveTo>
                  <a:pt x="1022604" y="739140"/>
                </a:moveTo>
                <a:lnTo>
                  <a:pt x="982025" y="735007"/>
                </a:lnTo>
                <a:lnTo>
                  <a:pt x="998220" y="772668"/>
                </a:lnTo>
                <a:lnTo>
                  <a:pt x="1022604" y="73914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05016" y="3557016"/>
            <a:ext cx="939165" cy="329565"/>
          </a:xfrm>
          <a:custGeom>
            <a:avLst/>
            <a:gdLst/>
            <a:ahLst/>
            <a:cxnLst/>
            <a:rect l="l" t="t" r="r" b="b"/>
            <a:pathLst>
              <a:path w="939165" h="329564">
                <a:moveTo>
                  <a:pt x="0" y="0"/>
                </a:moveTo>
                <a:lnTo>
                  <a:pt x="0" y="329183"/>
                </a:lnTo>
                <a:lnTo>
                  <a:pt x="938784" y="329183"/>
                </a:lnTo>
                <a:lnTo>
                  <a:pt x="938784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91300" y="3544823"/>
            <a:ext cx="966469" cy="341630"/>
          </a:xfrm>
          <a:custGeom>
            <a:avLst/>
            <a:gdLst/>
            <a:ahLst/>
            <a:cxnLst/>
            <a:rect l="l" t="t" r="r" b="b"/>
            <a:pathLst>
              <a:path w="966470" h="341629">
                <a:moveTo>
                  <a:pt x="966216" y="341375"/>
                </a:moveTo>
                <a:lnTo>
                  <a:pt x="966216" y="6096"/>
                </a:lnTo>
                <a:lnTo>
                  <a:pt x="960120" y="0"/>
                </a:lnTo>
                <a:lnTo>
                  <a:pt x="6096" y="0"/>
                </a:lnTo>
                <a:lnTo>
                  <a:pt x="0" y="6096"/>
                </a:lnTo>
                <a:lnTo>
                  <a:pt x="0" y="341375"/>
                </a:lnTo>
                <a:lnTo>
                  <a:pt x="13716" y="341375"/>
                </a:lnTo>
                <a:lnTo>
                  <a:pt x="13716" y="25908"/>
                </a:lnTo>
                <a:lnTo>
                  <a:pt x="25908" y="12192"/>
                </a:lnTo>
                <a:lnTo>
                  <a:pt x="25908" y="25908"/>
                </a:lnTo>
                <a:lnTo>
                  <a:pt x="940308" y="25908"/>
                </a:lnTo>
                <a:lnTo>
                  <a:pt x="940308" y="12192"/>
                </a:lnTo>
                <a:lnTo>
                  <a:pt x="952500" y="25908"/>
                </a:lnTo>
                <a:lnTo>
                  <a:pt x="952500" y="341375"/>
                </a:lnTo>
                <a:lnTo>
                  <a:pt x="966216" y="341375"/>
                </a:lnTo>
                <a:close/>
              </a:path>
              <a:path w="966470" h="341629">
                <a:moveTo>
                  <a:pt x="25908" y="25908"/>
                </a:moveTo>
                <a:lnTo>
                  <a:pt x="25908" y="12192"/>
                </a:lnTo>
                <a:lnTo>
                  <a:pt x="13716" y="25908"/>
                </a:lnTo>
                <a:lnTo>
                  <a:pt x="25908" y="25908"/>
                </a:lnTo>
                <a:close/>
              </a:path>
              <a:path w="966470" h="341629">
                <a:moveTo>
                  <a:pt x="25908" y="341375"/>
                </a:moveTo>
                <a:lnTo>
                  <a:pt x="25908" y="25908"/>
                </a:lnTo>
                <a:lnTo>
                  <a:pt x="13716" y="25908"/>
                </a:lnTo>
                <a:lnTo>
                  <a:pt x="13716" y="341375"/>
                </a:lnTo>
                <a:lnTo>
                  <a:pt x="25908" y="341375"/>
                </a:lnTo>
                <a:close/>
              </a:path>
              <a:path w="966470" h="341629">
                <a:moveTo>
                  <a:pt x="952500" y="25908"/>
                </a:moveTo>
                <a:lnTo>
                  <a:pt x="940308" y="12192"/>
                </a:lnTo>
                <a:lnTo>
                  <a:pt x="940308" y="25908"/>
                </a:lnTo>
                <a:lnTo>
                  <a:pt x="952500" y="25908"/>
                </a:lnTo>
                <a:close/>
              </a:path>
              <a:path w="966470" h="341629">
                <a:moveTo>
                  <a:pt x="952500" y="341375"/>
                </a:moveTo>
                <a:lnTo>
                  <a:pt x="952500" y="25908"/>
                </a:lnTo>
                <a:lnTo>
                  <a:pt x="940308" y="25908"/>
                </a:lnTo>
                <a:lnTo>
                  <a:pt x="940308" y="341375"/>
                </a:lnTo>
                <a:lnTo>
                  <a:pt x="952500" y="341375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62645" y="3603750"/>
            <a:ext cx="2241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61076" y="2036064"/>
            <a:ext cx="1054735" cy="562610"/>
          </a:xfrm>
          <a:custGeom>
            <a:avLst/>
            <a:gdLst/>
            <a:ahLst/>
            <a:cxnLst/>
            <a:rect l="l" t="t" r="r" b="b"/>
            <a:pathLst>
              <a:path w="1054734" h="562610">
                <a:moveTo>
                  <a:pt x="156138" y="393692"/>
                </a:moveTo>
                <a:lnTo>
                  <a:pt x="127063" y="366522"/>
                </a:lnTo>
                <a:lnTo>
                  <a:pt x="118848" y="369903"/>
                </a:lnTo>
                <a:lnTo>
                  <a:pt x="112776" y="376428"/>
                </a:lnTo>
                <a:lnTo>
                  <a:pt x="0" y="550164"/>
                </a:lnTo>
                <a:lnTo>
                  <a:pt x="32004" y="552060"/>
                </a:lnTo>
                <a:lnTo>
                  <a:pt x="32004" y="507492"/>
                </a:lnTo>
                <a:lnTo>
                  <a:pt x="109780" y="468070"/>
                </a:lnTo>
                <a:lnTo>
                  <a:pt x="152400" y="402336"/>
                </a:lnTo>
                <a:lnTo>
                  <a:pt x="156138" y="393692"/>
                </a:lnTo>
                <a:close/>
              </a:path>
              <a:path w="1054734" h="562610">
                <a:moveTo>
                  <a:pt x="109780" y="468070"/>
                </a:moveTo>
                <a:lnTo>
                  <a:pt x="32004" y="507492"/>
                </a:lnTo>
                <a:lnTo>
                  <a:pt x="44196" y="531876"/>
                </a:lnTo>
                <a:lnTo>
                  <a:pt x="44196" y="504444"/>
                </a:lnTo>
                <a:lnTo>
                  <a:pt x="84504" y="507056"/>
                </a:lnTo>
                <a:lnTo>
                  <a:pt x="109780" y="468070"/>
                </a:lnTo>
                <a:close/>
              </a:path>
              <a:path w="1054734" h="562610">
                <a:moveTo>
                  <a:pt x="231648" y="539496"/>
                </a:moveTo>
                <a:lnTo>
                  <a:pt x="132280" y="510153"/>
                </a:lnTo>
                <a:lnTo>
                  <a:pt x="53340" y="550164"/>
                </a:lnTo>
                <a:lnTo>
                  <a:pt x="32004" y="507492"/>
                </a:lnTo>
                <a:lnTo>
                  <a:pt x="32004" y="552060"/>
                </a:lnTo>
                <a:lnTo>
                  <a:pt x="205740" y="562356"/>
                </a:lnTo>
                <a:lnTo>
                  <a:pt x="215360" y="560712"/>
                </a:lnTo>
                <a:lnTo>
                  <a:pt x="223266" y="556069"/>
                </a:lnTo>
                <a:lnTo>
                  <a:pt x="228885" y="548854"/>
                </a:lnTo>
                <a:lnTo>
                  <a:pt x="231648" y="539496"/>
                </a:lnTo>
                <a:close/>
              </a:path>
              <a:path w="1054734" h="562610">
                <a:moveTo>
                  <a:pt x="84504" y="507056"/>
                </a:moveTo>
                <a:lnTo>
                  <a:pt x="44196" y="504444"/>
                </a:lnTo>
                <a:lnTo>
                  <a:pt x="62484" y="541020"/>
                </a:lnTo>
                <a:lnTo>
                  <a:pt x="84504" y="507056"/>
                </a:lnTo>
                <a:close/>
              </a:path>
              <a:path w="1054734" h="562610">
                <a:moveTo>
                  <a:pt x="132280" y="510153"/>
                </a:moveTo>
                <a:lnTo>
                  <a:pt x="84504" y="507056"/>
                </a:lnTo>
                <a:lnTo>
                  <a:pt x="62484" y="541020"/>
                </a:lnTo>
                <a:lnTo>
                  <a:pt x="44196" y="504444"/>
                </a:lnTo>
                <a:lnTo>
                  <a:pt x="44196" y="531876"/>
                </a:lnTo>
                <a:lnTo>
                  <a:pt x="53340" y="550164"/>
                </a:lnTo>
                <a:lnTo>
                  <a:pt x="132280" y="510153"/>
                </a:lnTo>
                <a:close/>
              </a:path>
              <a:path w="1054734" h="562610">
                <a:moveTo>
                  <a:pt x="1054608" y="42672"/>
                </a:moveTo>
                <a:lnTo>
                  <a:pt x="1033272" y="0"/>
                </a:lnTo>
                <a:lnTo>
                  <a:pt x="109780" y="468070"/>
                </a:lnTo>
                <a:lnTo>
                  <a:pt x="84504" y="507056"/>
                </a:lnTo>
                <a:lnTo>
                  <a:pt x="132280" y="510153"/>
                </a:lnTo>
                <a:lnTo>
                  <a:pt x="1054608" y="42672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24400" y="1447800"/>
            <a:ext cx="940435" cy="407034"/>
          </a:xfrm>
          <a:custGeom>
            <a:avLst/>
            <a:gdLst/>
            <a:ahLst/>
            <a:cxnLst/>
            <a:rect l="l" t="t" r="r" b="b"/>
            <a:pathLst>
              <a:path w="940435" h="407035">
                <a:moveTo>
                  <a:pt x="0" y="0"/>
                </a:moveTo>
                <a:lnTo>
                  <a:pt x="0" y="406908"/>
                </a:lnTo>
                <a:lnTo>
                  <a:pt x="940308" y="406908"/>
                </a:lnTo>
                <a:lnTo>
                  <a:pt x="940308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12208" y="1435608"/>
            <a:ext cx="965200" cy="431800"/>
          </a:xfrm>
          <a:custGeom>
            <a:avLst/>
            <a:gdLst/>
            <a:ahLst/>
            <a:cxnLst/>
            <a:rect l="l" t="t" r="r" b="b"/>
            <a:pathLst>
              <a:path w="965200" h="431800">
                <a:moveTo>
                  <a:pt x="964692" y="425196"/>
                </a:moveTo>
                <a:lnTo>
                  <a:pt x="964692" y="6096"/>
                </a:lnTo>
                <a:lnTo>
                  <a:pt x="960120" y="0"/>
                </a:lnTo>
                <a:lnTo>
                  <a:pt x="6096" y="0"/>
                </a:lnTo>
                <a:lnTo>
                  <a:pt x="0" y="6096"/>
                </a:lnTo>
                <a:lnTo>
                  <a:pt x="0" y="425196"/>
                </a:lnTo>
                <a:lnTo>
                  <a:pt x="6096" y="431292"/>
                </a:lnTo>
                <a:lnTo>
                  <a:pt x="12192" y="431292"/>
                </a:ln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lnTo>
                  <a:pt x="940308" y="25908"/>
                </a:lnTo>
                <a:lnTo>
                  <a:pt x="940308" y="12192"/>
                </a:lnTo>
                <a:lnTo>
                  <a:pt x="952500" y="25908"/>
                </a:lnTo>
                <a:lnTo>
                  <a:pt x="952500" y="431292"/>
                </a:lnTo>
                <a:lnTo>
                  <a:pt x="960120" y="431292"/>
                </a:lnTo>
                <a:lnTo>
                  <a:pt x="964692" y="425196"/>
                </a:lnTo>
                <a:close/>
              </a:path>
              <a:path w="965200" h="431800">
                <a:moveTo>
                  <a:pt x="25908" y="25908"/>
                </a:move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close/>
              </a:path>
              <a:path w="965200" h="431800">
                <a:moveTo>
                  <a:pt x="25908" y="405384"/>
                </a:moveTo>
                <a:lnTo>
                  <a:pt x="25908" y="25908"/>
                </a:lnTo>
                <a:lnTo>
                  <a:pt x="12192" y="25908"/>
                </a:lnTo>
                <a:lnTo>
                  <a:pt x="12192" y="405384"/>
                </a:lnTo>
                <a:lnTo>
                  <a:pt x="25908" y="405384"/>
                </a:lnTo>
                <a:close/>
              </a:path>
              <a:path w="965200" h="431800">
                <a:moveTo>
                  <a:pt x="952500" y="405384"/>
                </a:moveTo>
                <a:lnTo>
                  <a:pt x="12192" y="405384"/>
                </a:lnTo>
                <a:lnTo>
                  <a:pt x="25908" y="419100"/>
                </a:lnTo>
                <a:lnTo>
                  <a:pt x="25908" y="431292"/>
                </a:lnTo>
                <a:lnTo>
                  <a:pt x="940308" y="431292"/>
                </a:lnTo>
                <a:lnTo>
                  <a:pt x="940308" y="419100"/>
                </a:lnTo>
                <a:lnTo>
                  <a:pt x="952500" y="405384"/>
                </a:lnTo>
                <a:close/>
              </a:path>
              <a:path w="965200" h="431800">
                <a:moveTo>
                  <a:pt x="25908" y="431292"/>
                </a:moveTo>
                <a:lnTo>
                  <a:pt x="25908" y="419100"/>
                </a:lnTo>
                <a:lnTo>
                  <a:pt x="12192" y="405384"/>
                </a:lnTo>
                <a:lnTo>
                  <a:pt x="12192" y="431292"/>
                </a:lnTo>
                <a:lnTo>
                  <a:pt x="25908" y="431292"/>
                </a:lnTo>
                <a:close/>
              </a:path>
              <a:path w="965200" h="431800">
                <a:moveTo>
                  <a:pt x="952500" y="25908"/>
                </a:moveTo>
                <a:lnTo>
                  <a:pt x="940308" y="12192"/>
                </a:lnTo>
                <a:lnTo>
                  <a:pt x="940308" y="25908"/>
                </a:lnTo>
                <a:lnTo>
                  <a:pt x="952500" y="25908"/>
                </a:lnTo>
                <a:close/>
              </a:path>
              <a:path w="965200" h="431800">
                <a:moveTo>
                  <a:pt x="952500" y="405384"/>
                </a:moveTo>
                <a:lnTo>
                  <a:pt x="952500" y="25908"/>
                </a:lnTo>
                <a:lnTo>
                  <a:pt x="940308" y="25908"/>
                </a:lnTo>
                <a:lnTo>
                  <a:pt x="940308" y="405384"/>
                </a:lnTo>
                <a:lnTo>
                  <a:pt x="952500" y="405384"/>
                </a:lnTo>
                <a:close/>
              </a:path>
              <a:path w="965200" h="431800">
                <a:moveTo>
                  <a:pt x="952500" y="431292"/>
                </a:moveTo>
                <a:lnTo>
                  <a:pt x="952500" y="405384"/>
                </a:lnTo>
                <a:lnTo>
                  <a:pt x="940308" y="419100"/>
                </a:lnTo>
                <a:lnTo>
                  <a:pt x="940308" y="431292"/>
                </a:lnTo>
                <a:lnTo>
                  <a:pt x="952500" y="431292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724400" y="1494535"/>
            <a:ext cx="940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70932" y="1850136"/>
            <a:ext cx="213360" cy="652780"/>
          </a:xfrm>
          <a:custGeom>
            <a:avLst/>
            <a:gdLst/>
            <a:ahLst/>
            <a:cxnLst/>
            <a:rect l="l" t="t" r="r" b="b"/>
            <a:pathLst>
              <a:path w="213360" h="652780">
                <a:moveTo>
                  <a:pt x="141311" y="516065"/>
                </a:moveTo>
                <a:lnTo>
                  <a:pt x="47244" y="0"/>
                </a:lnTo>
                <a:lnTo>
                  <a:pt x="0" y="7620"/>
                </a:lnTo>
                <a:lnTo>
                  <a:pt x="93826" y="523668"/>
                </a:lnTo>
                <a:lnTo>
                  <a:pt x="125101" y="560751"/>
                </a:lnTo>
                <a:lnTo>
                  <a:pt x="141311" y="516065"/>
                </a:lnTo>
                <a:close/>
              </a:path>
              <a:path w="213360" h="652780">
                <a:moveTo>
                  <a:pt x="156972" y="610196"/>
                </a:moveTo>
                <a:lnTo>
                  <a:pt x="156972" y="601980"/>
                </a:lnTo>
                <a:lnTo>
                  <a:pt x="109728" y="611124"/>
                </a:lnTo>
                <a:lnTo>
                  <a:pt x="93826" y="523668"/>
                </a:lnTo>
                <a:lnTo>
                  <a:pt x="44196" y="464820"/>
                </a:lnTo>
                <a:lnTo>
                  <a:pt x="36385" y="459438"/>
                </a:lnTo>
                <a:lnTo>
                  <a:pt x="27432" y="457200"/>
                </a:lnTo>
                <a:lnTo>
                  <a:pt x="18478" y="458390"/>
                </a:lnTo>
                <a:lnTo>
                  <a:pt x="10668" y="463296"/>
                </a:lnTo>
                <a:lnTo>
                  <a:pt x="4405" y="470249"/>
                </a:lnTo>
                <a:lnTo>
                  <a:pt x="1714" y="478917"/>
                </a:lnTo>
                <a:lnTo>
                  <a:pt x="2738" y="488156"/>
                </a:lnTo>
                <a:lnTo>
                  <a:pt x="7620" y="496824"/>
                </a:lnTo>
                <a:lnTo>
                  <a:pt x="141732" y="652272"/>
                </a:lnTo>
                <a:lnTo>
                  <a:pt x="156972" y="610196"/>
                </a:lnTo>
                <a:close/>
              </a:path>
              <a:path w="213360" h="652780">
                <a:moveTo>
                  <a:pt x="125101" y="560751"/>
                </a:moveTo>
                <a:lnTo>
                  <a:pt x="93826" y="523668"/>
                </a:lnTo>
                <a:lnTo>
                  <a:pt x="109728" y="611124"/>
                </a:lnTo>
                <a:lnTo>
                  <a:pt x="111252" y="610829"/>
                </a:lnTo>
                <a:lnTo>
                  <a:pt x="111252" y="598932"/>
                </a:lnTo>
                <a:lnTo>
                  <a:pt x="125101" y="560751"/>
                </a:lnTo>
                <a:close/>
              </a:path>
              <a:path w="213360" h="652780">
                <a:moveTo>
                  <a:pt x="150876" y="591312"/>
                </a:moveTo>
                <a:lnTo>
                  <a:pt x="125101" y="560751"/>
                </a:lnTo>
                <a:lnTo>
                  <a:pt x="111252" y="598932"/>
                </a:lnTo>
                <a:lnTo>
                  <a:pt x="150876" y="591312"/>
                </a:lnTo>
                <a:close/>
              </a:path>
              <a:path w="213360" h="652780">
                <a:moveTo>
                  <a:pt x="150876" y="603159"/>
                </a:moveTo>
                <a:lnTo>
                  <a:pt x="150876" y="591312"/>
                </a:lnTo>
                <a:lnTo>
                  <a:pt x="111252" y="598932"/>
                </a:lnTo>
                <a:lnTo>
                  <a:pt x="111252" y="610829"/>
                </a:lnTo>
                <a:lnTo>
                  <a:pt x="150876" y="603159"/>
                </a:lnTo>
                <a:close/>
              </a:path>
              <a:path w="213360" h="652780">
                <a:moveTo>
                  <a:pt x="156972" y="601980"/>
                </a:moveTo>
                <a:lnTo>
                  <a:pt x="141311" y="516065"/>
                </a:lnTo>
                <a:lnTo>
                  <a:pt x="125101" y="560751"/>
                </a:lnTo>
                <a:lnTo>
                  <a:pt x="150876" y="591312"/>
                </a:lnTo>
                <a:lnTo>
                  <a:pt x="150876" y="603159"/>
                </a:lnTo>
                <a:lnTo>
                  <a:pt x="156972" y="601980"/>
                </a:lnTo>
                <a:close/>
              </a:path>
              <a:path w="213360" h="652780">
                <a:moveTo>
                  <a:pt x="213336" y="449460"/>
                </a:moveTo>
                <a:lnTo>
                  <a:pt x="211264" y="440626"/>
                </a:lnTo>
                <a:lnTo>
                  <a:pt x="206049" y="433220"/>
                </a:lnTo>
                <a:lnTo>
                  <a:pt x="198120" y="428244"/>
                </a:lnTo>
                <a:lnTo>
                  <a:pt x="188856" y="426981"/>
                </a:lnTo>
                <a:lnTo>
                  <a:pt x="180022" y="429577"/>
                </a:lnTo>
                <a:lnTo>
                  <a:pt x="172616" y="435316"/>
                </a:lnTo>
                <a:lnTo>
                  <a:pt x="167640" y="443484"/>
                </a:lnTo>
                <a:lnTo>
                  <a:pt x="141311" y="516065"/>
                </a:lnTo>
                <a:lnTo>
                  <a:pt x="156972" y="601980"/>
                </a:lnTo>
                <a:lnTo>
                  <a:pt x="156972" y="610196"/>
                </a:lnTo>
                <a:lnTo>
                  <a:pt x="211836" y="458724"/>
                </a:lnTo>
                <a:lnTo>
                  <a:pt x="213336" y="449460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147561" y="1825243"/>
            <a:ext cx="252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endParaRPr sz="3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50481" y="2155951"/>
            <a:ext cx="252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endParaRPr sz="3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64197" y="2983482"/>
            <a:ext cx="2157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marR="5080" indent="-407034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Not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going to</a:t>
            </a:r>
            <a:r>
              <a:rPr sz="1800" b="1" spc="-10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assign  immediately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55495" y="2677158"/>
            <a:ext cx="3135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F2FA0"/>
                </a:solidFill>
                <a:latin typeface="Arial"/>
                <a:cs typeface="Arial"/>
              </a:rPr>
              <a:t>P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starts execution</a:t>
            </a:r>
            <a:r>
              <a:rPr sz="2400" spc="-10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after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70963" y="3042918"/>
            <a:ext cx="2459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21180" algn="l"/>
                <a:tab pos="2226945" algn="l"/>
              </a:tabLst>
            </a:pP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gainin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2400" spc="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Arial"/>
                <a:cs typeface="Arial"/>
              </a:rPr>
              <a:t>al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4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F2FA0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6F2FA0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6F2FA0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6F2FA0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6F2FA0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48886" y="3219702"/>
            <a:ext cx="82676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2585" algn="l"/>
                <a:tab pos="768350" algn="l"/>
              </a:tabLst>
            </a:pPr>
            <a:r>
              <a:rPr sz="1600" spc="-5" dirty="0">
                <a:solidFill>
                  <a:srgbClr val="6F2FA0"/>
                </a:solidFill>
                <a:latin typeface="Arial"/>
                <a:cs typeface="Arial"/>
              </a:rPr>
              <a:t>i	k	j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4400" y="5073396"/>
            <a:ext cx="8458200" cy="1480185"/>
          </a:xfrm>
          <a:custGeom>
            <a:avLst/>
            <a:gdLst/>
            <a:ahLst/>
            <a:cxnLst/>
            <a:rect l="l" t="t" r="r" b="b"/>
            <a:pathLst>
              <a:path w="8458200" h="1480184">
                <a:moveTo>
                  <a:pt x="8458200" y="1234440"/>
                </a:moveTo>
                <a:lnTo>
                  <a:pt x="8458200" y="246888"/>
                </a:lnTo>
                <a:lnTo>
                  <a:pt x="8453220" y="196899"/>
                </a:lnTo>
                <a:lnTo>
                  <a:pt x="8438935" y="150447"/>
                </a:lnTo>
                <a:lnTo>
                  <a:pt x="8416328" y="108495"/>
                </a:lnTo>
                <a:lnTo>
                  <a:pt x="8386381" y="72009"/>
                </a:lnTo>
                <a:lnTo>
                  <a:pt x="8350076" y="41951"/>
                </a:lnTo>
                <a:lnTo>
                  <a:pt x="8308395" y="19288"/>
                </a:lnTo>
                <a:lnTo>
                  <a:pt x="8262321" y="4982"/>
                </a:lnTo>
                <a:lnTo>
                  <a:pt x="8212836" y="0"/>
                </a:lnTo>
                <a:lnTo>
                  <a:pt x="246888" y="0"/>
                </a:lnTo>
                <a:lnTo>
                  <a:pt x="197337" y="4982"/>
                </a:lnTo>
                <a:lnTo>
                  <a:pt x="151090" y="19288"/>
                </a:lnTo>
                <a:lnTo>
                  <a:pt x="109165" y="41951"/>
                </a:lnTo>
                <a:lnTo>
                  <a:pt x="72580" y="72009"/>
                </a:lnTo>
                <a:lnTo>
                  <a:pt x="42353" y="108495"/>
                </a:lnTo>
                <a:lnTo>
                  <a:pt x="19502" y="150447"/>
                </a:lnTo>
                <a:lnTo>
                  <a:pt x="5045" y="196899"/>
                </a:lnTo>
                <a:lnTo>
                  <a:pt x="0" y="246888"/>
                </a:lnTo>
                <a:lnTo>
                  <a:pt x="0" y="1234440"/>
                </a:lnTo>
                <a:lnTo>
                  <a:pt x="5045" y="1283925"/>
                </a:lnTo>
                <a:lnTo>
                  <a:pt x="19502" y="1329999"/>
                </a:lnTo>
                <a:lnTo>
                  <a:pt x="42353" y="1371680"/>
                </a:lnTo>
                <a:lnTo>
                  <a:pt x="72580" y="1407985"/>
                </a:lnTo>
                <a:lnTo>
                  <a:pt x="109165" y="1437932"/>
                </a:lnTo>
                <a:lnTo>
                  <a:pt x="151090" y="1460539"/>
                </a:lnTo>
                <a:lnTo>
                  <a:pt x="197337" y="1474824"/>
                </a:lnTo>
                <a:lnTo>
                  <a:pt x="246888" y="1479804"/>
                </a:lnTo>
                <a:lnTo>
                  <a:pt x="8212836" y="1479804"/>
                </a:lnTo>
                <a:lnTo>
                  <a:pt x="8262321" y="1474824"/>
                </a:lnTo>
                <a:lnTo>
                  <a:pt x="8308395" y="1460539"/>
                </a:lnTo>
                <a:lnTo>
                  <a:pt x="8350076" y="1437932"/>
                </a:lnTo>
                <a:lnTo>
                  <a:pt x="8386381" y="1407985"/>
                </a:lnTo>
                <a:lnTo>
                  <a:pt x="8416328" y="1371680"/>
                </a:lnTo>
                <a:lnTo>
                  <a:pt x="8438935" y="1329999"/>
                </a:lnTo>
                <a:lnTo>
                  <a:pt x="8453220" y="1283925"/>
                </a:lnTo>
                <a:lnTo>
                  <a:pt x="8458200" y="1234440"/>
                </a:lnTo>
                <a:close/>
              </a:path>
            </a:pathLst>
          </a:custGeom>
          <a:solidFill>
            <a:srgbClr val="BF4F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02208" y="5059680"/>
            <a:ext cx="8484235" cy="1507490"/>
          </a:xfrm>
          <a:custGeom>
            <a:avLst/>
            <a:gdLst/>
            <a:ahLst/>
            <a:cxnLst/>
            <a:rect l="l" t="t" r="r" b="b"/>
            <a:pathLst>
              <a:path w="8484235" h="1507490">
                <a:moveTo>
                  <a:pt x="8484108" y="1260348"/>
                </a:moveTo>
                <a:lnTo>
                  <a:pt x="8484108" y="246888"/>
                </a:lnTo>
                <a:lnTo>
                  <a:pt x="8481060" y="219456"/>
                </a:lnTo>
                <a:lnTo>
                  <a:pt x="8462772" y="158496"/>
                </a:lnTo>
                <a:lnTo>
                  <a:pt x="8438388" y="114300"/>
                </a:lnTo>
                <a:lnTo>
                  <a:pt x="8407908" y="76200"/>
                </a:lnTo>
                <a:lnTo>
                  <a:pt x="8368284" y="44196"/>
                </a:lnTo>
                <a:lnTo>
                  <a:pt x="8324088" y="21336"/>
                </a:lnTo>
                <a:lnTo>
                  <a:pt x="8276844" y="6096"/>
                </a:lnTo>
                <a:lnTo>
                  <a:pt x="8250936" y="1524"/>
                </a:lnTo>
                <a:lnTo>
                  <a:pt x="8237220" y="1524"/>
                </a:lnTo>
                <a:lnTo>
                  <a:pt x="8225028" y="0"/>
                </a:lnTo>
                <a:lnTo>
                  <a:pt x="259080" y="0"/>
                </a:lnTo>
                <a:lnTo>
                  <a:pt x="245364" y="1524"/>
                </a:lnTo>
                <a:lnTo>
                  <a:pt x="233172" y="1524"/>
                </a:lnTo>
                <a:lnTo>
                  <a:pt x="219456" y="3048"/>
                </a:lnTo>
                <a:lnTo>
                  <a:pt x="195072" y="9144"/>
                </a:lnTo>
                <a:lnTo>
                  <a:pt x="181356" y="12192"/>
                </a:lnTo>
                <a:lnTo>
                  <a:pt x="135636" y="32004"/>
                </a:lnTo>
                <a:lnTo>
                  <a:pt x="94488" y="60960"/>
                </a:lnTo>
                <a:lnTo>
                  <a:pt x="59436" y="96012"/>
                </a:lnTo>
                <a:lnTo>
                  <a:pt x="32004" y="137160"/>
                </a:lnTo>
                <a:lnTo>
                  <a:pt x="12192" y="182880"/>
                </a:lnTo>
                <a:lnTo>
                  <a:pt x="7620" y="195072"/>
                </a:lnTo>
                <a:lnTo>
                  <a:pt x="6096" y="208788"/>
                </a:lnTo>
                <a:lnTo>
                  <a:pt x="3048" y="220980"/>
                </a:lnTo>
                <a:lnTo>
                  <a:pt x="1524" y="233172"/>
                </a:lnTo>
                <a:lnTo>
                  <a:pt x="0" y="246888"/>
                </a:lnTo>
                <a:lnTo>
                  <a:pt x="0" y="1260348"/>
                </a:lnTo>
                <a:lnTo>
                  <a:pt x="3048" y="1287780"/>
                </a:lnTo>
                <a:lnTo>
                  <a:pt x="9144" y="1312164"/>
                </a:lnTo>
                <a:lnTo>
                  <a:pt x="12192" y="1325880"/>
                </a:lnTo>
                <a:lnTo>
                  <a:pt x="21336" y="1348740"/>
                </a:lnTo>
                <a:lnTo>
                  <a:pt x="25908" y="1358537"/>
                </a:lnTo>
                <a:lnTo>
                  <a:pt x="25908" y="248412"/>
                </a:lnTo>
                <a:lnTo>
                  <a:pt x="28956" y="224028"/>
                </a:lnTo>
                <a:lnTo>
                  <a:pt x="44196" y="167640"/>
                </a:lnTo>
                <a:lnTo>
                  <a:pt x="65532" y="128016"/>
                </a:lnTo>
                <a:lnTo>
                  <a:pt x="94488" y="94488"/>
                </a:lnTo>
                <a:lnTo>
                  <a:pt x="129540" y="65532"/>
                </a:lnTo>
                <a:lnTo>
                  <a:pt x="169164" y="44196"/>
                </a:lnTo>
                <a:lnTo>
                  <a:pt x="213360" y="30480"/>
                </a:lnTo>
                <a:lnTo>
                  <a:pt x="8237220" y="25908"/>
                </a:lnTo>
                <a:lnTo>
                  <a:pt x="8247888" y="27432"/>
                </a:lnTo>
                <a:lnTo>
                  <a:pt x="8272272" y="30480"/>
                </a:lnTo>
                <a:lnTo>
                  <a:pt x="8316468" y="44196"/>
                </a:lnTo>
                <a:lnTo>
                  <a:pt x="8356092" y="65532"/>
                </a:lnTo>
                <a:lnTo>
                  <a:pt x="8389620" y="94488"/>
                </a:lnTo>
                <a:lnTo>
                  <a:pt x="8418576" y="129540"/>
                </a:lnTo>
                <a:lnTo>
                  <a:pt x="8439912" y="169164"/>
                </a:lnTo>
                <a:lnTo>
                  <a:pt x="8453628" y="213360"/>
                </a:lnTo>
                <a:lnTo>
                  <a:pt x="8458200" y="248412"/>
                </a:lnTo>
                <a:lnTo>
                  <a:pt x="8458200" y="1358646"/>
                </a:lnTo>
                <a:lnTo>
                  <a:pt x="8464296" y="1347216"/>
                </a:lnTo>
                <a:lnTo>
                  <a:pt x="8471916" y="1324356"/>
                </a:lnTo>
                <a:lnTo>
                  <a:pt x="8478012" y="1299972"/>
                </a:lnTo>
                <a:lnTo>
                  <a:pt x="8481060" y="1286256"/>
                </a:lnTo>
                <a:lnTo>
                  <a:pt x="8482584" y="1274064"/>
                </a:lnTo>
                <a:lnTo>
                  <a:pt x="8484108" y="1260348"/>
                </a:lnTo>
                <a:close/>
              </a:path>
              <a:path w="8484235" h="1507490">
                <a:moveTo>
                  <a:pt x="8458200" y="1358646"/>
                </a:moveTo>
                <a:lnTo>
                  <a:pt x="8458200" y="1260348"/>
                </a:lnTo>
                <a:lnTo>
                  <a:pt x="8456676" y="1271016"/>
                </a:lnTo>
                <a:lnTo>
                  <a:pt x="8453628" y="1295400"/>
                </a:lnTo>
                <a:lnTo>
                  <a:pt x="8447532" y="1316736"/>
                </a:lnTo>
                <a:lnTo>
                  <a:pt x="8418576" y="1379220"/>
                </a:lnTo>
                <a:lnTo>
                  <a:pt x="8389620" y="1412748"/>
                </a:lnTo>
                <a:lnTo>
                  <a:pt x="8354568" y="1441704"/>
                </a:lnTo>
                <a:lnTo>
                  <a:pt x="8314944" y="1463040"/>
                </a:lnTo>
                <a:lnTo>
                  <a:pt x="8270748" y="1476756"/>
                </a:lnTo>
                <a:lnTo>
                  <a:pt x="8235696" y="1481328"/>
                </a:lnTo>
                <a:lnTo>
                  <a:pt x="246888" y="1481328"/>
                </a:lnTo>
                <a:lnTo>
                  <a:pt x="236220" y="1479804"/>
                </a:lnTo>
                <a:lnTo>
                  <a:pt x="211836" y="1476756"/>
                </a:lnTo>
                <a:lnTo>
                  <a:pt x="167640" y="1463040"/>
                </a:lnTo>
                <a:lnTo>
                  <a:pt x="128016" y="1441704"/>
                </a:lnTo>
                <a:lnTo>
                  <a:pt x="94488" y="1412748"/>
                </a:lnTo>
                <a:lnTo>
                  <a:pt x="65532" y="1377696"/>
                </a:lnTo>
                <a:lnTo>
                  <a:pt x="44196" y="1338072"/>
                </a:lnTo>
                <a:lnTo>
                  <a:pt x="30480" y="1293876"/>
                </a:lnTo>
                <a:lnTo>
                  <a:pt x="25908" y="1258824"/>
                </a:lnTo>
                <a:lnTo>
                  <a:pt x="25908" y="1358537"/>
                </a:lnTo>
                <a:lnTo>
                  <a:pt x="44196" y="1392936"/>
                </a:lnTo>
                <a:lnTo>
                  <a:pt x="76200" y="1431036"/>
                </a:lnTo>
                <a:lnTo>
                  <a:pt x="115824" y="1463040"/>
                </a:lnTo>
                <a:lnTo>
                  <a:pt x="160020" y="1487424"/>
                </a:lnTo>
                <a:lnTo>
                  <a:pt x="207264" y="1501140"/>
                </a:lnTo>
                <a:lnTo>
                  <a:pt x="246888" y="1507236"/>
                </a:lnTo>
                <a:lnTo>
                  <a:pt x="8237220" y="1507236"/>
                </a:lnTo>
                <a:lnTo>
                  <a:pt x="8264652" y="1504188"/>
                </a:lnTo>
                <a:lnTo>
                  <a:pt x="8289036" y="1498092"/>
                </a:lnTo>
                <a:lnTo>
                  <a:pt x="8302752" y="1495044"/>
                </a:lnTo>
                <a:lnTo>
                  <a:pt x="8348472" y="1475232"/>
                </a:lnTo>
                <a:lnTo>
                  <a:pt x="8389620" y="1447800"/>
                </a:lnTo>
                <a:lnTo>
                  <a:pt x="8424672" y="1412748"/>
                </a:lnTo>
                <a:lnTo>
                  <a:pt x="8452104" y="1370076"/>
                </a:lnTo>
                <a:lnTo>
                  <a:pt x="8458200" y="13586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4400" y="4058411"/>
            <a:ext cx="8458200" cy="1057910"/>
          </a:xfrm>
          <a:custGeom>
            <a:avLst/>
            <a:gdLst/>
            <a:ahLst/>
            <a:cxnLst/>
            <a:rect l="l" t="t" r="r" b="b"/>
            <a:pathLst>
              <a:path w="8458200" h="1057910">
                <a:moveTo>
                  <a:pt x="8458200" y="880872"/>
                </a:moveTo>
                <a:lnTo>
                  <a:pt x="8458200" y="176784"/>
                </a:lnTo>
                <a:lnTo>
                  <a:pt x="8451991" y="129822"/>
                </a:lnTo>
                <a:lnTo>
                  <a:pt x="8434437" y="87601"/>
                </a:lnTo>
                <a:lnTo>
                  <a:pt x="8407146" y="51816"/>
                </a:lnTo>
                <a:lnTo>
                  <a:pt x="8371727" y="24158"/>
                </a:lnTo>
                <a:lnTo>
                  <a:pt x="8329789" y="6321"/>
                </a:lnTo>
                <a:lnTo>
                  <a:pt x="8282940" y="0"/>
                </a:lnTo>
                <a:lnTo>
                  <a:pt x="176784" y="0"/>
                </a:lnTo>
                <a:lnTo>
                  <a:pt x="129822" y="6321"/>
                </a:lnTo>
                <a:lnTo>
                  <a:pt x="87601" y="24158"/>
                </a:lnTo>
                <a:lnTo>
                  <a:pt x="51816" y="51816"/>
                </a:lnTo>
                <a:lnTo>
                  <a:pt x="24158" y="87601"/>
                </a:lnTo>
                <a:lnTo>
                  <a:pt x="6321" y="129822"/>
                </a:lnTo>
                <a:lnTo>
                  <a:pt x="0" y="176784"/>
                </a:lnTo>
                <a:lnTo>
                  <a:pt x="0" y="880872"/>
                </a:lnTo>
                <a:lnTo>
                  <a:pt x="6321" y="927833"/>
                </a:lnTo>
                <a:lnTo>
                  <a:pt x="24158" y="970054"/>
                </a:lnTo>
                <a:lnTo>
                  <a:pt x="51816" y="1005840"/>
                </a:lnTo>
                <a:lnTo>
                  <a:pt x="87601" y="1033497"/>
                </a:lnTo>
                <a:lnTo>
                  <a:pt x="129822" y="1051334"/>
                </a:lnTo>
                <a:lnTo>
                  <a:pt x="176784" y="1057656"/>
                </a:lnTo>
                <a:lnTo>
                  <a:pt x="8282940" y="1057656"/>
                </a:lnTo>
                <a:lnTo>
                  <a:pt x="8329789" y="1051334"/>
                </a:lnTo>
                <a:lnTo>
                  <a:pt x="8371727" y="1033497"/>
                </a:lnTo>
                <a:lnTo>
                  <a:pt x="8407146" y="1005840"/>
                </a:lnTo>
                <a:lnTo>
                  <a:pt x="8434437" y="970054"/>
                </a:lnTo>
                <a:lnTo>
                  <a:pt x="8451991" y="927833"/>
                </a:lnTo>
                <a:lnTo>
                  <a:pt x="8458200" y="880872"/>
                </a:lnTo>
                <a:close/>
              </a:path>
            </a:pathLst>
          </a:custGeom>
          <a:solidFill>
            <a:srgbClr val="BC9A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02208" y="4046220"/>
            <a:ext cx="8484235" cy="1082040"/>
          </a:xfrm>
          <a:custGeom>
            <a:avLst/>
            <a:gdLst/>
            <a:ahLst/>
            <a:cxnLst/>
            <a:rect l="l" t="t" r="r" b="b"/>
            <a:pathLst>
              <a:path w="8484235" h="1082039">
                <a:moveTo>
                  <a:pt x="8484108" y="893064"/>
                </a:moveTo>
                <a:lnTo>
                  <a:pt x="8484108" y="187452"/>
                </a:lnTo>
                <a:lnTo>
                  <a:pt x="8482584" y="169164"/>
                </a:lnTo>
                <a:lnTo>
                  <a:pt x="8468868" y="114300"/>
                </a:lnTo>
                <a:lnTo>
                  <a:pt x="8439912" y="68580"/>
                </a:lnTo>
                <a:lnTo>
                  <a:pt x="8400288" y="32004"/>
                </a:lnTo>
                <a:lnTo>
                  <a:pt x="8349996" y="7620"/>
                </a:lnTo>
                <a:lnTo>
                  <a:pt x="8295132" y="0"/>
                </a:lnTo>
                <a:lnTo>
                  <a:pt x="188976" y="0"/>
                </a:lnTo>
                <a:lnTo>
                  <a:pt x="150876" y="4572"/>
                </a:lnTo>
                <a:lnTo>
                  <a:pt x="114300" y="15240"/>
                </a:lnTo>
                <a:lnTo>
                  <a:pt x="68580" y="44196"/>
                </a:lnTo>
                <a:lnTo>
                  <a:pt x="32004" y="83820"/>
                </a:lnTo>
                <a:lnTo>
                  <a:pt x="9144" y="132588"/>
                </a:lnTo>
                <a:lnTo>
                  <a:pt x="1524" y="170688"/>
                </a:lnTo>
                <a:lnTo>
                  <a:pt x="0" y="188976"/>
                </a:lnTo>
                <a:lnTo>
                  <a:pt x="0" y="894588"/>
                </a:lnTo>
                <a:lnTo>
                  <a:pt x="9144" y="949452"/>
                </a:lnTo>
                <a:lnTo>
                  <a:pt x="25908" y="988858"/>
                </a:lnTo>
                <a:lnTo>
                  <a:pt x="25908" y="170688"/>
                </a:lnTo>
                <a:lnTo>
                  <a:pt x="28956" y="155448"/>
                </a:lnTo>
                <a:lnTo>
                  <a:pt x="45720" y="109728"/>
                </a:lnTo>
                <a:lnTo>
                  <a:pt x="73152" y="73152"/>
                </a:lnTo>
                <a:lnTo>
                  <a:pt x="111252" y="44196"/>
                </a:lnTo>
                <a:lnTo>
                  <a:pt x="156972" y="28956"/>
                </a:lnTo>
                <a:lnTo>
                  <a:pt x="8311896" y="25908"/>
                </a:lnTo>
                <a:lnTo>
                  <a:pt x="8328660" y="28956"/>
                </a:lnTo>
                <a:lnTo>
                  <a:pt x="8386572" y="53340"/>
                </a:lnTo>
                <a:lnTo>
                  <a:pt x="8421624" y="85344"/>
                </a:lnTo>
                <a:lnTo>
                  <a:pt x="8446008" y="124968"/>
                </a:lnTo>
                <a:lnTo>
                  <a:pt x="8458200" y="172212"/>
                </a:lnTo>
                <a:lnTo>
                  <a:pt x="8458200" y="988060"/>
                </a:lnTo>
                <a:lnTo>
                  <a:pt x="8461248" y="982980"/>
                </a:lnTo>
                <a:lnTo>
                  <a:pt x="8468868" y="966216"/>
                </a:lnTo>
                <a:lnTo>
                  <a:pt x="8474964" y="949452"/>
                </a:lnTo>
                <a:lnTo>
                  <a:pt x="8479536" y="931164"/>
                </a:lnTo>
                <a:lnTo>
                  <a:pt x="8482584" y="911352"/>
                </a:lnTo>
                <a:lnTo>
                  <a:pt x="8484108" y="893064"/>
                </a:lnTo>
                <a:close/>
              </a:path>
              <a:path w="8484235" h="1082039">
                <a:moveTo>
                  <a:pt x="8458200" y="988060"/>
                </a:moveTo>
                <a:lnTo>
                  <a:pt x="8458200" y="909828"/>
                </a:lnTo>
                <a:lnTo>
                  <a:pt x="8455152" y="926592"/>
                </a:lnTo>
                <a:lnTo>
                  <a:pt x="8446008" y="957072"/>
                </a:lnTo>
                <a:lnTo>
                  <a:pt x="8420100" y="998220"/>
                </a:lnTo>
                <a:lnTo>
                  <a:pt x="8386572" y="1028700"/>
                </a:lnTo>
                <a:lnTo>
                  <a:pt x="8342376" y="1050036"/>
                </a:lnTo>
                <a:lnTo>
                  <a:pt x="172212" y="1056132"/>
                </a:lnTo>
                <a:lnTo>
                  <a:pt x="155448" y="1053084"/>
                </a:lnTo>
                <a:lnTo>
                  <a:pt x="97536" y="1028700"/>
                </a:lnTo>
                <a:lnTo>
                  <a:pt x="62484" y="996696"/>
                </a:lnTo>
                <a:lnTo>
                  <a:pt x="38100" y="955548"/>
                </a:lnTo>
                <a:lnTo>
                  <a:pt x="28956" y="925068"/>
                </a:lnTo>
                <a:lnTo>
                  <a:pt x="25908" y="909828"/>
                </a:lnTo>
                <a:lnTo>
                  <a:pt x="25908" y="988858"/>
                </a:lnTo>
                <a:lnTo>
                  <a:pt x="33528" y="999744"/>
                </a:lnTo>
                <a:lnTo>
                  <a:pt x="70104" y="1039368"/>
                </a:lnTo>
                <a:lnTo>
                  <a:pt x="115824" y="1066800"/>
                </a:lnTo>
                <a:lnTo>
                  <a:pt x="152400" y="1078992"/>
                </a:lnTo>
                <a:lnTo>
                  <a:pt x="188976" y="1082040"/>
                </a:lnTo>
                <a:lnTo>
                  <a:pt x="8295132" y="1082040"/>
                </a:lnTo>
                <a:lnTo>
                  <a:pt x="8333232" y="1077468"/>
                </a:lnTo>
                <a:lnTo>
                  <a:pt x="8369808" y="1066800"/>
                </a:lnTo>
                <a:lnTo>
                  <a:pt x="8429244" y="1025652"/>
                </a:lnTo>
                <a:lnTo>
                  <a:pt x="8452104" y="998220"/>
                </a:lnTo>
                <a:lnTo>
                  <a:pt x="8458200" y="9880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4399" y="5238242"/>
            <a:ext cx="8458200" cy="1254760"/>
          </a:xfrm>
          <a:custGeom>
            <a:avLst/>
            <a:gdLst/>
            <a:ahLst/>
            <a:cxnLst/>
            <a:rect l="l" t="t" r="r" b="b"/>
            <a:pathLst>
              <a:path w="8458200" h="1254759">
                <a:moveTo>
                  <a:pt x="8458200" y="1045464"/>
                </a:moveTo>
                <a:lnTo>
                  <a:pt x="8458200" y="208788"/>
                </a:lnTo>
                <a:lnTo>
                  <a:pt x="8452712" y="161232"/>
                </a:lnTo>
                <a:lnTo>
                  <a:pt x="8437068" y="117410"/>
                </a:lnTo>
                <a:lnTo>
                  <a:pt x="8412493" y="78625"/>
                </a:lnTo>
                <a:lnTo>
                  <a:pt x="8380214" y="46186"/>
                </a:lnTo>
                <a:lnTo>
                  <a:pt x="8341456" y="21398"/>
                </a:lnTo>
                <a:lnTo>
                  <a:pt x="8297447" y="5567"/>
                </a:lnTo>
                <a:lnTo>
                  <a:pt x="8249412" y="0"/>
                </a:lnTo>
                <a:lnTo>
                  <a:pt x="210312" y="0"/>
                </a:lnTo>
                <a:lnTo>
                  <a:pt x="162192" y="5567"/>
                </a:lnTo>
                <a:lnTo>
                  <a:pt x="117965" y="21398"/>
                </a:lnTo>
                <a:lnTo>
                  <a:pt x="78910" y="46186"/>
                </a:lnTo>
                <a:lnTo>
                  <a:pt x="46306" y="78625"/>
                </a:lnTo>
                <a:lnTo>
                  <a:pt x="21433" y="117410"/>
                </a:lnTo>
                <a:lnTo>
                  <a:pt x="5571" y="161232"/>
                </a:lnTo>
                <a:lnTo>
                  <a:pt x="0" y="208788"/>
                </a:lnTo>
                <a:lnTo>
                  <a:pt x="0" y="1045464"/>
                </a:lnTo>
                <a:lnTo>
                  <a:pt x="5571" y="1093498"/>
                </a:lnTo>
                <a:lnTo>
                  <a:pt x="21433" y="1137508"/>
                </a:lnTo>
                <a:lnTo>
                  <a:pt x="46306" y="1176265"/>
                </a:lnTo>
                <a:lnTo>
                  <a:pt x="78910" y="1208545"/>
                </a:lnTo>
                <a:lnTo>
                  <a:pt x="117965" y="1233120"/>
                </a:lnTo>
                <a:lnTo>
                  <a:pt x="162192" y="1248764"/>
                </a:lnTo>
                <a:lnTo>
                  <a:pt x="210312" y="1254252"/>
                </a:lnTo>
                <a:lnTo>
                  <a:pt x="8249412" y="1254252"/>
                </a:lnTo>
                <a:lnTo>
                  <a:pt x="8297447" y="1248764"/>
                </a:lnTo>
                <a:lnTo>
                  <a:pt x="8341456" y="1233120"/>
                </a:lnTo>
                <a:lnTo>
                  <a:pt x="8380214" y="1208545"/>
                </a:lnTo>
                <a:lnTo>
                  <a:pt x="8412493" y="1176265"/>
                </a:lnTo>
                <a:lnTo>
                  <a:pt x="8437068" y="1137508"/>
                </a:lnTo>
                <a:lnTo>
                  <a:pt x="8452712" y="1093498"/>
                </a:lnTo>
                <a:lnTo>
                  <a:pt x="8458200" y="1045464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02208" y="5286755"/>
            <a:ext cx="8484235" cy="1280160"/>
          </a:xfrm>
          <a:custGeom>
            <a:avLst/>
            <a:gdLst/>
            <a:ahLst/>
            <a:cxnLst/>
            <a:rect l="l" t="t" r="r" b="b"/>
            <a:pathLst>
              <a:path w="8484235" h="1280159">
                <a:moveTo>
                  <a:pt x="8484108" y="1057656"/>
                </a:moveTo>
                <a:lnTo>
                  <a:pt x="8484108" y="220980"/>
                </a:lnTo>
                <a:lnTo>
                  <a:pt x="8482584" y="198120"/>
                </a:lnTo>
                <a:lnTo>
                  <a:pt x="8473440" y="155448"/>
                </a:lnTo>
                <a:lnTo>
                  <a:pt x="8456676" y="115824"/>
                </a:lnTo>
                <a:lnTo>
                  <a:pt x="8432292" y="79248"/>
                </a:lnTo>
                <a:lnTo>
                  <a:pt x="8403336" y="50292"/>
                </a:lnTo>
                <a:lnTo>
                  <a:pt x="8366760" y="25908"/>
                </a:lnTo>
                <a:lnTo>
                  <a:pt x="8327136" y="9144"/>
                </a:lnTo>
                <a:lnTo>
                  <a:pt x="8284464" y="0"/>
                </a:lnTo>
                <a:lnTo>
                  <a:pt x="220980" y="0"/>
                </a:lnTo>
                <a:lnTo>
                  <a:pt x="176784" y="4572"/>
                </a:lnTo>
                <a:lnTo>
                  <a:pt x="135636" y="16764"/>
                </a:lnTo>
                <a:lnTo>
                  <a:pt x="97536" y="38100"/>
                </a:lnTo>
                <a:lnTo>
                  <a:pt x="50292" y="80772"/>
                </a:lnTo>
                <a:lnTo>
                  <a:pt x="27432" y="115824"/>
                </a:lnTo>
                <a:lnTo>
                  <a:pt x="10668" y="155448"/>
                </a:lnTo>
                <a:lnTo>
                  <a:pt x="1524" y="199644"/>
                </a:lnTo>
                <a:lnTo>
                  <a:pt x="0" y="220980"/>
                </a:lnTo>
                <a:lnTo>
                  <a:pt x="0" y="1059180"/>
                </a:lnTo>
                <a:lnTo>
                  <a:pt x="4572" y="1103376"/>
                </a:lnTo>
                <a:lnTo>
                  <a:pt x="18288" y="1144524"/>
                </a:lnTo>
                <a:lnTo>
                  <a:pt x="25908" y="1161034"/>
                </a:lnTo>
                <a:lnTo>
                  <a:pt x="25908" y="201168"/>
                </a:lnTo>
                <a:lnTo>
                  <a:pt x="30480" y="181356"/>
                </a:lnTo>
                <a:lnTo>
                  <a:pt x="41148" y="144780"/>
                </a:lnTo>
                <a:lnTo>
                  <a:pt x="59436" y="111252"/>
                </a:lnTo>
                <a:lnTo>
                  <a:pt x="97536" y="70104"/>
                </a:lnTo>
                <a:lnTo>
                  <a:pt x="146304" y="39624"/>
                </a:lnTo>
                <a:lnTo>
                  <a:pt x="182880" y="28956"/>
                </a:lnTo>
                <a:lnTo>
                  <a:pt x="220980" y="24501"/>
                </a:lnTo>
                <a:lnTo>
                  <a:pt x="8263128" y="24492"/>
                </a:lnTo>
                <a:lnTo>
                  <a:pt x="8282940" y="25908"/>
                </a:lnTo>
                <a:lnTo>
                  <a:pt x="8321040" y="33528"/>
                </a:lnTo>
                <a:lnTo>
                  <a:pt x="8356092" y="48768"/>
                </a:lnTo>
                <a:lnTo>
                  <a:pt x="8388096" y="70104"/>
                </a:lnTo>
                <a:lnTo>
                  <a:pt x="8435340" y="128016"/>
                </a:lnTo>
                <a:lnTo>
                  <a:pt x="8455152" y="182880"/>
                </a:lnTo>
                <a:lnTo>
                  <a:pt x="8458200" y="202692"/>
                </a:lnTo>
                <a:lnTo>
                  <a:pt x="8458200" y="1159764"/>
                </a:lnTo>
                <a:lnTo>
                  <a:pt x="8465820" y="1144524"/>
                </a:lnTo>
                <a:lnTo>
                  <a:pt x="8473440" y="1123188"/>
                </a:lnTo>
                <a:lnTo>
                  <a:pt x="8479536" y="1101852"/>
                </a:lnTo>
                <a:lnTo>
                  <a:pt x="8482584" y="1080516"/>
                </a:lnTo>
                <a:lnTo>
                  <a:pt x="8484108" y="1057656"/>
                </a:lnTo>
                <a:close/>
              </a:path>
              <a:path w="8484235" h="1280159">
                <a:moveTo>
                  <a:pt x="8458200" y="1159764"/>
                </a:moveTo>
                <a:lnTo>
                  <a:pt x="8458200" y="1057656"/>
                </a:lnTo>
                <a:lnTo>
                  <a:pt x="8456676" y="1078992"/>
                </a:lnTo>
                <a:lnTo>
                  <a:pt x="8453628" y="1098804"/>
                </a:lnTo>
                <a:lnTo>
                  <a:pt x="8442960" y="1135380"/>
                </a:lnTo>
                <a:lnTo>
                  <a:pt x="8424672" y="1168908"/>
                </a:lnTo>
                <a:lnTo>
                  <a:pt x="8386572" y="1210056"/>
                </a:lnTo>
                <a:lnTo>
                  <a:pt x="8354568" y="1231392"/>
                </a:lnTo>
                <a:lnTo>
                  <a:pt x="8301228" y="1251204"/>
                </a:lnTo>
                <a:lnTo>
                  <a:pt x="220980" y="1254143"/>
                </a:lnTo>
                <a:lnTo>
                  <a:pt x="201168" y="1252728"/>
                </a:lnTo>
                <a:lnTo>
                  <a:pt x="163068" y="1245108"/>
                </a:lnTo>
                <a:lnTo>
                  <a:pt x="111252" y="1220724"/>
                </a:lnTo>
                <a:lnTo>
                  <a:pt x="70104" y="1182624"/>
                </a:lnTo>
                <a:lnTo>
                  <a:pt x="48768" y="1150620"/>
                </a:lnTo>
                <a:lnTo>
                  <a:pt x="33528" y="1115568"/>
                </a:lnTo>
                <a:lnTo>
                  <a:pt x="25908" y="1077468"/>
                </a:lnTo>
                <a:lnTo>
                  <a:pt x="25908" y="1161034"/>
                </a:lnTo>
                <a:lnTo>
                  <a:pt x="51816" y="1199388"/>
                </a:lnTo>
                <a:lnTo>
                  <a:pt x="80772" y="1229868"/>
                </a:lnTo>
                <a:lnTo>
                  <a:pt x="117348" y="1252728"/>
                </a:lnTo>
                <a:lnTo>
                  <a:pt x="156972" y="1269492"/>
                </a:lnTo>
                <a:lnTo>
                  <a:pt x="199644" y="1278636"/>
                </a:lnTo>
                <a:lnTo>
                  <a:pt x="8263128" y="1280160"/>
                </a:lnTo>
                <a:lnTo>
                  <a:pt x="8285988" y="1278636"/>
                </a:lnTo>
                <a:lnTo>
                  <a:pt x="8328660" y="1269492"/>
                </a:lnTo>
                <a:lnTo>
                  <a:pt x="8368284" y="1252728"/>
                </a:lnTo>
                <a:lnTo>
                  <a:pt x="8403336" y="1228344"/>
                </a:lnTo>
                <a:lnTo>
                  <a:pt x="8433816" y="1199388"/>
                </a:lnTo>
                <a:lnTo>
                  <a:pt x="8456676" y="1162812"/>
                </a:lnTo>
                <a:lnTo>
                  <a:pt x="8458200" y="11597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044955" y="4205730"/>
            <a:ext cx="8042909" cy="177523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143510">
              <a:lnSpc>
                <a:spcPts val="2480"/>
              </a:lnSpc>
              <a:spcBef>
                <a:spcPts val="515"/>
              </a:spcBef>
            </a:pP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Preempted resources are added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the list of resources for  which the process is</a:t>
            </a:r>
            <a:r>
              <a:rPr sz="2400" spc="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Arial"/>
                <a:cs typeface="Arial"/>
              </a:rPr>
              <a:t>waiting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21590" marR="5080" indent="10160">
              <a:lnSpc>
                <a:spcPct val="80000"/>
              </a:lnSpc>
            </a:pPr>
            <a:r>
              <a:rPr lang="en-US" sz="2400" dirty="0" smtClean="0">
                <a:latin typeface="Arial"/>
                <a:cs typeface="Arial"/>
              </a:rPr>
              <a:t>Process will be restarted only when it can regain its old reso</a:t>
            </a:r>
            <a:r>
              <a:rPr lang="en-US" sz="2400" spc="-5" dirty="0" smtClean="0">
                <a:latin typeface="Arial"/>
                <a:cs typeface="Arial"/>
              </a:rPr>
              <a:t>urces, as well as the new ones that it is requesting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605016" y="3924300"/>
            <a:ext cx="939165" cy="0"/>
          </a:xfrm>
          <a:custGeom>
            <a:avLst/>
            <a:gdLst/>
            <a:ahLst/>
            <a:cxnLst/>
            <a:rect l="l" t="t" r="r" b="b"/>
            <a:pathLst>
              <a:path w="939165">
                <a:moveTo>
                  <a:pt x="0" y="0"/>
                </a:moveTo>
                <a:lnTo>
                  <a:pt x="938784" y="0"/>
                </a:lnTo>
              </a:path>
            </a:pathLst>
          </a:custGeom>
          <a:ln w="76200">
            <a:solidFill>
              <a:srgbClr val="4F8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91300" y="3886199"/>
            <a:ext cx="966469" cy="90170"/>
          </a:xfrm>
          <a:custGeom>
            <a:avLst/>
            <a:gdLst/>
            <a:ahLst/>
            <a:cxnLst/>
            <a:rect l="l" t="t" r="r" b="b"/>
            <a:pathLst>
              <a:path w="966470" h="90170">
                <a:moveTo>
                  <a:pt x="25908" y="64008"/>
                </a:moveTo>
                <a:lnTo>
                  <a:pt x="25908" y="0"/>
                </a:lnTo>
                <a:lnTo>
                  <a:pt x="0" y="0"/>
                </a:lnTo>
                <a:lnTo>
                  <a:pt x="0" y="83820"/>
                </a:lnTo>
                <a:lnTo>
                  <a:pt x="6096" y="89916"/>
                </a:lnTo>
                <a:lnTo>
                  <a:pt x="13716" y="89916"/>
                </a:lnTo>
                <a:lnTo>
                  <a:pt x="13716" y="64008"/>
                </a:lnTo>
                <a:lnTo>
                  <a:pt x="25908" y="64008"/>
                </a:lnTo>
                <a:close/>
              </a:path>
              <a:path w="966470" h="90170">
                <a:moveTo>
                  <a:pt x="952500" y="64008"/>
                </a:moveTo>
                <a:lnTo>
                  <a:pt x="13716" y="64008"/>
                </a:lnTo>
                <a:lnTo>
                  <a:pt x="25908" y="76200"/>
                </a:lnTo>
                <a:lnTo>
                  <a:pt x="25908" y="89916"/>
                </a:lnTo>
                <a:lnTo>
                  <a:pt x="940308" y="89916"/>
                </a:lnTo>
                <a:lnTo>
                  <a:pt x="940308" y="76200"/>
                </a:lnTo>
                <a:lnTo>
                  <a:pt x="952500" y="64008"/>
                </a:lnTo>
                <a:close/>
              </a:path>
              <a:path w="966470" h="90170">
                <a:moveTo>
                  <a:pt x="25908" y="89916"/>
                </a:moveTo>
                <a:lnTo>
                  <a:pt x="25908" y="76200"/>
                </a:lnTo>
                <a:lnTo>
                  <a:pt x="13716" y="64008"/>
                </a:lnTo>
                <a:lnTo>
                  <a:pt x="13716" y="89916"/>
                </a:lnTo>
                <a:lnTo>
                  <a:pt x="25908" y="89916"/>
                </a:lnTo>
                <a:close/>
              </a:path>
              <a:path w="966470" h="90170">
                <a:moveTo>
                  <a:pt x="966216" y="83820"/>
                </a:moveTo>
                <a:lnTo>
                  <a:pt x="966216" y="0"/>
                </a:lnTo>
                <a:lnTo>
                  <a:pt x="940308" y="0"/>
                </a:lnTo>
                <a:lnTo>
                  <a:pt x="940308" y="64008"/>
                </a:lnTo>
                <a:lnTo>
                  <a:pt x="952500" y="64008"/>
                </a:lnTo>
                <a:lnTo>
                  <a:pt x="952500" y="89916"/>
                </a:lnTo>
                <a:lnTo>
                  <a:pt x="960120" y="89916"/>
                </a:lnTo>
                <a:lnTo>
                  <a:pt x="966216" y="83820"/>
                </a:lnTo>
                <a:close/>
              </a:path>
              <a:path w="966470" h="90170">
                <a:moveTo>
                  <a:pt x="952500" y="89916"/>
                </a:moveTo>
                <a:lnTo>
                  <a:pt x="952500" y="64008"/>
                </a:lnTo>
                <a:lnTo>
                  <a:pt x="940308" y="76200"/>
                </a:lnTo>
                <a:lnTo>
                  <a:pt x="940308" y="89916"/>
                </a:lnTo>
                <a:lnTo>
                  <a:pt x="952500" y="89916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84550" y="610615"/>
            <a:ext cx="57130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The </a:t>
            </a:r>
            <a:r>
              <a:rPr sz="4400" dirty="0"/>
              <a:t>Deadlock</a:t>
            </a:r>
            <a:r>
              <a:rPr sz="4400" spc="-70" dirty="0"/>
              <a:t> </a:t>
            </a:r>
            <a:r>
              <a:rPr sz="4400" spc="-5" dirty="0"/>
              <a:t>Problem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4539" y="1276582"/>
            <a:ext cx="8250555" cy="3649345"/>
          </a:xfrm>
          <a:prstGeom prst="rect">
            <a:avLst/>
          </a:prstGeom>
        </p:spPr>
        <p:txBody>
          <a:bodyPr vert="horz" wrap="square" lIns="0" tIns="2813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21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A set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of processes is</a:t>
            </a:r>
            <a:r>
              <a:rPr sz="3200" spc="-25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deadlocked:</a:t>
            </a:r>
            <a:endParaRPr sz="32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1839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if </a:t>
            </a:r>
            <a:r>
              <a:rPr sz="2800" dirty="0">
                <a:latin typeface="Arial"/>
                <a:cs typeface="Arial"/>
              </a:rPr>
              <a:t>each process </a:t>
            </a:r>
            <a:r>
              <a:rPr sz="2800" spc="-5" dirty="0">
                <a:latin typeface="Arial"/>
                <a:cs typeface="Arial"/>
              </a:rPr>
              <a:t>in the </a:t>
            </a:r>
            <a:r>
              <a:rPr sz="2800" dirty="0">
                <a:latin typeface="Arial"/>
                <a:cs typeface="Arial"/>
              </a:rPr>
              <a:t>set </a:t>
            </a:r>
            <a:r>
              <a:rPr sz="2800" spc="-5" dirty="0">
                <a:latin typeface="Arial"/>
                <a:cs typeface="Arial"/>
              </a:rPr>
              <a:t>is waiting </a:t>
            </a:r>
            <a:r>
              <a:rPr sz="2800" dirty="0">
                <a:latin typeface="Arial"/>
                <a:cs typeface="Arial"/>
              </a:rPr>
              <a:t>for </a:t>
            </a:r>
            <a:r>
              <a:rPr sz="2800" spc="-5" dirty="0">
                <a:latin typeface="Arial"/>
                <a:cs typeface="Arial"/>
              </a:rPr>
              <a:t>an </a:t>
            </a:r>
            <a:r>
              <a:rPr sz="2800" dirty="0">
                <a:latin typeface="Arial"/>
                <a:cs typeface="Arial"/>
              </a:rPr>
              <a:t>event  that only another process </a:t>
            </a:r>
            <a:r>
              <a:rPr sz="2800" spc="-5" dirty="0">
                <a:latin typeface="Arial"/>
                <a:cs typeface="Arial"/>
              </a:rPr>
              <a:t>in the </a:t>
            </a:r>
            <a:r>
              <a:rPr sz="2800" dirty="0">
                <a:latin typeface="Arial"/>
                <a:cs typeface="Arial"/>
              </a:rPr>
              <a:t>set can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cause.</a:t>
            </a:r>
            <a:endParaRPr sz="2800">
              <a:latin typeface="Arial"/>
              <a:cs typeface="Arial"/>
            </a:endParaRPr>
          </a:p>
          <a:p>
            <a:pPr marL="756285" marR="259715" lvl="1" indent="-286385">
              <a:lnSpc>
                <a:spcPct val="100000"/>
              </a:lnSpc>
              <a:spcBef>
                <a:spcPts val="211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all </a:t>
            </a:r>
            <a:r>
              <a:rPr sz="2800" dirty="0">
                <a:latin typeface="Arial"/>
                <a:cs typeface="Arial"/>
              </a:rPr>
              <a:t>processes </a:t>
            </a:r>
            <a:r>
              <a:rPr sz="2800" spc="-5" dirty="0">
                <a:latin typeface="Arial"/>
                <a:cs typeface="Arial"/>
              </a:rPr>
              <a:t>are waiting, </a:t>
            </a:r>
            <a:r>
              <a:rPr sz="2800" dirty="0">
                <a:latin typeface="Arial"/>
                <a:cs typeface="Arial"/>
              </a:rPr>
              <a:t>none of them cause  </a:t>
            </a:r>
            <a:r>
              <a:rPr sz="2800" spc="-5" dirty="0">
                <a:latin typeface="Arial"/>
                <a:cs typeface="Arial"/>
              </a:rPr>
              <a:t>wakeup</a:t>
            </a:r>
            <a:r>
              <a:rPr sz="2800" dirty="0">
                <a:latin typeface="Arial"/>
                <a:cs typeface="Arial"/>
              </a:rPr>
              <a:t> event.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25"/>
              </a:spcBef>
              <a:buSzPct val="83928"/>
              <a:buFont typeface="Arial"/>
              <a:buChar char="•"/>
              <a:tabLst>
                <a:tab pos="354965" algn="l"/>
                <a:tab pos="355600" algn="l"/>
                <a:tab pos="5559425" algn="l"/>
              </a:tabLst>
            </a:pPr>
            <a:r>
              <a:rPr sz="2800" b="1" spc="-5" dirty="0">
                <a:latin typeface="Arial"/>
                <a:cs typeface="Arial"/>
              </a:rPr>
              <a:t>Example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1	Example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5105400"/>
            <a:ext cx="3962400" cy="2057400"/>
          </a:xfrm>
          <a:custGeom>
            <a:avLst/>
            <a:gdLst/>
            <a:ahLst/>
            <a:cxnLst/>
            <a:rect l="l" t="t" r="r" b="b"/>
            <a:pathLst>
              <a:path w="3962400" h="2057400">
                <a:moveTo>
                  <a:pt x="3962400" y="1714500"/>
                </a:moveTo>
                <a:lnTo>
                  <a:pt x="3962400" y="342900"/>
                </a:lnTo>
                <a:lnTo>
                  <a:pt x="3959291" y="296455"/>
                </a:lnTo>
                <a:lnTo>
                  <a:pt x="3950229" y="251883"/>
                </a:lnTo>
                <a:lnTo>
                  <a:pt x="3935611" y="209597"/>
                </a:lnTo>
                <a:lnTo>
                  <a:pt x="3915833" y="170010"/>
                </a:lnTo>
                <a:lnTo>
                  <a:pt x="3891293" y="133535"/>
                </a:lnTo>
                <a:lnTo>
                  <a:pt x="3862387" y="100584"/>
                </a:lnTo>
                <a:lnTo>
                  <a:pt x="3829513" y="71569"/>
                </a:lnTo>
                <a:lnTo>
                  <a:pt x="3793066" y="46905"/>
                </a:lnTo>
                <a:lnTo>
                  <a:pt x="3753445" y="27003"/>
                </a:lnTo>
                <a:lnTo>
                  <a:pt x="3711045" y="12276"/>
                </a:lnTo>
                <a:lnTo>
                  <a:pt x="3666265" y="3137"/>
                </a:lnTo>
                <a:lnTo>
                  <a:pt x="3619500" y="0"/>
                </a:lnTo>
                <a:lnTo>
                  <a:pt x="342900" y="0"/>
                </a:lnTo>
                <a:lnTo>
                  <a:pt x="296455" y="3137"/>
                </a:lnTo>
                <a:lnTo>
                  <a:pt x="251883" y="12276"/>
                </a:lnTo>
                <a:lnTo>
                  <a:pt x="209597" y="27003"/>
                </a:lnTo>
                <a:lnTo>
                  <a:pt x="170010" y="46905"/>
                </a:lnTo>
                <a:lnTo>
                  <a:pt x="133535" y="71569"/>
                </a:lnTo>
                <a:lnTo>
                  <a:pt x="100584" y="100584"/>
                </a:lnTo>
                <a:lnTo>
                  <a:pt x="71569" y="133535"/>
                </a:lnTo>
                <a:lnTo>
                  <a:pt x="46905" y="170010"/>
                </a:lnTo>
                <a:lnTo>
                  <a:pt x="27003" y="209597"/>
                </a:lnTo>
                <a:lnTo>
                  <a:pt x="12276" y="251883"/>
                </a:lnTo>
                <a:lnTo>
                  <a:pt x="3137" y="296455"/>
                </a:lnTo>
                <a:lnTo>
                  <a:pt x="0" y="342900"/>
                </a:lnTo>
                <a:lnTo>
                  <a:pt x="0" y="1714500"/>
                </a:lnTo>
                <a:lnTo>
                  <a:pt x="3137" y="1761265"/>
                </a:lnTo>
                <a:lnTo>
                  <a:pt x="12276" y="1806045"/>
                </a:lnTo>
                <a:lnTo>
                  <a:pt x="27003" y="1848445"/>
                </a:lnTo>
                <a:lnTo>
                  <a:pt x="46905" y="1888066"/>
                </a:lnTo>
                <a:lnTo>
                  <a:pt x="71569" y="1924513"/>
                </a:lnTo>
                <a:lnTo>
                  <a:pt x="100584" y="1957387"/>
                </a:lnTo>
                <a:lnTo>
                  <a:pt x="133535" y="1986293"/>
                </a:lnTo>
                <a:lnTo>
                  <a:pt x="170010" y="2010833"/>
                </a:lnTo>
                <a:lnTo>
                  <a:pt x="209597" y="2030611"/>
                </a:lnTo>
                <a:lnTo>
                  <a:pt x="251883" y="2045229"/>
                </a:lnTo>
                <a:lnTo>
                  <a:pt x="296455" y="2054291"/>
                </a:lnTo>
                <a:lnTo>
                  <a:pt x="342900" y="2057400"/>
                </a:lnTo>
                <a:lnTo>
                  <a:pt x="3619500" y="2057400"/>
                </a:lnTo>
                <a:lnTo>
                  <a:pt x="3666265" y="2054291"/>
                </a:lnTo>
                <a:lnTo>
                  <a:pt x="3711045" y="2045229"/>
                </a:lnTo>
                <a:lnTo>
                  <a:pt x="3753445" y="2030611"/>
                </a:lnTo>
                <a:lnTo>
                  <a:pt x="3793066" y="2010833"/>
                </a:lnTo>
                <a:lnTo>
                  <a:pt x="3829513" y="1986293"/>
                </a:lnTo>
                <a:lnTo>
                  <a:pt x="3862387" y="1957387"/>
                </a:lnTo>
                <a:lnTo>
                  <a:pt x="3891293" y="1924513"/>
                </a:lnTo>
                <a:lnTo>
                  <a:pt x="3915833" y="1888066"/>
                </a:lnTo>
                <a:lnTo>
                  <a:pt x="3935611" y="1848445"/>
                </a:lnTo>
                <a:lnTo>
                  <a:pt x="3950229" y="1806045"/>
                </a:lnTo>
                <a:lnTo>
                  <a:pt x="3959291" y="1761265"/>
                </a:lnTo>
                <a:lnTo>
                  <a:pt x="3962400" y="1714500"/>
                </a:lnTo>
                <a:close/>
              </a:path>
            </a:pathLst>
          </a:custGeom>
          <a:solidFill>
            <a:srgbClr val="3117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208" y="5093208"/>
            <a:ext cx="3988435" cy="2083435"/>
          </a:xfrm>
          <a:custGeom>
            <a:avLst/>
            <a:gdLst/>
            <a:ahLst/>
            <a:cxnLst/>
            <a:rect l="l" t="t" r="r" b="b"/>
            <a:pathLst>
              <a:path w="3988435" h="2083434">
                <a:moveTo>
                  <a:pt x="3986784" y="1763268"/>
                </a:moveTo>
                <a:lnTo>
                  <a:pt x="3986784" y="318516"/>
                </a:lnTo>
                <a:lnTo>
                  <a:pt x="3983736" y="301752"/>
                </a:lnTo>
                <a:lnTo>
                  <a:pt x="3980688" y="283464"/>
                </a:lnTo>
                <a:lnTo>
                  <a:pt x="3966972" y="233172"/>
                </a:lnTo>
                <a:lnTo>
                  <a:pt x="3959352" y="216408"/>
                </a:lnTo>
                <a:lnTo>
                  <a:pt x="3953256" y="201168"/>
                </a:lnTo>
                <a:lnTo>
                  <a:pt x="3927348" y="156972"/>
                </a:lnTo>
                <a:lnTo>
                  <a:pt x="3895344" y="115824"/>
                </a:lnTo>
                <a:lnTo>
                  <a:pt x="3870960" y="92964"/>
                </a:lnTo>
                <a:lnTo>
                  <a:pt x="3858768" y="80772"/>
                </a:lnTo>
                <a:lnTo>
                  <a:pt x="3845052" y="70104"/>
                </a:lnTo>
                <a:lnTo>
                  <a:pt x="3831336" y="60960"/>
                </a:lnTo>
                <a:lnTo>
                  <a:pt x="3816096" y="51816"/>
                </a:lnTo>
                <a:lnTo>
                  <a:pt x="3802380" y="42672"/>
                </a:lnTo>
                <a:lnTo>
                  <a:pt x="3785616" y="35052"/>
                </a:lnTo>
                <a:lnTo>
                  <a:pt x="3770376" y="27432"/>
                </a:lnTo>
                <a:lnTo>
                  <a:pt x="3753612" y="21336"/>
                </a:lnTo>
                <a:lnTo>
                  <a:pt x="3738372" y="16764"/>
                </a:lnTo>
                <a:lnTo>
                  <a:pt x="3721608" y="10668"/>
                </a:lnTo>
                <a:lnTo>
                  <a:pt x="3703320" y="7620"/>
                </a:lnTo>
                <a:lnTo>
                  <a:pt x="3686556" y="4572"/>
                </a:lnTo>
                <a:lnTo>
                  <a:pt x="3668268" y="1524"/>
                </a:lnTo>
                <a:lnTo>
                  <a:pt x="3651504" y="127"/>
                </a:lnTo>
                <a:lnTo>
                  <a:pt x="336804" y="0"/>
                </a:lnTo>
                <a:lnTo>
                  <a:pt x="318516" y="1524"/>
                </a:lnTo>
                <a:lnTo>
                  <a:pt x="301752" y="4572"/>
                </a:lnTo>
                <a:lnTo>
                  <a:pt x="283464" y="7620"/>
                </a:lnTo>
                <a:lnTo>
                  <a:pt x="233172" y="21336"/>
                </a:lnTo>
                <a:lnTo>
                  <a:pt x="216408" y="28956"/>
                </a:lnTo>
                <a:lnTo>
                  <a:pt x="201168" y="35052"/>
                </a:lnTo>
                <a:lnTo>
                  <a:pt x="156972" y="60960"/>
                </a:lnTo>
                <a:lnTo>
                  <a:pt x="115824" y="92964"/>
                </a:lnTo>
                <a:lnTo>
                  <a:pt x="92964" y="117348"/>
                </a:lnTo>
                <a:lnTo>
                  <a:pt x="80772" y="129540"/>
                </a:lnTo>
                <a:lnTo>
                  <a:pt x="70104" y="143256"/>
                </a:lnTo>
                <a:lnTo>
                  <a:pt x="60960" y="156972"/>
                </a:lnTo>
                <a:lnTo>
                  <a:pt x="51816" y="172212"/>
                </a:lnTo>
                <a:lnTo>
                  <a:pt x="42672" y="185928"/>
                </a:lnTo>
                <a:lnTo>
                  <a:pt x="35052" y="202692"/>
                </a:lnTo>
                <a:lnTo>
                  <a:pt x="27432" y="217932"/>
                </a:lnTo>
                <a:lnTo>
                  <a:pt x="21336" y="234696"/>
                </a:lnTo>
                <a:lnTo>
                  <a:pt x="16764" y="249936"/>
                </a:lnTo>
                <a:lnTo>
                  <a:pt x="10668" y="266700"/>
                </a:lnTo>
                <a:lnTo>
                  <a:pt x="7620" y="284988"/>
                </a:lnTo>
                <a:lnTo>
                  <a:pt x="4572" y="301752"/>
                </a:lnTo>
                <a:lnTo>
                  <a:pt x="1524" y="320040"/>
                </a:lnTo>
                <a:lnTo>
                  <a:pt x="0" y="338328"/>
                </a:lnTo>
                <a:lnTo>
                  <a:pt x="0" y="1746504"/>
                </a:lnTo>
                <a:lnTo>
                  <a:pt x="1524" y="1764792"/>
                </a:lnTo>
                <a:lnTo>
                  <a:pt x="4572" y="1781556"/>
                </a:lnTo>
                <a:lnTo>
                  <a:pt x="7620" y="1799844"/>
                </a:lnTo>
                <a:lnTo>
                  <a:pt x="21336" y="1850136"/>
                </a:lnTo>
                <a:lnTo>
                  <a:pt x="25908" y="1859280"/>
                </a:lnTo>
                <a:lnTo>
                  <a:pt x="25908" y="338328"/>
                </a:lnTo>
                <a:lnTo>
                  <a:pt x="28956" y="304800"/>
                </a:lnTo>
                <a:lnTo>
                  <a:pt x="45720" y="242316"/>
                </a:lnTo>
                <a:lnTo>
                  <a:pt x="73152" y="184404"/>
                </a:lnTo>
                <a:lnTo>
                  <a:pt x="91440" y="158496"/>
                </a:lnTo>
                <a:lnTo>
                  <a:pt x="100584" y="144780"/>
                </a:lnTo>
                <a:lnTo>
                  <a:pt x="111252" y="134112"/>
                </a:lnTo>
                <a:lnTo>
                  <a:pt x="121920" y="121920"/>
                </a:lnTo>
                <a:lnTo>
                  <a:pt x="146304" y="100584"/>
                </a:lnTo>
                <a:lnTo>
                  <a:pt x="184404" y="73152"/>
                </a:lnTo>
                <a:lnTo>
                  <a:pt x="227076" y="51816"/>
                </a:lnTo>
                <a:lnTo>
                  <a:pt x="274320" y="36576"/>
                </a:lnTo>
                <a:lnTo>
                  <a:pt x="289560" y="32004"/>
                </a:lnTo>
                <a:lnTo>
                  <a:pt x="306324" y="28956"/>
                </a:lnTo>
                <a:lnTo>
                  <a:pt x="339852" y="25908"/>
                </a:lnTo>
                <a:lnTo>
                  <a:pt x="3649980" y="25908"/>
                </a:lnTo>
                <a:lnTo>
                  <a:pt x="3698748" y="32004"/>
                </a:lnTo>
                <a:lnTo>
                  <a:pt x="3745992" y="45720"/>
                </a:lnTo>
                <a:lnTo>
                  <a:pt x="3803904" y="73152"/>
                </a:lnTo>
                <a:lnTo>
                  <a:pt x="3842004" y="100584"/>
                </a:lnTo>
                <a:lnTo>
                  <a:pt x="3887724" y="146304"/>
                </a:lnTo>
                <a:lnTo>
                  <a:pt x="3915156" y="184404"/>
                </a:lnTo>
                <a:lnTo>
                  <a:pt x="3936492" y="227076"/>
                </a:lnTo>
                <a:lnTo>
                  <a:pt x="3951732" y="274320"/>
                </a:lnTo>
                <a:lnTo>
                  <a:pt x="3956304" y="289560"/>
                </a:lnTo>
                <a:lnTo>
                  <a:pt x="3959352" y="306324"/>
                </a:lnTo>
                <a:lnTo>
                  <a:pt x="3962400" y="339852"/>
                </a:lnTo>
                <a:lnTo>
                  <a:pt x="3962400" y="1861185"/>
                </a:lnTo>
                <a:lnTo>
                  <a:pt x="3966972" y="1848612"/>
                </a:lnTo>
                <a:lnTo>
                  <a:pt x="3971544" y="1833372"/>
                </a:lnTo>
                <a:lnTo>
                  <a:pt x="3977640" y="1816608"/>
                </a:lnTo>
                <a:lnTo>
                  <a:pt x="3980688" y="1798320"/>
                </a:lnTo>
                <a:lnTo>
                  <a:pt x="3983736" y="1781556"/>
                </a:lnTo>
                <a:lnTo>
                  <a:pt x="3986784" y="1763268"/>
                </a:lnTo>
                <a:close/>
              </a:path>
              <a:path w="3988435" h="2083434">
                <a:moveTo>
                  <a:pt x="3962400" y="1861185"/>
                </a:moveTo>
                <a:lnTo>
                  <a:pt x="3962400" y="1744980"/>
                </a:lnTo>
                <a:lnTo>
                  <a:pt x="3959352" y="1778508"/>
                </a:lnTo>
                <a:lnTo>
                  <a:pt x="3956304" y="1793748"/>
                </a:lnTo>
                <a:lnTo>
                  <a:pt x="3942588" y="1840992"/>
                </a:lnTo>
                <a:lnTo>
                  <a:pt x="3915156" y="1898904"/>
                </a:lnTo>
                <a:lnTo>
                  <a:pt x="3887724" y="1937004"/>
                </a:lnTo>
                <a:lnTo>
                  <a:pt x="3842004" y="1982724"/>
                </a:lnTo>
                <a:lnTo>
                  <a:pt x="3816096" y="2001012"/>
                </a:lnTo>
                <a:lnTo>
                  <a:pt x="3803904" y="2010156"/>
                </a:lnTo>
                <a:lnTo>
                  <a:pt x="3761232" y="2031492"/>
                </a:lnTo>
                <a:lnTo>
                  <a:pt x="3713988" y="2046732"/>
                </a:lnTo>
                <a:lnTo>
                  <a:pt x="3698748" y="2051304"/>
                </a:lnTo>
                <a:lnTo>
                  <a:pt x="3681984" y="2054352"/>
                </a:lnTo>
                <a:lnTo>
                  <a:pt x="3648456" y="2057400"/>
                </a:lnTo>
                <a:lnTo>
                  <a:pt x="338328" y="2057400"/>
                </a:lnTo>
                <a:lnTo>
                  <a:pt x="289560" y="2051304"/>
                </a:lnTo>
                <a:lnTo>
                  <a:pt x="242316" y="2037588"/>
                </a:lnTo>
                <a:lnTo>
                  <a:pt x="184404" y="2010156"/>
                </a:lnTo>
                <a:lnTo>
                  <a:pt x="158496" y="1991868"/>
                </a:lnTo>
                <a:lnTo>
                  <a:pt x="144780" y="1982724"/>
                </a:lnTo>
                <a:lnTo>
                  <a:pt x="134112" y="1972056"/>
                </a:lnTo>
                <a:lnTo>
                  <a:pt x="121920" y="1961388"/>
                </a:lnTo>
                <a:lnTo>
                  <a:pt x="100584" y="1937004"/>
                </a:lnTo>
                <a:lnTo>
                  <a:pt x="91440" y="1924812"/>
                </a:lnTo>
                <a:lnTo>
                  <a:pt x="82296" y="1911096"/>
                </a:lnTo>
                <a:lnTo>
                  <a:pt x="73152" y="1898904"/>
                </a:lnTo>
                <a:lnTo>
                  <a:pt x="51816" y="1856232"/>
                </a:lnTo>
                <a:lnTo>
                  <a:pt x="36576" y="1808988"/>
                </a:lnTo>
                <a:lnTo>
                  <a:pt x="32004" y="1793748"/>
                </a:lnTo>
                <a:lnTo>
                  <a:pt x="28956" y="1776984"/>
                </a:lnTo>
                <a:lnTo>
                  <a:pt x="25908" y="1743456"/>
                </a:lnTo>
                <a:lnTo>
                  <a:pt x="25908" y="1859280"/>
                </a:lnTo>
                <a:lnTo>
                  <a:pt x="28956" y="1865376"/>
                </a:lnTo>
                <a:lnTo>
                  <a:pt x="35052" y="1882140"/>
                </a:lnTo>
                <a:lnTo>
                  <a:pt x="42672" y="1897380"/>
                </a:lnTo>
                <a:lnTo>
                  <a:pt x="92964" y="1967484"/>
                </a:lnTo>
                <a:lnTo>
                  <a:pt x="117348" y="1990344"/>
                </a:lnTo>
                <a:lnTo>
                  <a:pt x="129540" y="2002536"/>
                </a:lnTo>
                <a:lnTo>
                  <a:pt x="143256" y="2013204"/>
                </a:lnTo>
                <a:lnTo>
                  <a:pt x="156972" y="2022348"/>
                </a:lnTo>
                <a:lnTo>
                  <a:pt x="172212" y="2031492"/>
                </a:lnTo>
                <a:lnTo>
                  <a:pt x="185928" y="2040636"/>
                </a:lnTo>
                <a:lnTo>
                  <a:pt x="202692" y="2048256"/>
                </a:lnTo>
                <a:lnTo>
                  <a:pt x="217932" y="2055876"/>
                </a:lnTo>
                <a:lnTo>
                  <a:pt x="234696" y="2061972"/>
                </a:lnTo>
                <a:lnTo>
                  <a:pt x="249936" y="2066544"/>
                </a:lnTo>
                <a:lnTo>
                  <a:pt x="266700" y="2072640"/>
                </a:lnTo>
                <a:lnTo>
                  <a:pt x="284988" y="2075688"/>
                </a:lnTo>
                <a:lnTo>
                  <a:pt x="301752" y="2078736"/>
                </a:lnTo>
                <a:lnTo>
                  <a:pt x="320040" y="2081784"/>
                </a:lnTo>
                <a:lnTo>
                  <a:pt x="339852" y="2081911"/>
                </a:lnTo>
                <a:lnTo>
                  <a:pt x="356616" y="2083308"/>
                </a:lnTo>
                <a:lnTo>
                  <a:pt x="3633216" y="2083308"/>
                </a:lnTo>
                <a:lnTo>
                  <a:pt x="3649980" y="2081911"/>
                </a:lnTo>
                <a:lnTo>
                  <a:pt x="3669792" y="2081784"/>
                </a:lnTo>
                <a:lnTo>
                  <a:pt x="3686556" y="2078736"/>
                </a:lnTo>
                <a:lnTo>
                  <a:pt x="3704844" y="2075688"/>
                </a:lnTo>
                <a:lnTo>
                  <a:pt x="3755136" y="2061972"/>
                </a:lnTo>
                <a:lnTo>
                  <a:pt x="3770376" y="2054352"/>
                </a:lnTo>
                <a:lnTo>
                  <a:pt x="3787140" y="2048256"/>
                </a:lnTo>
                <a:lnTo>
                  <a:pt x="3802380" y="2040636"/>
                </a:lnTo>
                <a:lnTo>
                  <a:pt x="3872484" y="1990344"/>
                </a:lnTo>
                <a:lnTo>
                  <a:pt x="3895344" y="1965960"/>
                </a:lnTo>
                <a:lnTo>
                  <a:pt x="3907536" y="1953768"/>
                </a:lnTo>
                <a:lnTo>
                  <a:pt x="3918204" y="1940052"/>
                </a:lnTo>
                <a:lnTo>
                  <a:pt x="3927348" y="1926336"/>
                </a:lnTo>
                <a:lnTo>
                  <a:pt x="3936492" y="1911096"/>
                </a:lnTo>
                <a:lnTo>
                  <a:pt x="3945636" y="1897380"/>
                </a:lnTo>
                <a:lnTo>
                  <a:pt x="3953256" y="1880616"/>
                </a:lnTo>
                <a:lnTo>
                  <a:pt x="3960876" y="1865376"/>
                </a:lnTo>
                <a:lnTo>
                  <a:pt x="3962400" y="1861185"/>
                </a:lnTo>
                <a:close/>
              </a:path>
              <a:path w="3988435" h="2083434">
                <a:moveTo>
                  <a:pt x="3988308" y="1726692"/>
                </a:moveTo>
                <a:lnTo>
                  <a:pt x="3988308" y="355092"/>
                </a:lnTo>
                <a:lnTo>
                  <a:pt x="3986784" y="336804"/>
                </a:lnTo>
                <a:lnTo>
                  <a:pt x="3986784" y="1744980"/>
                </a:lnTo>
                <a:lnTo>
                  <a:pt x="3988308" y="1726692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50923" y="5504177"/>
            <a:ext cx="297561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has 2 disk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drives  </a:t>
            </a:r>
            <a:r>
              <a:rPr sz="2000" i="1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950" spc="7" baseline="-21367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i="1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950" spc="7" baseline="-21367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each hold one  disk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drive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 each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needs  another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one.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29200" y="5105400"/>
            <a:ext cx="4419600" cy="1981200"/>
          </a:xfrm>
          <a:custGeom>
            <a:avLst/>
            <a:gdLst/>
            <a:ahLst/>
            <a:cxnLst/>
            <a:rect l="l" t="t" r="r" b="b"/>
            <a:pathLst>
              <a:path w="4419600" h="1981200">
                <a:moveTo>
                  <a:pt x="4419600" y="1652016"/>
                </a:moveTo>
                <a:lnTo>
                  <a:pt x="4419600" y="330708"/>
                </a:lnTo>
                <a:lnTo>
                  <a:pt x="4416020" y="281785"/>
                </a:lnTo>
                <a:lnTo>
                  <a:pt x="4405626" y="235109"/>
                </a:lnTo>
                <a:lnTo>
                  <a:pt x="4388932" y="191188"/>
                </a:lnTo>
                <a:lnTo>
                  <a:pt x="4366453" y="150530"/>
                </a:lnTo>
                <a:lnTo>
                  <a:pt x="4338705" y="113643"/>
                </a:lnTo>
                <a:lnTo>
                  <a:pt x="4306203" y="81037"/>
                </a:lnTo>
                <a:lnTo>
                  <a:pt x="4269462" y="53219"/>
                </a:lnTo>
                <a:lnTo>
                  <a:pt x="4228998" y="30698"/>
                </a:lnTo>
                <a:lnTo>
                  <a:pt x="4185325" y="13982"/>
                </a:lnTo>
                <a:lnTo>
                  <a:pt x="4138959" y="3580"/>
                </a:lnTo>
                <a:lnTo>
                  <a:pt x="4090416" y="0"/>
                </a:lnTo>
                <a:lnTo>
                  <a:pt x="330708" y="0"/>
                </a:lnTo>
                <a:lnTo>
                  <a:pt x="281785" y="3580"/>
                </a:lnTo>
                <a:lnTo>
                  <a:pt x="235109" y="13982"/>
                </a:lnTo>
                <a:lnTo>
                  <a:pt x="191188" y="30698"/>
                </a:lnTo>
                <a:lnTo>
                  <a:pt x="150530" y="53219"/>
                </a:lnTo>
                <a:lnTo>
                  <a:pt x="113643" y="81037"/>
                </a:lnTo>
                <a:lnTo>
                  <a:pt x="81037" y="113643"/>
                </a:lnTo>
                <a:lnTo>
                  <a:pt x="53219" y="150530"/>
                </a:lnTo>
                <a:lnTo>
                  <a:pt x="30698" y="191188"/>
                </a:lnTo>
                <a:lnTo>
                  <a:pt x="13982" y="235109"/>
                </a:lnTo>
                <a:lnTo>
                  <a:pt x="3580" y="281785"/>
                </a:lnTo>
                <a:lnTo>
                  <a:pt x="0" y="330708"/>
                </a:lnTo>
                <a:lnTo>
                  <a:pt x="0" y="1652016"/>
                </a:lnTo>
                <a:lnTo>
                  <a:pt x="3580" y="1700559"/>
                </a:lnTo>
                <a:lnTo>
                  <a:pt x="13982" y="1746925"/>
                </a:lnTo>
                <a:lnTo>
                  <a:pt x="30698" y="1790598"/>
                </a:lnTo>
                <a:lnTo>
                  <a:pt x="53219" y="1831062"/>
                </a:lnTo>
                <a:lnTo>
                  <a:pt x="81037" y="1867803"/>
                </a:lnTo>
                <a:lnTo>
                  <a:pt x="113643" y="1900305"/>
                </a:lnTo>
                <a:lnTo>
                  <a:pt x="150530" y="1928053"/>
                </a:lnTo>
                <a:lnTo>
                  <a:pt x="191188" y="1950532"/>
                </a:lnTo>
                <a:lnTo>
                  <a:pt x="235109" y="1967226"/>
                </a:lnTo>
                <a:lnTo>
                  <a:pt x="281785" y="1977620"/>
                </a:lnTo>
                <a:lnTo>
                  <a:pt x="330708" y="1981200"/>
                </a:lnTo>
                <a:lnTo>
                  <a:pt x="4090416" y="1981200"/>
                </a:lnTo>
                <a:lnTo>
                  <a:pt x="4138959" y="1977620"/>
                </a:lnTo>
                <a:lnTo>
                  <a:pt x="4185325" y="1967226"/>
                </a:lnTo>
                <a:lnTo>
                  <a:pt x="4228998" y="1950532"/>
                </a:lnTo>
                <a:lnTo>
                  <a:pt x="4269462" y="1928053"/>
                </a:lnTo>
                <a:lnTo>
                  <a:pt x="4306203" y="1900305"/>
                </a:lnTo>
                <a:lnTo>
                  <a:pt x="4338705" y="1867803"/>
                </a:lnTo>
                <a:lnTo>
                  <a:pt x="4366453" y="1831062"/>
                </a:lnTo>
                <a:lnTo>
                  <a:pt x="4388932" y="1790598"/>
                </a:lnTo>
                <a:lnTo>
                  <a:pt x="4405626" y="1746925"/>
                </a:lnTo>
                <a:lnTo>
                  <a:pt x="4416020" y="1700559"/>
                </a:lnTo>
                <a:lnTo>
                  <a:pt x="4419600" y="1652016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17008" y="5093208"/>
            <a:ext cx="4445635" cy="2007235"/>
          </a:xfrm>
          <a:custGeom>
            <a:avLst/>
            <a:gdLst/>
            <a:ahLst/>
            <a:cxnLst/>
            <a:rect l="l" t="t" r="r" b="b"/>
            <a:pathLst>
              <a:path w="4445634" h="2007234">
                <a:moveTo>
                  <a:pt x="4443984" y="1699260"/>
                </a:moveTo>
                <a:lnTo>
                  <a:pt x="4443984" y="307848"/>
                </a:lnTo>
                <a:lnTo>
                  <a:pt x="4434840" y="257556"/>
                </a:lnTo>
                <a:lnTo>
                  <a:pt x="4430268" y="240792"/>
                </a:lnTo>
                <a:lnTo>
                  <a:pt x="4424172" y="225552"/>
                </a:lnTo>
                <a:lnTo>
                  <a:pt x="4418076" y="208788"/>
                </a:lnTo>
                <a:lnTo>
                  <a:pt x="4395216" y="164592"/>
                </a:lnTo>
                <a:lnTo>
                  <a:pt x="4344924" y="100584"/>
                </a:lnTo>
                <a:lnTo>
                  <a:pt x="4306824" y="68580"/>
                </a:lnTo>
                <a:lnTo>
                  <a:pt x="4293108" y="57912"/>
                </a:lnTo>
                <a:lnTo>
                  <a:pt x="4279392" y="50292"/>
                </a:lnTo>
                <a:lnTo>
                  <a:pt x="4265676" y="41148"/>
                </a:lnTo>
                <a:lnTo>
                  <a:pt x="4250436" y="33528"/>
                </a:lnTo>
                <a:lnTo>
                  <a:pt x="4204716" y="15240"/>
                </a:lnTo>
                <a:lnTo>
                  <a:pt x="4137660" y="1524"/>
                </a:lnTo>
                <a:lnTo>
                  <a:pt x="324612" y="0"/>
                </a:lnTo>
                <a:lnTo>
                  <a:pt x="307848" y="1524"/>
                </a:lnTo>
                <a:lnTo>
                  <a:pt x="257556" y="10668"/>
                </a:lnTo>
                <a:lnTo>
                  <a:pt x="240792" y="15240"/>
                </a:lnTo>
                <a:lnTo>
                  <a:pt x="225552" y="21336"/>
                </a:lnTo>
                <a:lnTo>
                  <a:pt x="208788" y="27432"/>
                </a:lnTo>
                <a:lnTo>
                  <a:pt x="164592" y="50292"/>
                </a:lnTo>
                <a:lnTo>
                  <a:pt x="100584" y="100584"/>
                </a:lnTo>
                <a:lnTo>
                  <a:pt x="68580" y="138684"/>
                </a:lnTo>
                <a:lnTo>
                  <a:pt x="57912" y="152400"/>
                </a:lnTo>
                <a:lnTo>
                  <a:pt x="50292" y="166116"/>
                </a:lnTo>
                <a:lnTo>
                  <a:pt x="41148" y="179832"/>
                </a:lnTo>
                <a:lnTo>
                  <a:pt x="33528" y="195072"/>
                </a:lnTo>
                <a:lnTo>
                  <a:pt x="15240" y="240792"/>
                </a:lnTo>
                <a:lnTo>
                  <a:pt x="10668" y="257556"/>
                </a:lnTo>
                <a:lnTo>
                  <a:pt x="1524" y="307848"/>
                </a:lnTo>
                <a:lnTo>
                  <a:pt x="0" y="326136"/>
                </a:lnTo>
                <a:lnTo>
                  <a:pt x="0" y="1682496"/>
                </a:lnTo>
                <a:lnTo>
                  <a:pt x="1524" y="1699260"/>
                </a:lnTo>
                <a:lnTo>
                  <a:pt x="10668" y="1749552"/>
                </a:lnTo>
                <a:lnTo>
                  <a:pt x="15240" y="1766316"/>
                </a:lnTo>
                <a:lnTo>
                  <a:pt x="21336" y="1781556"/>
                </a:lnTo>
                <a:lnTo>
                  <a:pt x="25908" y="1794129"/>
                </a:lnTo>
                <a:lnTo>
                  <a:pt x="25908" y="326136"/>
                </a:lnTo>
                <a:lnTo>
                  <a:pt x="35052" y="263652"/>
                </a:lnTo>
                <a:lnTo>
                  <a:pt x="56388" y="205740"/>
                </a:lnTo>
                <a:lnTo>
                  <a:pt x="79248" y="166116"/>
                </a:lnTo>
                <a:lnTo>
                  <a:pt x="99060" y="140208"/>
                </a:lnTo>
                <a:lnTo>
                  <a:pt x="108204" y="129540"/>
                </a:lnTo>
                <a:lnTo>
                  <a:pt x="141732" y="97536"/>
                </a:lnTo>
                <a:lnTo>
                  <a:pt x="178308" y="71628"/>
                </a:lnTo>
                <a:lnTo>
                  <a:pt x="219456" y="50292"/>
                </a:lnTo>
                <a:lnTo>
                  <a:pt x="263652" y="35052"/>
                </a:lnTo>
                <a:lnTo>
                  <a:pt x="310896" y="27432"/>
                </a:lnTo>
                <a:lnTo>
                  <a:pt x="4119372" y="25908"/>
                </a:lnTo>
                <a:lnTo>
                  <a:pt x="4134612" y="27432"/>
                </a:lnTo>
                <a:lnTo>
                  <a:pt x="4151376" y="28956"/>
                </a:lnTo>
                <a:lnTo>
                  <a:pt x="4212336" y="44196"/>
                </a:lnTo>
                <a:lnTo>
                  <a:pt x="4267200" y="71628"/>
                </a:lnTo>
                <a:lnTo>
                  <a:pt x="4305300" y="99060"/>
                </a:lnTo>
                <a:lnTo>
                  <a:pt x="4315968" y="108204"/>
                </a:lnTo>
                <a:lnTo>
                  <a:pt x="4347972" y="141732"/>
                </a:lnTo>
                <a:lnTo>
                  <a:pt x="4373880" y="178308"/>
                </a:lnTo>
                <a:lnTo>
                  <a:pt x="4395216" y="219456"/>
                </a:lnTo>
                <a:lnTo>
                  <a:pt x="4410456" y="263652"/>
                </a:lnTo>
                <a:lnTo>
                  <a:pt x="4419600" y="327660"/>
                </a:lnTo>
                <a:lnTo>
                  <a:pt x="4419600" y="1792986"/>
                </a:lnTo>
                <a:lnTo>
                  <a:pt x="4430268" y="1766316"/>
                </a:lnTo>
                <a:lnTo>
                  <a:pt x="4434840" y="1749552"/>
                </a:lnTo>
                <a:lnTo>
                  <a:pt x="4443984" y="1699260"/>
                </a:lnTo>
                <a:close/>
              </a:path>
              <a:path w="4445634" h="2007234">
                <a:moveTo>
                  <a:pt x="4419600" y="1792986"/>
                </a:moveTo>
                <a:lnTo>
                  <a:pt x="4419600" y="1680972"/>
                </a:lnTo>
                <a:lnTo>
                  <a:pt x="4416552" y="1712976"/>
                </a:lnTo>
                <a:lnTo>
                  <a:pt x="4410456" y="1743456"/>
                </a:lnTo>
                <a:lnTo>
                  <a:pt x="4405884" y="1758696"/>
                </a:lnTo>
                <a:lnTo>
                  <a:pt x="4399788" y="1773936"/>
                </a:lnTo>
                <a:lnTo>
                  <a:pt x="4395216" y="1787652"/>
                </a:lnTo>
                <a:lnTo>
                  <a:pt x="4389120" y="1801368"/>
                </a:lnTo>
                <a:lnTo>
                  <a:pt x="4373880" y="1828800"/>
                </a:lnTo>
                <a:lnTo>
                  <a:pt x="4364736" y="1840992"/>
                </a:lnTo>
                <a:lnTo>
                  <a:pt x="4357116" y="1854708"/>
                </a:lnTo>
                <a:lnTo>
                  <a:pt x="4346448" y="1866900"/>
                </a:lnTo>
                <a:lnTo>
                  <a:pt x="4337304" y="1877568"/>
                </a:lnTo>
                <a:lnTo>
                  <a:pt x="4315968" y="1898904"/>
                </a:lnTo>
                <a:lnTo>
                  <a:pt x="4279392" y="1927860"/>
                </a:lnTo>
                <a:lnTo>
                  <a:pt x="4239768" y="1950720"/>
                </a:lnTo>
                <a:lnTo>
                  <a:pt x="4197096" y="1967484"/>
                </a:lnTo>
                <a:lnTo>
                  <a:pt x="4149852" y="1978152"/>
                </a:lnTo>
                <a:lnTo>
                  <a:pt x="4117848" y="1981200"/>
                </a:lnTo>
                <a:lnTo>
                  <a:pt x="326136" y="1981200"/>
                </a:lnTo>
                <a:lnTo>
                  <a:pt x="310896" y="1979676"/>
                </a:lnTo>
                <a:lnTo>
                  <a:pt x="294132" y="1978152"/>
                </a:lnTo>
                <a:lnTo>
                  <a:pt x="263652" y="1972056"/>
                </a:lnTo>
                <a:lnTo>
                  <a:pt x="248412" y="1967484"/>
                </a:lnTo>
                <a:lnTo>
                  <a:pt x="233172" y="1961388"/>
                </a:lnTo>
                <a:lnTo>
                  <a:pt x="219456" y="1956816"/>
                </a:lnTo>
                <a:lnTo>
                  <a:pt x="205740" y="1950720"/>
                </a:lnTo>
                <a:lnTo>
                  <a:pt x="178308" y="1935480"/>
                </a:lnTo>
                <a:lnTo>
                  <a:pt x="166116" y="1926336"/>
                </a:lnTo>
                <a:lnTo>
                  <a:pt x="152400" y="1918716"/>
                </a:lnTo>
                <a:lnTo>
                  <a:pt x="140208" y="1908048"/>
                </a:lnTo>
                <a:lnTo>
                  <a:pt x="129540" y="1898904"/>
                </a:lnTo>
                <a:lnTo>
                  <a:pt x="108204" y="1877568"/>
                </a:lnTo>
                <a:lnTo>
                  <a:pt x="79248" y="1840992"/>
                </a:lnTo>
                <a:lnTo>
                  <a:pt x="56388" y="1801368"/>
                </a:lnTo>
                <a:lnTo>
                  <a:pt x="39624" y="1758696"/>
                </a:lnTo>
                <a:lnTo>
                  <a:pt x="28956" y="1711452"/>
                </a:lnTo>
                <a:lnTo>
                  <a:pt x="25908" y="1679448"/>
                </a:lnTo>
                <a:lnTo>
                  <a:pt x="25908" y="1794129"/>
                </a:lnTo>
                <a:lnTo>
                  <a:pt x="50292" y="1842516"/>
                </a:lnTo>
                <a:lnTo>
                  <a:pt x="100584" y="1906524"/>
                </a:lnTo>
                <a:lnTo>
                  <a:pt x="179832" y="1965960"/>
                </a:lnTo>
                <a:lnTo>
                  <a:pt x="240792" y="1991868"/>
                </a:lnTo>
                <a:lnTo>
                  <a:pt x="307848" y="2005584"/>
                </a:lnTo>
                <a:lnTo>
                  <a:pt x="326136" y="2005584"/>
                </a:lnTo>
                <a:lnTo>
                  <a:pt x="342900" y="2007108"/>
                </a:lnTo>
                <a:lnTo>
                  <a:pt x="4102608" y="2007108"/>
                </a:lnTo>
                <a:lnTo>
                  <a:pt x="4119372" y="2005711"/>
                </a:lnTo>
                <a:lnTo>
                  <a:pt x="4137660" y="2005584"/>
                </a:lnTo>
                <a:lnTo>
                  <a:pt x="4187952" y="1996440"/>
                </a:lnTo>
                <a:lnTo>
                  <a:pt x="4204716" y="1991868"/>
                </a:lnTo>
                <a:lnTo>
                  <a:pt x="4219956" y="1985772"/>
                </a:lnTo>
                <a:lnTo>
                  <a:pt x="4236720" y="1979676"/>
                </a:lnTo>
                <a:lnTo>
                  <a:pt x="4280916" y="1956816"/>
                </a:lnTo>
                <a:lnTo>
                  <a:pt x="4344924" y="1906524"/>
                </a:lnTo>
                <a:lnTo>
                  <a:pt x="4404360" y="1827276"/>
                </a:lnTo>
                <a:lnTo>
                  <a:pt x="4411980" y="1812036"/>
                </a:lnTo>
                <a:lnTo>
                  <a:pt x="4419600" y="1792986"/>
                </a:lnTo>
                <a:close/>
              </a:path>
              <a:path w="4445634" h="2007234">
                <a:moveTo>
                  <a:pt x="4445508" y="1664208"/>
                </a:moveTo>
                <a:lnTo>
                  <a:pt x="4445508" y="342900"/>
                </a:lnTo>
                <a:lnTo>
                  <a:pt x="4443984" y="324612"/>
                </a:lnTo>
                <a:lnTo>
                  <a:pt x="4443984" y="1680972"/>
                </a:lnTo>
                <a:lnTo>
                  <a:pt x="4445508" y="1664208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61149" y="5527037"/>
            <a:ext cx="336740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Mutex </a:t>
            </a: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i="1" spc="-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, initialized to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61149" y="5955281"/>
            <a:ext cx="2191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5650" algn="l"/>
              </a:tabLst>
            </a:pPr>
            <a:r>
              <a:rPr sz="1800" i="1" dirty="0">
                <a:solidFill>
                  <a:srgbClr val="FFFFFF"/>
                </a:solidFill>
                <a:latin typeface="Arial"/>
                <a:cs typeface="Arial"/>
              </a:rPr>
              <a:t>P	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13549" y="6087869"/>
            <a:ext cx="2123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565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0	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61149" y="6229601"/>
            <a:ext cx="1611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Mutex_lock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(A);  Mutex_lock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(B);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00616" y="6229601"/>
            <a:ext cx="1677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Mutex_lock(B);  Mutex_lock (A)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6927" y="457200"/>
            <a:ext cx="1807463" cy="859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64283" y="610615"/>
            <a:ext cx="70485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Deadlock </a:t>
            </a:r>
            <a:r>
              <a:rPr sz="4400" spc="-5" dirty="0"/>
              <a:t>Prevention</a:t>
            </a:r>
            <a:r>
              <a:rPr sz="4400" spc="-60" dirty="0"/>
              <a:t> </a:t>
            </a:r>
            <a:r>
              <a:rPr sz="4400" spc="-5" dirty="0"/>
              <a:t>(Cont.)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2900172" y="3546348"/>
            <a:ext cx="5554980" cy="340360"/>
          </a:xfrm>
          <a:custGeom>
            <a:avLst/>
            <a:gdLst/>
            <a:ahLst/>
            <a:cxnLst/>
            <a:rect l="l" t="t" r="r" b="b"/>
            <a:pathLst>
              <a:path w="5554980" h="340360">
                <a:moveTo>
                  <a:pt x="5554980" y="339851"/>
                </a:moveTo>
                <a:lnTo>
                  <a:pt x="5554980" y="225552"/>
                </a:lnTo>
                <a:lnTo>
                  <a:pt x="5550414" y="180418"/>
                </a:lnTo>
                <a:lnTo>
                  <a:pt x="5537311" y="138231"/>
                </a:lnTo>
                <a:lnTo>
                  <a:pt x="5516564" y="99938"/>
                </a:lnTo>
                <a:lnTo>
                  <a:pt x="5489067" y="66484"/>
                </a:lnTo>
                <a:lnTo>
                  <a:pt x="5455711" y="38817"/>
                </a:lnTo>
                <a:lnTo>
                  <a:pt x="5417391" y="17883"/>
                </a:lnTo>
                <a:lnTo>
                  <a:pt x="5374999" y="4628"/>
                </a:lnTo>
                <a:lnTo>
                  <a:pt x="5329428" y="0"/>
                </a:lnTo>
                <a:lnTo>
                  <a:pt x="225552" y="0"/>
                </a:lnTo>
                <a:lnTo>
                  <a:pt x="179980" y="4628"/>
                </a:lnTo>
                <a:lnTo>
                  <a:pt x="137588" y="17883"/>
                </a:lnTo>
                <a:lnTo>
                  <a:pt x="99268" y="38817"/>
                </a:lnTo>
                <a:lnTo>
                  <a:pt x="65913" y="66484"/>
                </a:lnTo>
                <a:lnTo>
                  <a:pt x="38415" y="99938"/>
                </a:lnTo>
                <a:lnTo>
                  <a:pt x="17668" y="138231"/>
                </a:lnTo>
                <a:lnTo>
                  <a:pt x="4566" y="180418"/>
                </a:lnTo>
                <a:lnTo>
                  <a:pt x="0" y="225552"/>
                </a:lnTo>
                <a:lnTo>
                  <a:pt x="0" y="339851"/>
                </a:lnTo>
                <a:lnTo>
                  <a:pt x="5554980" y="339851"/>
                </a:lnTo>
                <a:close/>
              </a:path>
            </a:pathLst>
          </a:custGeom>
          <a:solidFill>
            <a:srgbClr val="BF4F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87980" y="3534155"/>
            <a:ext cx="5579745" cy="352425"/>
          </a:xfrm>
          <a:custGeom>
            <a:avLst/>
            <a:gdLst/>
            <a:ahLst/>
            <a:cxnLst/>
            <a:rect l="l" t="t" r="r" b="b"/>
            <a:pathLst>
              <a:path w="5579745" h="352425">
                <a:moveTo>
                  <a:pt x="5579364" y="352043"/>
                </a:moveTo>
                <a:lnTo>
                  <a:pt x="5579364" y="225552"/>
                </a:lnTo>
                <a:lnTo>
                  <a:pt x="5574792" y="190500"/>
                </a:lnTo>
                <a:lnTo>
                  <a:pt x="5561076" y="144780"/>
                </a:lnTo>
                <a:lnTo>
                  <a:pt x="5538216" y="105156"/>
                </a:lnTo>
                <a:lnTo>
                  <a:pt x="5509260" y="70104"/>
                </a:lnTo>
                <a:lnTo>
                  <a:pt x="5474208" y="41148"/>
                </a:lnTo>
                <a:lnTo>
                  <a:pt x="5433060" y="18288"/>
                </a:lnTo>
                <a:lnTo>
                  <a:pt x="5388864" y="4572"/>
                </a:lnTo>
                <a:lnTo>
                  <a:pt x="5353812" y="0"/>
                </a:lnTo>
                <a:lnTo>
                  <a:pt x="225552" y="0"/>
                </a:lnTo>
                <a:lnTo>
                  <a:pt x="166116" y="10668"/>
                </a:lnTo>
                <a:lnTo>
                  <a:pt x="123444" y="28956"/>
                </a:lnTo>
                <a:lnTo>
                  <a:pt x="85344" y="54864"/>
                </a:lnTo>
                <a:lnTo>
                  <a:pt x="53340" y="86868"/>
                </a:lnTo>
                <a:lnTo>
                  <a:pt x="27432" y="124968"/>
                </a:lnTo>
                <a:lnTo>
                  <a:pt x="10668" y="167640"/>
                </a:lnTo>
                <a:lnTo>
                  <a:pt x="0" y="214884"/>
                </a:lnTo>
                <a:lnTo>
                  <a:pt x="0" y="352043"/>
                </a:lnTo>
                <a:lnTo>
                  <a:pt x="24384" y="352043"/>
                </a:lnTo>
                <a:lnTo>
                  <a:pt x="24384" y="227076"/>
                </a:lnTo>
                <a:lnTo>
                  <a:pt x="28956" y="195072"/>
                </a:lnTo>
                <a:lnTo>
                  <a:pt x="41148" y="155448"/>
                </a:lnTo>
                <a:lnTo>
                  <a:pt x="60960" y="118872"/>
                </a:lnTo>
                <a:lnTo>
                  <a:pt x="88392" y="86868"/>
                </a:lnTo>
                <a:lnTo>
                  <a:pt x="118872" y="60960"/>
                </a:lnTo>
                <a:lnTo>
                  <a:pt x="155448" y="42672"/>
                </a:lnTo>
                <a:lnTo>
                  <a:pt x="195072" y="30480"/>
                </a:lnTo>
                <a:lnTo>
                  <a:pt x="5352288" y="25908"/>
                </a:lnTo>
                <a:lnTo>
                  <a:pt x="5362956" y="27432"/>
                </a:lnTo>
                <a:lnTo>
                  <a:pt x="5385816" y="30480"/>
                </a:lnTo>
                <a:lnTo>
                  <a:pt x="5425440" y="42672"/>
                </a:lnTo>
                <a:lnTo>
                  <a:pt x="5460492" y="62484"/>
                </a:lnTo>
                <a:lnTo>
                  <a:pt x="5492496" y="88392"/>
                </a:lnTo>
                <a:lnTo>
                  <a:pt x="5518404" y="120396"/>
                </a:lnTo>
                <a:lnTo>
                  <a:pt x="5538216" y="156972"/>
                </a:lnTo>
                <a:lnTo>
                  <a:pt x="5550408" y="196596"/>
                </a:lnTo>
                <a:lnTo>
                  <a:pt x="5553456" y="217932"/>
                </a:lnTo>
                <a:lnTo>
                  <a:pt x="5553456" y="228600"/>
                </a:lnTo>
                <a:lnTo>
                  <a:pt x="5554980" y="239268"/>
                </a:lnTo>
                <a:lnTo>
                  <a:pt x="5554980" y="352043"/>
                </a:lnTo>
                <a:lnTo>
                  <a:pt x="5579364" y="3520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56962" y="2588766"/>
            <a:ext cx="1895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9125" algn="l"/>
                <a:tab pos="1588135" algn="l"/>
              </a:tabLst>
            </a:pPr>
            <a:r>
              <a:rPr sz="3200" b="1" spc="-5" dirty="0">
                <a:solidFill>
                  <a:srgbClr val="001F5F"/>
                </a:solidFill>
                <a:latin typeface="Arial"/>
                <a:cs typeface="Arial"/>
              </a:rPr>
              <a:t>F</a:t>
            </a:r>
            <a:r>
              <a:rPr sz="3200" b="1" dirty="0">
                <a:solidFill>
                  <a:srgbClr val="001F5F"/>
                </a:solidFill>
                <a:latin typeface="Arial"/>
                <a:cs typeface="Arial"/>
              </a:rPr>
              <a:t>:	R	N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05400" y="2768679"/>
            <a:ext cx="611505" cy="257175"/>
          </a:xfrm>
          <a:custGeom>
            <a:avLst/>
            <a:gdLst/>
            <a:ahLst/>
            <a:cxnLst/>
            <a:rect l="l" t="t" r="r" b="b"/>
            <a:pathLst>
              <a:path w="611504" h="257175">
                <a:moveTo>
                  <a:pt x="496634" y="129094"/>
                </a:moveTo>
                <a:lnTo>
                  <a:pt x="448488" y="100723"/>
                </a:lnTo>
                <a:lnTo>
                  <a:pt x="1524" y="99488"/>
                </a:lnTo>
                <a:lnTo>
                  <a:pt x="0" y="155876"/>
                </a:lnTo>
                <a:lnTo>
                  <a:pt x="448664" y="157112"/>
                </a:lnTo>
                <a:lnTo>
                  <a:pt x="496634" y="129094"/>
                </a:lnTo>
                <a:close/>
              </a:path>
              <a:path w="611504" h="257175">
                <a:moveTo>
                  <a:pt x="553212" y="163237"/>
                </a:moveTo>
                <a:lnTo>
                  <a:pt x="553212" y="157400"/>
                </a:lnTo>
                <a:lnTo>
                  <a:pt x="496634" y="157244"/>
                </a:lnTo>
                <a:lnTo>
                  <a:pt x="448488" y="157215"/>
                </a:lnTo>
                <a:lnTo>
                  <a:pt x="367284" y="204644"/>
                </a:lnTo>
                <a:lnTo>
                  <a:pt x="358759" y="211883"/>
                </a:lnTo>
                <a:lnTo>
                  <a:pt x="353949" y="221408"/>
                </a:lnTo>
                <a:lnTo>
                  <a:pt x="353139" y="232076"/>
                </a:lnTo>
                <a:lnTo>
                  <a:pt x="356616" y="242744"/>
                </a:lnTo>
                <a:lnTo>
                  <a:pt x="364736" y="251269"/>
                </a:lnTo>
                <a:lnTo>
                  <a:pt x="374713" y="256079"/>
                </a:lnTo>
                <a:lnTo>
                  <a:pt x="385548" y="256889"/>
                </a:lnTo>
                <a:lnTo>
                  <a:pt x="396240" y="253412"/>
                </a:lnTo>
                <a:lnTo>
                  <a:pt x="553212" y="163237"/>
                </a:lnTo>
                <a:close/>
              </a:path>
              <a:path w="611504" h="257175">
                <a:moveTo>
                  <a:pt x="611124" y="129968"/>
                </a:moveTo>
                <a:lnTo>
                  <a:pt x="397764" y="3476"/>
                </a:lnTo>
                <a:lnTo>
                  <a:pt x="386857" y="0"/>
                </a:lnTo>
                <a:lnTo>
                  <a:pt x="375666" y="809"/>
                </a:lnTo>
                <a:lnTo>
                  <a:pt x="365617" y="5619"/>
                </a:lnTo>
                <a:lnTo>
                  <a:pt x="358140" y="14144"/>
                </a:lnTo>
                <a:lnTo>
                  <a:pt x="354663" y="24836"/>
                </a:lnTo>
                <a:lnTo>
                  <a:pt x="355473" y="35671"/>
                </a:lnTo>
                <a:lnTo>
                  <a:pt x="360283" y="45648"/>
                </a:lnTo>
                <a:lnTo>
                  <a:pt x="368808" y="53768"/>
                </a:lnTo>
                <a:lnTo>
                  <a:pt x="448488" y="100723"/>
                </a:lnTo>
                <a:lnTo>
                  <a:pt x="553212" y="101012"/>
                </a:lnTo>
                <a:lnTo>
                  <a:pt x="553212" y="163237"/>
                </a:lnTo>
                <a:lnTo>
                  <a:pt x="611124" y="129968"/>
                </a:lnTo>
                <a:close/>
              </a:path>
              <a:path w="611504" h="257175">
                <a:moveTo>
                  <a:pt x="553212" y="157400"/>
                </a:moveTo>
                <a:lnTo>
                  <a:pt x="553212" y="101012"/>
                </a:lnTo>
                <a:lnTo>
                  <a:pt x="448488" y="100723"/>
                </a:lnTo>
                <a:lnTo>
                  <a:pt x="496634" y="129094"/>
                </a:lnTo>
                <a:lnTo>
                  <a:pt x="539496" y="104060"/>
                </a:lnTo>
                <a:lnTo>
                  <a:pt x="539496" y="157362"/>
                </a:lnTo>
                <a:lnTo>
                  <a:pt x="553212" y="157400"/>
                </a:lnTo>
                <a:close/>
              </a:path>
              <a:path w="611504" h="257175">
                <a:moveTo>
                  <a:pt x="539496" y="157362"/>
                </a:moveTo>
                <a:lnTo>
                  <a:pt x="539496" y="154352"/>
                </a:lnTo>
                <a:lnTo>
                  <a:pt x="496634" y="129094"/>
                </a:lnTo>
                <a:lnTo>
                  <a:pt x="448664" y="157112"/>
                </a:lnTo>
                <a:lnTo>
                  <a:pt x="539496" y="157362"/>
                </a:lnTo>
                <a:close/>
              </a:path>
              <a:path w="611504" h="257175">
                <a:moveTo>
                  <a:pt x="539496" y="154352"/>
                </a:moveTo>
                <a:lnTo>
                  <a:pt x="539496" y="104060"/>
                </a:lnTo>
                <a:lnTo>
                  <a:pt x="496634" y="129094"/>
                </a:lnTo>
                <a:lnTo>
                  <a:pt x="539496" y="154352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3880103"/>
            <a:ext cx="749935" cy="0"/>
          </a:xfrm>
          <a:custGeom>
            <a:avLst/>
            <a:gdLst/>
            <a:ahLst/>
            <a:cxnLst/>
            <a:rect l="l" t="t" r="r" b="b"/>
            <a:pathLst>
              <a:path w="749935">
                <a:moveTo>
                  <a:pt x="0" y="0"/>
                </a:moveTo>
                <a:lnTo>
                  <a:pt x="749808" y="0"/>
                </a:lnTo>
              </a:path>
            </a:pathLst>
          </a:custGeom>
          <a:ln w="12191">
            <a:solidFill>
              <a:srgbClr val="37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3139" y="1544827"/>
            <a:ext cx="8451215" cy="1318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solidFill>
                  <a:srgbClr val="001F5F"/>
                </a:solidFill>
                <a:latin typeface="Arial"/>
                <a:cs typeface="Arial"/>
              </a:rPr>
              <a:t>Circular </a:t>
            </a:r>
            <a:r>
              <a:rPr sz="3200" b="1" spc="-35" dirty="0">
                <a:solidFill>
                  <a:srgbClr val="001F5F"/>
                </a:solidFill>
                <a:latin typeface="Arial"/>
                <a:cs typeface="Arial"/>
              </a:rPr>
              <a:t>Wait </a:t>
            </a:r>
            <a:r>
              <a:rPr sz="3200" dirty="0">
                <a:latin typeface="Arial"/>
                <a:cs typeface="Arial"/>
              </a:rPr>
              <a:t>– </a:t>
            </a:r>
            <a:r>
              <a:rPr sz="3200" spc="-5" dirty="0">
                <a:latin typeface="Arial"/>
                <a:cs typeface="Arial"/>
              </a:rPr>
              <a:t>Resource will be allocated in  increasing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order.</a:t>
            </a:r>
            <a:endParaRPr sz="3200">
              <a:latin typeface="Arial"/>
              <a:cs typeface="Arial"/>
            </a:endParaRPr>
          </a:p>
          <a:p>
            <a:pPr marR="461645" algn="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F(tape drive)</a:t>
            </a:r>
            <a:r>
              <a:rPr sz="20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=1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53729" y="2837178"/>
            <a:ext cx="17824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F(disk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drive)</a:t>
            </a:r>
            <a:r>
              <a:rPr sz="2000" spc="-10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=5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21725" y="3141978"/>
            <a:ext cx="17094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3650" algn="l"/>
              </a:tabLst>
            </a:pP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(pr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2000" spc="-10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er)	</a:t>
            </a:r>
            <a:r>
              <a:rPr sz="2000" spc="5" dirty="0">
                <a:solidFill>
                  <a:srgbClr val="001F5F"/>
                </a:solidFill>
                <a:latin typeface="Arial"/>
                <a:cs typeface="Arial"/>
              </a:rPr>
              <a:t>=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12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3139" y="3301998"/>
            <a:ext cx="1665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Ri </a:t>
            </a:r>
            <a:r>
              <a:rPr sz="2400" dirty="0">
                <a:latin typeface="Arial"/>
                <a:cs typeface="Arial"/>
              </a:rPr>
              <a:t>&lt; </a:t>
            </a:r>
            <a:r>
              <a:rPr sz="2400" spc="-5" dirty="0">
                <a:latin typeface="Arial"/>
                <a:cs typeface="Arial"/>
              </a:rPr>
              <a:t>Rj </a:t>
            </a:r>
            <a:r>
              <a:rPr sz="2400" dirty="0">
                <a:latin typeface="Arial"/>
                <a:cs typeface="Arial"/>
              </a:rPr>
              <a:t>&lt;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90800" y="4338827"/>
            <a:ext cx="6172199" cy="9585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78608" y="4326636"/>
            <a:ext cx="6198235" cy="982980"/>
          </a:xfrm>
          <a:custGeom>
            <a:avLst/>
            <a:gdLst/>
            <a:ahLst/>
            <a:cxnLst/>
            <a:rect l="l" t="t" r="r" b="b"/>
            <a:pathLst>
              <a:path w="6198234" h="982979">
                <a:moveTo>
                  <a:pt x="6198108" y="976884"/>
                </a:moveTo>
                <a:lnTo>
                  <a:pt x="6198108" y="6096"/>
                </a:lnTo>
                <a:lnTo>
                  <a:pt x="6192012" y="0"/>
                </a:lnTo>
                <a:lnTo>
                  <a:pt x="6096" y="0"/>
                </a:lnTo>
                <a:lnTo>
                  <a:pt x="0" y="6096"/>
                </a:lnTo>
                <a:lnTo>
                  <a:pt x="0" y="976884"/>
                </a:lnTo>
                <a:lnTo>
                  <a:pt x="6096" y="982980"/>
                </a:lnTo>
                <a:lnTo>
                  <a:pt x="12192" y="982980"/>
                </a:ln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lnTo>
                  <a:pt x="6172200" y="25908"/>
                </a:lnTo>
                <a:lnTo>
                  <a:pt x="6172200" y="12192"/>
                </a:lnTo>
                <a:lnTo>
                  <a:pt x="6184392" y="25908"/>
                </a:lnTo>
                <a:lnTo>
                  <a:pt x="6184392" y="982980"/>
                </a:lnTo>
                <a:lnTo>
                  <a:pt x="6192012" y="982980"/>
                </a:lnTo>
                <a:lnTo>
                  <a:pt x="6198108" y="976884"/>
                </a:lnTo>
                <a:close/>
              </a:path>
              <a:path w="6198234" h="982979">
                <a:moveTo>
                  <a:pt x="25908" y="25908"/>
                </a:move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close/>
              </a:path>
              <a:path w="6198234" h="982979">
                <a:moveTo>
                  <a:pt x="25908" y="957072"/>
                </a:moveTo>
                <a:lnTo>
                  <a:pt x="25908" y="25908"/>
                </a:lnTo>
                <a:lnTo>
                  <a:pt x="12192" y="25908"/>
                </a:lnTo>
                <a:lnTo>
                  <a:pt x="12192" y="957072"/>
                </a:lnTo>
                <a:lnTo>
                  <a:pt x="25908" y="957072"/>
                </a:lnTo>
                <a:close/>
              </a:path>
              <a:path w="6198234" h="982979">
                <a:moveTo>
                  <a:pt x="6184392" y="957072"/>
                </a:moveTo>
                <a:lnTo>
                  <a:pt x="12192" y="957072"/>
                </a:lnTo>
                <a:lnTo>
                  <a:pt x="25908" y="970788"/>
                </a:lnTo>
                <a:lnTo>
                  <a:pt x="25908" y="982980"/>
                </a:lnTo>
                <a:lnTo>
                  <a:pt x="6172200" y="982980"/>
                </a:lnTo>
                <a:lnTo>
                  <a:pt x="6172200" y="970788"/>
                </a:lnTo>
                <a:lnTo>
                  <a:pt x="6184392" y="957072"/>
                </a:lnTo>
                <a:close/>
              </a:path>
              <a:path w="6198234" h="982979">
                <a:moveTo>
                  <a:pt x="25908" y="982980"/>
                </a:moveTo>
                <a:lnTo>
                  <a:pt x="25908" y="970788"/>
                </a:lnTo>
                <a:lnTo>
                  <a:pt x="12192" y="957072"/>
                </a:lnTo>
                <a:lnTo>
                  <a:pt x="12192" y="982980"/>
                </a:lnTo>
                <a:lnTo>
                  <a:pt x="25908" y="982980"/>
                </a:lnTo>
                <a:close/>
              </a:path>
              <a:path w="6198234" h="982979">
                <a:moveTo>
                  <a:pt x="6184392" y="25908"/>
                </a:moveTo>
                <a:lnTo>
                  <a:pt x="6172200" y="12192"/>
                </a:lnTo>
                <a:lnTo>
                  <a:pt x="6172200" y="25908"/>
                </a:lnTo>
                <a:lnTo>
                  <a:pt x="6184392" y="25908"/>
                </a:lnTo>
                <a:close/>
              </a:path>
              <a:path w="6198234" h="982979">
                <a:moveTo>
                  <a:pt x="6184392" y="957072"/>
                </a:moveTo>
                <a:lnTo>
                  <a:pt x="6184392" y="25908"/>
                </a:lnTo>
                <a:lnTo>
                  <a:pt x="6172200" y="25908"/>
                </a:lnTo>
                <a:lnTo>
                  <a:pt x="6172200" y="957072"/>
                </a:lnTo>
                <a:lnTo>
                  <a:pt x="6184392" y="957072"/>
                </a:lnTo>
                <a:close/>
              </a:path>
              <a:path w="6198234" h="982979">
                <a:moveTo>
                  <a:pt x="6184392" y="982980"/>
                </a:moveTo>
                <a:lnTo>
                  <a:pt x="6184392" y="957072"/>
                </a:lnTo>
                <a:lnTo>
                  <a:pt x="6172200" y="970788"/>
                </a:lnTo>
                <a:lnTo>
                  <a:pt x="6172200" y="982980"/>
                </a:lnTo>
                <a:lnTo>
                  <a:pt x="6184392" y="982980"/>
                </a:lnTo>
                <a:close/>
              </a:path>
            </a:pathLst>
          </a:custGeom>
          <a:solidFill>
            <a:srgbClr val="BF4F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00172" y="3886199"/>
            <a:ext cx="5554980" cy="1013460"/>
          </a:xfrm>
          <a:custGeom>
            <a:avLst/>
            <a:gdLst/>
            <a:ahLst/>
            <a:cxnLst/>
            <a:rect l="l" t="t" r="r" b="b"/>
            <a:pathLst>
              <a:path w="5554980" h="1013460">
                <a:moveTo>
                  <a:pt x="5554980" y="787908"/>
                </a:moveTo>
                <a:lnTo>
                  <a:pt x="5554980" y="0"/>
                </a:lnTo>
                <a:lnTo>
                  <a:pt x="0" y="0"/>
                </a:lnTo>
                <a:lnTo>
                  <a:pt x="0" y="787908"/>
                </a:lnTo>
                <a:lnTo>
                  <a:pt x="4566" y="833479"/>
                </a:lnTo>
                <a:lnTo>
                  <a:pt x="17668" y="875871"/>
                </a:lnTo>
                <a:lnTo>
                  <a:pt x="38415" y="914192"/>
                </a:lnTo>
                <a:lnTo>
                  <a:pt x="65913" y="947547"/>
                </a:lnTo>
                <a:lnTo>
                  <a:pt x="99268" y="975044"/>
                </a:lnTo>
                <a:lnTo>
                  <a:pt x="137588" y="995791"/>
                </a:lnTo>
                <a:lnTo>
                  <a:pt x="179980" y="1008894"/>
                </a:lnTo>
                <a:lnTo>
                  <a:pt x="225552" y="1013460"/>
                </a:lnTo>
                <a:lnTo>
                  <a:pt x="5329428" y="1013460"/>
                </a:lnTo>
                <a:lnTo>
                  <a:pt x="5374999" y="1008894"/>
                </a:lnTo>
                <a:lnTo>
                  <a:pt x="5417391" y="995791"/>
                </a:lnTo>
                <a:lnTo>
                  <a:pt x="5455711" y="975044"/>
                </a:lnTo>
                <a:lnTo>
                  <a:pt x="5489067" y="947547"/>
                </a:lnTo>
                <a:lnTo>
                  <a:pt x="5516564" y="914192"/>
                </a:lnTo>
                <a:lnTo>
                  <a:pt x="5537311" y="875871"/>
                </a:lnTo>
                <a:lnTo>
                  <a:pt x="5550414" y="833479"/>
                </a:lnTo>
                <a:lnTo>
                  <a:pt x="5554980" y="787908"/>
                </a:lnTo>
                <a:close/>
              </a:path>
            </a:pathLst>
          </a:custGeom>
          <a:solidFill>
            <a:srgbClr val="BF4F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87980" y="3886199"/>
            <a:ext cx="5579745" cy="1027430"/>
          </a:xfrm>
          <a:custGeom>
            <a:avLst/>
            <a:gdLst/>
            <a:ahLst/>
            <a:cxnLst/>
            <a:rect l="l" t="t" r="r" b="b"/>
            <a:pathLst>
              <a:path w="5579745" h="1027429">
                <a:moveTo>
                  <a:pt x="5579364" y="812292"/>
                </a:moveTo>
                <a:lnTo>
                  <a:pt x="5579364" y="0"/>
                </a:lnTo>
                <a:lnTo>
                  <a:pt x="5554980" y="0"/>
                </a:lnTo>
                <a:lnTo>
                  <a:pt x="5554980" y="787908"/>
                </a:lnTo>
                <a:lnTo>
                  <a:pt x="5553456" y="800100"/>
                </a:lnTo>
                <a:lnTo>
                  <a:pt x="5553456" y="810768"/>
                </a:lnTo>
                <a:lnTo>
                  <a:pt x="5550408" y="832104"/>
                </a:lnTo>
                <a:lnTo>
                  <a:pt x="5538216" y="871728"/>
                </a:lnTo>
                <a:lnTo>
                  <a:pt x="5518404" y="908304"/>
                </a:lnTo>
                <a:lnTo>
                  <a:pt x="5490972" y="940308"/>
                </a:lnTo>
                <a:lnTo>
                  <a:pt x="5460492" y="966216"/>
                </a:lnTo>
                <a:lnTo>
                  <a:pt x="5423916" y="984504"/>
                </a:lnTo>
                <a:lnTo>
                  <a:pt x="5384292" y="996696"/>
                </a:lnTo>
                <a:lnTo>
                  <a:pt x="227076" y="1001268"/>
                </a:lnTo>
                <a:lnTo>
                  <a:pt x="214884" y="999744"/>
                </a:lnTo>
                <a:lnTo>
                  <a:pt x="173736" y="992124"/>
                </a:lnTo>
                <a:lnTo>
                  <a:pt x="135636" y="975360"/>
                </a:lnTo>
                <a:lnTo>
                  <a:pt x="102108" y="952500"/>
                </a:lnTo>
                <a:lnTo>
                  <a:pt x="73152" y="923544"/>
                </a:lnTo>
                <a:lnTo>
                  <a:pt x="50292" y="890016"/>
                </a:lnTo>
                <a:lnTo>
                  <a:pt x="33528" y="851916"/>
                </a:lnTo>
                <a:lnTo>
                  <a:pt x="24384" y="798576"/>
                </a:lnTo>
                <a:lnTo>
                  <a:pt x="24384" y="0"/>
                </a:lnTo>
                <a:lnTo>
                  <a:pt x="0" y="0"/>
                </a:lnTo>
                <a:lnTo>
                  <a:pt x="0" y="813816"/>
                </a:lnTo>
                <a:lnTo>
                  <a:pt x="4572" y="836676"/>
                </a:lnTo>
                <a:lnTo>
                  <a:pt x="18288" y="882396"/>
                </a:lnTo>
                <a:lnTo>
                  <a:pt x="41148" y="922020"/>
                </a:lnTo>
                <a:lnTo>
                  <a:pt x="70104" y="957072"/>
                </a:lnTo>
                <a:lnTo>
                  <a:pt x="105156" y="986028"/>
                </a:lnTo>
                <a:lnTo>
                  <a:pt x="146304" y="1008888"/>
                </a:lnTo>
                <a:lnTo>
                  <a:pt x="190500" y="1022604"/>
                </a:lnTo>
                <a:lnTo>
                  <a:pt x="225552" y="1027176"/>
                </a:lnTo>
                <a:lnTo>
                  <a:pt x="5353812" y="1027176"/>
                </a:lnTo>
                <a:lnTo>
                  <a:pt x="5413248" y="1016508"/>
                </a:lnTo>
                <a:lnTo>
                  <a:pt x="5455920" y="998220"/>
                </a:lnTo>
                <a:lnTo>
                  <a:pt x="5494020" y="972312"/>
                </a:lnTo>
                <a:lnTo>
                  <a:pt x="5526024" y="940308"/>
                </a:lnTo>
                <a:lnTo>
                  <a:pt x="5551932" y="902208"/>
                </a:lnTo>
                <a:lnTo>
                  <a:pt x="5568696" y="859536"/>
                </a:lnTo>
                <a:lnTo>
                  <a:pt x="5574792" y="836676"/>
                </a:lnTo>
                <a:lnTo>
                  <a:pt x="5579364" y="8122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28718" y="3625086"/>
            <a:ext cx="3895725" cy="110363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3825" marR="5080" indent="-111760">
              <a:lnSpc>
                <a:spcPts val="3920"/>
              </a:lnSpc>
              <a:spcBef>
                <a:spcPts val="765"/>
              </a:spcBef>
              <a:tabLst>
                <a:tab pos="2997835" algn="l"/>
              </a:tabLst>
            </a:pPr>
            <a:r>
              <a:rPr sz="3800" dirty="0">
                <a:latin typeface="Arial"/>
                <a:cs typeface="Arial"/>
              </a:rPr>
              <a:t>P</a:t>
            </a:r>
            <a:r>
              <a:rPr sz="3800" spc="-90" dirty="0">
                <a:latin typeface="Arial"/>
                <a:cs typeface="Arial"/>
              </a:rPr>
              <a:t> </a:t>
            </a:r>
            <a:r>
              <a:rPr sz="3800" spc="5" dirty="0">
                <a:latin typeface="Arial"/>
                <a:cs typeface="Arial"/>
              </a:rPr>
              <a:t>r</a:t>
            </a:r>
            <a:r>
              <a:rPr sz="3800" spc="-5" dirty="0">
                <a:latin typeface="Arial"/>
                <a:cs typeface="Arial"/>
              </a:rPr>
              <a:t>eque</a:t>
            </a:r>
            <a:r>
              <a:rPr sz="3800" spc="5" dirty="0">
                <a:latin typeface="Arial"/>
                <a:cs typeface="Arial"/>
              </a:rPr>
              <a:t>s</a:t>
            </a:r>
            <a:r>
              <a:rPr sz="3800" spc="-5" dirty="0">
                <a:latin typeface="Arial"/>
                <a:cs typeface="Arial"/>
              </a:rPr>
              <a:t>t</a:t>
            </a:r>
            <a:r>
              <a:rPr sz="3800" dirty="0">
                <a:latin typeface="Arial"/>
                <a:cs typeface="Arial"/>
              </a:rPr>
              <a:t>s</a:t>
            </a:r>
            <a:r>
              <a:rPr sz="3800" spc="-10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</a:t>
            </a:r>
            <a:r>
              <a:rPr sz="3750" spc="7" baseline="-21111" dirty="0">
                <a:latin typeface="Arial"/>
                <a:cs typeface="Arial"/>
              </a:rPr>
              <a:t>j</a:t>
            </a:r>
            <a:r>
              <a:rPr sz="3750" baseline="-21111" dirty="0">
                <a:latin typeface="Arial"/>
                <a:cs typeface="Arial"/>
              </a:rPr>
              <a:t>	</a:t>
            </a:r>
            <a:r>
              <a:rPr sz="3800" spc="-5" dirty="0">
                <a:latin typeface="Arial"/>
                <a:cs typeface="Arial"/>
              </a:rPr>
              <a:t>onl</a:t>
            </a:r>
            <a:r>
              <a:rPr sz="3800" dirty="0">
                <a:latin typeface="Arial"/>
                <a:cs typeface="Arial"/>
              </a:rPr>
              <a:t>y  </a:t>
            </a:r>
            <a:r>
              <a:rPr sz="3800" spc="-5" dirty="0">
                <a:latin typeface="Arial"/>
                <a:cs typeface="Arial"/>
              </a:rPr>
              <a:t>when</a:t>
            </a:r>
            <a:r>
              <a:rPr sz="3800" spc="-40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F(R</a:t>
            </a:r>
            <a:r>
              <a:rPr sz="3750" baseline="-21111" dirty="0">
                <a:latin typeface="Arial"/>
                <a:cs typeface="Arial"/>
              </a:rPr>
              <a:t>j</a:t>
            </a:r>
            <a:r>
              <a:rPr sz="3800" dirty="0">
                <a:latin typeface="Arial"/>
                <a:cs typeface="Arial"/>
              </a:rPr>
              <a:t>)&gt;F(R</a:t>
            </a:r>
            <a:r>
              <a:rPr sz="3750" baseline="-21111" dirty="0">
                <a:latin typeface="Arial"/>
                <a:cs typeface="Arial"/>
              </a:rPr>
              <a:t>i</a:t>
            </a:r>
            <a:r>
              <a:rPr sz="3800" dirty="0">
                <a:latin typeface="Arial"/>
                <a:cs typeface="Arial"/>
              </a:rPr>
              <a:t>)</a:t>
            </a:r>
            <a:endParaRPr sz="3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90800" y="6062471"/>
            <a:ext cx="6172199" cy="9585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78608" y="6050280"/>
            <a:ext cx="6198235" cy="982980"/>
          </a:xfrm>
          <a:custGeom>
            <a:avLst/>
            <a:gdLst/>
            <a:ahLst/>
            <a:cxnLst/>
            <a:rect l="l" t="t" r="r" b="b"/>
            <a:pathLst>
              <a:path w="6198234" h="982979">
                <a:moveTo>
                  <a:pt x="6198108" y="976884"/>
                </a:moveTo>
                <a:lnTo>
                  <a:pt x="6198108" y="6096"/>
                </a:lnTo>
                <a:lnTo>
                  <a:pt x="6192012" y="0"/>
                </a:lnTo>
                <a:lnTo>
                  <a:pt x="6096" y="0"/>
                </a:lnTo>
                <a:lnTo>
                  <a:pt x="0" y="6096"/>
                </a:lnTo>
                <a:lnTo>
                  <a:pt x="0" y="976884"/>
                </a:lnTo>
                <a:lnTo>
                  <a:pt x="6096" y="982980"/>
                </a:lnTo>
                <a:lnTo>
                  <a:pt x="12192" y="982980"/>
                </a:ln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lnTo>
                  <a:pt x="6172200" y="25908"/>
                </a:lnTo>
                <a:lnTo>
                  <a:pt x="6172200" y="12192"/>
                </a:lnTo>
                <a:lnTo>
                  <a:pt x="6184392" y="25908"/>
                </a:lnTo>
                <a:lnTo>
                  <a:pt x="6184392" y="982980"/>
                </a:lnTo>
                <a:lnTo>
                  <a:pt x="6192012" y="982980"/>
                </a:lnTo>
                <a:lnTo>
                  <a:pt x="6198108" y="976884"/>
                </a:lnTo>
                <a:close/>
              </a:path>
              <a:path w="6198234" h="982979">
                <a:moveTo>
                  <a:pt x="25908" y="25908"/>
                </a:move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close/>
              </a:path>
              <a:path w="6198234" h="982979">
                <a:moveTo>
                  <a:pt x="25908" y="957072"/>
                </a:moveTo>
                <a:lnTo>
                  <a:pt x="25908" y="25908"/>
                </a:lnTo>
                <a:lnTo>
                  <a:pt x="12192" y="25908"/>
                </a:lnTo>
                <a:lnTo>
                  <a:pt x="12192" y="957072"/>
                </a:lnTo>
                <a:lnTo>
                  <a:pt x="25908" y="957072"/>
                </a:lnTo>
                <a:close/>
              </a:path>
              <a:path w="6198234" h="982979">
                <a:moveTo>
                  <a:pt x="6184392" y="957072"/>
                </a:moveTo>
                <a:lnTo>
                  <a:pt x="12192" y="957072"/>
                </a:lnTo>
                <a:lnTo>
                  <a:pt x="25908" y="970788"/>
                </a:lnTo>
                <a:lnTo>
                  <a:pt x="25908" y="982980"/>
                </a:lnTo>
                <a:lnTo>
                  <a:pt x="6172200" y="982980"/>
                </a:lnTo>
                <a:lnTo>
                  <a:pt x="6172200" y="970788"/>
                </a:lnTo>
                <a:lnTo>
                  <a:pt x="6184392" y="957072"/>
                </a:lnTo>
                <a:close/>
              </a:path>
              <a:path w="6198234" h="982979">
                <a:moveTo>
                  <a:pt x="25908" y="982980"/>
                </a:moveTo>
                <a:lnTo>
                  <a:pt x="25908" y="970788"/>
                </a:lnTo>
                <a:lnTo>
                  <a:pt x="12192" y="957072"/>
                </a:lnTo>
                <a:lnTo>
                  <a:pt x="12192" y="982980"/>
                </a:lnTo>
                <a:lnTo>
                  <a:pt x="25908" y="982980"/>
                </a:lnTo>
                <a:close/>
              </a:path>
              <a:path w="6198234" h="982979">
                <a:moveTo>
                  <a:pt x="6184392" y="25908"/>
                </a:moveTo>
                <a:lnTo>
                  <a:pt x="6172200" y="12192"/>
                </a:lnTo>
                <a:lnTo>
                  <a:pt x="6172200" y="25908"/>
                </a:lnTo>
                <a:lnTo>
                  <a:pt x="6184392" y="25908"/>
                </a:lnTo>
                <a:close/>
              </a:path>
              <a:path w="6198234" h="982979">
                <a:moveTo>
                  <a:pt x="6184392" y="957072"/>
                </a:moveTo>
                <a:lnTo>
                  <a:pt x="6184392" y="25908"/>
                </a:lnTo>
                <a:lnTo>
                  <a:pt x="6172200" y="25908"/>
                </a:lnTo>
                <a:lnTo>
                  <a:pt x="6172200" y="957072"/>
                </a:lnTo>
                <a:lnTo>
                  <a:pt x="6184392" y="957072"/>
                </a:lnTo>
                <a:close/>
              </a:path>
              <a:path w="6198234" h="982979">
                <a:moveTo>
                  <a:pt x="6184392" y="982980"/>
                </a:moveTo>
                <a:lnTo>
                  <a:pt x="6184392" y="957072"/>
                </a:lnTo>
                <a:lnTo>
                  <a:pt x="6172200" y="970788"/>
                </a:lnTo>
                <a:lnTo>
                  <a:pt x="6172200" y="982980"/>
                </a:lnTo>
                <a:lnTo>
                  <a:pt x="6184392" y="982980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84932" y="5501640"/>
            <a:ext cx="5876925" cy="1122045"/>
          </a:xfrm>
          <a:custGeom>
            <a:avLst/>
            <a:gdLst/>
            <a:ahLst/>
            <a:cxnLst/>
            <a:rect l="l" t="t" r="r" b="b"/>
            <a:pathLst>
              <a:path w="5876925" h="1122045">
                <a:moveTo>
                  <a:pt x="5876544" y="935736"/>
                </a:moveTo>
                <a:lnTo>
                  <a:pt x="5876544" y="187452"/>
                </a:lnTo>
                <a:lnTo>
                  <a:pt x="5869968" y="137583"/>
                </a:lnTo>
                <a:lnTo>
                  <a:pt x="5851369" y="92794"/>
                </a:lnTo>
                <a:lnTo>
                  <a:pt x="5822442" y="54864"/>
                </a:lnTo>
                <a:lnTo>
                  <a:pt x="5784878" y="25569"/>
                </a:lnTo>
                <a:lnTo>
                  <a:pt x="5740371" y="6688"/>
                </a:lnTo>
                <a:lnTo>
                  <a:pt x="5690616" y="0"/>
                </a:lnTo>
                <a:lnTo>
                  <a:pt x="187452" y="0"/>
                </a:lnTo>
                <a:lnTo>
                  <a:pt x="137583" y="6688"/>
                </a:lnTo>
                <a:lnTo>
                  <a:pt x="92794" y="25569"/>
                </a:lnTo>
                <a:lnTo>
                  <a:pt x="54864" y="54864"/>
                </a:lnTo>
                <a:lnTo>
                  <a:pt x="25569" y="92794"/>
                </a:lnTo>
                <a:lnTo>
                  <a:pt x="6688" y="137583"/>
                </a:lnTo>
                <a:lnTo>
                  <a:pt x="0" y="187452"/>
                </a:lnTo>
                <a:lnTo>
                  <a:pt x="0" y="935736"/>
                </a:lnTo>
                <a:lnTo>
                  <a:pt x="6688" y="985491"/>
                </a:lnTo>
                <a:lnTo>
                  <a:pt x="25569" y="1029998"/>
                </a:lnTo>
                <a:lnTo>
                  <a:pt x="54864" y="1067562"/>
                </a:lnTo>
                <a:lnTo>
                  <a:pt x="92794" y="1096489"/>
                </a:lnTo>
                <a:lnTo>
                  <a:pt x="137583" y="1115088"/>
                </a:lnTo>
                <a:lnTo>
                  <a:pt x="187452" y="1121664"/>
                </a:lnTo>
                <a:lnTo>
                  <a:pt x="5690616" y="1121664"/>
                </a:lnTo>
                <a:lnTo>
                  <a:pt x="5740371" y="1115088"/>
                </a:lnTo>
                <a:lnTo>
                  <a:pt x="5784878" y="1096489"/>
                </a:lnTo>
                <a:lnTo>
                  <a:pt x="5822442" y="1067562"/>
                </a:lnTo>
                <a:lnTo>
                  <a:pt x="5851369" y="1029998"/>
                </a:lnTo>
                <a:lnTo>
                  <a:pt x="5869968" y="985491"/>
                </a:lnTo>
                <a:lnTo>
                  <a:pt x="5876544" y="935736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72740" y="5489448"/>
            <a:ext cx="5902960" cy="1148080"/>
          </a:xfrm>
          <a:custGeom>
            <a:avLst/>
            <a:gdLst/>
            <a:ahLst/>
            <a:cxnLst/>
            <a:rect l="l" t="t" r="r" b="b"/>
            <a:pathLst>
              <a:path w="5902959" h="1148079">
                <a:moveTo>
                  <a:pt x="5902452" y="947928"/>
                </a:moveTo>
                <a:lnTo>
                  <a:pt x="5902452" y="199644"/>
                </a:lnTo>
                <a:lnTo>
                  <a:pt x="5900928" y="178308"/>
                </a:lnTo>
                <a:lnTo>
                  <a:pt x="5897880" y="158496"/>
                </a:lnTo>
                <a:lnTo>
                  <a:pt x="5893308" y="140208"/>
                </a:lnTo>
                <a:lnTo>
                  <a:pt x="5878068" y="103632"/>
                </a:lnTo>
                <a:lnTo>
                  <a:pt x="5867400" y="88392"/>
                </a:lnTo>
                <a:lnTo>
                  <a:pt x="5856732" y="71628"/>
                </a:lnTo>
                <a:lnTo>
                  <a:pt x="5814060" y="33528"/>
                </a:lnTo>
                <a:lnTo>
                  <a:pt x="5779008" y="15240"/>
                </a:lnTo>
                <a:lnTo>
                  <a:pt x="5742432" y="4572"/>
                </a:lnTo>
                <a:lnTo>
                  <a:pt x="5702808" y="0"/>
                </a:lnTo>
                <a:lnTo>
                  <a:pt x="199644" y="0"/>
                </a:lnTo>
                <a:lnTo>
                  <a:pt x="158496" y="4572"/>
                </a:lnTo>
                <a:lnTo>
                  <a:pt x="103632" y="24384"/>
                </a:lnTo>
                <a:lnTo>
                  <a:pt x="71628" y="45720"/>
                </a:lnTo>
                <a:lnTo>
                  <a:pt x="33528" y="88392"/>
                </a:lnTo>
                <a:lnTo>
                  <a:pt x="15240" y="121920"/>
                </a:lnTo>
                <a:lnTo>
                  <a:pt x="4572" y="160020"/>
                </a:lnTo>
                <a:lnTo>
                  <a:pt x="0" y="199644"/>
                </a:lnTo>
                <a:lnTo>
                  <a:pt x="0" y="947928"/>
                </a:lnTo>
                <a:lnTo>
                  <a:pt x="4572" y="989076"/>
                </a:lnTo>
                <a:lnTo>
                  <a:pt x="15240" y="1025652"/>
                </a:lnTo>
                <a:lnTo>
                  <a:pt x="25908" y="1046117"/>
                </a:lnTo>
                <a:lnTo>
                  <a:pt x="25908" y="181356"/>
                </a:lnTo>
                <a:lnTo>
                  <a:pt x="28956" y="164592"/>
                </a:lnTo>
                <a:lnTo>
                  <a:pt x="47244" y="115824"/>
                </a:lnTo>
                <a:lnTo>
                  <a:pt x="76200" y="76200"/>
                </a:lnTo>
                <a:lnTo>
                  <a:pt x="89916" y="65532"/>
                </a:lnTo>
                <a:lnTo>
                  <a:pt x="102108" y="54864"/>
                </a:lnTo>
                <a:lnTo>
                  <a:pt x="147828" y="33528"/>
                </a:lnTo>
                <a:lnTo>
                  <a:pt x="5721096" y="25908"/>
                </a:lnTo>
                <a:lnTo>
                  <a:pt x="5737860" y="28956"/>
                </a:lnTo>
                <a:lnTo>
                  <a:pt x="5786628" y="47244"/>
                </a:lnTo>
                <a:lnTo>
                  <a:pt x="5826252" y="76200"/>
                </a:lnTo>
                <a:lnTo>
                  <a:pt x="5856732" y="117348"/>
                </a:lnTo>
                <a:lnTo>
                  <a:pt x="5873496" y="164592"/>
                </a:lnTo>
                <a:lnTo>
                  <a:pt x="5876544" y="182880"/>
                </a:lnTo>
                <a:lnTo>
                  <a:pt x="5876544" y="1045210"/>
                </a:lnTo>
                <a:lnTo>
                  <a:pt x="5878068" y="1042416"/>
                </a:lnTo>
                <a:lnTo>
                  <a:pt x="5887212" y="1024128"/>
                </a:lnTo>
                <a:lnTo>
                  <a:pt x="5893308" y="1005840"/>
                </a:lnTo>
                <a:lnTo>
                  <a:pt x="5897880" y="987552"/>
                </a:lnTo>
                <a:lnTo>
                  <a:pt x="5900928" y="967740"/>
                </a:lnTo>
                <a:lnTo>
                  <a:pt x="5902452" y="947928"/>
                </a:lnTo>
                <a:close/>
              </a:path>
              <a:path w="5902959" h="1148079">
                <a:moveTo>
                  <a:pt x="5876544" y="1045210"/>
                </a:moveTo>
                <a:lnTo>
                  <a:pt x="5876544" y="966216"/>
                </a:lnTo>
                <a:lnTo>
                  <a:pt x="5873496" y="982980"/>
                </a:lnTo>
                <a:lnTo>
                  <a:pt x="5868924" y="999744"/>
                </a:lnTo>
                <a:lnTo>
                  <a:pt x="5836920" y="1059180"/>
                </a:lnTo>
                <a:lnTo>
                  <a:pt x="5798820" y="1092708"/>
                </a:lnTo>
                <a:lnTo>
                  <a:pt x="5753100" y="1114044"/>
                </a:lnTo>
                <a:lnTo>
                  <a:pt x="5719572" y="1121664"/>
                </a:lnTo>
                <a:lnTo>
                  <a:pt x="181356" y="1121664"/>
                </a:lnTo>
                <a:lnTo>
                  <a:pt x="131064" y="1107948"/>
                </a:lnTo>
                <a:lnTo>
                  <a:pt x="88392" y="1082040"/>
                </a:lnTo>
                <a:lnTo>
                  <a:pt x="45720" y="1030224"/>
                </a:lnTo>
                <a:lnTo>
                  <a:pt x="33528" y="998220"/>
                </a:lnTo>
                <a:lnTo>
                  <a:pt x="28956" y="982980"/>
                </a:lnTo>
                <a:lnTo>
                  <a:pt x="25908" y="964692"/>
                </a:lnTo>
                <a:lnTo>
                  <a:pt x="25908" y="1046117"/>
                </a:lnTo>
                <a:lnTo>
                  <a:pt x="59436" y="1089660"/>
                </a:lnTo>
                <a:lnTo>
                  <a:pt x="121920" y="1132332"/>
                </a:lnTo>
                <a:lnTo>
                  <a:pt x="160020" y="1143000"/>
                </a:lnTo>
                <a:lnTo>
                  <a:pt x="199644" y="1147572"/>
                </a:lnTo>
                <a:lnTo>
                  <a:pt x="5702808" y="1147572"/>
                </a:lnTo>
                <a:lnTo>
                  <a:pt x="5743956" y="1143000"/>
                </a:lnTo>
                <a:lnTo>
                  <a:pt x="5798820" y="1123188"/>
                </a:lnTo>
                <a:lnTo>
                  <a:pt x="5814060" y="1112520"/>
                </a:lnTo>
                <a:lnTo>
                  <a:pt x="5830824" y="1101852"/>
                </a:lnTo>
                <a:lnTo>
                  <a:pt x="5844540" y="1088136"/>
                </a:lnTo>
                <a:lnTo>
                  <a:pt x="5856732" y="1074420"/>
                </a:lnTo>
                <a:lnTo>
                  <a:pt x="5868924" y="1059180"/>
                </a:lnTo>
                <a:lnTo>
                  <a:pt x="5876544" y="10452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090162" y="5464553"/>
            <a:ext cx="5184775" cy="110363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ts val="3920"/>
              </a:lnSpc>
              <a:spcBef>
                <a:spcPts val="765"/>
              </a:spcBef>
              <a:tabLst>
                <a:tab pos="2997835" algn="l"/>
              </a:tabLst>
            </a:pPr>
            <a:r>
              <a:rPr sz="3800" dirty="0">
                <a:latin typeface="Arial"/>
                <a:cs typeface="Arial"/>
              </a:rPr>
              <a:t>P</a:t>
            </a:r>
            <a:r>
              <a:rPr sz="3800" spc="-75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requests</a:t>
            </a:r>
            <a:r>
              <a:rPr sz="3800" spc="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</a:t>
            </a:r>
            <a:r>
              <a:rPr sz="3750" baseline="-21111" dirty="0">
                <a:latin typeface="Arial"/>
                <a:cs typeface="Arial"/>
              </a:rPr>
              <a:t>j	</a:t>
            </a:r>
            <a:r>
              <a:rPr sz="3800" spc="-5" dirty="0">
                <a:latin typeface="Arial"/>
                <a:cs typeface="Arial"/>
              </a:rPr>
              <a:t>only</a:t>
            </a:r>
            <a:r>
              <a:rPr sz="3800" spc="-65" dirty="0">
                <a:latin typeface="Arial"/>
                <a:cs typeface="Arial"/>
              </a:rPr>
              <a:t> </a:t>
            </a:r>
            <a:r>
              <a:rPr sz="3800" spc="-5" dirty="0">
                <a:latin typeface="Arial"/>
                <a:cs typeface="Arial"/>
              </a:rPr>
              <a:t>when  it released</a:t>
            </a:r>
            <a:r>
              <a:rPr sz="3800" spc="-20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F(R</a:t>
            </a:r>
            <a:r>
              <a:rPr sz="3750" baseline="-21111" dirty="0">
                <a:latin typeface="Arial"/>
                <a:cs typeface="Arial"/>
              </a:rPr>
              <a:t>k</a:t>
            </a:r>
            <a:r>
              <a:rPr sz="3800" dirty="0">
                <a:latin typeface="Arial"/>
                <a:cs typeface="Arial"/>
              </a:rPr>
              <a:t>)&gt;=F(R</a:t>
            </a:r>
            <a:r>
              <a:rPr sz="3750" baseline="-21111" dirty="0">
                <a:latin typeface="Arial"/>
                <a:cs typeface="Arial"/>
              </a:rPr>
              <a:t>j</a:t>
            </a:r>
            <a:r>
              <a:rPr sz="3800" dirty="0">
                <a:latin typeface="Arial"/>
                <a:cs typeface="Arial"/>
              </a:rPr>
              <a:t>)</a:t>
            </a:r>
            <a:endParaRPr sz="3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41604" y="5004816"/>
            <a:ext cx="553720" cy="603885"/>
          </a:xfrm>
          <a:custGeom>
            <a:avLst/>
            <a:gdLst/>
            <a:ahLst/>
            <a:cxnLst/>
            <a:rect l="l" t="t" r="r" b="b"/>
            <a:pathLst>
              <a:path w="553719" h="603885">
                <a:moveTo>
                  <a:pt x="553212" y="301752"/>
                </a:moveTo>
                <a:lnTo>
                  <a:pt x="549603" y="252936"/>
                </a:lnTo>
                <a:lnTo>
                  <a:pt x="539154" y="206581"/>
                </a:lnTo>
                <a:lnTo>
                  <a:pt x="522433" y="163316"/>
                </a:lnTo>
                <a:lnTo>
                  <a:pt x="500006" y="123773"/>
                </a:lnTo>
                <a:lnTo>
                  <a:pt x="472440" y="88582"/>
                </a:lnTo>
                <a:lnTo>
                  <a:pt x="440301" y="58375"/>
                </a:lnTo>
                <a:lnTo>
                  <a:pt x="404158" y="33782"/>
                </a:lnTo>
                <a:lnTo>
                  <a:pt x="364577" y="15435"/>
                </a:lnTo>
                <a:lnTo>
                  <a:pt x="322124" y="3963"/>
                </a:lnTo>
                <a:lnTo>
                  <a:pt x="277368" y="0"/>
                </a:lnTo>
                <a:lnTo>
                  <a:pt x="232198" y="3963"/>
                </a:lnTo>
                <a:lnTo>
                  <a:pt x="189414" y="15435"/>
                </a:lnTo>
                <a:lnTo>
                  <a:pt x="149576" y="33782"/>
                </a:lnTo>
                <a:lnTo>
                  <a:pt x="113239" y="58375"/>
                </a:lnTo>
                <a:lnTo>
                  <a:pt x="80962" y="88582"/>
                </a:lnTo>
                <a:lnTo>
                  <a:pt x="53303" y="123773"/>
                </a:lnTo>
                <a:lnTo>
                  <a:pt x="30819" y="163316"/>
                </a:lnTo>
                <a:lnTo>
                  <a:pt x="14069" y="206581"/>
                </a:lnTo>
                <a:lnTo>
                  <a:pt x="3610" y="252936"/>
                </a:lnTo>
                <a:lnTo>
                  <a:pt x="0" y="301752"/>
                </a:lnTo>
                <a:lnTo>
                  <a:pt x="3610" y="350567"/>
                </a:lnTo>
                <a:lnTo>
                  <a:pt x="14069" y="396922"/>
                </a:lnTo>
                <a:lnTo>
                  <a:pt x="30819" y="440187"/>
                </a:lnTo>
                <a:lnTo>
                  <a:pt x="53303" y="479730"/>
                </a:lnTo>
                <a:lnTo>
                  <a:pt x="80962" y="514921"/>
                </a:lnTo>
                <a:lnTo>
                  <a:pt x="113239" y="545128"/>
                </a:lnTo>
                <a:lnTo>
                  <a:pt x="149576" y="569721"/>
                </a:lnTo>
                <a:lnTo>
                  <a:pt x="189414" y="588068"/>
                </a:lnTo>
                <a:lnTo>
                  <a:pt x="232198" y="599540"/>
                </a:lnTo>
                <a:lnTo>
                  <a:pt x="277368" y="603504"/>
                </a:lnTo>
                <a:lnTo>
                  <a:pt x="322124" y="599540"/>
                </a:lnTo>
                <a:lnTo>
                  <a:pt x="364577" y="588068"/>
                </a:lnTo>
                <a:lnTo>
                  <a:pt x="404158" y="569721"/>
                </a:lnTo>
                <a:lnTo>
                  <a:pt x="440301" y="545128"/>
                </a:lnTo>
                <a:lnTo>
                  <a:pt x="472440" y="514921"/>
                </a:lnTo>
                <a:lnTo>
                  <a:pt x="500006" y="479730"/>
                </a:lnTo>
                <a:lnTo>
                  <a:pt x="522433" y="440187"/>
                </a:lnTo>
                <a:lnTo>
                  <a:pt x="539154" y="396922"/>
                </a:lnTo>
                <a:lnTo>
                  <a:pt x="549603" y="350567"/>
                </a:lnTo>
                <a:lnTo>
                  <a:pt x="553212" y="301752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9412" y="4992624"/>
            <a:ext cx="577850" cy="628015"/>
          </a:xfrm>
          <a:custGeom>
            <a:avLst/>
            <a:gdLst/>
            <a:ahLst/>
            <a:cxnLst/>
            <a:rect l="l" t="t" r="r" b="b"/>
            <a:pathLst>
              <a:path w="577850" h="628014">
                <a:moveTo>
                  <a:pt x="577596" y="329184"/>
                </a:moveTo>
                <a:lnTo>
                  <a:pt x="577596" y="297180"/>
                </a:lnTo>
                <a:lnTo>
                  <a:pt x="574548" y="266700"/>
                </a:lnTo>
                <a:lnTo>
                  <a:pt x="565404" y="220980"/>
                </a:lnTo>
                <a:lnTo>
                  <a:pt x="554736" y="192024"/>
                </a:lnTo>
                <a:lnTo>
                  <a:pt x="550164" y="178308"/>
                </a:lnTo>
                <a:lnTo>
                  <a:pt x="542544" y="164592"/>
                </a:lnTo>
                <a:lnTo>
                  <a:pt x="528828" y="138684"/>
                </a:lnTo>
                <a:lnTo>
                  <a:pt x="512064" y="114300"/>
                </a:lnTo>
                <a:lnTo>
                  <a:pt x="472440" y="71628"/>
                </a:lnTo>
                <a:lnTo>
                  <a:pt x="414528" y="30480"/>
                </a:lnTo>
                <a:lnTo>
                  <a:pt x="388620" y="19812"/>
                </a:lnTo>
                <a:lnTo>
                  <a:pt x="374904" y="13716"/>
                </a:lnTo>
                <a:lnTo>
                  <a:pt x="361188" y="10668"/>
                </a:lnTo>
                <a:lnTo>
                  <a:pt x="347472" y="6096"/>
                </a:lnTo>
                <a:lnTo>
                  <a:pt x="332232" y="3048"/>
                </a:lnTo>
                <a:lnTo>
                  <a:pt x="318516" y="1524"/>
                </a:lnTo>
                <a:lnTo>
                  <a:pt x="303276" y="0"/>
                </a:lnTo>
                <a:lnTo>
                  <a:pt x="274320" y="0"/>
                </a:lnTo>
                <a:lnTo>
                  <a:pt x="243840" y="3048"/>
                </a:lnTo>
                <a:lnTo>
                  <a:pt x="230124" y="6096"/>
                </a:lnTo>
                <a:lnTo>
                  <a:pt x="216408" y="10668"/>
                </a:lnTo>
                <a:lnTo>
                  <a:pt x="202692" y="13716"/>
                </a:lnTo>
                <a:lnTo>
                  <a:pt x="188976" y="19812"/>
                </a:lnTo>
                <a:lnTo>
                  <a:pt x="175260" y="24384"/>
                </a:lnTo>
                <a:lnTo>
                  <a:pt x="163068" y="32004"/>
                </a:lnTo>
                <a:lnTo>
                  <a:pt x="126492" y="54864"/>
                </a:lnTo>
                <a:lnTo>
                  <a:pt x="83820" y="92964"/>
                </a:lnTo>
                <a:lnTo>
                  <a:pt x="48768" y="138684"/>
                </a:lnTo>
                <a:lnTo>
                  <a:pt x="22860" y="192024"/>
                </a:lnTo>
                <a:lnTo>
                  <a:pt x="3048" y="266700"/>
                </a:lnTo>
                <a:lnTo>
                  <a:pt x="0" y="298704"/>
                </a:lnTo>
                <a:lnTo>
                  <a:pt x="0" y="330708"/>
                </a:lnTo>
                <a:lnTo>
                  <a:pt x="9144" y="391668"/>
                </a:lnTo>
                <a:lnTo>
                  <a:pt x="22860" y="435864"/>
                </a:lnTo>
                <a:lnTo>
                  <a:pt x="25908" y="442722"/>
                </a:lnTo>
                <a:lnTo>
                  <a:pt x="25908" y="298704"/>
                </a:lnTo>
                <a:lnTo>
                  <a:pt x="27432" y="283464"/>
                </a:lnTo>
                <a:lnTo>
                  <a:pt x="30480" y="256032"/>
                </a:lnTo>
                <a:lnTo>
                  <a:pt x="33528" y="240792"/>
                </a:lnTo>
                <a:lnTo>
                  <a:pt x="38100" y="227076"/>
                </a:lnTo>
                <a:lnTo>
                  <a:pt x="41148" y="214884"/>
                </a:lnTo>
                <a:lnTo>
                  <a:pt x="57912" y="175260"/>
                </a:lnTo>
                <a:lnTo>
                  <a:pt x="86868" y="129540"/>
                </a:lnTo>
                <a:lnTo>
                  <a:pt x="121920" y="89916"/>
                </a:lnTo>
                <a:lnTo>
                  <a:pt x="152400" y="67056"/>
                </a:lnTo>
                <a:lnTo>
                  <a:pt x="187452" y="47244"/>
                </a:lnTo>
                <a:lnTo>
                  <a:pt x="224028" y="35052"/>
                </a:lnTo>
                <a:lnTo>
                  <a:pt x="236220" y="30480"/>
                </a:lnTo>
                <a:lnTo>
                  <a:pt x="249936" y="28956"/>
                </a:lnTo>
                <a:lnTo>
                  <a:pt x="262128" y="27432"/>
                </a:lnTo>
                <a:lnTo>
                  <a:pt x="275844" y="25908"/>
                </a:lnTo>
                <a:lnTo>
                  <a:pt x="303276" y="25908"/>
                </a:lnTo>
                <a:lnTo>
                  <a:pt x="315468" y="27432"/>
                </a:lnTo>
                <a:lnTo>
                  <a:pt x="329184" y="28956"/>
                </a:lnTo>
                <a:lnTo>
                  <a:pt x="341376" y="32004"/>
                </a:lnTo>
                <a:lnTo>
                  <a:pt x="355092" y="35052"/>
                </a:lnTo>
                <a:lnTo>
                  <a:pt x="367284" y="38100"/>
                </a:lnTo>
                <a:lnTo>
                  <a:pt x="379476" y="42672"/>
                </a:lnTo>
                <a:lnTo>
                  <a:pt x="391668" y="48768"/>
                </a:lnTo>
                <a:lnTo>
                  <a:pt x="402336" y="53340"/>
                </a:lnTo>
                <a:lnTo>
                  <a:pt x="435864" y="74676"/>
                </a:lnTo>
                <a:lnTo>
                  <a:pt x="475488" y="109728"/>
                </a:lnTo>
                <a:lnTo>
                  <a:pt x="507492" y="152400"/>
                </a:lnTo>
                <a:lnTo>
                  <a:pt x="525780" y="188976"/>
                </a:lnTo>
                <a:lnTo>
                  <a:pt x="531876" y="201168"/>
                </a:lnTo>
                <a:lnTo>
                  <a:pt x="541020" y="228600"/>
                </a:lnTo>
                <a:lnTo>
                  <a:pt x="547116" y="256032"/>
                </a:lnTo>
                <a:lnTo>
                  <a:pt x="548640" y="269748"/>
                </a:lnTo>
                <a:lnTo>
                  <a:pt x="551688" y="284988"/>
                </a:lnTo>
                <a:lnTo>
                  <a:pt x="551688" y="298704"/>
                </a:lnTo>
                <a:lnTo>
                  <a:pt x="553212" y="313944"/>
                </a:lnTo>
                <a:lnTo>
                  <a:pt x="553212" y="440436"/>
                </a:lnTo>
                <a:lnTo>
                  <a:pt x="554736" y="435864"/>
                </a:lnTo>
                <a:lnTo>
                  <a:pt x="560832" y="420624"/>
                </a:lnTo>
                <a:lnTo>
                  <a:pt x="565404" y="406908"/>
                </a:lnTo>
                <a:lnTo>
                  <a:pt x="574548" y="361188"/>
                </a:lnTo>
                <a:lnTo>
                  <a:pt x="577596" y="329184"/>
                </a:lnTo>
                <a:close/>
              </a:path>
              <a:path w="577850" h="628014">
                <a:moveTo>
                  <a:pt x="553212" y="440436"/>
                </a:moveTo>
                <a:lnTo>
                  <a:pt x="553212" y="313944"/>
                </a:lnTo>
                <a:lnTo>
                  <a:pt x="551688" y="329184"/>
                </a:lnTo>
                <a:lnTo>
                  <a:pt x="551688" y="344424"/>
                </a:lnTo>
                <a:lnTo>
                  <a:pt x="550164" y="358140"/>
                </a:lnTo>
                <a:lnTo>
                  <a:pt x="547116" y="371856"/>
                </a:lnTo>
                <a:lnTo>
                  <a:pt x="544068" y="387096"/>
                </a:lnTo>
                <a:lnTo>
                  <a:pt x="541020" y="400812"/>
                </a:lnTo>
                <a:lnTo>
                  <a:pt x="536448" y="413004"/>
                </a:lnTo>
                <a:lnTo>
                  <a:pt x="531876" y="426720"/>
                </a:lnTo>
                <a:lnTo>
                  <a:pt x="525780" y="438912"/>
                </a:lnTo>
                <a:lnTo>
                  <a:pt x="507492" y="475488"/>
                </a:lnTo>
                <a:lnTo>
                  <a:pt x="473964" y="518160"/>
                </a:lnTo>
                <a:lnTo>
                  <a:pt x="435864" y="553212"/>
                </a:lnTo>
                <a:lnTo>
                  <a:pt x="402336" y="574548"/>
                </a:lnTo>
                <a:lnTo>
                  <a:pt x="367284" y="589788"/>
                </a:lnTo>
                <a:lnTo>
                  <a:pt x="353568" y="592836"/>
                </a:lnTo>
                <a:lnTo>
                  <a:pt x="329184" y="598932"/>
                </a:lnTo>
                <a:lnTo>
                  <a:pt x="301752" y="601980"/>
                </a:lnTo>
                <a:lnTo>
                  <a:pt x="275844" y="601980"/>
                </a:lnTo>
                <a:lnTo>
                  <a:pt x="248412" y="598932"/>
                </a:lnTo>
                <a:lnTo>
                  <a:pt x="236220" y="595884"/>
                </a:lnTo>
                <a:lnTo>
                  <a:pt x="222504" y="592836"/>
                </a:lnTo>
                <a:lnTo>
                  <a:pt x="210312" y="589788"/>
                </a:lnTo>
                <a:lnTo>
                  <a:pt x="198120" y="585216"/>
                </a:lnTo>
                <a:lnTo>
                  <a:pt x="185928" y="579120"/>
                </a:lnTo>
                <a:lnTo>
                  <a:pt x="175260" y="574548"/>
                </a:lnTo>
                <a:lnTo>
                  <a:pt x="163068" y="566928"/>
                </a:lnTo>
                <a:lnTo>
                  <a:pt x="152400" y="560832"/>
                </a:lnTo>
                <a:lnTo>
                  <a:pt x="141732" y="553212"/>
                </a:lnTo>
                <a:lnTo>
                  <a:pt x="102108" y="518160"/>
                </a:lnTo>
                <a:lnTo>
                  <a:pt x="70104" y="475488"/>
                </a:lnTo>
                <a:lnTo>
                  <a:pt x="51816" y="438912"/>
                </a:lnTo>
                <a:lnTo>
                  <a:pt x="45720" y="426720"/>
                </a:lnTo>
                <a:lnTo>
                  <a:pt x="36576" y="399288"/>
                </a:lnTo>
                <a:lnTo>
                  <a:pt x="30480" y="371856"/>
                </a:lnTo>
                <a:lnTo>
                  <a:pt x="28956" y="358140"/>
                </a:lnTo>
                <a:lnTo>
                  <a:pt x="27432" y="342900"/>
                </a:lnTo>
                <a:lnTo>
                  <a:pt x="25908" y="329184"/>
                </a:lnTo>
                <a:lnTo>
                  <a:pt x="25908" y="442722"/>
                </a:lnTo>
                <a:lnTo>
                  <a:pt x="35052" y="463296"/>
                </a:lnTo>
                <a:lnTo>
                  <a:pt x="65532" y="513588"/>
                </a:lnTo>
                <a:lnTo>
                  <a:pt x="105156" y="556260"/>
                </a:lnTo>
                <a:lnTo>
                  <a:pt x="150876" y="589788"/>
                </a:lnTo>
                <a:lnTo>
                  <a:pt x="163068" y="595884"/>
                </a:lnTo>
                <a:lnTo>
                  <a:pt x="176784" y="603504"/>
                </a:lnTo>
                <a:lnTo>
                  <a:pt x="188976" y="608076"/>
                </a:lnTo>
                <a:lnTo>
                  <a:pt x="202692" y="614172"/>
                </a:lnTo>
                <a:lnTo>
                  <a:pt x="216408" y="617220"/>
                </a:lnTo>
                <a:lnTo>
                  <a:pt x="230124" y="621792"/>
                </a:lnTo>
                <a:lnTo>
                  <a:pt x="245364" y="624840"/>
                </a:lnTo>
                <a:lnTo>
                  <a:pt x="259080" y="626364"/>
                </a:lnTo>
                <a:lnTo>
                  <a:pt x="274320" y="627888"/>
                </a:lnTo>
                <a:lnTo>
                  <a:pt x="304800" y="627888"/>
                </a:lnTo>
                <a:lnTo>
                  <a:pt x="318516" y="626364"/>
                </a:lnTo>
                <a:lnTo>
                  <a:pt x="333756" y="623316"/>
                </a:lnTo>
                <a:lnTo>
                  <a:pt x="347472" y="621792"/>
                </a:lnTo>
                <a:lnTo>
                  <a:pt x="388620" y="608076"/>
                </a:lnTo>
                <a:lnTo>
                  <a:pt x="426720" y="589788"/>
                </a:lnTo>
                <a:lnTo>
                  <a:pt x="473964" y="554736"/>
                </a:lnTo>
                <a:lnTo>
                  <a:pt x="512064" y="512064"/>
                </a:lnTo>
                <a:lnTo>
                  <a:pt x="544068" y="463296"/>
                </a:lnTo>
                <a:lnTo>
                  <a:pt x="550164" y="449580"/>
                </a:lnTo>
                <a:lnTo>
                  <a:pt x="553212" y="440436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27023" y="514908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930908" y="4317492"/>
            <a:ext cx="736600" cy="429895"/>
          </a:xfrm>
          <a:custGeom>
            <a:avLst/>
            <a:gdLst/>
            <a:ahLst/>
            <a:cxnLst/>
            <a:rect l="l" t="t" r="r" b="b"/>
            <a:pathLst>
              <a:path w="736600" h="429895">
                <a:moveTo>
                  <a:pt x="0" y="0"/>
                </a:moveTo>
                <a:lnTo>
                  <a:pt x="0" y="429768"/>
                </a:lnTo>
                <a:lnTo>
                  <a:pt x="736092" y="429768"/>
                </a:lnTo>
                <a:lnTo>
                  <a:pt x="736092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18716" y="4303776"/>
            <a:ext cx="762000" cy="455930"/>
          </a:xfrm>
          <a:custGeom>
            <a:avLst/>
            <a:gdLst/>
            <a:ahLst/>
            <a:cxnLst/>
            <a:rect l="l" t="t" r="r" b="b"/>
            <a:pathLst>
              <a:path w="762000" h="455929">
                <a:moveTo>
                  <a:pt x="762000" y="451104"/>
                </a:moveTo>
                <a:lnTo>
                  <a:pt x="762000" y="6096"/>
                </a:lnTo>
                <a:lnTo>
                  <a:pt x="755904" y="0"/>
                </a:lnTo>
                <a:lnTo>
                  <a:pt x="6096" y="0"/>
                </a:lnTo>
                <a:lnTo>
                  <a:pt x="0" y="6096"/>
                </a:lnTo>
                <a:lnTo>
                  <a:pt x="0" y="451104"/>
                </a:lnTo>
                <a:lnTo>
                  <a:pt x="6096" y="455676"/>
                </a:lnTo>
                <a:lnTo>
                  <a:pt x="12192" y="455676"/>
                </a:lnTo>
                <a:lnTo>
                  <a:pt x="12192" y="25908"/>
                </a:lnTo>
                <a:lnTo>
                  <a:pt x="24384" y="13716"/>
                </a:lnTo>
                <a:lnTo>
                  <a:pt x="24384" y="25908"/>
                </a:lnTo>
                <a:lnTo>
                  <a:pt x="736092" y="25908"/>
                </a:lnTo>
                <a:lnTo>
                  <a:pt x="736092" y="13716"/>
                </a:lnTo>
                <a:lnTo>
                  <a:pt x="748284" y="25908"/>
                </a:lnTo>
                <a:lnTo>
                  <a:pt x="748284" y="455676"/>
                </a:lnTo>
                <a:lnTo>
                  <a:pt x="755904" y="455676"/>
                </a:lnTo>
                <a:lnTo>
                  <a:pt x="762000" y="451104"/>
                </a:lnTo>
                <a:close/>
              </a:path>
              <a:path w="762000" h="455929">
                <a:moveTo>
                  <a:pt x="24384" y="25908"/>
                </a:moveTo>
                <a:lnTo>
                  <a:pt x="24384" y="13716"/>
                </a:lnTo>
                <a:lnTo>
                  <a:pt x="12192" y="25908"/>
                </a:lnTo>
                <a:lnTo>
                  <a:pt x="24384" y="25908"/>
                </a:lnTo>
                <a:close/>
              </a:path>
              <a:path w="762000" h="455929">
                <a:moveTo>
                  <a:pt x="24384" y="431292"/>
                </a:moveTo>
                <a:lnTo>
                  <a:pt x="24384" y="25908"/>
                </a:lnTo>
                <a:lnTo>
                  <a:pt x="12192" y="25908"/>
                </a:lnTo>
                <a:lnTo>
                  <a:pt x="12192" y="431292"/>
                </a:lnTo>
                <a:lnTo>
                  <a:pt x="24384" y="431292"/>
                </a:lnTo>
                <a:close/>
              </a:path>
              <a:path w="762000" h="455929">
                <a:moveTo>
                  <a:pt x="748284" y="431292"/>
                </a:moveTo>
                <a:lnTo>
                  <a:pt x="12192" y="431292"/>
                </a:lnTo>
                <a:lnTo>
                  <a:pt x="24384" y="443484"/>
                </a:lnTo>
                <a:lnTo>
                  <a:pt x="24384" y="455676"/>
                </a:lnTo>
                <a:lnTo>
                  <a:pt x="736092" y="455676"/>
                </a:lnTo>
                <a:lnTo>
                  <a:pt x="736092" y="443484"/>
                </a:lnTo>
                <a:lnTo>
                  <a:pt x="748284" y="431292"/>
                </a:lnTo>
                <a:close/>
              </a:path>
              <a:path w="762000" h="455929">
                <a:moveTo>
                  <a:pt x="24384" y="455676"/>
                </a:moveTo>
                <a:lnTo>
                  <a:pt x="24384" y="443484"/>
                </a:lnTo>
                <a:lnTo>
                  <a:pt x="12192" y="431292"/>
                </a:lnTo>
                <a:lnTo>
                  <a:pt x="12192" y="455676"/>
                </a:lnTo>
                <a:lnTo>
                  <a:pt x="24384" y="455676"/>
                </a:lnTo>
                <a:close/>
              </a:path>
              <a:path w="762000" h="455929">
                <a:moveTo>
                  <a:pt x="748284" y="25908"/>
                </a:moveTo>
                <a:lnTo>
                  <a:pt x="736092" y="13716"/>
                </a:lnTo>
                <a:lnTo>
                  <a:pt x="736092" y="25908"/>
                </a:lnTo>
                <a:lnTo>
                  <a:pt x="748284" y="25908"/>
                </a:lnTo>
                <a:close/>
              </a:path>
              <a:path w="762000" h="455929">
                <a:moveTo>
                  <a:pt x="748284" y="431292"/>
                </a:moveTo>
                <a:lnTo>
                  <a:pt x="748284" y="25908"/>
                </a:lnTo>
                <a:lnTo>
                  <a:pt x="736092" y="25908"/>
                </a:lnTo>
                <a:lnTo>
                  <a:pt x="736092" y="431292"/>
                </a:lnTo>
                <a:lnTo>
                  <a:pt x="748284" y="431292"/>
                </a:lnTo>
                <a:close/>
              </a:path>
              <a:path w="762000" h="455929">
                <a:moveTo>
                  <a:pt x="748284" y="455676"/>
                </a:moveTo>
                <a:lnTo>
                  <a:pt x="748284" y="431292"/>
                </a:lnTo>
                <a:lnTo>
                  <a:pt x="736092" y="443484"/>
                </a:lnTo>
                <a:lnTo>
                  <a:pt x="736092" y="455676"/>
                </a:lnTo>
                <a:lnTo>
                  <a:pt x="748284" y="455676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930908" y="4374894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97280" y="5503164"/>
            <a:ext cx="833755" cy="835660"/>
          </a:xfrm>
          <a:custGeom>
            <a:avLst/>
            <a:gdLst/>
            <a:ahLst/>
            <a:cxnLst/>
            <a:rect l="l" t="t" r="r" b="b"/>
            <a:pathLst>
              <a:path w="833755" h="835660">
                <a:moveTo>
                  <a:pt x="167640" y="134112"/>
                </a:moveTo>
                <a:lnTo>
                  <a:pt x="33528" y="0"/>
                </a:lnTo>
                <a:lnTo>
                  <a:pt x="0" y="33528"/>
                </a:lnTo>
                <a:lnTo>
                  <a:pt x="134112" y="167640"/>
                </a:lnTo>
                <a:lnTo>
                  <a:pt x="167640" y="134112"/>
                </a:lnTo>
                <a:close/>
              </a:path>
              <a:path w="833755" h="835660">
                <a:moveTo>
                  <a:pt x="403860" y="370332"/>
                </a:moveTo>
                <a:lnTo>
                  <a:pt x="268224" y="234696"/>
                </a:lnTo>
                <a:lnTo>
                  <a:pt x="234696" y="269748"/>
                </a:lnTo>
                <a:lnTo>
                  <a:pt x="368808" y="403860"/>
                </a:lnTo>
                <a:lnTo>
                  <a:pt x="403860" y="370332"/>
                </a:lnTo>
                <a:close/>
              </a:path>
              <a:path w="833755" h="835660">
                <a:moveTo>
                  <a:pt x="638556" y="606552"/>
                </a:moveTo>
                <a:lnTo>
                  <a:pt x="504444" y="470916"/>
                </a:lnTo>
                <a:lnTo>
                  <a:pt x="470916" y="504444"/>
                </a:lnTo>
                <a:lnTo>
                  <a:pt x="605028" y="640080"/>
                </a:lnTo>
                <a:lnTo>
                  <a:pt x="638556" y="606552"/>
                </a:lnTo>
                <a:close/>
              </a:path>
              <a:path w="833755" h="835660">
                <a:moveTo>
                  <a:pt x="816864" y="830801"/>
                </a:moveTo>
                <a:lnTo>
                  <a:pt x="816864" y="784860"/>
                </a:lnTo>
                <a:lnTo>
                  <a:pt x="783336" y="818388"/>
                </a:lnTo>
                <a:lnTo>
                  <a:pt x="722082" y="757134"/>
                </a:lnTo>
                <a:lnTo>
                  <a:pt x="646176" y="737616"/>
                </a:lnTo>
                <a:lnTo>
                  <a:pt x="636936" y="736377"/>
                </a:lnTo>
                <a:lnTo>
                  <a:pt x="628269" y="739140"/>
                </a:lnTo>
                <a:lnTo>
                  <a:pt x="621315" y="745331"/>
                </a:lnTo>
                <a:lnTo>
                  <a:pt x="617220" y="754380"/>
                </a:lnTo>
                <a:lnTo>
                  <a:pt x="616839" y="763619"/>
                </a:lnTo>
                <a:lnTo>
                  <a:pt x="619887" y="772287"/>
                </a:lnTo>
                <a:lnTo>
                  <a:pt x="625792" y="779240"/>
                </a:lnTo>
                <a:lnTo>
                  <a:pt x="633984" y="783336"/>
                </a:lnTo>
                <a:lnTo>
                  <a:pt x="816864" y="830801"/>
                </a:lnTo>
                <a:close/>
              </a:path>
              <a:path w="833755" h="835660">
                <a:moveTo>
                  <a:pt x="767216" y="768740"/>
                </a:moveTo>
                <a:lnTo>
                  <a:pt x="755610" y="723606"/>
                </a:lnTo>
                <a:lnTo>
                  <a:pt x="739140" y="707136"/>
                </a:lnTo>
                <a:lnTo>
                  <a:pt x="705612" y="740664"/>
                </a:lnTo>
                <a:lnTo>
                  <a:pt x="722082" y="757134"/>
                </a:lnTo>
                <a:lnTo>
                  <a:pt x="767216" y="768740"/>
                </a:lnTo>
                <a:close/>
              </a:path>
              <a:path w="833755" h="835660">
                <a:moveTo>
                  <a:pt x="806196" y="795528"/>
                </a:moveTo>
                <a:lnTo>
                  <a:pt x="806196" y="778764"/>
                </a:lnTo>
                <a:lnTo>
                  <a:pt x="777240" y="807720"/>
                </a:lnTo>
                <a:lnTo>
                  <a:pt x="767216" y="768740"/>
                </a:lnTo>
                <a:lnTo>
                  <a:pt x="722082" y="757134"/>
                </a:lnTo>
                <a:lnTo>
                  <a:pt x="783336" y="818388"/>
                </a:lnTo>
                <a:lnTo>
                  <a:pt x="806196" y="795528"/>
                </a:lnTo>
                <a:close/>
              </a:path>
              <a:path w="833755" h="835660">
                <a:moveTo>
                  <a:pt x="833628" y="835152"/>
                </a:moveTo>
                <a:lnTo>
                  <a:pt x="781812" y="635508"/>
                </a:lnTo>
                <a:lnTo>
                  <a:pt x="777716" y="627316"/>
                </a:lnTo>
                <a:lnTo>
                  <a:pt x="770763" y="621411"/>
                </a:lnTo>
                <a:lnTo>
                  <a:pt x="762095" y="618363"/>
                </a:lnTo>
                <a:lnTo>
                  <a:pt x="752856" y="618744"/>
                </a:lnTo>
                <a:lnTo>
                  <a:pt x="743807" y="623482"/>
                </a:lnTo>
                <a:lnTo>
                  <a:pt x="737616" y="630364"/>
                </a:lnTo>
                <a:lnTo>
                  <a:pt x="734853" y="638675"/>
                </a:lnTo>
                <a:lnTo>
                  <a:pt x="736092" y="647700"/>
                </a:lnTo>
                <a:lnTo>
                  <a:pt x="755610" y="723606"/>
                </a:lnTo>
                <a:lnTo>
                  <a:pt x="816864" y="784860"/>
                </a:lnTo>
                <a:lnTo>
                  <a:pt x="816864" y="830801"/>
                </a:lnTo>
                <a:lnTo>
                  <a:pt x="833628" y="835152"/>
                </a:lnTo>
                <a:close/>
              </a:path>
              <a:path w="833755" h="835660">
                <a:moveTo>
                  <a:pt x="816864" y="784860"/>
                </a:moveTo>
                <a:lnTo>
                  <a:pt x="755610" y="723606"/>
                </a:lnTo>
                <a:lnTo>
                  <a:pt x="767216" y="768740"/>
                </a:lnTo>
                <a:lnTo>
                  <a:pt x="806196" y="778764"/>
                </a:lnTo>
                <a:lnTo>
                  <a:pt x="806196" y="795528"/>
                </a:lnTo>
                <a:lnTo>
                  <a:pt x="816864" y="784860"/>
                </a:lnTo>
                <a:close/>
              </a:path>
              <a:path w="833755" h="835660">
                <a:moveTo>
                  <a:pt x="806196" y="778764"/>
                </a:moveTo>
                <a:lnTo>
                  <a:pt x="767216" y="768740"/>
                </a:lnTo>
                <a:lnTo>
                  <a:pt x="777240" y="807720"/>
                </a:lnTo>
                <a:lnTo>
                  <a:pt x="806196" y="77876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30908" y="6123432"/>
            <a:ext cx="736600" cy="429895"/>
          </a:xfrm>
          <a:custGeom>
            <a:avLst/>
            <a:gdLst/>
            <a:ahLst/>
            <a:cxnLst/>
            <a:rect l="l" t="t" r="r" b="b"/>
            <a:pathLst>
              <a:path w="736600" h="429895">
                <a:moveTo>
                  <a:pt x="0" y="0"/>
                </a:moveTo>
                <a:lnTo>
                  <a:pt x="0" y="429768"/>
                </a:lnTo>
                <a:lnTo>
                  <a:pt x="736092" y="429768"/>
                </a:lnTo>
                <a:lnTo>
                  <a:pt x="736092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18716" y="6111240"/>
            <a:ext cx="762000" cy="455930"/>
          </a:xfrm>
          <a:custGeom>
            <a:avLst/>
            <a:gdLst/>
            <a:ahLst/>
            <a:cxnLst/>
            <a:rect l="l" t="t" r="r" b="b"/>
            <a:pathLst>
              <a:path w="762000" h="455929">
                <a:moveTo>
                  <a:pt x="762000" y="449580"/>
                </a:moveTo>
                <a:lnTo>
                  <a:pt x="762000" y="6096"/>
                </a:lnTo>
                <a:lnTo>
                  <a:pt x="755904" y="0"/>
                </a:lnTo>
                <a:lnTo>
                  <a:pt x="6096" y="0"/>
                </a:lnTo>
                <a:lnTo>
                  <a:pt x="0" y="6096"/>
                </a:lnTo>
                <a:lnTo>
                  <a:pt x="0" y="449580"/>
                </a:lnTo>
                <a:lnTo>
                  <a:pt x="6096" y="455676"/>
                </a:lnTo>
                <a:lnTo>
                  <a:pt x="12192" y="455676"/>
                </a:lnTo>
                <a:lnTo>
                  <a:pt x="12192" y="25908"/>
                </a:lnTo>
                <a:lnTo>
                  <a:pt x="24384" y="12192"/>
                </a:lnTo>
                <a:lnTo>
                  <a:pt x="24384" y="25908"/>
                </a:lnTo>
                <a:lnTo>
                  <a:pt x="736092" y="25908"/>
                </a:lnTo>
                <a:lnTo>
                  <a:pt x="736092" y="12192"/>
                </a:lnTo>
                <a:lnTo>
                  <a:pt x="748284" y="25908"/>
                </a:lnTo>
                <a:lnTo>
                  <a:pt x="748284" y="455676"/>
                </a:lnTo>
                <a:lnTo>
                  <a:pt x="755904" y="455676"/>
                </a:lnTo>
                <a:lnTo>
                  <a:pt x="762000" y="449580"/>
                </a:lnTo>
                <a:close/>
              </a:path>
              <a:path w="762000" h="455929">
                <a:moveTo>
                  <a:pt x="24384" y="25908"/>
                </a:moveTo>
                <a:lnTo>
                  <a:pt x="24384" y="12192"/>
                </a:lnTo>
                <a:lnTo>
                  <a:pt x="12192" y="25908"/>
                </a:lnTo>
                <a:lnTo>
                  <a:pt x="24384" y="25908"/>
                </a:lnTo>
                <a:close/>
              </a:path>
              <a:path w="762000" h="455929">
                <a:moveTo>
                  <a:pt x="24384" y="429768"/>
                </a:moveTo>
                <a:lnTo>
                  <a:pt x="24384" y="25908"/>
                </a:lnTo>
                <a:lnTo>
                  <a:pt x="12192" y="25908"/>
                </a:lnTo>
                <a:lnTo>
                  <a:pt x="12192" y="429768"/>
                </a:lnTo>
                <a:lnTo>
                  <a:pt x="24384" y="429768"/>
                </a:lnTo>
                <a:close/>
              </a:path>
              <a:path w="762000" h="455929">
                <a:moveTo>
                  <a:pt x="748284" y="429768"/>
                </a:moveTo>
                <a:lnTo>
                  <a:pt x="12192" y="429768"/>
                </a:lnTo>
                <a:lnTo>
                  <a:pt x="24384" y="441960"/>
                </a:lnTo>
                <a:lnTo>
                  <a:pt x="24384" y="455676"/>
                </a:lnTo>
                <a:lnTo>
                  <a:pt x="736092" y="455676"/>
                </a:lnTo>
                <a:lnTo>
                  <a:pt x="736092" y="441960"/>
                </a:lnTo>
                <a:lnTo>
                  <a:pt x="748284" y="429768"/>
                </a:lnTo>
                <a:close/>
              </a:path>
              <a:path w="762000" h="455929">
                <a:moveTo>
                  <a:pt x="24384" y="455676"/>
                </a:moveTo>
                <a:lnTo>
                  <a:pt x="24384" y="441960"/>
                </a:lnTo>
                <a:lnTo>
                  <a:pt x="12192" y="429768"/>
                </a:lnTo>
                <a:lnTo>
                  <a:pt x="12192" y="455676"/>
                </a:lnTo>
                <a:lnTo>
                  <a:pt x="24384" y="455676"/>
                </a:lnTo>
                <a:close/>
              </a:path>
              <a:path w="762000" h="455929">
                <a:moveTo>
                  <a:pt x="748284" y="25908"/>
                </a:moveTo>
                <a:lnTo>
                  <a:pt x="736092" y="12192"/>
                </a:lnTo>
                <a:lnTo>
                  <a:pt x="736092" y="25908"/>
                </a:lnTo>
                <a:lnTo>
                  <a:pt x="748284" y="25908"/>
                </a:lnTo>
                <a:close/>
              </a:path>
              <a:path w="762000" h="455929">
                <a:moveTo>
                  <a:pt x="748284" y="429768"/>
                </a:moveTo>
                <a:lnTo>
                  <a:pt x="748284" y="25908"/>
                </a:lnTo>
                <a:lnTo>
                  <a:pt x="736092" y="25908"/>
                </a:lnTo>
                <a:lnTo>
                  <a:pt x="736092" y="429768"/>
                </a:lnTo>
                <a:lnTo>
                  <a:pt x="748284" y="429768"/>
                </a:lnTo>
                <a:close/>
              </a:path>
              <a:path w="762000" h="455929">
                <a:moveTo>
                  <a:pt x="748284" y="455676"/>
                </a:moveTo>
                <a:lnTo>
                  <a:pt x="748284" y="429768"/>
                </a:lnTo>
                <a:lnTo>
                  <a:pt x="736092" y="441960"/>
                </a:lnTo>
                <a:lnTo>
                  <a:pt x="736092" y="455676"/>
                </a:lnTo>
                <a:lnTo>
                  <a:pt x="748284" y="455676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930908" y="6182357"/>
            <a:ext cx="736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114044" y="4512564"/>
            <a:ext cx="830580" cy="581025"/>
          </a:xfrm>
          <a:custGeom>
            <a:avLst/>
            <a:gdLst/>
            <a:ahLst/>
            <a:cxnLst/>
            <a:rect l="l" t="t" r="r" b="b"/>
            <a:pathLst>
              <a:path w="830580" h="581025">
                <a:moveTo>
                  <a:pt x="132802" y="405241"/>
                </a:moveTo>
                <a:lnTo>
                  <a:pt x="131254" y="396240"/>
                </a:lnTo>
                <a:lnTo>
                  <a:pt x="126563" y="388381"/>
                </a:lnTo>
                <a:lnTo>
                  <a:pt x="118872" y="382524"/>
                </a:lnTo>
                <a:lnTo>
                  <a:pt x="109585" y="380785"/>
                </a:lnTo>
                <a:lnTo>
                  <a:pt x="100584" y="382333"/>
                </a:lnTo>
                <a:lnTo>
                  <a:pt x="92725" y="387024"/>
                </a:lnTo>
                <a:lnTo>
                  <a:pt x="86868" y="394716"/>
                </a:lnTo>
                <a:lnTo>
                  <a:pt x="0" y="580644"/>
                </a:lnTo>
                <a:lnTo>
                  <a:pt x="24384" y="578837"/>
                </a:lnTo>
                <a:lnTo>
                  <a:pt x="24384" y="534924"/>
                </a:lnTo>
                <a:lnTo>
                  <a:pt x="97364" y="484794"/>
                </a:lnTo>
                <a:lnTo>
                  <a:pt x="131064" y="414528"/>
                </a:lnTo>
                <a:lnTo>
                  <a:pt x="132802" y="405241"/>
                </a:lnTo>
                <a:close/>
              </a:path>
              <a:path w="830580" h="581025">
                <a:moveTo>
                  <a:pt x="97364" y="484794"/>
                </a:moveTo>
                <a:lnTo>
                  <a:pt x="24384" y="534924"/>
                </a:lnTo>
                <a:lnTo>
                  <a:pt x="36576" y="552534"/>
                </a:lnTo>
                <a:lnTo>
                  <a:pt x="36576" y="530352"/>
                </a:lnTo>
                <a:lnTo>
                  <a:pt x="76950" y="527361"/>
                </a:lnTo>
                <a:lnTo>
                  <a:pt x="97364" y="484794"/>
                </a:lnTo>
                <a:close/>
              </a:path>
              <a:path w="830580" h="581025">
                <a:moveTo>
                  <a:pt x="227076" y="541020"/>
                </a:moveTo>
                <a:lnTo>
                  <a:pt x="224313" y="531447"/>
                </a:lnTo>
                <a:lnTo>
                  <a:pt x="218694" y="523875"/>
                </a:lnTo>
                <a:lnTo>
                  <a:pt x="210788" y="519160"/>
                </a:lnTo>
                <a:lnTo>
                  <a:pt x="201168" y="518160"/>
                </a:lnTo>
                <a:lnTo>
                  <a:pt x="125777" y="523744"/>
                </a:lnTo>
                <a:lnTo>
                  <a:pt x="51816" y="574548"/>
                </a:lnTo>
                <a:lnTo>
                  <a:pt x="24384" y="534924"/>
                </a:lnTo>
                <a:lnTo>
                  <a:pt x="24384" y="578837"/>
                </a:lnTo>
                <a:lnTo>
                  <a:pt x="205740" y="565404"/>
                </a:lnTo>
                <a:lnTo>
                  <a:pt x="214431" y="563308"/>
                </a:lnTo>
                <a:lnTo>
                  <a:pt x="221551" y="557784"/>
                </a:lnTo>
                <a:lnTo>
                  <a:pt x="226099" y="549973"/>
                </a:lnTo>
                <a:lnTo>
                  <a:pt x="227076" y="541020"/>
                </a:lnTo>
                <a:close/>
              </a:path>
              <a:path w="830580" h="581025">
                <a:moveTo>
                  <a:pt x="76950" y="527361"/>
                </a:moveTo>
                <a:lnTo>
                  <a:pt x="36576" y="530352"/>
                </a:lnTo>
                <a:lnTo>
                  <a:pt x="59436" y="563880"/>
                </a:lnTo>
                <a:lnTo>
                  <a:pt x="76950" y="527361"/>
                </a:lnTo>
                <a:close/>
              </a:path>
              <a:path w="830580" h="581025">
                <a:moveTo>
                  <a:pt x="125777" y="523744"/>
                </a:moveTo>
                <a:lnTo>
                  <a:pt x="76950" y="527361"/>
                </a:lnTo>
                <a:lnTo>
                  <a:pt x="59436" y="563880"/>
                </a:lnTo>
                <a:lnTo>
                  <a:pt x="36576" y="530352"/>
                </a:lnTo>
                <a:lnTo>
                  <a:pt x="36576" y="552534"/>
                </a:lnTo>
                <a:lnTo>
                  <a:pt x="51816" y="574548"/>
                </a:lnTo>
                <a:lnTo>
                  <a:pt x="125777" y="523744"/>
                </a:lnTo>
                <a:close/>
              </a:path>
              <a:path w="830580" h="581025">
                <a:moveTo>
                  <a:pt x="830580" y="39624"/>
                </a:moveTo>
                <a:lnTo>
                  <a:pt x="803148" y="0"/>
                </a:lnTo>
                <a:lnTo>
                  <a:pt x="97364" y="484794"/>
                </a:lnTo>
                <a:lnTo>
                  <a:pt x="76950" y="527361"/>
                </a:lnTo>
                <a:lnTo>
                  <a:pt x="125777" y="523744"/>
                </a:lnTo>
                <a:lnTo>
                  <a:pt x="830580" y="3962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7200" y="3886200"/>
            <a:ext cx="737870" cy="431800"/>
          </a:xfrm>
          <a:custGeom>
            <a:avLst/>
            <a:gdLst/>
            <a:ahLst/>
            <a:cxnLst/>
            <a:rect l="l" t="t" r="r" b="b"/>
            <a:pathLst>
              <a:path w="737869" h="431800">
                <a:moveTo>
                  <a:pt x="0" y="0"/>
                </a:moveTo>
                <a:lnTo>
                  <a:pt x="0" y="431292"/>
                </a:lnTo>
                <a:lnTo>
                  <a:pt x="737616" y="431292"/>
                </a:lnTo>
                <a:lnTo>
                  <a:pt x="737616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7200" y="3886199"/>
            <a:ext cx="749935" cy="443865"/>
          </a:xfrm>
          <a:custGeom>
            <a:avLst/>
            <a:gdLst/>
            <a:ahLst/>
            <a:cxnLst/>
            <a:rect l="l" t="t" r="r" b="b"/>
            <a:pathLst>
              <a:path w="749935" h="443864">
                <a:moveTo>
                  <a:pt x="737616" y="13716"/>
                </a:moveTo>
                <a:lnTo>
                  <a:pt x="723900" y="0"/>
                </a:lnTo>
                <a:lnTo>
                  <a:pt x="0" y="0"/>
                </a:lnTo>
                <a:lnTo>
                  <a:pt x="0" y="443484"/>
                </a:lnTo>
                <a:lnTo>
                  <a:pt x="0" y="13716"/>
                </a:lnTo>
                <a:lnTo>
                  <a:pt x="13716" y="0"/>
                </a:lnTo>
                <a:lnTo>
                  <a:pt x="13716" y="13716"/>
                </a:lnTo>
                <a:lnTo>
                  <a:pt x="737616" y="13716"/>
                </a:lnTo>
                <a:close/>
              </a:path>
              <a:path w="749935" h="443864">
                <a:moveTo>
                  <a:pt x="13716" y="13716"/>
                </a:moveTo>
                <a:lnTo>
                  <a:pt x="13716" y="0"/>
                </a:lnTo>
                <a:lnTo>
                  <a:pt x="0" y="13716"/>
                </a:lnTo>
                <a:lnTo>
                  <a:pt x="13716" y="13716"/>
                </a:lnTo>
                <a:close/>
              </a:path>
              <a:path w="749935" h="443864">
                <a:moveTo>
                  <a:pt x="13716" y="417576"/>
                </a:moveTo>
                <a:lnTo>
                  <a:pt x="13716" y="13716"/>
                </a:lnTo>
                <a:lnTo>
                  <a:pt x="0" y="13716"/>
                </a:lnTo>
                <a:lnTo>
                  <a:pt x="0" y="417576"/>
                </a:lnTo>
                <a:lnTo>
                  <a:pt x="13716" y="417576"/>
                </a:lnTo>
                <a:close/>
              </a:path>
              <a:path w="749935" h="443864">
                <a:moveTo>
                  <a:pt x="737616" y="417576"/>
                </a:moveTo>
                <a:lnTo>
                  <a:pt x="0" y="417576"/>
                </a:lnTo>
                <a:lnTo>
                  <a:pt x="13716" y="431292"/>
                </a:lnTo>
                <a:lnTo>
                  <a:pt x="13716" y="443484"/>
                </a:lnTo>
                <a:lnTo>
                  <a:pt x="723900" y="443484"/>
                </a:lnTo>
                <a:lnTo>
                  <a:pt x="723900" y="431292"/>
                </a:lnTo>
                <a:lnTo>
                  <a:pt x="737616" y="417576"/>
                </a:lnTo>
                <a:close/>
              </a:path>
              <a:path w="749935" h="443864">
                <a:moveTo>
                  <a:pt x="13716" y="443484"/>
                </a:moveTo>
                <a:lnTo>
                  <a:pt x="13716" y="431292"/>
                </a:lnTo>
                <a:lnTo>
                  <a:pt x="0" y="417576"/>
                </a:lnTo>
                <a:lnTo>
                  <a:pt x="0" y="443484"/>
                </a:lnTo>
                <a:lnTo>
                  <a:pt x="13716" y="443484"/>
                </a:lnTo>
                <a:close/>
              </a:path>
              <a:path w="749935" h="443864">
                <a:moveTo>
                  <a:pt x="749808" y="437388"/>
                </a:moveTo>
                <a:lnTo>
                  <a:pt x="749808" y="0"/>
                </a:lnTo>
                <a:lnTo>
                  <a:pt x="723900" y="0"/>
                </a:lnTo>
                <a:lnTo>
                  <a:pt x="737616" y="13716"/>
                </a:lnTo>
                <a:lnTo>
                  <a:pt x="737616" y="443484"/>
                </a:lnTo>
                <a:lnTo>
                  <a:pt x="743712" y="443484"/>
                </a:lnTo>
                <a:lnTo>
                  <a:pt x="749808" y="437388"/>
                </a:lnTo>
                <a:close/>
              </a:path>
              <a:path w="749935" h="443864">
                <a:moveTo>
                  <a:pt x="737616" y="417576"/>
                </a:moveTo>
                <a:lnTo>
                  <a:pt x="737616" y="13716"/>
                </a:lnTo>
                <a:lnTo>
                  <a:pt x="723900" y="13716"/>
                </a:lnTo>
                <a:lnTo>
                  <a:pt x="723900" y="417576"/>
                </a:lnTo>
                <a:lnTo>
                  <a:pt x="737616" y="417576"/>
                </a:lnTo>
                <a:close/>
              </a:path>
              <a:path w="749935" h="443864">
                <a:moveTo>
                  <a:pt x="737616" y="443484"/>
                </a:moveTo>
                <a:lnTo>
                  <a:pt x="737616" y="417576"/>
                </a:lnTo>
                <a:lnTo>
                  <a:pt x="723900" y="431292"/>
                </a:lnTo>
                <a:lnTo>
                  <a:pt x="723900" y="443484"/>
                </a:lnTo>
                <a:lnTo>
                  <a:pt x="737616" y="443484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57200" y="3945126"/>
            <a:ext cx="737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7" baseline="-20833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86384" y="4314444"/>
            <a:ext cx="213360" cy="690880"/>
          </a:xfrm>
          <a:custGeom>
            <a:avLst/>
            <a:gdLst/>
            <a:ahLst/>
            <a:cxnLst/>
            <a:rect l="l" t="t" r="r" b="b"/>
            <a:pathLst>
              <a:path w="213359" h="690879">
                <a:moveTo>
                  <a:pt x="149352" y="650396"/>
                </a:moveTo>
                <a:lnTo>
                  <a:pt x="149352" y="641604"/>
                </a:lnTo>
                <a:lnTo>
                  <a:pt x="102108" y="647700"/>
                </a:lnTo>
                <a:lnTo>
                  <a:pt x="90388" y="559596"/>
                </a:lnTo>
                <a:lnTo>
                  <a:pt x="42672" y="498348"/>
                </a:lnTo>
                <a:lnTo>
                  <a:pt x="35718" y="492728"/>
                </a:lnTo>
                <a:lnTo>
                  <a:pt x="27051" y="489966"/>
                </a:lnTo>
                <a:lnTo>
                  <a:pt x="17811" y="490632"/>
                </a:lnTo>
                <a:lnTo>
                  <a:pt x="9144" y="495300"/>
                </a:lnTo>
                <a:lnTo>
                  <a:pt x="2857" y="502253"/>
                </a:lnTo>
                <a:lnTo>
                  <a:pt x="0" y="510921"/>
                </a:lnTo>
                <a:lnTo>
                  <a:pt x="571" y="520160"/>
                </a:lnTo>
                <a:lnTo>
                  <a:pt x="4572" y="528828"/>
                </a:lnTo>
                <a:lnTo>
                  <a:pt x="132588" y="690372"/>
                </a:lnTo>
                <a:lnTo>
                  <a:pt x="149352" y="650396"/>
                </a:lnTo>
                <a:close/>
              </a:path>
              <a:path w="213359" h="690879">
                <a:moveTo>
                  <a:pt x="137657" y="553685"/>
                </a:moveTo>
                <a:lnTo>
                  <a:pt x="64008" y="0"/>
                </a:lnTo>
                <a:lnTo>
                  <a:pt x="16764" y="6096"/>
                </a:lnTo>
                <a:lnTo>
                  <a:pt x="90388" y="559596"/>
                </a:lnTo>
                <a:lnTo>
                  <a:pt x="119604" y="597097"/>
                </a:lnTo>
                <a:lnTo>
                  <a:pt x="137657" y="553685"/>
                </a:lnTo>
                <a:close/>
              </a:path>
              <a:path w="213359" h="690879">
                <a:moveTo>
                  <a:pt x="119604" y="597097"/>
                </a:moveTo>
                <a:lnTo>
                  <a:pt x="90388" y="559596"/>
                </a:lnTo>
                <a:lnTo>
                  <a:pt x="102108" y="647700"/>
                </a:lnTo>
                <a:lnTo>
                  <a:pt x="103632" y="647503"/>
                </a:lnTo>
                <a:lnTo>
                  <a:pt x="103632" y="635508"/>
                </a:lnTo>
                <a:lnTo>
                  <a:pt x="119604" y="597097"/>
                </a:lnTo>
                <a:close/>
              </a:path>
              <a:path w="213359" h="690879">
                <a:moveTo>
                  <a:pt x="144780" y="629412"/>
                </a:moveTo>
                <a:lnTo>
                  <a:pt x="119604" y="597097"/>
                </a:lnTo>
                <a:lnTo>
                  <a:pt x="103632" y="635508"/>
                </a:lnTo>
                <a:lnTo>
                  <a:pt x="144780" y="629412"/>
                </a:lnTo>
                <a:close/>
              </a:path>
              <a:path w="213359" h="690879">
                <a:moveTo>
                  <a:pt x="144780" y="642193"/>
                </a:moveTo>
                <a:lnTo>
                  <a:pt x="144780" y="629412"/>
                </a:lnTo>
                <a:lnTo>
                  <a:pt x="103632" y="635508"/>
                </a:lnTo>
                <a:lnTo>
                  <a:pt x="103632" y="647503"/>
                </a:lnTo>
                <a:lnTo>
                  <a:pt x="144780" y="642193"/>
                </a:lnTo>
                <a:close/>
              </a:path>
              <a:path w="213359" h="690879">
                <a:moveTo>
                  <a:pt x="149352" y="641604"/>
                </a:moveTo>
                <a:lnTo>
                  <a:pt x="137657" y="553685"/>
                </a:lnTo>
                <a:lnTo>
                  <a:pt x="119604" y="597097"/>
                </a:lnTo>
                <a:lnTo>
                  <a:pt x="144780" y="629412"/>
                </a:lnTo>
                <a:lnTo>
                  <a:pt x="144780" y="642193"/>
                </a:lnTo>
                <a:lnTo>
                  <a:pt x="149352" y="641604"/>
                </a:lnTo>
                <a:close/>
              </a:path>
              <a:path w="213359" h="690879">
                <a:moveTo>
                  <a:pt x="213336" y="491894"/>
                </a:moveTo>
                <a:lnTo>
                  <a:pt x="211264" y="482536"/>
                </a:lnTo>
                <a:lnTo>
                  <a:pt x="206049" y="474606"/>
                </a:lnTo>
                <a:lnTo>
                  <a:pt x="198120" y="469392"/>
                </a:lnTo>
                <a:lnTo>
                  <a:pt x="188856" y="467868"/>
                </a:lnTo>
                <a:lnTo>
                  <a:pt x="180022" y="469773"/>
                </a:lnTo>
                <a:lnTo>
                  <a:pt x="172616" y="474535"/>
                </a:lnTo>
                <a:lnTo>
                  <a:pt x="167640" y="481584"/>
                </a:lnTo>
                <a:lnTo>
                  <a:pt x="137657" y="553685"/>
                </a:lnTo>
                <a:lnTo>
                  <a:pt x="149352" y="641604"/>
                </a:lnTo>
                <a:lnTo>
                  <a:pt x="149352" y="650396"/>
                </a:lnTo>
                <a:lnTo>
                  <a:pt x="211836" y="501396"/>
                </a:lnTo>
                <a:lnTo>
                  <a:pt x="213336" y="491894"/>
                </a:lnTo>
                <a:close/>
              </a:path>
            </a:pathLst>
          </a:custGeom>
          <a:solidFill>
            <a:srgbClr val="497E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63015" y="4303266"/>
            <a:ext cx="252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6927" y="457200"/>
            <a:ext cx="1807463" cy="859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2491" y="516127"/>
            <a:ext cx="77717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1830" marR="5080" indent="-1929764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Proof: Circular wait will not occur </a:t>
            </a:r>
            <a:r>
              <a:rPr sz="3600" dirty="0"/>
              <a:t>if </a:t>
            </a:r>
            <a:r>
              <a:rPr sz="3600" spc="-5" dirty="0"/>
              <a:t>the  two conditions</a:t>
            </a:r>
            <a:r>
              <a:rPr sz="3600" spc="-45" dirty="0"/>
              <a:t> </a:t>
            </a:r>
            <a:r>
              <a:rPr sz="3600" spc="-5" dirty="0"/>
              <a:t>hold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4539" y="1606397"/>
            <a:ext cx="8307705" cy="242951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02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Proof by</a:t>
            </a:r>
            <a:r>
              <a:rPr sz="3200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Contradiction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Lets circular wait exits for </a:t>
            </a:r>
            <a:r>
              <a:rPr sz="3200" dirty="0">
                <a:latin typeface="Arial"/>
                <a:cs typeface="Arial"/>
              </a:rPr>
              <a:t>{P</a:t>
            </a:r>
            <a:r>
              <a:rPr sz="3150" baseline="-21164" dirty="0">
                <a:latin typeface="Arial"/>
                <a:cs typeface="Arial"/>
              </a:rPr>
              <a:t>0</a:t>
            </a:r>
            <a:r>
              <a:rPr sz="3200" dirty="0">
                <a:latin typeface="Arial"/>
                <a:cs typeface="Arial"/>
              </a:rPr>
              <a:t>, </a:t>
            </a:r>
            <a:r>
              <a:rPr sz="3200" spc="5" dirty="0">
                <a:latin typeface="Arial"/>
                <a:cs typeface="Arial"/>
              </a:rPr>
              <a:t>P</a:t>
            </a:r>
            <a:r>
              <a:rPr sz="3150" spc="7" baseline="-21164" dirty="0">
                <a:latin typeface="Arial"/>
                <a:cs typeface="Arial"/>
              </a:rPr>
              <a:t>1</a:t>
            </a:r>
            <a:r>
              <a:rPr sz="3200" spc="5" dirty="0">
                <a:latin typeface="Arial"/>
                <a:cs typeface="Arial"/>
              </a:rPr>
              <a:t>, P</a:t>
            </a:r>
            <a:r>
              <a:rPr sz="3150" spc="7" baseline="-21164" dirty="0">
                <a:latin typeface="Arial"/>
                <a:cs typeface="Arial"/>
              </a:rPr>
              <a:t>2 </a:t>
            </a:r>
            <a:r>
              <a:rPr sz="3200" dirty="0">
                <a:latin typeface="Arial"/>
                <a:cs typeface="Arial"/>
              </a:rPr>
              <a:t>…</a:t>
            </a:r>
            <a:r>
              <a:rPr sz="3200" spc="-345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P</a:t>
            </a:r>
            <a:r>
              <a:rPr sz="3150" spc="7" baseline="-21164" dirty="0">
                <a:latin typeface="Arial"/>
                <a:cs typeface="Arial"/>
              </a:rPr>
              <a:t>n</a:t>
            </a:r>
            <a:r>
              <a:rPr sz="3200" spc="5" dirty="0">
                <a:latin typeface="Arial"/>
                <a:cs typeface="Arial"/>
              </a:rPr>
              <a:t>}</a:t>
            </a:r>
            <a:endParaRPr sz="320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685"/>
              </a:spcBef>
              <a:tabLst>
                <a:tab pos="853440" algn="l"/>
              </a:tabLst>
            </a:pPr>
            <a:r>
              <a:rPr sz="2800" spc="-5" dirty="0">
                <a:latin typeface="Arial"/>
                <a:cs typeface="Arial"/>
              </a:rPr>
              <a:t>–		P</a:t>
            </a:r>
            <a:r>
              <a:rPr sz="2775" spc="-7" baseline="-21021" dirty="0">
                <a:latin typeface="Arial"/>
                <a:cs typeface="Arial"/>
              </a:rPr>
              <a:t>i </a:t>
            </a:r>
            <a:r>
              <a:rPr sz="2800" spc="-5" dirty="0">
                <a:latin typeface="Arial"/>
                <a:cs typeface="Arial"/>
              </a:rPr>
              <a:t>waits </a:t>
            </a:r>
            <a:r>
              <a:rPr sz="2800" dirty="0">
                <a:latin typeface="Arial"/>
                <a:cs typeface="Arial"/>
              </a:rPr>
              <a:t>for 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775" spc="-7" baseline="-21021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775" spc="-7" baseline="-21021" dirty="0">
                <a:latin typeface="Arial"/>
                <a:cs typeface="Arial"/>
              </a:rPr>
              <a:t>i </a:t>
            </a:r>
            <a:r>
              <a:rPr sz="2800" dirty="0">
                <a:latin typeface="Arial"/>
                <a:cs typeface="Arial"/>
              </a:rPr>
              <a:t>holds by process P</a:t>
            </a:r>
            <a:r>
              <a:rPr sz="2775" baseline="-21021" dirty="0">
                <a:latin typeface="Arial"/>
                <a:cs typeface="Arial"/>
              </a:rPr>
              <a:t>i+1 </a:t>
            </a:r>
            <a:r>
              <a:rPr sz="2800" dirty="0">
                <a:latin typeface="Arial"/>
                <a:cs typeface="Arial"/>
              </a:rPr>
              <a:t>and  </a:t>
            </a:r>
            <a:r>
              <a:rPr sz="2800" spc="-5" dirty="0">
                <a:latin typeface="Arial"/>
                <a:cs typeface="Arial"/>
              </a:rPr>
              <a:t>it </a:t>
            </a:r>
            <a:r>
              <a:rPr sz="2800" dirty="0">
                <a:latin typeface="Arial"/>
                <a:cs typeface="Arial"/>
              </a:rPr>
              <a:t>continues </a:t>
            </a:r>
            <a:r>
              <a:rPr sz="2800" spc="-5" dirty="0">
                <a:latin typeface="Arial"/>
                <a:cs typeface="Arial"/>
              </a:rPr>
              <a:t>till 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775" baseline="-21021" dirty="0">
                <a:latin typeface="Arial"/>
                <a:cs typeface="Arial"/>
              </a:rPr>
              <a:t>n </a:t>
            </a:r>
            <a:r>
              <a:rPr sz="2800" spc="-5" dirty="0">
                <a:latin typeface="Arial"/>
                <a:cs typeface="Arial"/>
              </a:rPr>
              <a:t>waiting </a:t>
            </a:r>
            <a:r>
              <a:rPr sz="2800" dirty="0">
                <a:latin typeface="Arial"/>
                <a:cs typeface="Arial"/>
              </a:rPr>
              <a:t>for </a:t>
            </a:r>
            <a:r>
              <a:rPr sz="2800" spc="-15" dirty="0">
                <a:latin typeface="Arial"/>
                <a:cs typeface="Arial"/>
              </a:rPr>
              <a:t>P</a:t>
            </a:r>
            <a:r>
              <a:rPr sz="2775" spc="-22" baseline="-21021" dirty="0">
                <a:latin typeface="Arial"/>
                <a:cs typeface="Arial"/>
              </a:rPr>
              <a:t>0</a:t>
            </a:r>
            <a:r>
              <a:rPr sz="2800" spc="-15" dirty="0">
                <a:latin typeface="Arial"/>
                <a:cs typeface="Arial"/>
              </a:rPr>
              <a:t>’s </a:t>
            </a:r>
            <a:r>
              <a:rPr sz="2800" dirty="0">
                <a:latin typeface="Arial"/>
                <a:cs typeface="Arial"/>
              </a:rPr>
              <a:t>resource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775" baseline="-21021" dirty="0">
                <a:latin typeface="Arial"/>
                <a:cs typeface="Arial"/>
              </a:rPr>
              <a:t>0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00" y="4155948"/>
            <a:ext cx="6019800" cy="672465"/>
          </a:xfrm>
          <a:custGeom>
            <a:avLst/>
            <a:gdLst/>
            <a:ahLst/>
            <a:cxnLst/>
            <a:rect l="l" t="t" r="r" b="b"/>
            <a:pathLst>
              <a:path w="6019800" h="672464">
                <a:moveTo>
                  <a:pt x="6019800" y="559308"/>
                </a:moveTo>
                <a:lnTo>
                  <a:pt x="6019800" y="112776"/>
                </a:lnTo>
                <a:lnTo>
                  <a:pt x="6011203" y="68794"/>
                </a:lnTo>
                <a:lnTo>
                  <a:pt x="5987605" y="32956"/>
                </a:lnTo>
                <a:lnTo>
                  <a:pt x="5952291" y="8834"/>
                </a:lnTo>
                <a:lnTo>
                  <a:pt x="5908548" y="0"/>
                </a:lnTo>
                <a:lnTo>
                  <a:pt x="112776" y="0"/>
                </a:lnTo>
                <a:lnTo>
                  <a:pt x="68794" y="8834"/>
                </a:lnTo>
                <a:lnTo>
                  <a:pt x="32956" y="32956"/>
                </a:lnTo>
                <a:lnTo>
                  <a:pt x="8834" y="68794"/>
                </a:lnTo>
                <a:lnTo>
                  <a:pt x="0" y="112776"/>
                </a:lnTo>
                <a:lnTo>
                  <a:pt x="0" y="559308"/>
                </a:lnTo>
                <a:lnTo>
                  <a:pt x="8834" y="603289"/>
                </a:lnTo>
                <a:lnTo>
                  <a:pt x="32956" y="639127"/>
                </a:lnTo>
                <a:lnTo>
                  <a:pt x="68794" y="663249"/>
                </a:lnTo>
                <a:lnTo>
                  <a:pt x="112776" y="672084"/>
                </a:lnTo>
                <a:lnTo>
                  <a:pt x="5908548" y="672084"/>
                </a:lnTo>
                <a:lnTo>
                  <a:pt x="5952291" y="663249"/>
                </a:lnTo>
                <a:lnTo>
                  <a:pt x="5987605" y="639127"/>
                </a:lnTo>
                <a:lnTo>
                  <a:pt x="6011203" y="603289"/>
                </a:lnTo>
                <a:lnTo>
                  <a:pt x="6019800" y="559308"/>
                </a:lnTo>
                <a:close/>
              </a:path>
            </a:pathLst>
          </a:custGeom>
          <a:solidFill>
            <a:srgbClr val="BF4F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" y="4143755"/>
            <a:ext cx="6033770" cy="696595"/>
          </a:xfrm>
          <a:custGeom>
            <a:avLst/>
            <a:gdLst/>
            <a:ahLst/>
            <a:cxnLst/>
            <a:rect l="l" t="t" r="r" b="b"/>
            <a:pathLst>
              <a:path w="6033770" h="696595">
                <a:moveTo>
                  <a:pt x="6033516" y="571500"/>
                </a:moveTo>
                <a:lnTo>
                  <a:pt x="6033516" y="123444"/>
                </a:lnTo>
                <a:lnTo>
                  <a:pt x="6030468" y="99060"/>
                </a:lnTo>
                <a:lnTo>
                  <a:pt x="6012180" y="54864"/>
                </a:lnTo>
                <a:lnTo>
                  <a:pt x="5977128" y="21336"/>
                </a:lnTo>
                <a:lnTo>
                  <a:pt x="5967984" y="15240"/>
                </a:lnTo>
                <a:lnTo>
                  <a:pt x="5955792" y="9144"/>
                </a:lnTo>
                <a:lnTo>
                  <a:pt x="5945124" y="4572"/>
                </a:lnTo>
                <a:lnTo>
                  <a:pt x="5932932" y="1524"/>
                </a:lnTo>
                <a:lnTo>
                  <a:pt x="5920740" y="0"/>
                </a:lnTo>
                <a:lnTo>
                  <a:pt x="99060" y="0"/>
                </a:lnTo>
                <a:lnTo>
                  <a:pt x="42672" y="21336"/>
                </a:lnTo>
                <a:lnTo>
                  <a:pt x="9144" y="54864"/>
                </a:lnTo>
                <a:lnTo>
                  <a:pt x="0" y="70866"/>
                </a:lnTo>
                <a:lnTo>
                  <a:pt x="0" y="624331"/>
                </a:lnTo>
                <a:lnTo>
                  <a:pt x="3048" y="632460"/>
                </a:lnTo>
                <a:lnTo>
                  <a:pt x="9144" y="641604"/>
                </a:lnTo>
                <a:lnTo>
                  <a:pt x="13716" y="648004"/>
                </a:lnTo>
                <a:lnTo>
                  <a:pt x="13716" y="112776"/>
                </a:lnTo>
                <a:lnTo>
                  <a:pt x="15240" y="103632"/>
                </a:lnTo>
                <a:lnTo>
                  <a:pt x="30480" y="68580"/>
                </a:lnTo>
                <a:lnTo>
                  <a:pt x="57912" y="41148"/>
                </a:lnTo>
                <a:lnTo>
                  <a:pt x="103632" y="25908"/>
                </a:lnTo>
                <a:lnTo>
                  <a:pt x="112776" y="24384"/>
                </a:lnTo>
                <a:lnTo>
                  <a:pt x="5908548" y="24384"/>
                </a:lnTo>
                <a:lnTo>
                  <a:pt x="5929884" y="27432"/>
                </a:lnTo>
                <a:lnTo>
                  <a:pt x="5948172" y="33528"/>
                </a:lnTo>
                <a:lnTo>
                  <a:pt x="5955792" y="38100"/>
                </a:lnTo>
                <a:lnTo>
                  <a:pt x="5964936" y="42672"/>
                </a:lnTo>
                <a:lnTo>
                  <a:pt x="5972556" y="48768"/>
                </a:lnTo>
                <a:lnTo>
                  <a:pt x="5978652" y="54864"/>
                </a:lnTo>
                <a:lnTo>
                  <a:pt x="5986272" y="60960"/>
                </a:lnTo>
                <a:lnTo>
                  <a:pt x="5990844" y="68580"/>
                </a:lnTo>
                <a:lnTo>
                  <a:pt x="5999988" y="86868"/>
                </a:lnTo>
                <a:lnTo>
                  <a:pt x="6006084" y="105156"/>
                </a:lnTo>
                <a:lnTo>
                  <a:pt x="6007608" y="114300"/>
                </a:lnTo>
                <a:lnTo>
                  <a:pt x="6007608" y="647090"/>
                </a:lnTo>
                <a:lnTo>
                  <a:pt x="6012180" y="641604"/>
                </a:lnTo>
                <a:lnTo>
                  <a:pt x="6024372" y="620268"/>
                </a:lnTo>
                <a:lnTo>
                  <a:pt x="6030468" y="595884"/>
                </a:lnTo>
                <a:lnTo>
                  <a:pt x="6033516" y="571500"/>
                </a:lnTo>
                <a:close/>
              </a:path>
              <a:path w="6033770" h="696595">
                <a:moveTo>
                  <a:pt x="6007608" y="647090"/>
                </a:moveTo>
                <a:lnTo>
                  <a:pt x="6007608" y="582168"/>
                </a:lnTo>
                <a:lnTo>
                  <a:pt x="6006084" y="592836"/>
                </a:lnTo>
                <a:lnTo>
                  <a:pt x="5999988" y="611124"/>
                </a:lnTo>
                <a:lnTo>
                  <a:pt x="5978652" y="643128"/>
                </a:lnTo>
                <a:lnTo>
                  <a:pt x="5963412" y="653796"/>
                </a:lnTo>
                <a:lnTo>
                  <a:pt x="5955792" y="659892"/>
                </a:lnTo>
                <a:lnTo>
                  <a:pt x="5946648" y="662940"/>
                </a:lnTo>
                <a:lnTo>
                  <a:pt x="5937504" y="667512"/>
                </a:lnTo>
                <a:lnTo>
                  <a:pt x="5928360" y="669036"/>
                </a:lnTo>
                <a:lnTo>
                  <a:pt x="5917692" y="670560"/>
                </a:lnTo>
                <a:lnTo>
                  <a:pt x="102108" y="670560"/>
                </a:lnTo>
                <a:lnTo>
                  <a:pt x="91440" y="669036"/>
                </a:lnTo>
                <a:lnTo>
                  <a:pt x="73152" y="662940"/>
                </a:lnTo>
                <a:lnTo>
                  <a:pt x="65532" y="658368"/>
                </a:lnTo>
                <a:lnTo>
                  <a:pt x="56388" y="653796"/>
                </a:lnTo>
                <a:lnTo>
                  <a:pt x="48768" y="647700"/>
                </a:lnTo>
                <a:lnTo>
                  <a:pt x="35052" y="633984"/>
                </a:lnTo>
                <a:lnTo>
                  <a:pt x="30480" y="626364"/>
                </a:lnTo>
                <a:lnTo>
                  <a:pt x="24384" y="618744"/>
                </a:lnTo>
                <a:lnTo>
                  <a:pt x="15240" y="591312"/>
                </a:lnTo>
                <a:lnTo>
                  <a:pt x="13716" y="582168"/>
                </a:lnTo>
                <a:lnTo>
                  <a:pt x="13716" y="648004"/>
                </a:lnTo>
                <a:lnTo>
                  <a:pt x="16764" y="652272"/>
                </a:lnTo>
                <a:lnTo>
                  <a:pt x="33528" y="669036"/>
                </a:lnTo>
                <a:lnTo>
                  <a:pt x="44196" y="675132"/>
                </a:lnTo>
                <a:lnTo>
                  <a:pt x="53340" y="681228"/>
                </a:lnTo>
                <a:lnTo>
                  <a:pt x="65532" y="687324"/>
                </a:lnTo>
                <a:lnTo>
                  <a:pt x="76200" y="690372"/>
                </a:lnTo>
                <a:lnTo>
                  <a:pt x="100584" y="696468"/>
                </a:lnTo>
                <a:lnTo>
                  <a:pt x="5922264" y="696468"/>
                </a:lnTo>
                <a:lnTo>
                  <a:pt x="5946648" y="690372"/>
                </a:lnTo>
                <a:lnTo>
                  <a:pt x="5967984" y="681228"/>
                </a:lnTo>
                <a:lnTo>
                  <a:pt x="5978652" y="675132"/>
                </a:lnTo>
                <a:lnTo>
                  <a:pt x="5996940" y="659892"/>
                </a:lnTo>
                <a:lnTo>
                  <a:pt x="6007608" y="647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" y="6332220"/>
            <a:ext cx="6019800" cy="982980"/>
          </a:xfrm>
          <a:custGeom>
            <a:avLst/>
            <a:gdLst/>
            <a:ahLst/>
            <a:cxnLst/>
            <a:rect l="l" t="t" r="r" b="b"/>
            <a:pathLst>
              <a:path w="6019800" h="982979">
                <a:moveTo>
                  <a:pt x="6019800" y="819912"/>
                </a:moveTo>
                <a:lnTo>
                  <a:pt x="6019800" y="164592"/>
                </a:lnTo>
                <a:lnTo>
                  <a:pt x="6013965" y="120650"/>
                </a:lnTo>
                <a:lnTo>
                  <a:pt x="5997504" y="81280"/>
                </a:lnTo>
                <a:lnTo>
                  <a:pt x="5971984" y="48006"/>
                </a:lnTo>
                <a:lnTo>
                  <a:pt x="5938971" y="22352"/>
                </a:lnTo>
                <a:lnTo>
                  <a:pt x="5900032" y="5842"/>
                </a:lnTo>
                <a:lnTo>
                  <a:pt x="5856732" y="0"/>
                </a:lnTo>
                <a:lnTo>
                  <a:pt x="164592" y="0"/>
                </a:lnTo>
                <a:lnTo>
                  <a:pt x="121179" y="5842"/>
                </a:lnTo>
                <a:lnTo>
                  <a:pt x="81957" y="22352"/>
                </a:lnTo>
                <a:lnTo>
                  <a:pt x="48577" y="48006"/>
                </a:lnTo>
                <a:lnTo>
                  <a:pt x="22690" y="81280"/>
                </a:lnTo>
                <a:lnTo>
                  <a:pt x="5947" y="120650"/>
                </a:lnTo>
                <a:lnTo>
                  <a:pt x="0" y="164592"/>
                </a:lnTo>
                <a:lnTo>
                  <a:pt x="0" y="819912"/>
                </a:lnTo>
                <a:lnTo>
                  <a:pt x="5947" y="863211"/>
                </a:lnTo>
                <a:lnTo>
                  <a:pt x="22690" y="902151"/>
                </a:lnTo>
                <a:lnTo>
                  <a:pt x="48577" y="935164"/>
                </a:lnTo>
                <a:lnTo>
                  <a:pt x="81957" y="960684"/>
                </a:lnTo>
                <a:lnTo>
                  <a:pt x="121179" y="977145"/>
                </a:lnTo>
                <a:lnTo>
                  <a:pt x="164592" y="982980"/>
                </a:lnTo>
                <a:lnTo>
                  <a:pt x="5856732" y="982980"/>
                </a:lnTo>
                <a:lnTo>
                  <a:pt x="5900032" y="977145"/>
                </a:lnTo>
                <a:lnTo>
                  <a:pt x="5938971" y="960684"/>
                </a:lnTo>
                <a:lnTo>
                  <a:pt x="5971984" y="935164"/>
                </a:lnTo>
                <a:lnTo>
                  <a:pt x="5997504" y="902151"/>
                </a:lnTo>
                <a:lnTo>
                  <a:pt x="6013965" y="863211"/>
                </a:lnTo>
                <a:lnTo>
                  <a:pt x="6019800" y="819912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00" y="6320028"/>
            <a:ext cx="6033770" cy="995680"/>
          </a:xfrm>
          <a:custGeom>
            <a:avLst/>
            <a:gdLst/>
            <a:ahLst/>
            <a:cxnLst/>
            <a:rect l="l" t="t" r="r" b="b"/>
            <a:pathLst>
              <a:path w="6033770" h="995679">
                <a:moveTo>
                  <a:pt x="6033516" y="832104"/>
                </a:moveTo>
                <a:lnTo>
                  <a:pt x="6033516" y="175260"/>
                </a:lnTo>
                <a:lnTo>
                  <a:pt x="6031992" y="158496"/>
                </a:lnTo>
                <a:lnTo>
                  <a:pt x="6019800" y="106680"/>
                </a:lnTo>
                <a:lnTo>
                  <a:pt x="5992368" y="64008"/>
                </a:lnTo>
                <a:lnTo>
                  <a:pt x="5940552" y="21336"/>
                </a:lnTo>
                <a:lnTo>
                  <a:pt x="5891784" y="3048"/>
                </a:lnTo>
                <a:lnTo>
                  <a:pt x="5873496" y="1524"/>
                </a:lnTo>
                <a:lnTo>
                  <a:pt x="5856732" y="0"/>
                </a:lnTo>
                <a:lnTo>
                  <a:pt x="164592" y="0"/>
                </a:lnTo>
                <a:lnTo>
                  <a:pt x="111252" y="7620"/>
                </a:lnTo>
                <a:lnTo>
                  <a:pt x="65532" y="30480"/>
                </a:lnTo>
                <a:lnTo>
                  <a:pt x="27432" y="64008"/>
                </a:lnTo>
                <a:lnTo>
                  <a:pt x="1524" y="108204"/>
                </a:lnTo>
                <a:lnTo>
                  <a:pt x="0" y="112395"/>
                </a:lnTo>
                <a:lnTo>
                  <a:pt x="0" y="896873"/>
                </a:lnTo>
                <a:lnTo>
                  <a:pt x="1524" y="900684"/>
                </a:lnTo>
                <a:lnTo>
                  <a:pt x="9144" y="917448"/>
                </a:lnTo>
                <a:lnTo>
                  <a:pt x="13716" y="924306"/>
                </a:lnTo>
                <a:lnTo>
                  <a:pt x="13716" y="160020"/>
                </a:lnTo>
                <a:lnTo>
                  <a:pt x="16764" y="144780"/>
                </a:lnTo>
                <a:lnTo>
                  <a:pt x="32004" y="103632"/>
                </a:lnTo>
                <a:lnTo>
                  <a:pt x="57912" y="68580"/>
                </a:lnTo>
                <a:lnTo>
                  <a:pt x="92964" y="42672"/>
                </a:lnTo>
                <a:lnTo>
                  <a:pt x="134112" y="28956"/>
                </a:lnTo>
                <a:lnTo>
                  <a:pt x="5873496" y="25908"/>
                </a:lnTo>
                <a:lnTo>
                  <a:pt x="5887212" y="28956"/>
                </a:lnTo>
                <a:lnTo>
                  <a:pt x="5902452" y="32004"/>
                </a:lnTo>
                <a:lnTo>
                  <a:pt x="5942076" y="51816"/>
                </a:lnTo>
                <a:lnTo>
                  <a:pt x="5974080" y="80772"/>
                </a:lnTo>
                <a:lnTo>
                  <a:pt x="5996940" y="118872"/>
                </a:lnTo>
                <a:lnTo>
                  <a:pt x="6007608" y="161544"/>
                </a:lnTo>
                <a:lnTo>
                  <a:pt x="6007608" y="922782"/>
                </a:lnTo>
                <a:lnTo>
                  <a:pt x="6012180" y="915924"/>
                </a:lnTo>
                <a:lnTo>
                  <a:pt x="6019800" y="900684"/>
                </a:lnTo>
                <a:lnTo>
                  <a:pt x="6025896" y="883920"/>
                </a:lnTo>
                <a:lnTo>
                  <a:pt x="6030468" y="867156"/>
                </a:lnTo>
                <a:lnTo>
                  <a:pt x="6033516" y="832104"/>
                </a:lnTo>
                <a:close/>
              </a:path>
              <a:path w="6033770" h="995679">
                <a:moveTo>
                  <a:pt x="6007608" y="922782"/>
                </a:moveTo>
                <a:lnTo>
                  <a:pt x="6007608" y="848868"/>
                </a:lnTo>
                <a:lnTo>
                  <a:pt x="6004560" y="862584"/>
                </a:lnTo>
                <a:lnTo>
                  <a:pt x="6001512" y="877824"/>
                </a:lnTo>
                <a:lnTo>
                  <a:pt x="5989320" y="905256"/>
                </a:lnTo>
                <a:lnTo>
                  <a:pt x="5963412" y="938784"/>
                </a:lnTo>
                <a:lnTo>
                  <a:pt x="5928360" y="964692"/>
                </a:lnTo>
                <a:lnTo>
                  <a:pt x="5887212" y="979932"/>
                </a:lnTo>
                <a:lnTo>
                  <a:pt x="5871972" y="982980"/>
                </a:lnTo>
                <a:lnTo>
                  <a:pt x="147828" y="982980"/>
                </a:lnTo>
                <a:lnTo>
                  <a:pt x="134112" y="979932"/>
                </a:lnTo>
                <a:lnTo>
                  <a:pt x="118872" y="976884"/>
                </a:lnTo>
                <a:lnTo>
                  <a:pt x="79248" y="957072"/>
                </a:lnTo>
                <a:lnTo>
                  <a:pt x="47244" y="928116"/>
                </a:lnTo>
                <a:lnTo>
                  <a:pt x="24384" y="890016"/>
                </a:lnTo>
                <a:lnTo>
                  <a:pt x="13716" y="847344"/>
                </a:lnTo>
                <a:lnTo>
                  <a:pt x="13716" y="924306"/>
                </a:lnTo>
                <a:lnTo>
                  <a:pt x="39624" y="957072"/>
                </a:lnTo>
                <a:lnTo>
                  <a:pt x="80772" y="987552"/>
                </a:lnTo>
                <a:lnTo>
                  <a:pt x="5925313" y="995171"/>
                </a:lnTo>
                <a:lnTo>
                  <a:pt x="5942076" y="987552"/>
                </a:lnTo>
                <a:lnTo>
                  <a:pt x="5955792" y="978408"/>
                </a:lnTo>
                <a:lnTo>
                  <a:pt x="5969508" y="967740"/>
                </a:lnTo>
                <a:lnTo>
                  <a:pt x="5981700" y="957072"/>
                </a:lnTo>
                <a:lnTo>
                  <a:pt x="5993892" y="943356"/>
                </a:lnTo>
                <a:lnTo>
                  <a:pt x="6007608" y="9227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4227" y="4301742"/>
            <a:ext cx="5659120" cy="2845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Hence,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950" spc="15" baseline="-21367" dirty="0">
                <a:solidFill>
                  <a:srgbClr val="FFFFFF"/>
                </a:solidFill>
                <a:latin typeface="Arial"/>
                <a:cs typeface="Arial"/>
              </a:rPr>
              <a:t>i+1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holds resource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950" spc="7" baseline="-21367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 requested</a:t>
            </a:r>
            <a:r>
              <a:rPr sz="2000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950" spc="15" baseline="-21367" dirty="0">
                <a:solidFill>
                  <a:srgbClr val="FFFFFF"/>
                </a:solidFill>
                <a:latin typeface="Arial"/>
                <a:cs typeface="Arial"/>
              </a:rPr>
              <a:t>i+1</a:t>
            </a:r>
            <a:endParaRPr sz="1950" baseline="-2136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379730" indent="-286385">
              <a:lnSpc>
                <a:spcPct val="100000"/>
              </a:lnSpc>
              <a:buChar char="•"/>
              <a:tabLst>
                <a:tab pos="379730" algn="l"/>
                <a:tab pos="380365" algn="l"/>
                <a:tab pos="2580005" algn="l"/>
              </a:tabLst>
            </a:pPr>
            <a:r>
              <a:rPr sz="2800" spc="-5" dirty="0">
                <a:latin typeface="Arial"/>
                <a:cs typeface="Arial"/>
              </a:rPr>
              <a:t>F(R</a:t>
            </a:r>
            <a:r>
              <a:rPr sz="2775" spc="-7" baseline="-21021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)&lt;F(R</a:t>
            </a:r>
            <a:r>
              <a:rPr sz="2775" spc="-7" baseline="-21021" dirty="0">
                <a:latin typeface="Arial"/>
                <a:cs typeface="Arial"/>
              </a:rPr>
              <a:t>i+1</a:t>
            </a:r>
            <a:r>
              <a:rPr sz="2800" spc="-5" dirty="0">
                <a:latin typeface="Arial"/>
                <a:cs typeface="Arial"/>
              </a:rPr>
              <a:t>)	</a:t>
            </a:r>
            <a:r>
              <a:rPr sz="2800" dirty="0">
                <a:latin typeface="Arial"/>
                <a:cs typeface="Arial"/>
              </a:rPr>
              <a:t>for </a:t>
            </a:r>
            <a:r>
              <a:rPr sz="2800" spc="-5" dirty="0">
                <a:latin typeface="Arial"/>
                <a:cs typeface="Arial"/>
              </a:rPr>
              <a:t>all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</a:t>
            </a:r>
            <a:endParaRPr sz="2800">
              <a:latin typeface="Arial"/>
              <a:cs typeface="Arial"/>
            </a:endParaRPr>
          </a:p>
          <a:p>
            <a:pPr marL="321945" indent="-228600">
              <a:lnSpc>
                <a:spcPct val="100000"/>
              </a:lnSpc>
              <a:spcBef>
                <a:spcPts val="320"/>
              </a:spcBef>
              <a:buChar char="•"/>
              <a:tabLst>
                <a:tab pos="321945" algn="l"/>
                <a:tab pos="322580" algn="l"/>
              </a:tabLst>
            </a:pPr>
            <a:r>
              <a:rPr sz="2000" dirty="0">
                <a:latin typeface="Arial"/>
                <a:cs typeface="Arial"/>
              </a:rPr>
              <a:t>But </a:t>
            </a:r>
            <a:r>
              <a:rPr sz="2000" spc="-5" dirty="0">
                <a:latin typeface="Arial"/>
                <a:cs typeface="Arial"/>
              </a:rPr>
              <a:t>it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means</a:t>
            </a:r>
            <a:endParaRPr sz="2000">
              <a:latin typeface="Arial"/>
              <a:cs typeface="Arial"/>
            </a:endParaRPr>
          </a:p>
          <a:p>
            <a:pPr marL="601980" indent="-508634">
              <a:lnSpc>
                <a:spcPct val="100000"/>
              </a:lnSpc>
              <a:spcBef>
                <a:spcPts val="135"/>
              </a:spcBef>
              <a:buChar char="•"/>
              <a:tabLst>
                <a:tab pos="601980" algn="l"/>
                <a:tab pos="602615" algn="l"/>
              </a:tabLst>
            </a:pPr>
            <a:r>
              <a:rPr sz="2000" dirty="0">
                <a:latin typeface="Arial"/>
                <a:cs typeface="Arial"/>
              </a:rPr>
              <a:t>F(R</a:t>
            </a:r>
            <a:r>
              <a:rPr sz="1950" baseline="-21367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)&lt;F(R</a:t>
            </a:r>
            <a:r>
              <a:rPr sz="1950" baseline="-21367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)&lt;F(R</a:t>
            </a:r>
            <a:r>
              <a:rPr sz="1950" baseline="-21367" dirty="0">
                <a:latin typeface="Arial"/>
                <a:cs typeface="Arial"/>
              </a:rPr>
              <a:t>2</a:t>
            </a:r>
            <a:r>
              <a:rPr sz="2000" dirty="0">
                <a:latin typeface="Arial"/>
                <a:cs typeface="Arial"/>
              </a:rPr>
              <a:t>)&lt;F(R</a:t>
            </a:r>
            <a:r>
              <a:rPr sz="1950" baseline="-21367" dirty="0">
                <a:latin typeface="Arial"/>
                <a:cs typeface="Arial"/>
              </a:rPr>
              <a:t>3</a:t>
            </a:r>
            <a:r>
              <a:rPr sz="2000" dirty="0">
                <a:latin typeface="Arial"/>
                <a:cs typeface="Arial"/>
              </a:rPr>
              <a:t>)&lt; </a:t>
            </a:r>
            <a:r>
              <a:rPr sz="2000" spc="-5" dirty="0">
                <a:latin typeface="Arial"/>
                <a:cs typeface="Arial"/>
              </a:rPr>
              <a:t>…..&lt;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F(R</a:t>
            </a:r>
            <a:r>
              <a:rPr sz="1950" baseline="-21367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)&lt;F(R</a:t>
            </a:r>
            <a:r>
              <a:rPr sz="1950" baseline="-21367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27305" marR="132715">
              <a:lnSpc>
                <a:spcPct val="120000"/>
              </a:lnSpc>
              <a:tabLst>
                <a:tab pos="3340735" algn="l"/>
              </a:tabLst>
            </a:pPr>
            <a:r>
              <a:rPr sz="2000" b="1" dirty="0">
                <a:latin typeface="Arial"/>
                <a:cs typeface="Arial"/>
              </a:rPr>
              <a:t>By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transitivity</a:t>
            </a:r>
            <a:r>
              <a:rPr sz="2000" b="1" spc="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F(R</a:t>
            </a:r>
            <a:r>
              <a:rPr sz="1950" baseline="-21367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)&lt;F(R</a:t>
            </a:r>
            <a:r>
              <a:rPr sz="1950" baseline="-21367" dirty="0">
                <a:latin typeface="Arial"/>
                <a:cs typeface="Arial"/>
              </a:rPr>
              <a:t>0</a:t>
            </a:r>
            <a:r>
              <a:rPr sz="2000" dirty="0">
                <a:latin typeface="Arial"/>
                <a:cs typeface="Arial"/>
              </a:rPr>
              <a:t>)	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which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sz="2000" spc="-1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impossible  </a:t>
            </a:r>
            <a:r>
              <a:rPr sz="2000" dirty="0">
                <a:latin typeface="Arial"/>
                <a:cs typeface="Arial"/>
              </a:rPr>
              <a:t>No Circular </a:t>
            </a:r>
            <a:r>
              <a:rPr sz="2000" spc="-20" dirty="0">
                <a:latin typeface="Arial"/>
                <a:cs typeface="Arial"/>
              </a:rPr>
              <a:t>Wait-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Proved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54496" y="4114800"/>
            <a:ext cx="3346703" cy="3200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6927" y="457200"/>
            <a:ext cx="1807463" cy="859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15643" y="1217167"/>
            <a:ext cx="8235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001F5F"/>
                </a:solidFill>
                <a:latin typeface="Arial"/>
                <a:cs typeface="Arial"/>
              </a:rPr>
              <a:t>Problem in Deadlock Prevention</a:t>
            </a:r>
            <a:r>
              <a:rPr b="1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1F5F"/>
                </a:solidFill>
                <a:latin typeface="Arial"/>
                <a:cs typeface="Arial"/>
              </a:rPr>
              <a:t>Protocols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26539" y="1995321"/>
            <a:ext cx="4623435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Low device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utilization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Reduce </a:t>
            </a:r>
            <a:r>
              <a:rPr sz="2800" dirty="0">
                <a:latin typeface="Arial"/>
                <a:cs typeface="Arial"/>
              </a:rPr>
              <a:t>system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throughput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83739" y="4129530"/>
            <a:ext cx="35198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dirty="0">
                <a:latin typeface="Arial"/>
                <a:cs typeface="Arial"/>
              </a:rPr>
              <a:t>Deadlock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avoidance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6927" y="457200"/>
            <a:ext cx="1807463" cy="859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86659" y="939799"/>
            <a:ext cx="50825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Deadlock</a:t>
            </a:r>
            <a:r>
              <a:rPr sz="4400" spc="-345" dirty="0"/>
              <a:t> </a:t>
            </a:r>
            <a:r>
              <a:rPr sz="4400" spc="-10" dirty="0"/>
              <a:t>Avoidance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8339" y="1977635"/>
            <a:ext cx="8769985" cy="323786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decision is made dynamically</a:t>
            </a:r>
            <a:r>
              <a:rPr sz="3200" spc="-2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whether</a:t>
            </a:r>
            <a:endParaRPr sz="32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  <a:tab pos="4119245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current resource allocation request </a:t>
            </a:r>
            <a:r>
              <a:rPr sz="2800" spc="-5" dirty="0">
                <a:latin typeface="Arial"/>
                <a:cs typeface="Arial"/>
              </a:rPr>
              <a:t>(if </a:t>
            </a:r>
            <a:r>
              <a:rPr sz="2800" dirty="0">
                <a:latin typeface="Arial"/>
                <a:cs typeface="Arial"/>
              </a:rPr>
              <a:t>granted),  leads </a:t>
            </a:r>
            <a:r>
              <a:rPr sz="2800" spc="-5" dirty="0">
                <a:latin typeface="Arial"/>
                <a:cs typeface="Arial"/>
              </a:rPr>
              <a:t>to a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deadlock	</a:t>
            </a:r>
            <a:r>
              <a:rPr sz="2800" spc="-5" dirty="0">
                <a:latin typeface="Arial"/>
                <a:cs typeface="Arial"/>
              </a:rPr>
              <a:t>??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4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Requires:</a:t>
            </a:r>
            <a:endParaRPr sz="3200">
              <a:latin typeface="Arial"/>
              <a:cs typeface="Arial"/>
            </a:endParaRPr>
          </a:p>
          <a:p>
            <a:pPr marL="853440" lvl="1" indent="-383540">
              <a:lnSpc>
                <a:spcPct val="100000"/>
              </a:lnSpc>
              <a:spcBef>
                <a:spcPts val="685"/>
              </a:spcBef>
              <a:buChar char="–"/>
              <a:tabLst>
                <a:tab pos="853440" algn="l"/>
                <a:tab pos="854075" algn="l"/>
              </a:tabLst>
            </a:pPr>
            <a:r>
              <a:rPr sz="2800" dirty="0">
                <a:latin typeface="Arial"/>
                <a:cs typeface="Arial"/>
              </a:rPr>
              <a:t>knowledge of </a:t>
            </a:r>
            <a:r>
              <a:rPr sz="2800" spc="-5" dirty="0">
                <a:latin typeface="Arial"/>
                <a:cs typeface="Arial"/>
              </a:rPr>
              <a:t>future </a:t>
            </a:r>
            <a:r>
              <a:rPr sz="2800" dirty="0">
                <a:latin typeface="Arial"/>
                <a:cs typeface="Arial"/>
              </a:rPr>
              <a:t>process requests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6927" y="457200"/>
            <a:ext cx="1807463" cy="859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3075" y="939799"/>
            <a:ext cx="75692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Deadlock </a:t>
            </a:r>
            <a:r>
              <a:rPr sz="4400" spc="-10" dirty="0"/>
              <a:t>Avoidance</a:t>
            </a:r>
            <a:r>
              <a:rPr sz="4400" spc="-565" dirty="0"/>
              <a:t> </a:t>
            </a:r>
            <a:r>
              <a:rPr sz="4400" spc="-5" dirty="0"/>
              <a:t>Algorithm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739" y="2078227"/>
            <a:ext cx="8378190" cy="200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Dynamically examines the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resource  allocation state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3200" spc="-5" dirty="0">
                <a:latin typeface="Arial"/>
                <a:cs typeface="Arial"/>
              </a:rPr>
              <a:t>and </a:t>
            </a:r>
            <a:r>
              <a:rPr sz="3200" spc="-10" dirty="0">
                <a:latin typeface="Arial"/>
                <a:cs typeface="Arial"/>
              </a:rPr>
              <a:t>ensure, </a:t>
            </a:r>
            <a:r>
              <a:rPr sz="3200" spc="-5" dirty="0">
                <a:latin typeface="Arial"/>
                <a:cs typeface="Arial"/>
              </a:rPr>
              <a:t>there </a:t>
            </a:r>
            <a:r>
              <a:rPr sz="3200" dirty="0">
                <a:latin typeface="Arial"/>
                <a:cs typeface="Arial"/>
              </a:rPr>
              <a:t>can  </a:t>
            </a:r>
            <a:r>
              <a:rPr sz="3200" spc="-5" dirty="0">
                <a:latin typeface="Arial"/>
                <a:cs typeface="Arial"/>
              </a:rPr>
              <a:t>never be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circular-wait</a:t>
            </a:r>
            <a:r>
              <a:rPr sz="3200" spc="-8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condition</a:t>
            </a:r>
            <a:endParaRPr sz="32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– the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state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28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safe.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34044" y="5239001"/>
            <a:ext cx="2481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74520" algn="l"/>
              </a:tabLst>
            </a:pP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esou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ce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an</a:t>
            </a:r>
            <a:r>
              <a:rPr sz="2800" spc="-5" dirty="0"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7939" y="4640984"/>
            <a:ext cx="5163820" cy="14763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spc="-5" dirty="0">
                <a:solidFill>
                  <a:srgbClr val="001F5F"/>
                </a:solidFill>
                <a:latin typeface="Arial"/>
                <a:cs typeface="Arial"/>
              </a:rPr>
              <a:t>Resource Allocation</a:t>
            </a:r>
            <a:r>
              <a:rPr sz="2800" b="1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1F5F"/>
                </a:solidFill>
                <a:latin typeface="Arial"/>
                <a:cs typeface="Arial"/>
              </a:rPr>
              <a:t>State:</a:t>
            </a:r>
            <a:endParaRPr sz="28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675"/>
              </a:spcBef>
              <a:tabLst>
                <a:tab pos="398145" algn="l"/>
                <a:tab pos="893444" algn="l"/>
                <a:tab pos="1487805" algn="l"/>
                <a:tab pos="3191510" algn="l"/>
                <a:tab pos="3724910" algn="l"/>
              </a:tabLst>
            </a:pPr>
            <a:r>
              <a:rPr sz="2800" spc="-5" dirty="0">
                <a:latin typeface="Arial"/>
                <a:cs typeface="Arial"/>
              </a:rPr>
              <a:t>–		#	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va</a:t>
            </a:r>
            <a:r>
              <a:rPr sz="2800" spc="-5" dirty="0">
                <a:latin typeface="Arial"/>
                <a:cs typeface="Arial"/>
              </a:rPr>
              <a:t>il</a:t>
            </a:r>
            <a:r>
              <a:rPr sz="2800" dirty="0">
                <a:latin typeface="Arial"/>
                <a:cs typeface="Arial"/>
              </a:rPr>
              <a:t>ab</a:t>
            </a:r>
            <a:r>
              <a:rPr sz="2800" spc="-5" dirty="0">
                <a:latin typeface="Arial"/>
                <a:cs typeface="Arial"/>
              </a:rPr>
              <a:t>le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&amp;</a:t>
            </a:r>
            <a:r>
              <a:rPr sz="2800" dirty="0">
                <a:latin typeface="Arial"/>
                <a:cs typeface="Arial"/>
              </a:rPr>
              <a:t>	a</a:t>
            </a:r>
            <a:r>
              <a:rPr sz="2800" spc="-5" dirty="0">
                <a:latin typeface="Arial"/>
                <a:cs typeface="Arial"/>
              </a:rPr>
              <a:t>ll</a:t>
            </a:r>
            <a:r>
              <a:rPr sz="2800" dirty="0">
                <a:latin typeface="Arial"/>
                <a:cs typeface="Arial"/>
              </a:rPr>
              <a:t>oca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d  maximum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demand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6927" y="457200"/>
            <a:ext cx="1807463" cy="859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10430" y="665479"/>
            <a:ext cx="26365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u="heavy" spc="-5" dirty="0">
                <a:uFill>
                  <a:solidFill>
                    <a:srgbClr val="000000"/>
                  </a:solidFill>
                </a:uFill>
              </a:rPr>
              <a:t>Safe</a:t>
            </a:r>
            <a:r>
              <a:rPr sz="4400" u="heavy" spc="-7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00000"/>
                  </a:solidFill>
                </a:uFill>
              </a:rPr>
              <a:t>State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1221739" y="1625599"/>
            <a:ext cx="7769859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Allocate resources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each process (up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its maximum  demand)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in some order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avoid</a:t>
            </a:r>
            <a:r>
              <a:rPr sz="2400" spc="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deadlock.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Holds a safe sequence </a:t>
            </a:r>
            <a:r>
              <a:rPr sz="2000" spc="5" dirty="0">
                <a:solidFill>
                  <a:srgbClr val="C00000"/>
                </a:solidFill>
                <a:latin typeface="Arial"/>
                <a:cs typeface="Arial"/>
              </a:rPr>
              <a:t>&lt;</a:t>
            </a:r>
            <a:r>
              <a:rPr sz="2000" i="1" spc="5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1950" i="1" spc="7" baseline="-21367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000" i="1" spc="5" dirty="0">
                <a:solidFill>
                  <a:srgbClr val="C00000"/>
                </a:solidFill>
                <a:latin typeface="Arial"/>
                <a:cs typeface="Arial"/>
              </a:rPr>
              <a:t>, P</a:t>
            </a:r>
            <a:r>
              <a:rPr sz="1950" i="1" spc="7" baseline="-21367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2000" i="1" spc="5" dirty="0">
                <a:solidFill>
                  <a:srgbClr val="C00000"/>
                </a:solidFill>
                <a:latin typeface="Arial"/>
                <a:cs typeface="Arial"/>
              </a:rPr>
              <a:t>, </a:t>
            </a:r>
            <a:r>
              <a:rPr sz="2000" i="1" dirty="0">
                <a:solidFill>
                  <a:srgbClr val="C00000"/>
                </a:solidFill>
                <a:latin typeface="Arial"/>
                <a:cs typeface="Arial"/>
              </a:rPr>
              <a:t>…,</a:t>
            </a:r>
            <a:r>
              <a:rPr sz="2000" i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i="1" spc="5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1950" i="1" spc="7" baseline="-21367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C00000"/>
                </a:solidFill>
                <a:latin typeface="Arial"/>
                <a:cs typeface="Arial"/>
              </a:rPr>
              <a:t>&gt;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24200" y="2438400"/>
            <a:ext cx="1066800" cy="533400"/>
          </a:xfrm>
          <a:custGeom>
            <a:avLst/>
            <a:gdLst/>
            <a:ahLst/>
            <a:cxnLst/>
            <a:rect l="l" t="t" r="r" b="b"/>
            <a:pathLst>
              <a:path w="1066800" h="533400">
                <a:moveTo>
                  <a:pt x="1066800" y="266700"/>
                </a:moveTo>
                <a:lnTo>
                  <a:pt x="800100" y="266700"/>
                </a:lnTo>
                <a:lnTo>
                  <a:pt x="800100" y="0"/>
                </a:lnTo>
                <a:lnTo>
                  <a:pt x="266700" y="0"/>
                </a:lnTo>
                <a:lnTo>
                  <a:pt x="266700" y="266700"/>
                </a:lnTo>
                <a:lnTo>
                  <a:pt x="0" y="266700"/>
                </a:lnTo>
                <a:lnTo>
                  <a:pt x="533400" y="533400"/>
                </a:lnTo>
                <a:lnTo>
                  <a:pt x="1066800" y="26670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0860" y="2426208"/>
            <a:ext cx="1175385" cy="561340"/>
          </a:xfrm>
          <a:custGeom>
            <a:avLst/>
            <a:gdLst/>
            <a:ahLst/>
            <a:cxnLst/>
            <a:rect l="l" t="t" r="r" b="b"/>
            <a:pathLst>
              <a:path w="1175385" h="561339">
                <a:moveTo>
                  <a:pt x="320040" y="266700"/>
                </a:moveTo>
                <a:lnTo>
                  <a:pt x="0" y="266700"/>
                </a:lnTo>
                <a:lnTo>
                  <a:pt x="53340" y="293439"/>
                </a:lnTo>
                <a:lnTo>
                  <a:pt x="53340" y="292608"/>
                </a:lnTo>
                <a:lnTo>
                  <a:pt x="59436" y="268224"/>
                </a:lnTo>
                <a:lnTo>
                  <a:pt x="108204" y="292608"/>
                </a:lnTo>
                <a:lnTo>
                  <a:pt x="307848" y="292608"/>
                </a:lnTo>
                <a:lnTo>
                  <a:pt x="307848" y="278892"/>
                </a:lnTo>
                <a:lnTo>
                  <a:pt x="320040" y="266700"/>
                </a:lnTo>
                <a:close/>
              </a:path>
              <a:path w="1175385" h="561339">
                <a:moveTo>
                  <a:pt x="108204" y="292608"/>
                </a:moveTo>
                <a:lnTo>
                  <a:pt x="59436" y="268224"/>
                </a:lnTo>
                <a:lnTo>
                  <a:pt x="53340" y="292608"/>
                </a:lnTo>
                <a:lnTo>
                  <a:pt x="108204" y="292608"/>
                </a:lnTo>
                <a:close/>
              </a:path>
              <a:path w="1175385" h="561339">
                <a:moveTo>
                  <a:pt x="587502" y="532257"/>
                </a:moveTo>
                <a:lnTo>
                  <a:pt x="108204" y="292608"/>
                </a:lnTo>
                <a:lnTo>
                  <a:pt x="53340" y="292608"/>
                </a:lnTo>
                <a:lnTo>
                  <a:pt x="53340" y="293439"/>
                </a:lnTo>
                <a:lnTo>
                  <a:pt x="582168" y="558540"/>
                </a:lnTo>
                <a:lnTo>
                  <a:pt x="582168" y="534924"/>
                </a:lnTo>
                <a:lnTo>
                  <a:pt x="587502" y="532257"/>
                </a:lnTo>
                <a:close/>
              </a:path>
              <a:path w="1175385" h="561339">
                <a:moveTo>
                  <a:pt x="867156" y="266700"/>
                </a:moveTo>
                <a:lnTo>
                  <a:pt x="867156" y="0"/>
                </a:lnTo>
                <a:lnTo>
                  <a:pt x="307848" y="0"/>
                </a:lnTo>
                <a:lnTo>
                  <a:pt x="307848" y="266700"/>
                </a:lnTo>
                <a:lnTo>
                  <a:pt x="320040" y="266700"/>
                </a:lnTo>
                <a:lnTo>
                  <a:pt x="320040" y="25908"/>
                </a:lnTo>
                <a:lnTo>
                  <a:pt x="333756" y="12192"/>
                </a:lnTo>
                <a:lnTo>
                  <a:pt x="333756" y="25908"/>
                </a:lnTo>
                <a:lnTo>
                  <a:pt x="841248" y="25908"/>
                </a:lnTo>
                <a:lnTo>
                  <a:pt x="841248" y="12192"/>
                </a:lnTo>
                <a:lnTo>
                  <a:pt x="853440" y="25908"/>
                </a:lnTo>
                <a:lnTo>
                  <a:pt x="853440" y="266700"/>
                </a:lnTo>
                <a:lnTo>
                  <a:pt x="867156" y="266700"/>
                </a:lnTo>
                <a:close/>
              </a:path>
              <a:path w="1175385" h="561339">
                <a:moveTo>
                  <a:pt x="333756" y="292608"/>
                </a:moveTo>
                <a:lnTo>
                  <a:pt x="333756" y="25908"/>
                </a:lnTo>
                <a:lnTo>
                  <a:pt x="320040" y="25908"/>
                </a:lnTo>
                <a:lnTo>
                  <a:pt x="320040" y="266700"/>
                </a:lnTo>
                <a:lnTo>
                  <a:pt x="307848" y="278892"/>
                </a:lnTo>
                <a:lnTo>
                  <a:pt x="307848" y="292608"/>
                </a:lnTo>
                <a:lnTo>
                  <a:pt x="333756" y="292608"/>
                </a:lnTo>
                <a:close/>
              </a:path>
              <a:path w="1175385" h="561339">
                <a:moveTo>
                  <a:pt x="333756" y="25908"/>
                </a:moveTo>
                <a:lnTo>
                  <a:pt x="333756" y="12192"/>
                </a:lnTo>
                <a:lnTo>
                  <a:pt x="320040" y="25908"/>
                </a:lnTo>
                <a:lnTo>
                  <a:pt x="333756" y="25908"/>
                </a:lnTo>
                <a:close/>
              </a:path>
              <a:path w="1175385" h="561339">
                <a:moveTo>
                  <a:pt x="592836" y="534924"/>
                </a:moveTo>
                <a:lnTo>
                  <a:pt x="587502" y="532257"/>
                </a:lnTo>
                <a:lnTo>
                  <a:pt x="582168" y="534924"/>
                </a:lnTo>
                <a:lnTo>
                  <a:pt x="592836" y="534924"/>
                </a:lnTo>
                <a:close/>
              </a:path>
              <a:path w="1175385" h="561339">
                <a:moveTo>
                  <a:pt x="592836" y="557784"/>
                </a:moveTo>
                <a:lnTo>
                  <a:pt x="592836" y="534924"/>
                </a:lnTo>
                <a:lnTo>
                  <a:pt x="582168" y="534924"/>
                </a:lnTo>
                <a:lnTo>
                  <a:pt x="582168" y="558540"/>
                </a:lnTo>
                <a:lnTo>
                  <a:pt x="586740" y="560832"/>
                </a:lnTo>
                <a:lnTo>
                  <a:pt x="592836" y="557784"/>
                </a:lnTo>
                <a:close/>
              </a:path>
              <a:path w="1175385" h="561339">
                <a:moveTo>
                  <a:pt x="1120140" y="294132"/>
                </a:moveTo>
                <a:lnTo>
                  <a:pt x="1120140" y="292608"/>
                </a:lnTo>
                <a:lnTo>
                  <a:pt x="1066800" y="292608"/>
                </a:lnTo>
                <a:lnTo>
                  <a:pt x="587502" y="532257"/>
                </a:lnTo>
                <a:lnTo>
                  <a:pt x="592836" y="534924"/>
                </a:lnTo>
                <a:lnTo>
                  <a:pt x="592836" y="557784"/>
                </a:lnTo>
                <a:lnTo>
                  <a:pt x="1120140" y="294132"/>
                </a:lnTo>
                <a:close/>
              </a:path>
              <a:path w="1175385" h="561339">
                <a:moveTo>
                  <a:pt x="853440" y="25908"/>
                </a:moveTo>
                <a:lnTo>
                  <a:pt x="841248" y="12192"/>
                </a:lnTo>
                <a:lnTo>
                  <a:pt x="841248" y="25908"/>
                </a:lnTo>
                <a:lnTo>
                  <a:pt x="853440" y="25908"/>
                </a:lnTo>
                <a:close/>
              </a:path>
              <a:path w="1175385" h="561339">
                <a:moveTo>
                  <a:pt x="867156" y="292608"/>
                </a:moveTo>
                <a:lnTo>
                  <a:pt x="867156" y="278892"/>
                </a:lnTo>
                <a:lnTo>
                  <a:pt x="853440" y="266700"/>
                </a:lnTo>
                <a:lnTo>
                  <a:pt x="853440" y="25908"/>
                </a:lnTo>
                <a:lnTo>
                  <a:pt x="841248" y="25908"/>
                </a:lnTo>
                <a:lnTo>
                  <a:pt x="841248" y="292608"/>
                </a:lnTo>
                <a:lnTo>
                  <a:pt x="867156" y="292608"/>
                </a:lnTo>
                <a:close/>
              </a:path>
              <a:path w="1175385" h="561339">
                <a:moveTo>
                  <a:pt x="1175004" y="266700"/>
                </a:moveTo>
                <a:lnTo>
                  <a:pt x="853440" y="266700"/>
                </a:lnTo>
                <a:lnTo>
                  <a:pt x="867156" y="278892"/>
                </a:lnTo>
                <a:lnTo>
                  <a:pt x="867156" y="292608"/>
                </a:lnTo>
                <a:lnTo>
                  <a:pt x="1066800" y="292608"/>
                </a:lnTo>
                <a:lnTo>
                  <a:pt x="1115568" y="268224"/>
                </a:lnTo>
                <a:lnTo>
                  <a:pt x="1120140" y="292608"/>
                </a:lnTo>
                <a:lnTo>
                  <a:pt x="1120140" y="294132"/>
                </a:lnTo>
                <a:lnTo>
                  <a:pt x="1175004" y="266700"/>
                </a:lnTo>
                <a:close/>
              </a:path>
              <a:path w="1175385" h="561339">
                <a:moveTo>
                  <a:pt x="1120140" y="292608"/>
                </a:moveTo>
                <a:lnTo>
                  <a:pt x="1115568" y="268224"/>
                </a:lnTo>
                <a:lnTo>
                  <a:pt x="1066800" y="292608"/>
                </a:lnTo>
                <a:lnTo>
                  <a:pt x="1120140" y="292608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3303" y="659383"/>
            <a:ext cx="73609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1F5F"/>
                </a:solidFill>
              </a:rPr>
              <a:t>Safe, Unsafe, </a:t>
            </a:r>
            <a:r>
              <a:rPr sz="4400" dirty="0">
                <a:solidFill>
                  <a:srgbClr val="001F5F"/>
                </a:solidFill>
              </a:rPr>
              <a:t>Deadlock</a:t>
            </a:r>
            <a:r>
              <a:rPr sz="4400" spc="-50" dirty="0">
                <a:solidFill>
                  <a:srgbClr val="001F5F"/>
                </a:solidFill>
              </a:rPr>
              <a:t> </a:t>
            </a:r>
            <a:r>
              <a:rPr sz="4400" spc="-5" dirty="0">
                <a:solidFill>
                  <a:srgbClr val="001F5F"/>
                </a:solidFill>
              </a:rPr>
              <a:t>State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457200" y="1650492"/>
            <a:ext cx="4267200" cy="1050290"/>
          </a:xfrm>
          <a:custGeom>
            <a:avLst/>
            <a:gdLst/>
            <a:ahLst/>
            <a:cxnLst/>
            <a:rect l="l" t="t" r="r" b="b"/>
            <a:pathLst>
              <a:path w="4267200" h="1050289">
                <a:moveTo>
                  <a:pt x="4267200" y="874776"/>
                </a:moveTo>
                <a:lnTo>
                  <a:pt x="4267200" y="175260"/>
                </a:lnTo>
                <a:lnTo>
                  <a:pt x="4260998" y="128940"/>
                </a:lnTo>
                <a:lnTo>
                  <a:pt x="4243493" y="87150"/>
                </a:lnTo>
                <a:lnTo>
                  <a:pt x="4216336" y="51625"/>
                </a:lnTo>
                <a:lnTo>
                  <a:pt x="4181178" y="24101"/>
                </a:lnTo>
                <a:lnTo>
                  <a:pt x="4139670" y="6314"/>
                </a:lnTo>
                <a:lnTo>
                  <a:pt x="4093464" y="0"/>
                </a:lnTo>
                <a:lnTo>
                  <a:pt x="175260" y="0"/>
                </a:lnTo>
                <a:lnTo>
                  <a:pt x="128940" y="6314"/>
                </a:lnTo>
                <a:lnTo>
                  <a:pt x="87150" y="24101"/>
                </a:lnTo>
                <a:lnTo>
                  <a:pt x="51625" y="51625"/>
                </a:lnTo>
                <a:lnTo>
                  <a:pt x="24101" y="87150"/>
                </a:lnTo>
                <a:lnTo>
                  <a:pt x="6314" y="128940"/>
                </a:lnTo>
                <a:lnTo>
                  <a:pt x="0" y="175260"/>
                </a:lnTo>
                <a:lnTo>
                  <a:pt x="0" y="874776"/>
                </a:lnTo>
                <a:lnTo>
                  <a:pt x="6314" y="921624"/>
                </a:lnTo>
                <a:lnTo>
                  <a:pt x="24101" y="963563"/>
                </a:lnTo>
                <a:lnTo>
                  <a:pt x="51625" y="998982"/>
                </a:lnTo>
                <a:lnTo>
                  <a:pt x="87150" y="1026272"/>
                </a:lnTo>
                <a:lnTo>
                  <a:pt x="128940" y="1043827"/>
                </a:lnTo>
                <a:lnTo>
                  <a:pt x="175260" y="1050036"/>
                </a:lnTo>
                <a:lnTo>
                  <a:pt x="4093464" y="1050036"/>
                </a:lnTo>
                <a:lnTo>
                  <a:pt x="4139670" y="1043827"/>
                </a:lnTo>
                <a:lnTo>
                  <a:pt x="4181178" y="1026272"/>
                </a:lnTo>
                <a:lnTo>
                  <a:pt x="4216336" y="998982"/>
                </a:lnTo>
                <a:lnTo>
                  <a:pt x="4243493" y="963563"/>
                </a:lnTo>
                <a:lnTo>
                  <a:pt x="4260998" y="921624"/>
                </a:lnTo>
                <a:lnTo>
                  <a:pt x="4267200" y="874776"/>
                </a:lnTo>
                <a:close/>
              </a:path>
            </a:pathLst>
          </a:custGeom>
          <a:solidFill>
            <a:srgbClr val="BF4F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1638300"/>
            <a:ext cx="4281170" cy="1076325"/>
          </a:xfrm>
          <a:custGeom>
            <a:avLst/>
            <a:gdLst/>
            <a:ahLst/>
            <a:cxnLst/>
            <a:rect l="l" t="t" r="r" b="b"/>
            <a:pathLst>
              <a:path w="4281170" h="1076325">
                <a:moveTo>
                  <a:pt x="4280916" y="886968"/>
                </a:moveTo>
                <a:lnTo>
                  <a:pt x="4280916" y="187452"/>
                </a:lnTo>
                <a:lnTo>
                  <a:pt x="4279392" y="167640"/>
                </a:lnTo>
                <a:lnTo>
                  <a:pt x="4265676" y="114300"/>
                </a:lnTo>
                <a:lnTo>
                  <a:pt x="4236720" y="67056"/>
                </a:lnTo>
                <a:lnTo>
                  <a:pt x="4197096" y="32004"/>
                </a:lnTo>
                <a:lnTo>
                  <a:pt x="4148328" y="7620"/>
                </a:lnTo>
                <a:lnTo>
                  <a:pt x="4111752" y="0"/>
                </a:lnTo>
                <a:lnTo>
                  <a:pt x="155448" y="0"/>
                </a:lnTo>
                <a:lnTo>
                  <a:pt x="102108" y="15240"/>
                </a:lnTo>
                <a:lnTo>
                  <a:pt x="56388" y="42672"/>
                </a:lnTo>
                <a:lnTo>
                  <a:pt x="19812" y="82296"/>
                </a:lnTo>
                <a:lnTo>
                  <a:pt x="0" y="123444"/>
                </a:lnTo>
                <a:lnTo>
                  <a:pt x="0" y="952499"/>
                </a:lnTo>
                <a:lnTo>
                  <a:pt x="3048" y="961644"/>
                </a:lnTo>
                <a:lnTo>
                  <a:pt x="10668" y="978408"/>
                </a:lnTo>
                <a:lnTo>
                  <a:pt x="13716" y="983488"/>
                </a:lnTo>
                <a:lnTo>
                  <a:pt x="13716" y="170688"/>
                </a:lnTo>
                <a:lnTo>
                  <a:pt x="16764" y="153924"/>
                </a:lnTo>
                <a:lnTo>
                  <a:pt x="41148" y="96012"/>
                </a:lnTo>
                <a:lnTo>
                  <a:pt x="73152" y="62484"/>
                </a:lnTo>
                <a:lnTo>
                  <a:pt x="85344" y="51816"/>
                </a:lnTo>
                <a:lnTo>
                  <a:pt x="128016" y="32004"/>
                </a:lnTo>
                <a:lnTo>
                  <a:pt x="176784" y="24384"/>
                </a:lnTo>
                <a:lnTo>
                  <a:pt x="4093464" y="24384"/>
                </a:lnTo>
                <a:lnTo>
                  <a:pt x="4110228" y="25908"/>
                </a:lnTo>
                <a:lnTo>
                  <a:pt x="4157472" y="38100"/>
                </a:lnTo>
                <a:lnTo>
                  <a:pt x="4197096" y="62484"/>
                </a:lnTo>
                <a:lnTo>
                  <a:pt x="4227576" y="97536"/>
                </a:lnTo>
                <a:lnTo>
                  <a:pt x="4251960" y="155448"/>
                </a:lnTo>
                <a:lnTo>
                  <a:pt x="4255008" y="172212"/>
                </a:lnTo>
                <a:lnTo>
                  <a:pt x="4255008" y="981964"/>
                </a:lnTo>
                <a:lnTo>
                  <a:pt x="4258056" y="976884"/>
                </a:lnTo>
                <a:lnTo>
                  <a:pt x="4265676" y="960120"/>
                </a:lnTo>
                <a:lnTo>
                  <a:pt x="4271772" y="943356"/>
                </a:lnTo>
                <a:lnTo>
                  <a:pt x="4276344" y="925068"/>
                </a:lnTo>
                <a:lnTo>
                  <a:pt x="4279392" y="906780"/>
                </a:lnTo>
                <a:lnTo>
                  <a:pt x="4280916" y="886968"/>
                </a:lnTo>
                <a:close/>
              </a:path>
              <a:path w="4281170" h="1076325">
                <a:moveTo>
                  <a:pt x="4255008" y="981964"/>
                </a:moveTo>
                <a:lnTo>
                  <a:pt x="4255008" y="905256"/>
                </a:lnTo>
                <a:lnTo>
                  <a:pt x="4251960" y="920496"/>
                </a:lnTo>
                <a:lnTo>
                  <a:pt x="4247388" y="937260"/>
                </a:lnTo>
                <a:lnTo>
                  <a:pt x="4227576" y="978408"/>
                </a:lnTo>
                <a:lnTo>
                  <a:pt x="4195572" y="1013460"/>
                </a:lnTo>
                <a:lnTo>
                  <a:pt x="4155948" y="1037844"/>
                </a:lnTo>
                <a:lnTo>
                  <a:pt x="4108704" y="1050036"/>
                </a:lnTo>
                <a:lnTo>
                  <a:pt x="175260" y="1050036"/>
                </a:lnTo>
                <a:lnTo>
                  <a:pt x="141732" y="1046988"/>
                </a:lnTo>
                <a:lnTo>
                  <a:pt x="97536" y="1030224"/>
                </a:lnTo>
                <a:lnTo>
                  <a:pt x="71628" y="1011936"/>
                </a:lnTo>
                <a:lnTo>
                  <a:pt x="60960" y="1002792"/>
                </a:lnTo>
                <a:lnTo>
                  <a:pt x="32004" y="964692"/>
                </a:lnTo>
                <a:lnTo>
                  <a:pt x="16764" y="920496"/>
                </a:lnTo>
                <a:lnTo>
                  <a:pt x="13716" y="903732"/>
                </a:lnTo>
                <a:lnTo>
                  <a:pt x="13716" y="983488"/>
                </a:lnTo>
                <a:lnTo>
                  <a:pt x="19812" y="993648"/>
                </a:lnTo>
                <a:lnTo>
                  <a:pt x="32004" y="1007364"/>
                </a:lnTo>
                <a:lnTo>
                  <a:pt x="42672" y="1021080"/>
                </a:lnTo>
                <a:lnTo>
                  <a:pt x="86868" y="1053084"/>
                </a:lnTo>
                <a:lnTo>
                  <a:pt x="138684" y="1071372"/>
                </a:lnTo>
                <a:lnTo>
                  <a:pt x="175260" y="1075944"/>
                </a:lnTo>
                <a:lnTo>
                  <a:pt x="4093464" y="1075944"/>
                </a:lnTo>
                <a:lnTo>
                  <a:pt x="4131564" y="1071372"/>
                </a:lnTo>
                <a:lnTo>
                  <a:pt x="4183380" y="1053084"/>
                </a:lnTo>
                <a:lnTo>
                  <a:pt x="4226052" y="1019556"/>
                </a:lnTo>
                <a:lnTo>
                  <a:pt x="4248912" y="992124"/>
                </a:lnTo>
                <a:lnTo>
                  <a:pt x="4255008" y="981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2782824"/>
            <a:ext cx="4267200" cy="1103630"/>
          </a:xfrm>
          <a:custGeom>
            <a:avLst/>
            <a:gdLst/>
            <a:ahLst/>
            <a:cxnLst/>
            <a:rect l="l" t="t" r="r" b="b"/>
            <a:pathLst>
              <a:path w="4267200" h="1103629">
                <a:moveTo>
                  <a:pt x="4267200" y="966216"/>
                </a:moveTo>
                <a:lnTo>
                  <a:pt x="4267200" y="193548"/>
                </a:lnTo>
                <a:lnTo>
                  <a:pt x="4262161" y="149236"/>
                </a:lnTo>
                <a:lnTo>
                  <a:pt x="4247792" y="108523"/>
                </a:lnTo>
                <a:lnTo>
                  <a:pt x="4225212" y="72583"/>
                </a:lnTo>
                <a:lnTo>
                  <a:pt x="4195541" y="42587"/>
                </a:lnTo>
                <a:lnTo>
                  <a:pt x="4159898" y="19709"/>
                </a:lnTo>
                <a:lnTo>
                  <a:pt x="4119403" y="5122"/>
                </a:lnTo>
                <a:lnTo>
                  <a:pt x="4075176" y="0"/>
                </a:lnTo>
                <a:lnTo>
                  <a:pt x="193548" y="0"/>
                </a:lnTo>
                <a:lnTo>
                  <a:pt x="149236" y="5122"/>
                </a:lnTo>
                <a:lnTo>
                  <a:pt x="108523" y="19709"/>
                </a:lnTo>
                <a:lnTo>
                  <a:pt x="72583" y="42587"/>
                </a:lnTo>
                <a:lnTo>
                  <a:pt x="42587" y="72583"/>
                </a:lnTo>
                <a:lnTo>
                  <a:pt x="19709" y="108523"/>
                </a:lnTo>
                <a:lnTo>
                  <a:pt x="5122" y="149236"/>
                </a:lnTo>
                <a:lnTo>
                  <a:pt x="0" y="193548"/>
                </a:lnTo>
                <a:lnTo>
                  <a:pt x="0" y="966216"/>
                </a:lnTo>
                <a:lnTo>
                  <a:pt x="5122" y="1011007"/>
                </a:lnTo>
                <a:lnTo>
                  <a:pt x="19709" y="1051906"/>
                </a:lnTo>
                <a:lnTo>
                  <a:pt x="42587" y="1087820"/>
                </a:lnTo>
                <a:lnTo>
                  <a:pt x="58226" y="1103375"/>
                </a:lnTo>
                <a:lnTo>
                  <a:pt x="4209742" y="1103375"/>
                </a:lnTo>
                <a:lnTo>
                  <a:pt x="4225212" y="1087820"/>
                </a:lnTo>
                <a:lnTo>
                  <a:pt x="4247792" y="1051906"/>
                </a:lnTo>
                <a:lnTo>
                  <a:pt x="4262161" y="1011007"/>
                </a:lnTo>
                <a:lnTo>
                  <a:pt x="4267200" y="966216"/>
                </a:lnTo>
                <a:close/>
              </a:path>
            </a:pathLst>
          </a:custGeom>
          <a:solidFill>
            <a:srgbClr val="BC9A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2770632"/>
            <a:ext cx="4281170" cy="1115695"/>
          </a:xfrm>
          <a:custGeom>
            <a:avLst/>
            <a:gdLst/>
            <a:ahLst/>
            <a:cxnLst/>
            <a:rect l="l" t="t" r="r" b="b"/>
            <a:pathLst>
              <a:path w="4281170" h="1115695">
                <a:moveTo>
                  <a:pt x="4280916" y="979932"/>
                </a:moveTo>
                <a:lnTo>
                  <a:pt x="4280916" y="205740"/>
                </a:lnTo>
                <a:lnTo>
                  <a:pt x="4279392" y="184404"/>
                </a:lnTo>
                <a:lnTo>
                  <a:pt x="4276344" y="164592"/>
                </a:lnTo>
                <a:lnTo>
                  <a:pt x="4271772" y="144780"/>
                </a:lnTo>
                <a:lnTo>
                  <a:pt x="4264152" y="124968"/>
                </a:lnTo>
                <a:lnTo>
                  <a:pt x="4255008" y="108204"/>
                </a:lnTo>
                <a:lnTo>
                  <a:pt x="4245864" y="89916"/>
                </a:lnTo>
                <a:lnTo>
                  <a:pt x="4219956" y="59436"/>
                </a:lnTo>
                <a:lnTo>
                  <a:pt x="4189476" y="35052"/>
                </a:lnTo>
                <a:lnTo>
                  <a:pt x="4154424" y="16764"/>
                </a:lnTo>
                <a:lnTo>
                  <a:pt x="4116324" y="4572"/>
                </a:lnTo>
                <a:lnTo>
                  <a:pt x="4075176" y="0"/>
                </a:lnTo>
                <a:lnTo>
                  <a:pt x="193548" y="0"/>
                </a:lnTo>
                <a:lnTo>
                  <a:pt x="152400" y="4572"/>
                </a:lnTo>
                <a:lnTo>
                  <a:pt x="112776" y="16764"/>
                </a:lnTo>
                <a:lnTo>
                  <a:pt x="96012" y="25908"/>
                </a:lnTo>
                <a:lnTo>
                  <a:pt x="77724" y="35052"/>
                </a:lnTo>
                <a:lnTo>
                  <a:pt x="47244" y="60960"/>
                </a:lnTo>
                <a:lnTo>
                  <a:pt x="22860" y="91440"/>
                </a:lnTo>
                <a:lnTo>
                  <a:pt x="4572" y="126492"/>
                </a:lnTo>
                <a:lnTo>
                  <a:pt x="0" y="138379"/>
                </a:lnTo>
                <a:lnTo>
                  <a:pt x="0" y="1048816"/>
                </a:lnTo>
                <a:lnTo>
                  <a:pt x="4572" y="1060704"/>
                </a:lnTo>
                <a:lnTo>
                  <a:pt x="13716" y="1077468"/>
                </a:lnTo>
                <a:lnTo>
                  <a:pt x="13716" y="187452"/>
                </a:lnTo>
                <a:lnTo>
                  <a:pt x="16764" y="169164"/>
                </a:lnTo>
                <a:lnTo>
                  <a:pt x="35052" y="118872"/>
                </a:lnTo>
                <a:lnTo>
                  <a:pt x="67056" y="77724"/>
                </a:lnTo>
                <a:lnTo>
                  <a:pt x="108204" y="47244"/>
                </a:lnTo>
                <a:lnTo>
                  <a:pt x="158496" y="28956"/>
                </a:lnTo>
                <a:lnTo>
                  <a:pt x="4093464" y="25908"/>
                </a:lnTo>
                <a:lnTo>
                  <a:pt x="4111752" y="28956"/>
                </a:lnTo>
                <a:lnTo>
                  <a:pt x="4162044" y="47244"/>
                </a:lnTo>
                <a:lnTo>
                  <a:pt x="4203192" y="79248"/>
                </a:lnTo>
                <a:lnTo>
                  <a:pt x="4233672" y="120396"/>
                </a:lnTo>
                <a:lnTo>
                  <a:pt x="4251960" y="170688"/>
                </a:lnTo>
                <a:lnTo>
                  <a:pt x="4255008" y="188976"/>
                </a:lnTo>
                <a:lnTo>
                  <a:pt x="4255008" y="1079862"/>
                </a:lnTo>
                <a:lnTo>
                  <a:pt x="4256532" y="1077468"/>
                </a:lnTo>
                <a:lnTo>
                  <a:pt x="4264152" y="1059180"/>
                </a:lnTo>
                <a:lnTo>
                  <a:pt x="4271772" y="1039368"/>
                </a:lnTo>
                <a:lnTo>
                  <a:pt x="4276344" y="1019556"/>
                </a:lnTo>
                <a:lnTo>
                  <a:pt x="4279392" y="999744"/>
                </a:lnTo>
                <a:lnTo>
                  <a:pt x="4280916" y="979932"/>
                </a:lnTo>
                <a:close/>
              </a:path>
              <a:path w="4281170" h="1115695">
                <a:moveTo>
                  <a:pt x="75818" y="1115567"/>
                </a:moveTo>
                <a:lnTo>
                  <a:pt x="44196" y="1078992"/>
                </a:lnTo>
                <a:lnTo>
                  <a:pt x="21336" y="1031748"/>
                </a:lnTo>
                <a:lnTo>
                  <a:pt x="13716" y="996696"/>
                </a:lnTo>
                <a:lnTo>
                  <a:pt x="13716" y="1077468"/>
                </a:lnTo>
                <a:lnTo>
                  <a:pt x="22860" y="1094232"/>
                </a:lnTo>
                <a:lnTo>
                  <a:pt x="35052" y="1110996"/>
                </a:lnTo>
                <a:lnTo>
                  <a:pt x="39623" y="1115567"/>
                </a:lnTo>
                <a:lnTo>
                  <a:pt x="75818" y="1115567"/>
                </a:lnTo>
                <a:close/>
              </a:path>
              <a:path w="4281170" h="1115695">
                <a:moveTo>
                  <a:pt x="4255008" y="1079862"/>
                </a:moveTo>
                <a:lnTo>
                  <a:pt x="4255008" y="998220"/>
                </a:lnTo>
                <a:lnTo>
                  <a:pt x="4251960" y="1016508"/>
                </a:lnTo>
                <a:lnTo>
                  <a:pt x="4247388" y="1033272"/>
                </a:lnTo>
                <a:lnTo>
                  <a:pt x="4224528" y="1080516"/>
                </a:lnTo>
                <a:lnTo>
                  <a:pt x="4192959" y="1115567"/>
                </a:lnTo>
                <a:lnTo>
                  <a:pt x="4228795" y="1115567"/>
                </a:lnTo>
                <a:lnTo>
                  <a:pt x="4245864" y="1094232"/>
                </a:lnTo>
                <a:lnTo>
                  <a:pt x="4255008" y="1079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00600" y="1676400"/>
            <a:ext cx="4392167" cy="4349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5426" y="3914394"/>
            <a:ext cx="4151629" cy="0"/>
          </a:xfrm>
          <a:custGeom>
            <a:avLst/>
            <a:gdLst/>
            <a:ahLst/>
            <a:cxnLst/>
            <a:rect l="l" t="t" r="r" b="b"/>
            <a:pathLst>
              <a:path w="4151629">
                <a:moveTo>
                  <a:pt x="0" y="0"/>
                </a:moveTo>
                <a:lnTo>
                  <a:pt x="4151516" y="0"/>
                </a:lnTo>
              </a:path>
            </a:pathLst>
          </a:custGeom>
          <a:ln w="56388">
            <a:solidFill>
              <a:srgbClr val="BC9A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6823" y="3886199"/>
            <a:ext cx="4189729" cy="70485"/>
          </a:xfrm>
          <a:custGeom>
            <a:avLst/>
            <a:gdLst/>
            <a:ahLst/>
            <a:cxnLst/>
            <a:rect l="l" t="t" r="r" b="b"/>
            <a:pathLst>
              <a:path w="4189729" h="70485">
                <a:moveTo>
                  <a:pt x="4189171" y="0"/>
                </a:moveTo>
                <a:lnTo>
                  <a:pt x="4153336" y="0"/>
                </a:lnTo>
                <a:lnTo>
                  <a:pt x="4149852" y="3048"/>
                </a:lnTo>
                <a:lnTo>
                  <a:pt x="4136136" y="13716"/>
                </a:lnTo>
                <a:lnTo>
                  <a:pt x="4088892" y="36576"/>
                </a:lnTo>
                <a:lnTo>
                  <a:pt x="4035552" y="44069"/>
                </a:lnTo>
                <a:lnTo>
                  <a:pt x="153924" y="44196"/>
                </a:lnTo>
                <a:lnTo>
                  <a:pt x="117348" y="41148"/>
                </a:lnTo>
                <a:lnTo>
                  <a:pt x="67056" y="22860"/>
                </a:lnTo>
                <a:lnTo>
                  <a:pt x="36194" y="0"/>
                </a:lnTo>
                <a:lnTo>
                  <a:pt x="0" y="0"/>
                </a:lnTo>
                <a:lnTo>
                  <a:pt x="39624" y="35052"/>
                </a:lnTo>
                <a:lnTo>
                  <a:pt x="74676" y="53340"/>
                </a:lnTo>
                <a:lnTo>
                  <a:pt x="112776" y="65532"/>
                </a:lnTo>
                <a:lnTo>
                  <a:pt x="153924" y="70104"/>
                </a:lnTo>
                <a:lnTo>
                  <a:pt x="4035552" y="70104"/>
                </a:lnTo>
                <a:lnTo>
                  <a:pt x="4076700" y="65532"/>
                </a:lnTo>
                <a:lnTo>
                  <a:pt x="4116324" y="53340"/>
                </a:lnTo>
                <a:lnTo>
                  <a:pt x="4151376" y="33528"/>
                </a:lnTo>
                <a:lnTo>
                  <a:pt x="4181856" y="9144"/>
                </a:lnTo>
                <a:lnTo>
                  <a:pt x="41891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4015740"/>
            <a:ext cx="4267200" cy="1955800"/>
          </a:xfrm>
          <a:custGeom>
            <a:avLst/>
            <a:gdLst/>
            <a:ahLst/>
            <a:cxnLst/>
            <a:rect l="l" t="t" r="r" b="b"/>
            <a:pathLst>
              <a:path w="4267200" h="1955800">
                <a:moveTo>
                  <a:pt x="4267200" y="1629156"/>
                </a:moveTo>
                <a:lnTo>
                  <a:pt x="4267200" y="326136"/>
                </a:lnTo>
                <a:lnTo>
                  <a:pt x="4263692" y="278006"/>
                </a:lnTo>
                <a:lnTo>
                  <a:pt x="4253501" y="232048"/>
                </a:lnTo>
                <a:lnTo>
                  <a:pt x="4237119" y="188769"/>
                </a:lnTo>
                <a:lnTo>
                  <a:pt x="4215042" y="148678"/>
                </a:lnTo>
                <a:lnTo>
                  <a:pt x="4187765" y="112283"/>
                </a:lnTo>
                <a:lnTo>
                  <a:pt x="4155782" y="80093"/>
                </a:lnTo>
                <a:lnTo>
                  <a:pt x="4119587" y="52615"/>
                </a:lnTo>
                <a:lnTo>
                  <a:pt x="4079675" y="30358"/>
                </a:lnTo>
                <a:lnTo>
                  <a:pt x="4036542" y="13831"/>
                </a:lnTo>
                <a:lnTo>
                  <a:pt x="3990681" y="3542"/>
                </a:lnTo>
                <a:lnTo>
                  <a:pt x="3942588" y="0"/>
                </a:lnTo>
                <a:lnTo>
                  <a:pt x="326136" y="0"/>
                </a:lnTo>
                <a:lnTo>
                  <a:pt x="278006" y="3542"/>
                </a:lnTo>
                <a:lnTo>
                  <a:pt x="232048" y="13831"/>
                </a:lnTo>
                <a:lnTo>
                  <a:pt x="188769" y="30358"/>
                </a:lnTo>
                <a:lnTo>
                  <a:pt x="148678" y="52615"/>
                </a:lnTo>
                <a:lnTo>
                  <a:pt x="112283" y="80093"/>
                </a:lnTo>
                <a:lnTo>
                  <a:pt x="80093" y="112283"/>
                </a:lnTo>
                <a:lnTo>
                  <a:pt x="52615" y="148678"/>
                </a:lnTo>
                <a:lnTo>
                  <a:pt x="30358" y="188769"/>
                </a:lnTo>
                <a:lnTo>
                  <a:pt x="13831" y="232048"/>
                </a:lnTo>
                <a:lnTo>
                  <a:pt x="3542" y="278006"/>
                </a:lnTo>
                <a:lnTo>
                  <a:pt x="0" y="326136"/>
                </a:lnTo>
                <a:lnTo>
                  <a:pt x="0" y="1629156"/>
                </a:lnTo>
                <a:lnTo>
                  <a:pt x="3542" y="1677285"/>
                </a:lnTo>
                <a:lnTo>
                  <a:pt x="13831" y="1723243"/>
                </a:lnTo>
                <a:lnTo>
                  <a:pt x="30358" y="1766522"/>
                </a:lnTo>
                <a:lnTo>
                  <a:pt x="52615" y="1806613"/>
                </a:lnTo>
                <a:lnTo>
                  <a:pt x="80093" y="1843008"/>
                </a:lnTo>
                <a:lnTo>
                  <a:pt x="112283" y="1875199"/>
                </a:lnTo>
                <a:lnTo>
                  <a:pt x="148678" y="1902676"/>
                </a:lnTo>
                <a:lnTo>
                  <a:pt x="188769" y="1924933"/>
                </a:lnTo>
                <a:lnTo>
                  <a:pt x="232048" y="1941460"/>
                </a:lnTo>
                <a:lnTo>
                  <a:pt x="278006" y="1951749"/>
                </a:lnTo>
                <a:lnTo>
                  <a:pt x="326136" y="1955292"/>
                </a:lnTo>
                <a:lnTo>
                  <a:pt x="3942588" y="1955292"/>
                </a:lnTo>
                <a:lnTo>
                  <a:pt x="3990681" y="1951749"/>
                </a:lnTo>
                <a:lnTo>
                  <a:pt x="4036542" y="1941460"/>
                </a:lnTo>
                <a:lnTo>
                  <a:pt x="4079675" y="1924933"/>
                </a:lnTo>
                <a:lnTo>
                  <a:pt x="4119587" y="1902676"/>
                </a:lnTo>
                <a:lnTo>
                  <a:pt x="4155782" y="1875199"/>
                </a:lnTo>
                <a:lnTo>
                  <a:pt x="4187765" y="1843008"/>
                </a:lnTo>
                <a:lnTo>
                  <a:pt x="4215042" y="1806613"/>
                </a:lnTo>
                <a:lnTo>
                  <a:pt x="4237119" y="1766522"/>
                </a:lnTo>
                <a:lnTo>
                  <a:pt x="4253501" y="1723243"/>
                </a:lnTo>
                <a:lnTo>
                  <a:pt x="4263692" y="1677285"/>
                </a:lnTo>
                <a:lnTo>
                  <a:pt x="4267200" y="1629156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" y="4003548"/>
            <a:ext cx="4281170" cy="1979930"/>
          </a:xfrm>
          <a:custGeom>
            <a:avLst/>
            <a:gdLst/>
            <a:ahLst/>
            <a:cxnLst/>
            <a:rect l="l" t="t" r="r" b="b"/>
            <a:pathLst>
              <a:path w="4281170" h="1979929">
                <a:moveTo>
                  <a:pt x="4280916" y="1658112"/>
                </a:moveTo>
                <a:lnTo>
                  <a:pt x="4280916" y="338328"/>
                </a:lnTo>
                <a:lnTo>
                  <a:pt x="4279392" y="320040"/>
                </a:lnTo>
                <a:lnTo>
                  <a:pt x="4279392" y="303276"/>
                </a:lnTo>
                <a:lnTo>
                  <a:pt x="4270248" y="252984"/>
                </a:lnTo>
                <a:lnTo>
                  <a:pt x="4253484" y="205740"/>
                </a:lnTo>
                <a:lnTo>
                  <a:pt x="4232148" y="163068"/>
                </a:lnTo>
                <a:lnTo>
                  <a:pt x="4203192" y="121920"/>
                </a:lnTo>
                <a:lnTo>
                  <a:pt x="4157472" y="77724"/>
                </a:lnTo>
                <a:lnTo>
                  <a:pt x="4117848" y="48768"/>
                </a:lnTo>
                <a:lnTo>
                  <a:pt x="4102608" y="41148"/>
                </a:lnTo>
                <a:lnTo>
                  <a:pt x="4088892" y="33528"/>
                </a:lnTo>
                <a:lnTo>
                  <a:pt x="4043172" y="15240"/>
                </a:lnTo>
                <a:lnTo>
                  <a:pt x="3992880" y="3048"/>
                </a:lnTo>
                <a:lnTo>
                  <a:pt x="3959352" y="0"/>
                </a:lnTo>
                <a:lnTo>
                  <a:pt x="309372" y="0"/>
                </a:lnTo>
                <a:lnTo>
                  <a:pt x="291084" y="1524"/>
                </a:lnTo>
                <a:lnTo>
                  <a:pt x="274320" y="4572"/>
                </a:lnTo>
                <a:lnTo>
                  <a:pt x="257556" y="6096"/>
                </a:lnTo>
                <a:lnTo>
                  <a:pt x="242316" y="10668"/>
                </a:lnTo>
                <a:lnTo>
                  <a:pt x="225552" y="15240"/>
                </a:lnTo>
                <a:lnTo>
                  <a:pt x="210312" y="19812"/>
                </a:lnTo>
                <a:lnTo>
                  <a:pt x="164592" y="41148"/>
                </a:lnTo>
                <a:lnTo>
                  <a:pt x="123444" y="67056"/>
                </a:lnTo>
                <a:lnTo>
                  <a:pt x="86868" y="99060"/>
                </a:lnTo>
                <a:lnTo>
                  <a:pt x="54864" y="135636"/>
                </a:lnTo>
                <a:lnTo>
                  <a:pt x="28956" y="176784"/>
                </a:lnTo>
                <a:lnTo>
                  <a:pt x="3048" y="237744"/>
                </a:lnTo>
                <a:lnTo>
                  <a:pt x="0" y="248920"/>
                </a:lnTo>
                <a:lnTo>
                  <a:pt x="0" y="1731771"/>
                </a:lnTo>
                <a:lnTo>
                  <a:pt x="3048" y="1741932"/>
                </a:lnTo>
                <a:lnTo>
                  <a:pt x="9144" y="1758696"/>
                </a:lnTo>
                <a:lnTo>
                  <a:pt x="13716" y="1770126"/>
                </a:lnTo>
                <a:lnTo>
                  <a:pt x="13716" y="321564"/>
                </a:lnTo>
                <a:lnTo>
                  <a:pt x="16764" y="289560"/>
                </a:lnTo>
                <a:lnTo>
                  <a:pt x="22860" y="259080"/>
                </a:lnTo>
                <a:lnTo>
                  <a:pt x="27432" y="245364"/>
                </a:lnTo>
                <a:lnTo>
                  <a:pt x="32004" y="230124"/>
                </a:lnTo>
                <a:lnTo>
                  <a:pt x="59436" y="175260"/>
                </a:lnTo>
                <a:lnTo>
                  <a:pt x="85344" y="138684"/>
                </a:lnTo>
                <a:lnTo>
                  <a:pt x="128016" y="96012"/>
                </a:lnTo>
                <a:lnTo>
                  <a:pt x="152400" y="79248"/>
                </a:lnTo>
                <a:lnTo>
                  <a:pt x="164592" y="70104"/>
                </a:lnTo>
                <a:lnTo>
                  <a:pt x="204216" y="50292"/>
                </a:lnTo>
                <a:lnTo>
                  <a:pt x="248412" y="35052"/>
                </a:lnTo>
                <a:lnTo>
                  <a:pt x="294132" y="27432"/>
                </a:lnTo>
                <a:lnTo>
                  <a:pt x="310896" y="25908"/>
                </a:lnTo>
                <a:lnTo>
                  <a:pt x="3959352" y="25908"/>
                </a:lnTo>
                <a:lnTo>
                  <a:pt x="4020312" y="35052"/>
                </a:lnTo>
                <a:lnTo>
                  <a:pt x="4091940" y="62484"/>
                </a:lnTo>
                <a:lnTo>
                  <a:pt x="4130040" y="88392"/>
                </a:lnTo>
                <a:lnTo>
                  <a:pt x="4163568" y="117348"/>
                </a:lnTo>
                <a:lnTo>
                  <a:pt x="4192524" y="150876"/>
                </a:lnTo>
                <a:lnTo>
                  <a:pt x="4201668" y="163068"/>
                </a:lnTo>
                <a:lnTo>
                  <a:pt x="4210812" y="176784"/>
                </a:lnTo>
                <a:lnTo>
                  <a:pt x="4216908" y="188976"/>
                </a:lnTo>
                <a:lnTo>
                  <a:pt x="4224528" y="202692"/>
                </a:lnTo>
                <a:lnTo>
                  <a:pt x="4241292" y="245364"/>
                </a:lnTo>
                <a:lnTo>
                  <a:pt x="4251960" y="291084"/>
                </a:lnTo>
                <a:lnTo>
                  <a:pt x="4255008" y="323088"/>
                </a:lnTo>
                <a:lnTo>
                  <a:pt x="4255008" y="1768602"/>
                </a:lnTo>
                <a:lnTo>
                  <a:pt x="4265676" y="1741932"/>
                </a:lnTo>
                <a:lnTo>
                  <a:pt x="4270248" y="1725168"/>
                </a:lnTo>
                <a:lnTo>
                  <a:pt x="4273296" y="1709928"/>
                </a:lnTo>
                <a:lnTo>
                  <a:pt x="4279392" y="1676400"/>
                </a:lnTo>
                <a:lnTo>
                  <a:pt x="4280916" y="1658112"/>
                </a:lnTo>
                <a:close/>
              </a:path>
              <a:path w="4281170" h="1979929">
                <a:moveTo>
                  <a:pt x="4255008" y="1768602"/>
                </a:moveTo>
                <a:lnTo>
                  <a:pt x="4255008" y="1658112"/>
                </a:lnTo>
                <a:lnTo>
                  <a:pt x="4251960" y="1690116"/>
                </a:lnTo>
                <a:lnTo>
                  <a:pt x="4245864" y="1720596"/>
                </a:lnTo>
                <a:lnTo>
                  <a:pt x="4241292" y="1734312"/>
                </a:lnTo>
                <a:lnTo>
                  <a:pt x="4236720" y="1749552"/>
                </a:lnTo>
                <a:lnTo>
                  <a:pt x="4224528" y="1776984"/>
                </a:lnTo>
                <a:lnTo>
                  <a:pt x="4201668" y="1816608"/>
                </a:lnTo>
                <a:lnTo>
                  <a:pt x="4163568" y="1863852"/>
                </a:lnTo>
                <a:lnTo>
                  <a:pt x="4116324" y="1901952"/>
                </a:lnTo>
                <a:lnTo>
                  <a:pt x="4078224" y="1923288"/>
                </a:lnTo>
                <a:lnTo>
                  <a:pt x="4062984" y="1929384"/>
                </a:lnTo>
                <a:lnTo>
                  <a:pt x="4049268" y="1935480"/>
                </a:lnTo>
                <a:lnTo>
                  <a:pt x="4035552" y="1940052"/>
                </a:lnTo>
                <a:lnTo>
                  <a:pt x="4020312" y="1944624"/>
                </a:lnTo>
                <a:lnTo>
                  <a:pt x="3989832" y="1950720"/>
                </a:lnTo>
                <a:lnTo>
                  <a:pt x="3973068" y="1952244"/>
                </a:lnTo>
                <a:lnTo>
                  <a:pt x="3957828" y="1953768"/>
                </a:lnTo>
                <a:lnTo>
                  <a:pt x="3941064" y="1955292"/>
                </a:lnTo>
                <a:lnTo>
                  <a:pt x="326136" y="1955292"/>
                </a:lnTo>
                <a:lnTo>
                  <a:pt x="278892" y="1950720"/>
                </a:lnTo>
                <a:lnTo>
                  <a:pt x="217932" y="1935480"/>
                </a:lnTo>
                <a:lnTo>
                  <a:pt x="176784" y="1917192"/>
                </a:lnTo>
                <a:lnTo>
                  <a:pt x="150876" y="1900428"/>
                </a:lnTo>
                <a:lnTo>
                  <a:pt x="138684" y="1892808"/>
                </a:lnTo>
                <a:lnTo>
                  <a:pt x="126492" y="1882140"/>
                </a:lnTo>
                <a:lnTo>
                  <a:pt x="105156" y="1862328"/>
                </a:lnTo>
                <a:lnTo>
                  <a:pt x="83820" y="1839468"/>
                </a:lnTo>
                <a:lnTo>
                  <a:pt x="76200" y="1828800"/>
                </a:lnTo>
                <a:lnTo>
                  <a:pt x="67056" y="1816608"/>
                </a:lnTo>
                <a:lnTo>
                  <a:pt x="57912" y="1802892"/>
                </a:lnTo>
                <a:lnTo>
                  <a:pt x="51816" y="1790700"/>
                </a:lnTo>
                <a:lnTo>
                  <a:pt x="44196" y="1776984"/>
                </a:lnTo>
                <a:lnTo>
                  <a:pt x="27432" y="1734312"/>
                </a:lnTo>
                <a:lnTo>
                  <a:pt x="16764" y="1688592"/>
                </a:lnTo>
                <a:lnTo>
                  <a:pt x="13716" y="1656588"/>
                </a:lnTo>
                <a:lnTo>
                  <a:pt x="13716" y="1770126"/>
                </a:lnTo>
                <a:lnTo>
                  <a:pt x="36576" y="1816608"/>
                </a:lnTo>
                <a:lnTo>
                  <a:pt x="65532" y="1857756"/>
                </a:lnTo>
                <a:lnTo>
                  <a:pt x="111252" y="1903476"/>
                </a:lnTo>
                <a:lnTo>
                  <a:pt x="150876" y="1930908"/>
                </a:lnTo>
                <a:lnTo>
                  <a:pt x="166116" y="1938528"/>
                </a:lnTo>
                <a:lnTo>
                  <a:pt x="179832" y="1946148"/>
                </a:lnTo>
                <a:lnTo>
                  <a:pt x="225552" y="1964436"/>
                </a:lnTo>
                <a:lnTo>
                  <a:pt x="275844" y="1976628"/>
                </a:lnTo>
                <a:lnTo>
                  <a:pt x="309372" y="1979676"/>
                </a:lnTo>
                <a:lnTo>
                  <a:pt x="3959352" y="1979676"/>
                </a:lnTo>
                <a:lnTo>
                  <a:pt x="3977640" y="1978152"/>
                </a:lnTo>
                <a:lnTo>
                  <a:pt x="3994404" y="1976628"/>
                </a:lnTo>
                <a:lnTo>
                  <a:pt x="4011168" y="1973580"/>
                </a:lnTo>
                <a:lnTo>
                  <a:pt x="4026408" y="1969008"/>
                </a:lnTo>
                <a:lnTo>
                  <a:pt x="4043172" y="1964436"/>
                </a:lnTo>
                <a:lnTo>
                  <a:pt x="4104132" y="1938528"/>
                </a:lnTo>
                <a:lnTo>
                  <a:pt x="4145280" y="1912620"/>
                </a:lnTo>
                <a:lnTo>
                  <a:pt x="4181856" y="1880616"/>
                </a:lnTo>
                <a:lnTo>
                  <a:pt x="4213860" y="1844040"/>
                </a:lnTo>
                <a:lnTo>
                  <a:pt x="4239768" y="1802892"/>
                </a:lnTo>
                <a:lnTo>
                  <a:pt x="4247388" y="1787652"/>
                </a:lnTo>
                <a:lnTo>
                  <a:pt x="4255008" y="17686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8423" y="1745995"/>
            <a:ext cx="3765550" cy="403352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124460">
              <a:lnSpc>
                <a:spcPts val="2800"/>
              </a:lnSpc>
              <a:spcBef>
                <a:spcPts val="560"/>
              </a:spcBef>
            </a:pPr>
            <a:r>
              <a:rPr sz="2700" dirty="0">
                <a:latin typeface="Arial"/>
                <a:cs typeface="Arial"/>
              </a:rPr>
              <a:t>A safe </a:t>
            </a:r>
            <a:r>
              <a:rPr sz="2700" spc="-5" dirty="0">
                <a:latin typeface="Arial"/>
                <a:cs typeface="Arial"/>
              </a:rPr>
              <a:t>is not a</a:t>
            </a:r>
            <a:r>
              <a:rPr sz="2700" spc="-23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deadlock  </a:t>
            </a:r>
            <a:r>
              <a:rPr sz="2700" dirty="0">
                <a:latin typeface="Arial"/>
                <a:cs typeface="Arial"/>
              </a:rPr>
              <a:t>state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Times New Roman"/>
              <a:cs typeface="Times New Roman"/>
            </a:endParaRPr>
          </a:p>
          <a:p>
            <a:pPr marL="18415" marR="518159">
              <a:lnSpc>
                <a:spcPts val="2800"/>
              </a:lnSpc>
            </a:pPr>
            <a:r>
              <a:rPr sz="2700" dirty="0">
                <a:latin typeface="Arial"/>
                <a:cs typeface="Arial"/>
              </a:rPr>
              <a:t>A </a:t>
            </a:r>
            <a:r>
              <a:rPr sz="2700" spc="-5" dirty="0">
                <a:latin typeface="Arial"/>
                <a:cs typeface="Arial"/>
              </a:rPr>
              <a:t>deadlock </a:t>
            </a:r>
            <a:r>
              <a:rPr sz="2700" dirty="0">
                <a:latin typeface="Arial"/>
                <a:cs typeface="Arial"/>
              </a:rPr>
              <a:t>state </a:t>
            </a:r>
            <a:r>
              <a:rPr sz="2700" spc="-5" dirty="0">
                <a:latin typeface="Arial"/>
                <a:cs typeface="Arial"/>
              </a:rPr>
              <a:t>is</a:t>
            </a:r>
            <a:r>
              <a:rPr sz="2700" spc="-23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in  unsafe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state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>
              <a:latin typeface="Times New Roman"/>
              <a:cs typeface="Times New Roman"/>
            </a:endParaRPr>
          </a:p>
          <a:p>
            <a:pPr marL="56515" marR="5080">
              <a:lnSpc>
                <a:spcPts val="2800"/>
              </a:lnSpc>
            </a:pPr>
            <a:r>
              <a:rPr sz="2700" spc="-10" dirty="0">
                <a:latin typeface="Arial"/>
                <a:cs typeface="Arial"/>
              </a:rPr>
              <a:t>Not </a:t>
            </a:r>
            <a:r>
              <a:rPr sz="2700" spc="-5" dirty="0">
                <a:latin typeface="Arial"/>
                <a:cs typeface="Arial"/>
              </a:rPr>
              <a:t>all unsafe </a:t>
            </a:r>
            <a:r>
              <a:rPr sz="2700" dirty="0">
                <a:latin typeface="Arial"/>
                <a:cs typeface="Arial"/>
              </a:rPr>
              <a:t>states</a:t>
            </a:r>
            <a:r>
              <a:rPr sz="2700" spc="-6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are  in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deadlock.</a:t>
            </a:r>
            <a:endParaRPr sz="2700">
              <a:latin typeface="Arial"/>
              <a:cs typeface="Arial"/>
            </a:endParaRPr>
          </a:p>
          <a:p>
            <a:pPr marL="56515" marR="80010">
              <a:lnSpc>
                <a:spcPts val="2800"/>
              </a:lnSpc>
              <a:spcBef>
                <a:spcPts val="1075"/>
              </a:spcBef>
            </a:pPr>
            <a:r>
              <a:rPr sz="2700" spc="-25" dirty="0">
                <a:latin typeface="Arial"/>
                <a:cs typeface="Arial"/>
              </a:rPr>
              <a:t>However, </a:t>
            </a:r>
            <a:r>
              <a:rPr sz="2700" spc="-5" dirty="0">
                <a:latin typeface="Arial"/>
                <a:cs typeface="Arial"/>
              </a:rPr>
              <a:t>unsafe </a:t>
            </a:r>
            <a:r>
              <a:rPr sz="2700" dirty="0">
                <a:latin typeface="Arial"/>
                <a:cs typeface="Arial"/>
              </a:rPr>
              <a:t>state  </a:t>
            </a:r>
            <a:r>
              <a:rPr sz="2700" spc="-10" dirty="0">
                <a:latin typeface="Arial"/>
                <a:cs typeface="Arial"/>
              </a:rPr>
              <a:t>may </a:t>
            </a:r>
            <a:r>
              <a:rPr sz="2700" spc="-5" dirty="0">
                <a:latin typeface="Arial"/>
                <a:cs typeface="Arial"/>
              </a:rPr>
              <a:t>lead </a:t>
            </a:r>
            <a:r>
              <a:rPr sz="2700" dirty="0">
                <a:latin typeface="Arial"/>
                <a:cs typeface="Arial"/>
              </a:rPr>
              <a:t>to </a:t>
            </a:r>
            <a:r>
              <a:rPr sz="2700" spc="-5" dirty="0">
                <a:latin typeface="Arial"/>
                <a:cs typeface="Arial"/>
              </a:rPr>
              <a:t>a</a:t>
            </a:r>
            <a:r>
              <a:rPr sz="2700" spc="-5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deadlock.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405" y="324104"/>
            <a:ext cx="7133588" cy="615553"/>
          </a:xfrm>
        </p:spPr>
        <p:txBody>
          <a:bodyPr/>
          <a:lstStyle/>
          <a:p>
            <a:r>
              <a:rPr lang="en-US" sz="4000" spc="-5" dirty="0">
                <a:solidFill>
                  <a:srgbClr val="001F5F"/>
                </a:solidFill>
              </a:rPr>
              <a:t>Safe, Unsafe, </a:t>
            </a:r>
            <a:r>
              <a:rPr lang="en-US" sz="4000" dirty="0">
                <a:solidFill>
                  <a:srgbClr val="001F5F"/>
                </a:solidFill>
              </a:rPr>
              <a:t>Deadlock</a:t>
            </a:r>
            <a:r>
              <a:rPr lang="en-US" sz="4000" spc="-50" dirty="0">
                <a:solidFill>
                  <a:srgbClr val="001F5F"/>
                </a:solidFill>
              </a:rPr>
              <a:t> </a:t>
            </a:r>
            <a:r>
              <a:rPr lang="en-US" sz="4000" spc="-5" dirty="0">
                <a:solidFill>
                  <a:srgbClr val="001F5F"/>
                </a:solidFill>
              </a:rPr>
              <a:t>State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8580" y="1933447"/>
            <a:ext cx="8034020" cy="2215991"/>
          </a:xfrm>
        </p:spPr>
        <p:txBody>
          <a:bodyPr/>
          <a:lstStyle/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 smtClean="0"/>
              <a:t>                                 </a:t>
            </a:r>
            <a:r>
              <a:rPr lang="en-US" altLang="en-US" u="sng" dirty="0" smtClean="0">
                <a:solidFill>
                  <a:schemeClr val="tx1"/>
                </a:solidFill>
              </a:rPr>
              <a:t>Maxim</a:t>
            </a:r>
            <a:r>
              <a:rPr lang="en-US" u="sng" spc="-5" dirty="0" smtClean="0">
                <a:solidFill>
                  <a:schemeClr val="tx1"/>
                </a:solidFill>
              </a:rPr>
              <a:t>u</a:t>
            </a:r>
            <a:r>
              <a:rPr lang="en-US" altLang="en-US" u="sng" dirty="0" smtClean="0">
                <a:solidFill>
                  <a:schemeClr val="tx1"/>
                </a:solidFill>
              </a:rPr>
              <a:t>m Need</a:t>
            </a:r>
            <a:r>
              <a:rPr lang="en-US" altLang="en-US" dirty="0" smtClean="0">
                <a:solidFill>
                  <a:schemeClr val="tx1"/>
                </a:solidFill>
              </a:rPr>
              <a:t>	   </a:t>
            </a:r>
            <a:r>
              <a:rPr lang="en-US" altLang="en-US" u="sng" dirty="0" smtClean="0">
                <a:solidFill>
                  <a:schemeClr val="tx1"/>
                </a:solidFill>
              </a:rPr>
              <a:t>C</a:t>
            </a:r>
            <a:r>
              <a:rPr lang="en-US" u="sng" spc="-5" dirty="0" smtClean="0">
                <a:solidFill>
                  <a:schemeClr val="tx1"/>
                </a:solidFill>
              </a:rPr>
              <a:t>u</a:t>
            </a:r>
            <a:r>
              <a:rPr lang="en-US" altLang="en-US" u="sng" dirty="0" smtClean="0">
                <a:solidFill>
                  <a:schemeClr val="tx1"/>
                </a:solidFill>
              </a:rPr>
              <a:t>rrent Need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 smtClean="0"/>
              <a:t>		</a:t>
            </a:r>
            <a:r>
              <a:rPr lang="en-US" altLang="en-US" i="1" dirty="0" smtClean="0">
                <a:solidFill>
                  <a:schemeClr val="tx1"/>
                </a:solidFill>
              </a:rPr>
              <a:t>P</a:t>
            </a:r>
            <a:r>
              <a:rPr lang="en-US" altLang="en-US" baseline="-25000" dirty="0" smtClean="0">
                <a:solidFill>
                  <a:schemeClr val="tx1"/>
                </a:solidFill>
              </a:rPr>
              <a:t>0</a:t>
            </a:r>
            <a:r>
              <a:rPr lang="en-US" altLang="en-US" dirty="0" smtClean="0">
                <a:solidFill>
                  <a:schemeClr val="tx1"/>
                </a:solidFill>
              </a:rPr>
              <a:t>	10 	                 5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		</a:t>
            </a:r>
            <a:r>
              <a:rPr lang="en-US" altLang="en-US" i="1" dirty="0">
                <a:solidFill>
                  <a:schemeClr val="tx1"/>
                </a:solidFill>
              </a:rPr>
              <a:t>P</a:t>
            </a:r>
            <a:r>
              <a:rPr lang="en-US" altLang="en-US" baseline="-25000" dirty="0">
                <a:solidFill>
                  <a:schemeClr val="tx1"/>
                </a:solidFill>
              </a:rPr>
              <a:t>1</a:t>
            </a:r>
            <a:r>
              <a:rPr lang="en-US" altLang="en-US" dirty="0">
                <a:solidFill>
                  <a:schemeClr val="tx1"/>
                </a:solidFill>
              </a:rPr>
              <a:t>	      </a:t>
            </a:r>
            <a:r>
              <a:rPr lang="en-US" altLang="en-US" dirty="0" smtClean="0">
                <a:solidFill>
                  <a:schemeClr val="tx1"/>
                </a:solidFill>
              </a:rPr>
              <a:t>       4                     2 </a:t>
            </a:r>
            <a:r>
              <a:rPr lang="en-US" altLang="en-US" dirty="0">
                <a:solidFill>
                  <a:schemeClr val="tx1"/>
                </a:solidFill>
              </a:rPr>
              <a:t>	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		</a:t>
            </a:r>
            <a:r>
              <a:rPr lang="en-US" altLang="en-US" i="1" dirty="0" smtClean="0">
                <a:solidFill>
                  <a:schemeClr val="tx1"/>
                </a:solidFill>
              </a:rPr>
              <a:t>P</a:t>
            </a:r>
            <a:r>
              <a:rPr lang="en-US" alt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altLang="en-US" dirty="0" smtClean="0">
                <a:solidFill>
                  <a:schemeClr val="tx1"/>
                </a:solidFill>
              </a:rPr>
              <a:t>	  9 </a:t>
            </a:r>
            <a:r>
              <a:rPr lang="en-US" altLang="en-US" dirty="0">
                <a:solidFill>
                  <a:schemeClr val="tx1"/>
                </a:solidFill>
              </a:rPr>
              <a:t>	 </a:t>
            </a:r>
            <a:r>
              <a:rPr lang="en-US" altLang="en-US" dirty="0" smtClean="0">
                <a:solidFill>
                  <a:schemeClr val="tx1"/>
                </a:solidFill>
              </a:rPr>
              <a:t>                2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>
                <a:solidFill>
                  <a:schemeClr val="tx1"/>
                </a:solidFill>
              </a:rPr>
              <a:t>		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0800" y="4724400"/>
            <a:ext cx="64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lang="en-US" dirty="0" smtClean="0">
                <a:latin typeface="Arial"/>
                <a:cs typeface="Arial"/>
              </a:rPr>
              <a:t>Consider the system has twelve magnetic tape drives.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What will happen if P2 req</a:t>
            </a:r>
            <a:r>
              <a:rPr lang="en-US" spc="-5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uests and is allocated one more tape drive?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045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6927" y="457200"/>
            <a:ext cx="1807463" cy="859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40583" y="659383"/>
            <a:ext cx="53619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Avoidance</a:t>
            </a:r>
            <a:r>
              <a:rPr sz="4400" spc="-65" dirty="0"/>
              <a:t> </a:t>
            </a:r>
            <a:r>
              <a:rPr sz="4400" spc="-5" dirty="0"/>
              <a:t>algorithms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21739" y="1808478"/>
            <a:ext cx="7783830" cy="331724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0"/>
              </a:spcBef>
              <a:buChar char="•"/>
              <a:tabLst>
                <a:tab pos="355600" algn="l"/>
              </a:tabLst>
            </a:pPr>
            <a:r>
              <a:rPr sz="3600" spc="-5" dirty="0">
                <a:latin typeface="Arial"/>
                <a:cs typeface="Arial"/>
              </a:rPr>
              <a:t>Single instance </a:t>
            </a:r>
            <a:r>
              <a:rPr sz="3600" dirty="0">
                <a:latin typeface="Arial"/>
                <a:cs typeface="Arial"/>
              </a:rPr>
              <a:t>of </a:t>
            </a:r>
            <a:r>
              <a:rPr sz="3600" spc="-5" dirty="0">
                <a:latin typeface="Arial"/>
                <a:cs typeface="Arial"/>
              </a:rPr>
              <a:t>a resource</a:t>
            </a:r>
            <a:r>
              <a:rPr sz="3600" spc="-55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type</a:t>
            </a:r>
            <a:endParaRPr sz="36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865"/>
              </a:spcBef>
            </a:pPr>
            <a:r>
              <a:rPr sz="3600" spc="60" dirty="0">
                <a:latin typeface="Arial"/>
                <a:cs typeface="Arial"/>
              </a:rPr>
              <a:t>–Use </a:t>
            </a:r>
            <a:r>
              <a:rPr sz="3600" spc="-5" dirty="0">
                <a:latin typeface="Arial"/>
                <a:cs typeface="Arial"/>
              </a:rPr>
              <a:t>a </a:t>
            </a:r>
            <a:r>
              <a:rPr sz="3600" b="1" spc="-5" dirty="0">
                <a:latin typeface="Arial"/>
                <a:cs typeface="Arial"/>
              </a:rPr>
              <a:t>resource-allocation</a:t>
            </a:r>
            <a:r>
              <a:rPr sz="3600" b="1" spc="-9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graph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2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3600" spc="-5" dirty="0">
                <a:latin typeface="Arial"/>
                <a:cs typeface="Arial"/>
              </a:rPr>
              <a:t>Multiple instances </a:t>
            </a:r>
            <a:r>
              <a:rPr sz="3600" dirty="0">
                <a:latin typeface="Arial"/>
                <a:cs typeface="Arial"/>
              </a:rPr>
              <a:t>of </a:t>
            </a:r>
            <a:r>
              <a:rPr sz="3600" spc="-5" dirty="0">
                <a:latin typeface="Arial"/>
                <a:cs typeface="Arial"/>
              </a:rPr>
              <a:t>a resource</a:t>
            </a:r>
            <a:r>
              <a:rPr sz="3600" spc="-4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type</a:t>
            </a:r>
            <a:endParaRPr sz="36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860"/>
              </a:spcBef>
            </a:pPr>
            <a:r>
              <a:rPr sz="3600" spc="-5" dirty="0">
                <a:latin typeface="Arial"/>
                <a:cs typeface="Arial"/>
              </a:rPr>
              <a:t>– Use the </a:t>
            </a:r>
            <a:r>
              <a:rPr sz="3600" b="1" spc="-5" dirty="0">
                <a:latin typeface="Arial"/>
                <a:cs typeface="Arial"/>
              </a:rPr>
              <a:t>banker’s</a:t>
            </a:r>
            <a:r>
              <a:rPr sz="3600" b="1" spc="22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algorithm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6927" y="457200"/>
            <a:ext cx="1807463" cy="859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8755" marR="5080" indent="-2327275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Resource-Allocation Graph  </a:t>
            </a:r>
            <a:r>
              <a:rPr sz="4400" dirty="0"/>
              <a:t>Scheme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739" y="1921255"/>
            <a:ext cx="8441055" cy="48263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3265FF"/>
                </a:solidFill>
                <a:latin typeface="Arial"/>
                <a:cs typeface="Arial"/>
              </a:rPr>
              <a:t>Claim edge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775" i="1" spc="-7" baseline="-21021" dirty="0">
                <a:latin typeface="Arial"/>
                <a:cs typeface="Arial"/>
              </a:rPr>
              <a:t>i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775" i="1" spc="-7" baseline="-21021" dirty="0">
                <a:latin typeface="Arial"/>
                <a:cs typeface="Arial"/>
              </a:rPr>
              <a:t>j </a:t>
            </a:r>
            <a:r>
              <a:rPr sz="2800" dirty="0">
                <a:latin typeface="Arial"/>
                <a:cs typeface="Arial"/>
              </a:rPr>
              <a:t>indicated that process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775" i="1" spc="-7" baseline="-21021" dirty="0">
                <a:latin typeface="Arial"/>
                <a:cs typeface="Arial"/>
              </a:rPr>
              <a:t>i </a:t>
            </a:r>
            <a:r>
              <a:rPr sz="2800" spc="-5" dirty="0">
                <a:latin typeface="Arial"/>
                <a:cs typeface="Arial"/>
              </a:rPr>
              <a:t>may  </a:t>
            </a:r>
            <a:r>
              <a:rPr sz="2800" dirty="0">
                <a:latin typeface="Arial"/>
                <a:cs typeface="Arial"/>
              </a:rPr>
              <a:t>request resource 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775" i="1" spc="-7" baseline="-16516" dirty="0">
                <a:latin typeface="Arial"/>
                <a:cs typeface="Arial"/>
              </a:rPr>
              <a:t>j</a:t>
            </a:r>
            <a:r>
              <a:rPr sz="2800" spc="-5" dirty="0">
                <a:latin typeface="Arial"/>
                <a:cs typeface="Arial"/>
              </a:rPr>
              <a:t>; </a:t>
            </a:r>
            <a:r>
              <a:rPr sz="2800" dirty="0">
                <a:latin typeface="Arial"/>
                <a:cs typeface="Arial"/>
              </a:rPr>
              <a:t>[represented by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dashed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line]</a:t>
            </a: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858519" marR="473709" lvl="1" indent="-388620">
              <a:lnSpc>
                <a:spcPct val="100000"/>
              </a:lnSpc>
              <a:spcBef>
                <a:spcPts val="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Claim edge converts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request edge when a process  </a:t>
            </a:r>
            <a:r>
              <a:rPr lang="en-US" sz="2400" spc="-5" dirty="0" smtClean="0">
                <a:latin typeface="Arial"/>
                <a:cs typeface="Arial"/>
              </a:rPr>
              <a:t>r</a:t>
            </a:r>
            <a:r>
              <a:rPr sz="2400" spc="-5" dirty="0" smtClean="0">
                <a:latin typeface="Arial"/>
                <a:cs typeface="Arial"/>
              </a:rPr>
              <a:t>equests </a:t>
            </a:r>
            <a:r>
              <a:rPr sz="2400" spc="-5">
                <a:latin typeface="Arial"/>
                <a:cs typeface="Arial"/>
              </a:rPr>
              <a:t>a</a:t>
            </a:r>
            <a:r>
              <a:rPr sz="2400" spc="-10">
                <a:latin typeface="Arial"/>
                <a:cs typeface="Arial"/>
              </a:rPr>
              <a:t> </a:t>
            </a:r>
            <a:r>
              <a:rPr sz="2400" spc="-5" smtClean="0">
                <a:latin typeface="Arial"/>
                <a:cs typeface="Arial"/>
              </a:rPr>
              <a:t>resourc</a:t>
            </a:r>
            <a:r>
              <a:rPr lang="en-US" sz="2400" spc="-5" smtClean="0">
                <a:latin typeface="Arial"/>
                <a:cs typeface="Arial"/>
              </a:rPr>
              <a:t>e</a:t>
            </a:r>
            <a:endParaRPr sz="2400" dirty="0">
              <a:latin typeface="Arial"/>
              <a:cs typeface="Arial"/>
            </a:endParaRPr>
          </a:p>
          <a:p>
            <a:pPr marL="756285" marR="37147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  <a:tab pos="1347470" algn="l"/>
              </a:tabLst>
            </a:pPr>
            <a:r>
              <a:rPr sz="2400" spc="-5" dirty="0">
                <a:latin typeface="Arial"/>
                <a:cs typeface="Arial"/>
              </a:rPr>
              <a:t>Request edge converted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an assignment edge when  the	resource is allocated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</a:t>
            </a:r>
            <a:endParaRPr sz="2400" dirty="0">
              <a:latin typeface="Arial"/>
              <a:cs typeface="Arial"/>
            </a:endParaRPr>
          </a:p>
          <a:p>
            <a:pPr marL="756285" marR="256540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When a resource is released by a process, assignment  edge reconverts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 claim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edge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93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Resources </a:t>
            </a:r>
            <a:r>
              <a:rPr sz="2800" spc="-5" dirty="0">
                <a:latin typeface="Arial"/>
                <a:cs typeface="Arial"/>
              </a:rPr>
              <a:t>must be claimed </a:t>
            </a:r>
            <a:r>
              <a:rPr sz="2800" i="1" spc="-5" dirty="0">
                <a:latin typeface="Arial"/>
                <a:cs typeface="Arial"/>
              </a:rPr>
              <a:t>a priori </a:t>
            </a:r>
            <a:r>
              <a:rPr sz="2800" spc="-5" dirty="0">
                <a:latin typeface="Arial"/>
                <a:cs typeface="Arial"/>
              </a:rPr>
              <a:t>in the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6927" y="457200"/>
            <a:ext cx="1807463" cy="859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49114" y="939799"/>
            <a:ext cx="23583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</a:t>
            </a:r>
            <a:r>
              <a:rPr sz="4400" spc="-5" dirty="0"/>
              <a:t>ead</a:t>
            </a:r>
            <a:r>
              <a:rPr sz="4400" spc="5" dirty="0"/>
              <a:t>l</a:t>
            </a:r>
            <a:r>
              <a:rPr sz="4400" spc="-5" dirty="0"/>
              <a:t>o</a:t>
            </a:r>
            <a:r>
              <a:rPr sz="4400" spc="5" dirty="0"/>
              <a:t>c</a:t>
            </a:r>
            <a:r>
              <a:rPr sz="4400" dirty="0"/>
              <a:t>k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6800" y="1676400"/>
            <a:ext cx="8410956" cy="53019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29000" y="6553200"/>
            <a:ext cx="1066800" cy="533400"/>
          </a:xfrm>
          <a:custGeom>
            <a:avLst/>
            <a:gdLst/>
            <a:ahLst/>
            <a:cxnLst/>
            <a:rect l="l" t="t" r="r" b="b"/>
            <a:pathLst>
              <a:path w="1066800" h="533400">
                <a:moveTo>
                  <a:pt x="0" y="0"/>
                </a:moveTo>
                <a:lnTo>
                  <a:pt x="0" y="533400"/>
                </a:lnTo>
                <a:lnTo>
                  <a:pt x="1066800" y="533400"/>
                </a:lnTo>
                <a:lnTo>
                  <a:pt x="1066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4115" y="727963"/>
            <a:ext cx="67341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Resource-Allocation</a:t>
            </a:r>
            <a:r>
              <a:rPr sz="4400" spc="-55" dirty="0"/>
              <a:t> </a:t>
            </a:r>
            <a:r>
              <a:rPr sz="4400" spc="-5" dirty="0"/>
              <a:t>Graph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197351" y="1885188"/>
            <a:ext cx="4116323" cy="4171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3531" y="852931"/>
            <a:ext cx="6851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Unsafe State In </a:t>
            </a:r>
            <a:r>
              <a:rPr sz="2800" dirty="0"/>
              <a:t>Resource-Allocation</a:t>
            </a:r>
            <a:r>
              <a:rPr sz="2800" spc="-10" dirty="0"/>
              <a:t> </a:t>
            </a:r>
            <a:r>
              <a:rPr sz="2800" spc="-5" dirty="0"/>
              <a:t>Graph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842260" y="1688591"/>
            <a:ext cx="4337303" cy="439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67000" y="4248911"/>
            <a:ext cx="1449324" cy="13834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7208" y="6160008"/>
            <a:ext cx="4902835" cy="483234"/>
          </a:xfrm>
          <a:custGeom>
            <a:avLst/>
            <a:gdLst/>
            <a:ahLst/>
            <a:cxnLst/>
            <a:rect l="l" t="t" r="r" b="b"/>
            <a:pathLst>
              <a:path w="4902834" h="483234">
                <a:moveTo>
                  <a:pt x="4902708" y="477012"/>
                </a:moveTo>
                <a:lnTo>
                  <a:pt x="4902708" y="6096"/>
                </a:lnTo>
                <a:lnTo>
                  <a:pt x="4896612" y="0"/>
                </a:lnTo>
                <a:lnTo>
                  <a:pt x="6096" y="0"/>
                </a:lnTo>
                <a:lnTo>
                  <a:pt x="0" y="6096"/>
                </a:lnTo>
                <a:lnTo>
                  <a:pt x="0" y="477012"/>
                </a:lnTo>
                <a:lnTo>
                  <a:pt x="6096" y="483108"/>
                </a:lnTo>
                <a:lnTo>
                  <a:pt x="12192" y="483108"/>
                </a:lnTo>
                <a:lnTo>
                  <a:pt x="12192" y="25908"/>
                </a:lnTo>
                <a:lnTo>
                  <a:pt x="25908" y="12192"/>
                </a:lnTo>
                <a:lnTo>
                  <a:pt x="25908" y="25908"/>
                </a:lnTo>
                <a:lnTo>
                  <a:pt x="4876800" y="25908"/>
                </a:lnTo>
                <a:lnTo>
                  <a:pt x="4876800" y="12192"/>
                </a:lnTo>
                <a:lnTo>
                  <a:pt x="4888992" y="25908"/>
                </a:lnTo>
                <a:lnTo>
                  <a:pt x="4888992" y="483108"/>
                </a:lnTo>
                <a:lnTo>
                  <a:pt x="4896612" y="483108"/>
                </a:lnTo>
                <a:lnTo>
                  <a:pt x="4902708" y="477012"/>
                </a:lnTo>
                <a:close/>
              </a:path>
              <a:path w="4902834" h="483234">
                <a:moveTo>
                  <a:pt x="25908" y="25908"/>
                </a:moveTo>
                <a:lnTo>
                  <a:pt x="25908" y="12192"/>
                </a:lnTo>
                <a:lnTo>
                  <a:pt x="12192" y="25908"/>
                </a:lnTo>
                <a:lnTo>
                  <a:pt x="25908" y="25908"/>
                </a:lnTo>
                <a:close/>
              </a:path>
              <a:path w="4902834" h="483234">
                <a:moveTo>
                  <a:pt x="25908" y="457200"/>
                </a:moveTo>
                <a:lnTo>
                  <a:pt x="25908" y="25908"/>
                </a:lnTo>
                <a:lnTo>
                  <a:pt x="12192" y="25908"/>
                </a:lnTo>
                <a:lnTo>
                  <a:pt x="12192" y="457200"/>
                </a:lnTo>
                <a:lnTo>
                  <a:pt x="25908" y="457200"/>
                </a:lnTo>
                <a:close/>
              </a:path>
              <a:path w="4902834" h="483234">
                <a:moveTo>
                  <a:pt x="4888992" y="457200"/>
                </a:moveTo>
                <a:lnTo>
                  <a:pt x="12192" y="457200"/>
                </a:lnTo>
                <a:lnTo>
                  <a:pt x="25908" y="469392"/>
                </a:lnTo>
                <a:lnTo>
                  <a:pt x="25908" y="483108"/>
                </a:lnTo>
                <a:lnTo>
                  <a:pt x="4876800" y="483108"/>
                </a:lnTo>
                <a:lnTo>
                  <a:pt x="4876800" y="469392"/>
                </a:lnTo>
                <a:lnTo>
                  <a:pt x="4888992" y="457200"/>
                </a:lnTo>
                <a:close/>
              </a:path>
              <a:path w="4902834" h="483234">
                <a:moveTo>
                  <a:pt x="25908" y="483108"/>
                </a:moveTo>
                <a:lnTo>
                  <a:pt x="25908" y="469392"/>
                </a:lnTo>
                <a:lnTo>
                  <a:pt x="12192" y="457200"/>
                </a:lnTo>
                <a:lnTo>
                  <a:pt x="12192" y="483108"/>
                </a:lnTo>
                <a:lnTo>
                  <a:pt x="25908" y="483108"/>
                </a:lnTo>
                <a:close/>
              </a:path>
              <a:path w="4902834" h="483234">
                <a:moveTo>
                  <a:pt x="4888992" y="25908"/>
                </a:moveTo>
                <a:lnTo>
                  <a:pt x="4876800" y="12192"/>
                </a:lnTo>
                <a:lnTo>
                  <a:pt x="4876800" y="25908"/>
                </a:lnTo>
                <a:lnTo>
                  <a:pt x="4888992" y="25908"/>
                </a:lnTo>
                <a:close/>
              </a:path>
              <a:path w="4902834" h="483234">
                <a:moveTo>
                  <a:pt x="4888992" y="457200"/>
                </a:moveTo>
                <a:lnTo>
                  <a:pt x="4888992" y="25908"/>
                </a:lnTo>
                <a:lnTo>
                  <a:pt x="4876800" y="25908"/>
                </a:lnTo>
                <a:lnTo>
                  <a:pt x="4876800" y="457200"/>
                </a:lnTo>
                <a:lnTo>
                  <a:pt x="4888992" y="457200"/>
                </a:lnTo>
                <a:close/>
              </a:path>
              <a:path w="4902834" h="483234">
                <a:moveTo>
                  <a:pt x="4888992" y="483108"/>
                </a:moveTo>
                <a:lnTo>
                  <a:pt x="4888992" y="457200"/>
                </a:lnTo>
                <a:lnTo>
                  <a:pt x="4876800" y="469392"/>
                </a:lnTo>
                <a:lnTo>
                  <a:pt x="4876800" y="483108"/>
                </a:lnTo>
                <a:lnTo>
                  <a:pt x="4888992" y="483108"/>
                </a:lnTo>
                <a:close/>
              </a:path>
            </a:pathLst>
          </a:custGeom>
          <a:solidFill>
            <a:srgbClr val="37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01286" y="6244841"/>
            <a:ext cx="3110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  <a:latin typeface="Arial"/>
                <a:cs typeface="Arial"/>
              </a:rPr>
              <a:t>May Have Deadlock (in future)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6927" y="457200"/>
            <a:ext cx="1807463" cy="859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548" rIns="0" bIns="0" rtlCol="0">
            <a:spAutoFit/>
          </a:bodyPr>
          <a:lstStyle/>
          <a:p>
            <a:pPr marL="2779395" marR="5080" indent="-1976755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Resource-Allocation </a:t>
            </a:r>
            <a:r>
              <a:rPr sz="4000" spc="-10" dirty="0"/>
              <a:t>Graph  </a:t>
            </a:r>
            <a:r>
              <a:rPr sz="4000" spc="-5" dirty="0"/>
              <a:t>Algorithm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764539" y="1627733"/>
            <a:ext cx="8111490" cy="229743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02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Suppose process </a:t>
            </a:r>
            <a:r>
              <a:rPr sz="3200" i="1" dirty="0">
                <a:latin typeface="Arial"/>
                <a:cs typeface="Arial"/>
              </a:rPr>
              <a:t>P</a:t>
            </a:r>
            <a:r>
              <a:rPr sz="3150" i="1" baseline="-21164" dirty="0">
                <a:latin typeface="Arial"/>
                <a:cs typeface="Arial"/>
              </a:rPr>
              <a:t>i </a:t>
            </a:r>
            <a:r>
              <a:rPr sz="3200" spc="-5" dirty="0">
                <a:latin typeface="Arial"/>
                <a:cs typeface="Arial"/>
              </a:rPr>
              <a:t>requests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resource</a:t>
            </a:r>
            <a:r>
              <a:rPr sz="3200" spc="-415" dirty="0">
                <a:latin typeface="Arial"/>
                <a:cs typeface="Arial"/>
              </a:rPr>
              <a:t> </a:t>
            </a:r>
            <a:r>
              <a:rPr sz="3200" i="1" spc="5" dirty="0">
                <a:latin typeface="Arial"/>
                <a:cs typeface="Arial"/>
              </a:rPr>
              <a:t>R</a:t>
            </a:r>
            <a:r>
              <a:rPr sz="3150" i="1" spc="7" baseline="-21164" dirty="0">
                <a:latin typeface="Arial"/>
                <a:cs typeface="Arial"/>
              </a:rPr>
              <a:t>j</a:t>
            </a:r>
            <a:endParaRPr sz="3150" baseline="-21164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The request </a:t>
            </a:r>
            <a:r>
              <a:rPr sz="3200" dirty="0">
                <a:latin typeface="Arial"/>
                <a:cs typeface="Arial"/>
              </a:rPr>
              <a:t>can </a:t>
            </a:r>
            <a:r>
              <a:rPr sz="3200" spc="-5" dirty="0">
                <a:latin typeface="Arial"/>
                <a:cs typeface="Arial"/>
              </a:rPr>
              <a:t>be granted only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if</a:t>
            </a:r>
            <a:endParaRPr sz="3200">
              <a:latin typeface="Arial"/>
              <a:cs typeface="Arial"/>
            </a:endParaRPr>
          </a:p>
          <a:p>
            <a:pPr marL="756285" marR="398145" indent="-287020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latin typeface="Arial"/>
                <a:cs typeface="Arial"/>
              </a:rPr>
              <a:t>– converting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the request edge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an assignment edge </a:t>
            </a:r>
            <a:r>
              <a:rPr sz="2400" spc="-5" dirty="0">
                <a:latin typeface="Arial"/>
                <a:cs typeface="Arial"/>
              </a:rPr>
              <a:t> does not result in the formation of a cycle in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57400" y="4343400"/>
            <a:ext cx="6096000" cy="1420495"/>
          </a:xfrm>
          <a:custGeom>
            <a:avLst/>
            <a:gdLst/>
            <a:ahLst/>
            <a:cxnLst/>
            <a:rect l="l" t="t" r="r" b="b"/>
            <a:pathLst>
              <a:path w="6096000" h="1420495">
                <a:moveTo>
                  <a:pt x="6096000" y="1184148"/>
                </a:moveTo>
                <a:lnTo>
                  <a:pt x="6096000" y="237744"/>
                </a:lnTo>
                <a:lnTo>
                  <a:pt x="6091225" y="189898"/>
                </a:lnTo>
                <a:lnTo>
                  <a:pt x="6077521" y="145303"/>
                </a:lnTo>
                <a:lnTo>
                  <a:pt x="6055816" y="104923"/>
                </a:lnTo>
                <a:lnTo>
                  <a:pt x="6027039" y="69723"/>
                </a:lnTo>
                <a:lnTo>
                  <a:pt x="5992118" y="40665"/>
                </a:lnTo>
                <a:lnTo>
                  <a:pt x="5951982" y="18716"/>
                </a:lnTo>
                <a:lnTo>
                  <a:pt x="5907559" y="4839"/>
                </a:lnTo>
                <a:lnTo>
                  <a:pt x="5859780" y="0"/>
                </a:lnTo>
                <a:lnTo>
                  <a:pt x="237744" y="0"/>
                </a:lnTo>
                <a:lnTo>
                  <a:pt x="189898" y="4839"/>
                </a:lnTo>
                <a:lnTo>
                  <a:pt x="145303" y="18716"/>
                </a:lnTo>
                <a:lnTo>
                  <a:pt x="104923" y="40665"/>
                </a:lnTo>
                <a:lnTo>
                  <a:pt x="69723" y="69723"/>
                </a:lnTo>
                <a:lnTo>
                  <a:pt x="40665" y="104923"/>
                </a:lnTo>
                <a:lnTo>
                  <a:pt x="18716" y="145303"/>
                </a:lnTo>
                <a:lnTo>
                  <a:pt x="4839" y="189898"/>
                </a:lnTo>
                <a:lnTo>
                  <a:pt x="0" y="237744"/>
                </a:lnTo>
                <a:lnTo>
                  <a:pt x="0" y="1184148"/>
                </a:lnTo>
                <a:lnTo>
                  <a:pt x="4839" y="1231490"/>
                </a:lnTo>
                <a:lnTo>
                  <a:pt x="18716" y="1275707"/>
                </a:lnTo>
                <a:lnTo>
                  <a:pt x="40665" y="1315816"/>
                </a:lnTo>
                <a:lnTo>
                  <a:pt x="69723" y="1350835"/>
                </a:lnTo>
                <a:lnTo>
                  <a:pt x="104923" y="1379782"/>
                </a:lnTo>
                <a:lnTo>
                  <a:pt x="145303" y="1401675"/>
                </a:lnTo>
                <a:lnTo>
                  <a:pt x="189898" y="1415531"/>
                </a:lnTo>
                <a:lnTo>
                  <a:pt x="237744" y="1420368"/>
                </a:lnTo>
                <a:lnTo>
                  <a:pt x="5859780" y="1420368"/>
                </a:lnTo>
                <a:lnTo>
                  <a:pt x="5907559" y="1415531"/>
                </a:lnTo>
                <a:lnTo>
                  <a:pt x="5951982" y="1401675"/>
                </a:lnTo>
                <a:lnTo>
                  <a:pt x="5992118" y="1379782"/>
                </a:lnTo>
                <a:lnTo>
                  <a:pt x="6027039" y="1350835"/>
                </a:lnTo>
                <a:lnTo>
                  <a:pt x="6055816" y="1315816"/>
                </a:lnTo>
                <a:lnTo>
                  <a:pt x="6077521" y="1275707"/>
                </a:lnTo>
                <a:lnTo>
                  <a:pt x="6091225" y="1231490"/>
                </a:lnTo>
                <a:lnTo>
                  <a:pt x="6096000" y="1184148"/>
                </a:lnTo>
                <a:close/>
              </a:path>
            </a:pathLst>
          </a:custGeom>
          <a:solidFill>
            <a:srgbClr val="BF4F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45208" y="4331208"/>
            <a:ext cx="6122035" cy="1445260"/>
          </a:xfrm>
          <a:custGeom>
            <a:avLst/>
            <a:gdLst/>
            <a:ahLst/>
            <a:cxnLst/>
            <a:rect l="l" t="t" r="r" b="b"/>
            <a:pathLst>
              <a:path w="6122034" h="1445260">
                <a:moveTo>
                  <a:pt x="6121908" y="1208532"/>
                </a:moveTo>
                <a:lnTo>
                  <a:pt x="6121908" y="236220"/>
                </a:lnTo>
                <a:lnTo>
                  <a:pt x="6118860" y="211836"/>
                </a:lnTo>
                <a:lnTo>
                  <a:pt x="6102096" y="152400"/>
                </a:lnTo>
                <a:lnTo>
                  <a:pt x="6079236" y="109728"/>
                </a:lnTo>
                <a:lnTo>
                  <a:pt x="6048756" y="73152"/>
                </a:lnTo>
                <a:lnTo>
                  <a:pt x="6010656" y="42672"/>
                </a:lnTo>
                <a:lnTo>
                  <a:pt x="5969508" y="19812"/>
                </a:lnTo>
                <a:lnTo>
                  <a:pt x="5922264" y="4572"/>
                </a:lnTo>
                <a:lnTo>
                  <a:pt x="5884164" y="0"/>
                </a:lnTo>
                <a:lnTo>
                  <a:pt x="236220" y="0"/>
                </a:lnTo>
                <a:lnTo>
                  <a:pt x="198120" y="6096"/>
                </a:lnTo>
                <a:lnTo>
                  <a:pt x="152400" y="19812"/>
                </a:lnTo>
                <a:lnTo>
                  <a:pt x="109728" y="42672"/>
                </a:lnTo>
                <a:lnTo>
                  <a:pt x="73152" y="73152"/>
                </a:lnTo>
                <a:lnTo>
                  <a:pt x="42672" y="111252"/>
                </a:lnTo>
                <a:lnTo>
                  <a:pt x="19812" y="152400"/>
                </a:lnTo>
                <a:lnTo>
                  <a:pt x="4572" y="199644"/>
                </a:lnTo>
                <a:lnTo>
                  <a:pt x="0" y="237744"/>
                </a:lnTo>
                <a:lnTo>
                  <a:pt x="0" y="1208532"/>
                </a:lnTo>
                <a:lnTo>
                  <a:pt x="12192" y="1271016"/>
                </a:lnTo>
                <a:lnTo>
                  <a:pt x="25908" y="1306068"/>
                </a:lnTo>
                <a:lnTo>
                  <a:pt x="25908" y="237744"/>
                </a:lnTo>
                <a:lnTo>
                  <a:pt x="27432" y="227076"/>
                </a:lnTo>
                <a:lnTo>
                  <a:pt x="42672" y="161544"/>
                </a:lnTo>
                <a:lnTo>
                  <a:pt x="64008" y="123444"/>
                </a:lnTo>
                <a:lnTo>
                  <a:pt x="91440" y="91440"/>
                </a:lnTo>
                <a:lnTo>
                  <a:pt x="124968" y="64008"/>
                </a:lnTo>
                <a:lnTo>
                  <a:pt x="163068" y="42672"/>
                </a:lnTo>
                <a:lnTo>
                  <a:pt x="205740" y="30480"/>
                </a:lnTo>
                <a:lnTo>
                  <a:pt x="214884" y="27432"/>
                </a:lnTo>
                <a:lnTo>
                  <a:pt x="227076" y="27432"/>
                </a:lnTo>
                <a:lnTo>
                  <a:pt x="237744" y="25908"/>
                </a:lnTo>
                <a:lnTo>
                  <a:pt x="5884164" y="25908"/>
                </a:lnTo>
                <a:lnTo>
                  <a:pt x="5894832" y="27432"/>
                </a:lnTo>
                <a:lnTo>
                  <a:pt x="5907024" y="28956"/>
                </a:lnTo>
                <a:lnTo>
                  <a:pt x="5917692" y="30480"/>
                </a:lnTo>
                <a:lnTo>
                  <a:pt x="5960364" y="42672"/>
                </a:lnTo>
                <a:lnTo>
                  <a:pt x="5998464" y="64008"/>
                </a:lnTo>
                <a:lnTo>
                  <a:pt x="6030468" y="91440"/>
                </a:lnTo>
                <a:lnTo>
                  <a:pt x="6057900" y="124968"/>
                </a:lnTo>
                <a:lnTo>
                  <a:pt x="6079236" y="163068"/>
                </a:lnTo>
                <a:lnTo>
                  <a:pt x="6091428" y="205740"/>
                </a:lnTo>
                <a:lnTo>
                  <a:pt x="6094476" y="227076"/>
                </a:lnTo>
                <a:lnTo>
                  <a:pt x="6096000" y="237744"/>
                </a:lnTo>
                <a:lnTo>
                  <a:pt x="6096000" y="1304544"/>
                </a:lnTo>
                <a:lnTo>
                  <a:pt x="6102096" y="1292352"/>
                </a:lnTo>
                <a:lnTo>
                  <a:pt x="6111240" y="1269492"/>
                </a:lnTo>
                <a:lnTo>
                  <a:pt x="6117336" y="1245108"/>
                </a:lnTo>
                <a:lnTo>
                  <a:pt x="6121908" y="1208532"/>
                </a:lnTo>
                <a:close/>
              </a:path>
              <a:path w="6122034" h="1445260">
                <a:moveTo>
                  <a:pt x="6096000" y="1304544"/>
                </a:moveTo>
                <a:lnTo>
                  <a:pt x="6096000" y="1207008"/>
                </a:lnTo>
                <a:lnTo>
                  <a:pt x="6094476" y="1219200"/>
                </a:lnTo>
                <a:lnTo>
                  <a:pt x="6092952" y="1229868"/>
                </a:lnTo>
                <a:lnTo>
                  <a:pt x="6077712" y="1283208"/>
                </a:lnTo>
                <a:lnTo>
                  <a:pt x="6057900" y="1321308"/>
                </a:lnTo>
                <a:lnTo>
                  <a:pt x="6030468" y="1354836"/>
                </a:lnTo>
                <a:lnTo>
                  <a:pt x="5996940" y="1382268"/>
                </a:lnTo>
                <a:lnTo>
                  <a:pt x="5958840" y="1402080"/>
                </a:lnTo>
                <a:lnTo>
                  <a:pt x="5916168" y="1415796"/>
                </a:lnTo>
                <a:lnTo>
                  <a:pt x="5894832" y="1418844"/>
                </a:lnTo>
                <a:lnTo>
                  <a:pt x="5884164" y="1418844"/>
                </a:lnTo>
                <a:lnTo>
                  <a:pt x="5871972" y="1420368"/>
                </a:lnTo>
                <a:lnTo>
                  <a:pt x="249936" y="1420368"/>
                </a:lnTo>
                <a:lnTo>
                  <a:pt x="237744" y="1418844"/>
                </a:lnTo>
                <a:lnTo>
                  <a:pt x="227076" y="1418844"/>
                </a:lnTo>
                <a:lnTo>
                  <a:pt x="182880" y="1409700"/>
                </a:lnTo>
                <a:lnTo>
                  <a:pt x="141732" y="1392936"/>
                </a:lnTo>
                <a:lnTo>
                  <a:pt x="106680" y="1368552"/>
                </a:lnTo>
                <a:lnTo>
                  <a:pt x="76200" y="1338072"/>
                </a:lnTo>
                <a:lnTo>
                  <a:pt x="51816" y="1301496"/>
                </a:lnTo>
                <a:lnTo>
                  <a:pt x="35052" y="1261872"/>
                </a:lnTo>
                <a:lnTo>
                  <a:pt x="30480" y="1240536"/>
                </a:lnTo>
                <a:lnTo>
                  <a:pt x="27432" y="1229868"/>
                </a:lnTo>
                <a:lnTo>
                  <a:pt x="27432" y="1217676"/>
                </a:lnTo>
                <a:lnTo>
                  <a:pt x="25908" y="1207008"/>
                </a:lnTo>
                <a:lnTo>
                  <a:pt x="25908" y="1306068"/>
                </a:lnTo>
                <a:lnTo>
                  <a:pt x="57912" y="1354836"/>
                </a:lnTo>
                <a:lnTo>
                  <a:pt x="91440" y="1388364"/>
                </a:lnTo>
                <a:lnTo>
                  <a:pt x="131064" y="1415796"/>
                </a:lnTo>
                <a:lnTo>
                  <a:pt x="175260" y="1434084"/>
                </a:lnTo>
                <a:lnTo>
                  <a:pt x="224028" y="1443228"/>
                </a:lnTo>
                <a:lnTo>
                  <a:pt x="237744" y="1444752"/>
                </a:lnTo>
                <a:lnTo>
                  <a:pt x="5885688" y="1444752"/>
                </a:lnTo>
                <a:lnTo>
                  <a:pt x="5910072" y="1441704"/>
                </a:lnTo>
                <a:lnTo>
                  <a:pt x="5923788" y="1440180"/>
                </a:lnTo>
                <a:lnTo>
                  <a:pt x="5969508" y="1424940"/>
                </a:lnTo>
                <a:lnTo>
                  <a:pt x="6012180" y="1402080"/>
                </a:lnTo>
                <a:lnTo>
                  <a:pt x="6048756" y="1371600"/>
                </a:lnTo>
                <a:lnTo>
                  <a:pt x="6079236" y="1335024"/>
                </a:lnTo>
                <a:lnTo>
                  <a:pt x="6091428" y="1313688"/>
                </a:lnTo>
                <a:lnTo>
                  <a:pt x="6096000" y="13045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57400" y="5658612"/>
            <a:ext cx="6096000" cy="1656714"/>
          </a:xfrm>
          <a:custGeom>
            <a:avLst/>
            <a:gdLst/>
            <a:ahLst/>
            <a:cxnLst/>
            <a:rect l="l" t="t" r="r" b="b"/>
            <a:pathLst>
              <a:path w="6096000" h="1656715">
                <a:moveTo>
                  <a:pt x="6096000" y="1504188"/>
                </a:moveTo>
                <a:lnTo>
                  <a:pt x="6096000" y="300228"/>
                </a:lnTo>
                <a:lnTo>
                  <a:pt x="6092078" y="251455"/>
                </a:lnTo>
                <a:lnTo>
                  <a:pt x="6080723" y="205215"/>
                </a:lnTo>
                <a:lnTo>
                  <a:pt x="6062546" y="162121"/>
                </a:lnTo>
                <a:lnTo>
                  <a:pt x="6038161" y="122785"/>
                </a:lnTo>
                <a:lnTo>
                  <a:pt x="6008179" y="87820"/>
                </a:lnTo>
                <a:lnTo>
                  <a:pt x="5973214" y="57838"/>
                </a:lnTo>
                <a:lnTo>
                  <a:pt x="5933878" y="33453"/>
                </a:lnTo>
                <a:lnTo>
                  <a:pt x="5890784" y="15276"/>
                </a:lnTo>
                <a:lnTo>
                  <a:pt x="5844544" y="3921"/>
                </a:lnTo>
                <a:lnTo>
                  <a:pt x="5795772" y="0"/>
                </a:lnTo>
                <a:lnTo>
                  <a:pt x="301752" y="0"/>
                </a:lnTo>
                <a:lnTo>
                  <a:pt x="252936" y="3921"/>
                </a:lnTo>
                <a:lnTo>
                  <a:pt x="206581" y="15276"/>
                </a:lnTo>
                <a:lnTo>
                  <a:pt x="163316" y="33453"/>
                </a:lnTo>
                <a:lnTo>
                  <a:pt x="123773" y="57838"/>
                </a:lnTo>
                <a:lnTo>
                  <a:pt x="88582" y="87820"/>
                </a:lnTo>
                <a:lnTo>
                  <a:pt x="58375" y="122785"/>
                </a:lnTo>
                <a:lnTo>
                  <a:pt x="33782" y="162121"/>
                </a:lnTo>
                <a:lnTo>
                  <a:pt x="15435" y="205215"/>
                </a:lnTo>
                <a:lnTo>
                  <a:pt x="3963" y="251455"/>
                </a:lnTo>
                <a:lnTo>
                  <a:pt x="0" y="300228"/>
                </a:lnTo>
                <a:lnTo>
                  <a:pt x="0" y="1504188"/>
                </a:lnTo>
                <a:lnTo>
                  <a:pt x="3963" y="1553003"/>
                </a:lnTo>
                <a:lnTo>
                  <a:pt x="15435" y="1599358"/>
                </a:lnTo>
                <a:lnTo>
                  <a:pt x="33782" y="1642623"/>
                </a:lnTo>
                <a:lnTo>
                  <a:pt x="6053935" y="1656587"/>
                </a:lnTo>
                <a:lnTo>
                  <a:pt x="6062546" y="1642623"/>
                </a:lnTo>
                <a:lnTo>
                  <a:pt x="6080723" y="1599358"/>
                </a:lnTo>
                <a:lnTo>
                  <a:pt x="6092078" y="1553003"/>
                </a:lnTo>
                <a:lnTo>
                  <a:pt x="6096000" y="1504188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45208" y="5646420"/>
            <a:ext cx="6122035" cy="1668780"/>
          </a:xfrm>
          <a:custGeom>
            <a:avLst/>
            <a:gdLst/>
            <a:ahLst/>
            <a:cxnLst/>
            <a:rect l="l" t="t" r="r" b="b"/>
            <a:pathLst>
              <a:path w="6122034" h="1668779">
                <a:moveTo>
                  <a:pt x="6121908" y="1533144"/>
                </a:moveTo>
                <a:lnTo>
                  <a:pt x="6121908" y="295656"/>
                </a:lnTo>
                <a:lnTo>
                  <a:pt x="6120384" y="280416"/>
                </a:lnTo>
                <a:lnTo>
                  <a:pt x="6117336" y="265176"/>
                </a:lnTo>
                <a:lnTo>
                  <a:pt x="6115812" y="249936"/>
                </a:lnTo>
                <a:lnTo>
                  <a:pt x="6102096" y="204216"/>
                </a:lnTo>
                <a:lnTo>
                  <a:pt x="6097524" y="190500"/>
                </a:lnTo>
                <a:lnTo>
                  <a:pt x="6089904" y="176784"/>
                </a:lnTo>
                <a:lnTo>
                  <a:pt x="6083808" y="163068"/>
                </a:lnTo>
                <a:lnTo>
                  <a:pt x="6076188" y="149352"/>
                </a:lnTo>
                <a:lnTo>
                  <a:pt x="6067044" y="137160"/>
                </a:lnTo>
                <a:lnTo>
                  <a:pt x="6050280" y="112776"/>
                </a:lnTo>
                <a:lnTo>
                  <a:pt x="6007608" y="70104"/>
                </a:lnTo>
                <a:lnTo>
                  <a:pt x="5983224" y="53340"/>
                </a:lnTo>
                <a:lnTo>
                  <a:pt x="5971032" y="44196"/>
                </a:lnTo>
                <a:lnTo>
                  <a:pt x="5916168" y="18288"/>
                </a:lnTo>
                <a:lnTo>
                  <a:pt x="5855208" y="3048"/>
                </a:lnTo>
                <a:lnTo>
                  <a:pt x="5823204" y="0"/>
                </a:lnTo>
                <a:lnTo>
                  <a:pt x="297180" y="0"/>
                </a:lnTo>
                <a:lnTo>
                  <a:pt x="281940" y="1524"/>
                </a:lnTo>
                <a:lnTo>
                  <a:pt x="265176" y="3048"/>
                </a:lnTo>
                <a:lnTo>
                  <a:pt x="234696" y="9144"/>
                </a:lnTo>
                <a:lnTo>
                  <a:pt x="220980" y="13716"/>
                </a:lnTo>
                <a:lnTo>
                  <a:pt x="205740" y="18288"/>
                </a:lnTo>
                <a:lnTo>
                  <a:pt x="164592" y="36576"/>
                </a:lnTo>
                <a:lnTo>
                  <a:pt x="114300" y="71628"/>
                </a:lnTo>
                <a:lnTo>
                  <a:pt x="71628" y="114300"/>
                </a:lnTo>
                <a:lnTo>
                  <a:pt x="45720" y="150876"/>
                </a:lnTo>
                <a:lnTo>
                  <a:pt x="38100" y="163068"/>
                </a:lnTo>
                <a:lnTo>
                  <a:pt x="30480" y="176784"/>
                </a:lnTo>
                <a:lnTo>
                  <a:pt x="24384" y="190500"/>
                </a:lnTo>
                <a:lnTo>
                  <a:pt x="19812" y="205740"/>
                </a:lnTo>
                <a:lnTo>
                  <a:pt x="13716" y="219456"/>
                </a:lnTo>
                <a:lnTo>
                  <a:pt x="10668" y="234696"/>
                </a:lnTo>
                <a:lnTo>
                  <a:pt x="6096" y="249936"/>
                </a:lnTo>
                <a:lnTo>
                  <a:pt x="3048" y="265176"/>
                </a:lnTo>
                <a:lnTo>
                  <a:pt x="0" y="297180"/>
                </a:lnTo>
                <a:lnTo>
                  <a:pt x="0" y="1533144"/>
                </a:lnTo>
                <a:lnTo>
                  <a:pt x="1524" y="1548384"/>
                </a:lnTo>
                <a:lnTo>
                  <a:pt x="4572" y="1565148"/>
                </a:lnTo>
                <a:lnTo>
                  <a:pt x="6096" y="1580388"/>
                </a:lnTo>
                <a:lnTo>
                  <a:pt x="10668" y="1595628"/>
                </a:lnTo>
                <a:lnTo>
                  <a:pt x="13716" y="1610868"/>
                </a:lnTo>
                <a:lnTo>
                  <a:pt x="19812" y="1624584"/>
                </a:lnTo>
                <a:lnTo>
                  <a:pt x="24384" y="1638300"/>
                </a:lnTo>
                <a:lnTo>
                  <a:pt x="25908" y="1641348"/>
                </a:lnTo>
                <a:lnTo>
                  <a:pt x="25908" y="297180"/>
                </a:lnTo>
                <a:lnTo>
                  <a:pt x="27432" y="283464"/>
                </a:lnTo>
                <a:lnTo>
                  <a:pt x="38100" y="227076"/>
                </a:lnTo>
                <a:lnTo>
                  <a:pt x="67056" y="163068"/>
                </a:lnTo>
                <a:lnTo>
                  <a:pt x="91440" y="129540"/>
                </a:lnTo>
                <a:lnTo>
                  <a:pt x="131064" y="89916"/>
                </a:lnTo>
                <a:lnTo>
                  <a:pt x="164592" y="65532"/>
                </a:lnTo>
                <a:lnTo>
                  <a:pt x="202692" y="47244"/>
                </a:lnTo>
                <a:lnTo>
                  <a:pt x="242316" y="33528"/>
                </a:lnTo>
                <a:lnTo>
                  <a:pt x="284988" y="25908"/>
                </a:lnTo>
                <a:lnTo>
                  <a:pt x="298704" y="24384"/>
                </a:lnTo>
                <a:lnTo>
                  <a:pt x="5823204" y="24384"/>
                </a:lnTo>
                <a:lnTo>
                  <a:pt x="5838444" y="25908"/>
                </a:lnTo>
                <a:lnTo>
                  <a:pt x="5852160" y="27432"/>
                </a:lnTo>
                <a:lnTo>
                  <a:pt x="5865876" y="30480"/>
                </a:lnTo>
                <a:lnTo>
                  <a:pt x="5881116" y="33528"/>
                </a:lnTo>
                <a:lnTo>
                  <a:pt x="5893308" y="38100"/>
                </a:lnTo>
                <a:lnTo>
                  <a:pt x="5920740" y="47244"/>
                </a:lnTo>
                <a:lnTo>
                  <a:pt x="5945124" y="59436"/>
                </a:lnTo>
                <a:lnTo>
                  <a:pt x="5992368" y="91440"/>
                </a:lnTo>
                <a:lnTo>
                  <a:pt x="6030468" y="129540"/>
                </a:lnTo>
                <a:lnTo>
                  <a:pt x="6054852" y="164592"/>
                </a:lnTo>
                <a:lnTo>
                  <a:pt x="6060948" y="175260"/>
                </a:lnTo>
                <a:lnTo>
                  <a:pt x="6068568" y="187452"/>
                </a:lnTo>
                <a:lnTo>
                  <a:pt x="6073140" y="201168"/>
                </a:lnTo>
                <a:lnTo>
                  <a:pt x="6079236" y="213360"/>
                </a:lnTo>
                <a:lnTo>
                  <a:pt x="6083808" y="227076"/>
                </a:lnTo>
                <a:lnTo>
                  <a:pt x="6089904" y="254508"/>
                </a:lnTo>
                <a:lnTo>
                  <a:pt x="6092952" y="269748"/>
                </a:lnTo>
                <a:lnTo>
                  <a:pt x="6094476" y="283464"/>
                </a:lnTo>
                <a:lnTo>
                  <a:pt x="6096000" y="298704"/>
                </a:lnTo>
                <a:lnTo>
                  <a:pt x="6096000" y="1641729"/>
                </a:lnTo>
                <a:lnTo>
                  <a:pt x="6097524" y="1638300"/>
                </a:lnTo>
                <a:lnTo>
                  <a:pt x="6102096" y="1624584"/>
                </a:lnTo>
                <a:lnTo>
                  <a:pt x="6108192" y="1609344"/>
                </a:lnTo>
                <a:lnTo>
                  <a:pt x="6111240" y="1594104"/>
                </a:lnTo>
                <a:lnTo>
                  <a:pt x="6115812" y="1578864"/>
                </a:lnTo>
                <a:lnTo>
                  <a:pt x="6117336" y="1563624"/>
                </a:lnTo>
                <a:lnTo>
                  <a:pt x="6120384" y="1548384"/>
                </a:lnTo>
                <a:lnTo>
                  <a:pt x="6121908" y="1533144"/>
                </a:lnTo>
                <a:close/>
              </a:path>
              <a:path w="6122034" h="1668779">
                <a:moveTo>
                  <a:pt x="68960" y="1668779"/>
                </a:moveTo>
                <a:lnTo>
                  <a:pt x="67056" y="1665732"/>
                </a:lnTo>
                <a:lnTo>
                  <a:pt x="60960" y="1653540"/>
                </a:lnTo>
                <a:lnTo>
                  <a:pt x="53340" y="1641348"/>
                </a:lnTo>
                <a:lnTo>
                  <a:pt x="48768" y="1629156"/>
                </a:lnTo>
                <a:lnTo>
                  <a:pt x="42672" y="1615440"/>
                </a:lnTo>
                <a:lnTo>
                  <a:pt x="38100" y="1601724"/>
                </a:lnTo>
                <a:lnTo>
                  <a:pt x="28956" y="1560576"/>
                </a:lnTo>
                <a:lnTo>
                  <a:pt x="27432" y="1545336"/>
                </a:lnTo>
                <a:lnTo>
                  <a:pt x="25908" y="1531620"/>
                </a:lnTo>
                <a:lnTo>
                  <a:pt x="25908" y="1641348"/>
                </a:lnTo>
                <a:lnTo>
                  <a:pt x="38100" y="1665732"/>
                </a:lnTo>
                <a:lnTo>
                  <a:pt x="39793" y="1668779"/>
                </a:lnTo>
                <a:lnTo>
                  <a:pt x="68960" y="1668779"/>
                </a:lnTo>
                <a:close/>
              </a:path>
              <a:path w="6122034" h="1668779">
                <a:moveTo>
                  <a:pt x="6096000" y="1641729"/>
                </a:moveTo>
                <a:lnTo>
                  <a:pt x="6096000" y="1531620"/>
                </a:lnTo>
                <a:lnTo>
                  <a:pt x="6094476" y="1546860"/>
                </a:lnTo>
                <a:lnTo>
                  <a:pt x="6092952" y="1560576"/>
                </a:lnTo>
                <a:lnTo>
                  <a:pt x="6089904" y="1574292"/>
                </a:lnTo>
                <a:lnTo>
                  <a:pt x="6086856" y="1589532"/>
                </a:lnTo>
                <a:lnTo>
                  <a:pt x="6083808" y="1603248"/>
                </a:lnTo>
                <a:lnTo>
                  <a:pt x="6079236" y="1615440"/>
                </a:lnTo>
                <a:lnTo>
                  <a:pt x="6073140" y="1629156"/>
                </a:lnTo>
                <a:lnTo>
                  <a:pt x="6054852" y="1665732"/>
                </a:lnTo>
                <a:lnTo>
                  <a:pt x="6052947" y="1668779"/>
                </a:lnTo>
                <a:lnTo>
                  <a:pt x="6082115" y="1668779"/>
                </a:lnTo>
                <a:lnTo>
                  <a:pt x="6091428" y="1652016"/>
                </a:lnTo>
                <a:lnTo>
                  <a:pt x="6096000" y="16417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08251" y="3738200"/>
            <a:ext cx="6412865" cy="3541395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400" spc="-5" dirty="0">
                <a:latin typeface="Arial"/>
                <a:cs typeface="Arial"/>
              </a:rPr>
              <a:t>resource allocation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graph.</a:t>
            </a:r>
            <a:endParaRPr sz="2400">
              <a:latin typeface="Arial"/>
              <a:cs typeface="Arial"/>
            </a:endParaRPr>
          </a:p>
          <a:p>
            <a:pPr marL="720725" marR="5080">
              <a:lnSpc>
                <a:spcPts val="2800"/>
              </a:lnSpc>
              <a:spcBef>
                <a:spcPts val="1885"/>
              </a:spcBef>
            </a:pPr>
            <a:r>
              <a:rPr sz="2700" dirty="0">
                <a:latin typeface="Arial"/>
                <a:cs typeface="Arial"/>
              </a:rPr>
              <a:t>If </a:t>
            </a:r>
            <a:r>
              <a:rPr sz="2700" spc="-5" dirty="0">
                <a:latin typeface="Arial"/>
                <a:cs typeface="Arial"/>
              </a:rPr>
              <a:t>no </a:t>
            </a:r>
            <a:r>
              <a:rPr sz="2700" dirty="0">
                <a:latin typeface="Arial"/>
                <a:cs typeface="Arial"/>
              </a:rPr>
              <a:t>cycle exists, </a:t>
            </a:r>
            <a:r>
              <a:rPr sz="2700" spc="-5" dirty="0">
                <a:latin typeface="Arial"/>
                <a:cs typeface="Arial"/>
              </a:rPr>
              <a:t>the allocation of the  resource will leave the </a:t>
            </a:r>
            <a:r>
              <a:rPr sz="2700" dirty="0">
                <a:latin typeface="Arial"/>
                <a:cs typeface="Arial"/>
              </a:rPr>
              <a:t>system </a:t>
            </a:r>
            <a:r>
              <a:rPr sz="2700" spc="-5" dirty="0">
                <a:latin typeface="Arial"/>
                <a:cs typeface="Arial"/>
              </a:rPr>
              <a:t>in a  </a:t>
            </a:r>
            <a:r>
              <a:rPr sz="2700" dirty="0">
                <a:latin typeface="Arial"/>
                <a:cs typeface="Arial"/>
              </a:rPr>
              <a:t>safe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state</a:t>
            </a:r>
            <a:endParaRPr sz="2700">
              <a:latin typeface="Arial"/>
              <a:cs typeface="Arial"/>
            </a:endParaRPr>
          </a:p>
          <a:p>
            <a:pPr marL="739140" marR="254635">
              <a:lnSpc>
                <a:spcPts val="2800"/>
              </a:lnSpc>
              <a:spcBef>
                <a:spcPts val="2075"/>
              </a:spcBef>
            </a:pPr>
            <a:r>
              <a:rPr sz="2700" dirty="0">
                <a:latin typeface="Arial"/>
                <a:cs typeface="Arial"/>
              </a:rPr>
              <a:t>If cycle </a:t>
            </a:r>
            <a:r>
              <a:rPr sz="2700" spc="-5" dirty="0">
                <a:latin typeface="Arial"/>
                <a:cs typeface="Arial"/>
              </a:rPr>
              <a:t>found, the allocation of the  resource will leave the </a:t>
            </a:r>
            <a:r>
              <a:rPr sz="2700" dirty="0">
                <a:latin typeface="Arial"/>
                <a:cs typeface="Arial"/>
              </a:rPr>
              <a:t>system </a:t>
            </a:r>
            <a:r>
              <a:rPr sz="2700" spc="-5" dirty="0">
                <a:latin typeface="Arial"/>
                <a:cs typeface="Arial"/>
              </a:rPr>
              <a:t>in an  unsafe </a:t>
            </a:r>
            <a:r>
              <a:rPr sz="2700" dirty="0">
                <a:latin typeface="Arial"/>
                <a:cs typeface="Arial"/>
              </a:rPr>
              <a:t>state. </a:t>
            </a:r>
            <a:r>
              <a:rPr sz="2700" spc="-10" dirty="0">
                <a:latin typeface="Arial"/>
                <a:cs typeface="Arial"/>
              </a:rPr>
              <a:t>Thus </a:t>
            </a:r>
            <a:r>
              <a:rPr sz="2700" spc="-5" dirty="0">
                <a:latin typeface="Arial"/>
                <a:cs typeface="Arial"/>
              </a:rPr>
              <a:t>wait </a:t>
            </a:r>
            <a:r>
              <a:rPr sz="2700" dirty="0">
                <a:latin typeface="Arial"/>
                <a:cs typeface="Arial"/>
              </a:rPr>
              <a:t>for </a:t>
            </a:r>
            <a:r>
              <a:rPr sz="2700" spc="-5" dirty="0">
                <a:latin typeface="Arial"/>
                <a:cs typeface="Arial"/>
              </a:rPr>
              <a:t>the  request </a:t>
            </a:r>
            <a:r>
              <a:rPr sz="2700" dirty="0">
                <a:latin typeface="Arial"/>
                <a:cs typeface="Arial"/>
              </a:rPr>
              <a:t>to</a:t>
            </a:r>
            <a:r>
              <a:rPr sz="2700" spc="-25" dirty="0">
                <a:latin typeface="Arial"/>
                <a:cs typeface="Arial"/>
              </a:rPr>
              <a:t> satisfy.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6927" y="457200"/>
            <a:ext cx="1807463" cy="859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07282" y="659383"/>
            <a:ext cx="46977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0" dirty="0"/>
              <a:t>Banker’s</a:t>
            </a:r>
            <a:r>
              <a:rPr sz="4400" spc="-315" dirty="0"/>
              <a:t> </a:t>
            </a:r>
            <a:r>
              <a:rPr sz="4400" spc="-5" dirty="0"/>
              <a:t>Algorithm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939" y="1869439"/>
            <a:ext cx="8986520" cy="5000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Arial"/>
                <a:cs typeface="Arial"/>
              </a:rPr>
              <a:t>Multiple</a:t>
            </a:r>
            <a:r>
              <a:rPr sz="3200" spc="-5" dirty="0">
                <a:latin typeface="Arial"/>
                <a:cs typeface="Arial"/>
              </a:rPr>
              <a:t> instances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Each process must a </a:t>
            </a:r>
            <a:r>
              <a:rPr sz="3200" spc="-10" dirty="0">
                <a:latin typeface="Arial"/>
                <a:cs typeface="Arial"/>
              </a:rPr>
              <a:t>priori </a:t>
            </a:r>
            <a:r>
              <a:rPr sz="3200" spc="-5" dirty="0">
                <a:latin typeface="Arial"/>
                <a:cs typeface="Arial"/>
              </a:rPr>
              <a:t>claim maximum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use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  <a:tab pos="1641475" algn="l"/>
                <a:tab pos="2092325" algn="l"/>
                <a:tab pos="3739515" algn="l"/>
                <a:tab pos="5521960" algn="l"/>
                <a:tab pos="5971540" algn="l"/>
                <a:tab pos="7776845" algn="l"/>
                <a:tab pos="8204834" algn="l"/>
              </a:tabLst>
            </a:pPr>
            <a:r>
              <a:rPr sz="3200" dirty="0">
                <a:latin typeface="Arial"/>
                <a:cs typeface="Arial"/>
              </a:rPr>
              <a:t>W</a:t>
            </a:r>
            <a:r>
              <a:rPr sz="3200" spc="-10" dirty="0">
                <a:latin typeface="Arial"/>
                <a:cs typeface="Arial"/>
              </a:rPr>
              <a:t>he</a:t>
            </a:r>
            <a:r>
              <a:rPr sz="3200" spc="-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0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c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s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5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equ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5" dirty="0">
                <a:latin typeface="Arial"/>
                <a:cs typeface="Arial"/>
              </a:rPr>
              <a:t>r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ou</a:t>
            </a:r>
            <a:r>
              <a:rPr sz="3200" spc="-15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c</a:t>
            </a:r>
            <a:r>
              <a:rPr sz="3200" spc="-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spc="-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5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5" dirty="0">
                <a:latin typeface="Arial"/>
                <a:cs typeface="Arial"/>
              </a:rPr>
              <a:t>y  </a:t>
            </a:r>
            <a:r>
              <a:rPr sz="3200" spc="-5" dirty="0">
                <a:latin typeface="Arial"/>
                <a:cs typeface="Arial"/>
              </a:rPr>
              <a:t>have to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wait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marR="952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  <a:tab pos="1598930" algn="l"/>
                <a:tab pos="2007235" algn="l"/>
                <a:tab pos="3611245" algn="l"/>
                <a:tab pos="4560570" algn="l"/>
                <a:tab pos="5148580" algn="l"/>
                <a:tab pos="5738495" algn="l"/>
                <a:tab pos="7701915" algn="l"/>
                <a:tab pos="8087359" algn="l"/>
              </a:tabLst>
            </a:pPr>
            <a:r>
              <a:rPr sz="3200" dirty="0">
                <a:latin typeface="Arial"/>
                <a:cs typeface="Arial"/>
              </a:rPr>
              <a:t>W</a:t>
            </a:r>
            <a:r>
              <a:rPr sz="3200" spc="-10" dirty="0">
                <a:latin typeface="Arial"/>
                <a:cs typeface="Arial"/>
              </a:rPr>
              <a:t>he</a:t>
            </a:r>
            <a:r>
              <a:rPr sz="3200" spc="-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0" dirty="0">
                <a:latin typeface="Arial"/>
                <a:cs typeface="Arial"/>
              </a:rPr>
              <a:t>p</a:t>
            </a:r>
            <a:r>
              <a:rPr sz="3200" spc="-5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c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s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0" dirty="0">
                <a:latin typeface="Arial"/>
                <a:cs typeface="Arial"/>
              </a:rPr>
              <a:t>get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0" dirty="0">
                <a:latin typeface="Arial"/>
                <a:cs typeface="Arial"/>
              </a:rPr>
              <a:t>al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0" dirty="0">
                <a:latin typeface="Arial"/>
                <a:cs typeface="Arial"/>
              </a:rPr>
              <a:t>it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5" dirty="0">
                <a:latin typeface="Arial"/>
                <a:cs typeface="Arial"/>
              </a:rPr>
              <a:t>r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ou</a:t>
            </a:r>
            <a:r>
              <a:rPr sz="3200" spc="-15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c</a:t>
            </a:r>
            <a:r>
              <a:rPr sz="3200" spc="-20" dirty="0">
                <a:latin typeface="Arial"/>
                <a:cs typeface="Arial"/>
              </a:rPr>
              <a:t>e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spc="-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5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-5" dirty="0">
                <a:latin typeface="Arial"/>
                <a:cs typeface="Arial"/>
              </a:rPr>
              <a:t>t  </a:t>
            </a:r>
            <a:r>
              <a:rPr sz="3200" spc="-10" dirty="0">
                <a:latin typeface="Arial"/>
                <a:cs typeface="Arial"/>
              </a:rPr>
              <a:t>return them in </a:t>
            </a:r>
            <a:r>
              <a:rPr sz="3200" spc="-5" dirty="0">
                <a:latin typeface="Arial"/>
                <a:cs typeface="Arial"/>
              </a:rPr>
              <a:t>a </a:t>
            </a:r>
            <a:r>
              <a:rPr sz="3200" spc="-10" dirty="0">
                <a:latin typeface="Arial"/>
                <a:cs typeface="Arial"/>
              </a:rPr>
              <a:t>finite amount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time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21255" y="819403"/>
            <a:ext cx="7247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Data Structures for the Banker’s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Algorithm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74139" y="1549399"/>
            <a:ext cx="7818120" cy="4768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4836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Let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number of processes, and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m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number of  resource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types.</a:t>
            </a:r>
            <a:endParaRPr sz="2400">
              <a:latin typeface="Arial"/>
              <a:cs typeface="Arial"/>
            </a:endParaRPr>
          </a:p>
          <a:p>
            <a:pPr marL="355600" marR="10985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  <a:tab pos="1934210" algn="l"/>
              </a:tabLst>
            </a:pP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Available</a:t>
            </a:r>
            <a:r>
              <a:rPr sz="2400" i="1" spc="-15" dirty="0">
                <a:latin typeface="Arial"/>
                <a:cs typeface="Arial"/>
              </a:rPr>
              <a:t>:	</a:t>
            </a:r>
            <a:r>
              <a:rPr sz="2400" spc="-30" dirty="0">
                <a:latin typeface="Arial"/>
                <a:cs typeface="Arial"/>
              </a:rPr>
              <a:t>Vector </a:t>
            </a:r>
            <a:r>
              <a:rPr sz="2400" spc="-5" dirty="0">
                <a:latin typeface="Arial"/>
                <a:cs typeface="Arial"/>
              </a:rPr>
              <a:t>of length </a:t>
            </a:r>
            <a:r>
              <a:rPr sz="2400" i="1" spc="-1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.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available [</a:t>
            </a:r>
            <a:r>
              <a:rPr sz="2400" i="1" spc="-5" dirty="0">
                <a:latin typeface="Arial"/>
                <a:cs typeface="Arial"/>
              </a:rPr>
              <a:t>j</a:t>
            </a:r>
            <a:r>
              <a:rPr sz="2400" spc="-5" dirty="0">
                <a:latin typeface="Arial"/>
                <a:cs typeface="Arial"/>
              </a:rPr>
              <a:t>]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i="1" dirty="0">
                <a:latin typeface="Arial"/>
                <a:cs typeface="Arial"/>
              </a:rPr>
              <a:t>k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there  are </a:t>
            </a:r>
            <a:r>
              <a:rPr sz="2400" i="1" dirty="0">
                <a:latin typeface="Arial"/>
                <a:cs typeface="Arial"/>
              </a:rPr>
              <a:t>k </a:t>
            </a:r>
            <a:r>
              <a:rPr sz="2400" spc="-5" dirty="0">
                <a:latin typeface="Arial"/>
                <a:cs typeface="Arial"/>
              </a:rPr>
              <a:t>instances of resource type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i="1" spc="-7" baseline="-20833" dirty="0">
                <a:latin typeface="Arial"/>
                <a:cs typeface="Arial"/>
              </a:rPr>
              <a:t>j</a:t>
            </a:r>
            <a:r>
              <a:rPr sz="2400" i="1" spc="37" baseline="-20833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available</a:t>
            </a:r>
            <a:endParaRPr sz="2400">
              <a:latin typeface="Arial"/>
              <a:cs typeface="Arial"/>
            </a:endParaRPr>
          </a:p>
          <a:p>
            <a:pPr marL="355600" marR="74930" indent="-34290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354965" algn="l"/>
                <a:tab pos="355600" algn="l"/>
                <a:tab pos="3028315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Max</a:t>
            </a:r>
            <a:r>
              <a:rPr sz="2400" i="1" spc="-5" dirty="0">
                <a:latin typeface="Arial"/>
                <a:cs typeface="Arial"/>
              </a:rPr>
              <a:t>: n 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m </a:t>
            </a:r>
            <a:r>
              <a:rPr sz="2400" spc="-5" dirty="0">
                <a:latin typeface="Arial"/>
                <a:cs typeface="Arial"/>
              </a:rPr>
              <a:t>matrix.	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i="1" spc="-5" dirty="0">
                <a:latin typeface="Arial"/>
                <a:cs typeface="Arial"/>
              </a:rPr>
              <a:t>Max </a:t>
            </a:r>
            <a:r>
              <a:rPr sz="2400" spc="-5" dirty="0">
                <a:latin typeface="Arial"/>
                <a:cs typeface="Arial"/>
              </a:rPr>
              <a:t>[</a:t>
            </a:r>
            <a:r>
              <a:rPr sz="2400" i="1" spc="-5" dirty="0">
                <a:latin typeface="Arial"/>
                <a:cs typeface="Arial"/>
              </a:rPr>
              <a:t>i,j</a:t>
            </a:r>
            <a:r>
              <a:rPr sz="2400" spc="-5" dirty="0">
                <a:latin typeface="Arial"/>
                <a:cs typeface="Arial"/>
              </a:rPr>
              <a:t>]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i="1" dirty="0">
                <a:latin typeface="Arial"/>
                <a:cs typeface="Arial"/>
              </a:rPr>
              <a:t>k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then process </a:t>
            </a:r>
            <a:r>
              <a:rPr sz="2400" i="1" spc="-5" dirty="0">
                <a:latin typeface="Arial"/>
                <a:cs typeface="Arial"/>
              </a:rPr>
              <a:t>P</a:t>
            </a:r>
            <a:r>
              <a:rPr sz="2400" i="1" spc="-7" baseline="-20833" dirty="0">
                <a:latin typeface="Arial"/>
                <a:cs typeface="Arial"/>
              </a:rPr>
              <a:t>i </a:t>
            </a:r>
            <a:r>
              <a:rPr sz="2400" spc="-5" dirty="0">
                <a:latin typeface="Arial"/>
                <a:cs typeface="Arial"/>
              </a:rPr>
              <a:t>may  request at most </a:t>
            </a:r>
            <a:r>
              <a:rPr sz="2400" i="1" dirty="0">
                <a:latin typeface="Arial"/>
                <a:cs typeface="Arial"/>
              </a:rPr>
              <a:t>k </a:t>
            </a:r>
            <a:r>
              <a:rPr sz="2400" spc="-5" dirty="0">
                <a:latin typeface="Arial"/>
                <a:cs typeface="Arial"/>
              </a:rPr>
              <a:t>instances of resource type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i="1" spc="-7" baseline="-20833" dirty="0">
                <a:latin typeface="Arial"/>
                <a:cs typeface="Arial"/>
              </a:rPr>
              <a:t>j</a:t>
            </a:r>
            <a:endParaRPr sz="2400" baseline="-20833">
              <a:latin typeface="Arial"/>
              <a:cs typeface="Arial"/>
            </a:endParaRPr>
          </a:p>
          <a:p>
            <a:pPr marL="355600" marR="59690" indent="-342900">
              <a:lnSpc>
                <a:spcPct val="100000"/>
              </a:lnSpc>
              <a:spcBef>
                <a:spcPts val="1535"/>
              </a:spcBef>
              <a:buFont typeface="Arial"/>
              <a:buChar char="•"/>
              <a:tabLst>
                <a:tab pos="354965" algn="l"/>
                <a:tab pos="355600" algn="l"/>
                <a:tab pos="2078989" algn="l"/>
                <a:tab pos="3989704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Allocation</a:t>
            </a:r>
            <a:r>
              <a:rPr sz="2400" i="1" spc="-5" dirty="0">
                <a:latin typeface="Arial"/>
                <a:cs typeface="Arial"/>
              </a:rPr>
              <a:t>:	n 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m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matrix.	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Allocation[</a:t>
            </a:r>
            <a:r>
              <a:rPr sz="2400" i="1" spc="-5" dirty="0">
                <a:latin typeface="Arial"/>
                <a:cs typeface="Arial"/>
              </a:rPr>
              <a:t>i,j</a:t>
            </a:r>
            <a:r>
              <a:rPr sz="2400" spc="-5" dirty="0">
                <a:latin typeface="Arial"/>
                <a:cs typeface="Arial"/>
              </a:rPr>
              <a:t>]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i="1" dirty="0">
                <a:latin typeface="Arial"/>
                <a:cs typeface="Arial"/>
              </a:rPr>
              <a:t>k </a:t>
            </a:r>
            <a:r>
              <a:rPr sz="2400" spc="-5" dirty="0">
                <a:latin typeface="Arial"/>
                <a:cs typeface="Arial"/>
              </a:rPr>
              <a:t>then </a:t>
            </a:r>
            <a:r>
              <a:rPr sz="2400" i="1" spc="-5" dirty="0">
                <a:latin typeface="Arial"/>
                <a:cs typeface="Arial"/>
              </a:rPr>
              <a:t>P</a:t>
            </a:r>
            <a:r>
              <a:rPr sz="2400" i="1" spc="-7" baseline="-20833" dirty="0">
                <a:latin typeface="Arial"/>
                <a:cs typeface="Arial"/>
              </a:rPr>
              <a:t>i </a:t>
            </a:r>
            <a:r>
              <a:rPr sz="2400" spc="-5" dirty="0">
                <a:latin typeface="Arial"/>
                <a:cs typeface="Arial"/>
              </a:rPr>
              <a:t>is  currently allocated </a:t>
            </a:r>
            <a:r>
              <a:rPr sz="2400" i="1" dirty="0">
                <a:latin typeface="Arial"/>
                <a:cs typeface="Arial"/>
              </a:rPr>
              <a:t>k </a:t>
            </a:r>
            <a:r>
              <a:rPr sz="2400" spc="-5" dirty="0">
                <a:latin typeface="Arial"/>
                <a:cs typeface="Arial"/>
              </a:rPr>
              <a:t>instances of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i="1" spc="-7" baseline="-20833" dirty="0">
                <a:latin typeface="Arial"/>
                <a:cs typeface="Arial"/>
              </a:rPr>
              <a:t>j</a:t>
            </a:r>
            <a:endParaRPr sz="2400" baseline="-20833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35"/>
              </a:spcBef>
              <a:buFont typeface="Arial"/>
              <a:buChar char="•"/>
              <a:tabLst>
                <a:tab pos="354965" algn="l"/>
                <a:tab pos="355600" algn="l"/>
                <a:tab pos="1353185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Need</a:t>
            </a:r>
            <a:r>
              <a:rPr sz="2400" i="1" spc="-5" dirty="0">
                <a:latin typeface="Arial"/>
                <a:cs typeface="Arial"/>
              </a:rPr>
              <a:t>:	n </a:t>
            </a:r>
            <a:r>
              <a:rPr sz="2400" dirty="0">
                <a:latin typeface="Arial"/>
                <a:cs typeface="Arial"/>
              </a:rPr>
              <a:t>x </a:t>
            </a:r>
            <a:r>
              <a:rPr sz="2400" i="1" dirty="0">
                <a:latin typeface="Arial"/>
                <a:cs typeface="Arial"/>
              </a:rPr>
              <a:t>m </a:t>
            </a:r>
            <a:r>
              <a:rPr sz="2400" spc="-5" dirty="0">
                <a:latin typeface="Arial"/>
                <a:cs typeface="Arial"/>
              </a:rPr>
              <a:t>matrix.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i="1" spc="-5" dirty="0">
                <a:latin typeface="Arial"/>
                <a:cs typeface="Arial"/>
              </a:rPr>
              <a:t>Need</a:t>
            </a:r>
            <a:r>
              <a:rPr sz="2400" spc="-5" dirty="0">
                <a:latin typeface="Arial"/>
                <a:cs typeface="Arial"/>
              </a:rPr>
              <a:t>[</a:t>
            </a:r>
            <a:r>
              <a:rPr sz="2400" i="1" spc="-5" dirty="0">
                <a:latin typeface="Arial"/>
                <a:cs typeface="Arial"/>
              </a:rPr>
              <a:t>i,j</a:t>
            </a:r>
            <a:r>
              <a:rPr sz="2400" spc="-5" dirty="0">
                <a:latin typeface="Arial"/>
                <a:cs typeface="Arial"/>
              </a:rPr>
              <a:t>]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i="1" dirty="0">
                <a:latin typeface="Arial"/>
                <a:cs typeface="Arial"/>
              </a:rPr>
              <a:t>k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then </a:t>
            </a:r>
            <a:r>
              <a:rPr sz="2400" i="1" spc="-5" dirty="0">
                <a:latin typeface="Arial"/>
                <a:cs typeface="Arial"/>
              </a:rPr>
              <a:t>P</a:t>
            </a:r>
            <a:r>
              <a:rPr sz="2400" i="1" spc="-7" baseline="-20833" dirty="0">
                <a:latin typeface="Arial"/>
                <a:cs typeface="Arial"/>
              </a:rPr>
              <a:t>i </a:t>
            </a:r>
            <a:r>
              <a:rPr sz="2400" spc="-5" dirty="0">
                <a:latin typeface="Arial"/>
                <a:cs typeface="Arial"/>
              </a:rPr>
              <a:t>may need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k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more instances of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i="1" spc="-7" baseline="-20833" dirty="0">
                <a:latin typeface="Arial"/>
                <a:cs typeface="Arial"/>
              </a:rPr>
              <a:t>j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complete its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task</a:t>
            </a:r>
            <a:endParaRPr sz="2400">
              <a:latin typeface="Arial"/>
              <a:cs typeface="Arial"/>
            </a:endParaRPr>
          </a:p>
          <a:p>
            <a:pPr marL="1840864">
              <a:lnSpc>
                <a:spcPct val="100000"/>
              </a:lnSpc>
            </a:pPr>
            <a:r>
              <a:rPr sz="2400" i="1" spc="-5" dirty="0">
                <a:latin typeface="Arial"/>
                <a:cs typeface="Arial"/>
              </a:rPr>
              <a:t>Need </a:t>
            </a:r>
            <a:r>
              <a:rPr sz="2400" spc="-5" dirty="0">
                <a:latin typeface="Arial"/>
                <a:cs typeface="Arial"/>
              </a:rPr>
              <a:t>[</a:t>
            </a:r>
            <a:r>
              <a:rPr sz="2400" i="1" spc="-5" dirty="0">
                <a:latin typeface="Arial"/>
                <a:cs typeface="Arial"/>
              </a:rPr>
              <a:t>i,j]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i="1" spc="-5" dirty="0">
                <a:latin typeface="Arial"/>
                <a:cs typeface="Arial"/>
              </a:rPr>
              <a:t>Max</a:t>
            </a:r>
            <a:r>
              <a:rPr sz="2400" spc="-5" dirty="0">
                <a:latin typeface="Arial"/>
                <a:cs typeface="Arial"/>
              </a:rPr>
              <a:t>[</a:t>
            </a:r>
            <a:r>
              <a:rPr sz="2400" i="1" spc="-5" dirty="0">
                <a:latin typeface="Arial"/>
                <a:cs typeface="Arial"/>
              </a:rPr>
              <a:t>i,j</a:t>
            </a:r>
            <a:r>
              <a:rPr sz="2400" spc="-5" dirty="0">
                <a:latin typeface="Arial"/>
                <a:cs typeface="Arial"/>
              </a:rPr>
              <a:t>] – </a:t>
            </a:r>
            <a:r>
              <a:rPr sz="2400" i="1" spc="-5" dirty="0">
                <a:latin typeface="Arial"/>
                <a:cs typeface="Arial"/>
              </a:rPr>
              <a:t>Allocation</a:t>
            </a:r>
            <a:r>
              <a:rPr sz="2400" i="1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[</a:t>
            </a:r>
            <a:r>
              <a:rPr sz="2400" i="1" spc="-5" dirty="0">
                <a:latin typeface="Arial"/>
                <a:cs typeface="Arial"/>
              </a:rPr>
              <a:t>i,j</a:t>
            </a:r>
            <a:r>
              <a:rPr sz="2400" spc="-5" dirty="0"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8910" y="665479"/>
            <a:ext cx="409765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Safety</a:t>
            </a:r>
            <a:r>
              <a:rPr sz="4400" spc="-290" dirty="0"/>
              <a:t> </a:t>
            </a:r>
            <a:r>
              <a:rPr sz="4400" spc="-5" dirty="0"/>
              <a:t>Algorithm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45539" y="1735327"/>
            <a:ext cx="7430134" cy="47415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5080" indent="-342900">
              <a:lnSpc>
                <a:spcPts val="2160"/>
              </a:lnSpc>
              <a:spcBef>
                <a:spcPts val="37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Let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Work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Finish </a:t>
            </a:r>
            <a:r>
              <a:rPr sz="2000" dirty="0">
                <a:latin typeface="Arial"/>
                <a:cs typeface="Arial"/>
              </a:rPr>
              <a:t>be </a:t>
            </a:r>
            <a:r>
              <a:rPr sz="2000" spc="-5" dirty="0">
                <a:latin typeface="Arial"/>
                <a:cs typeface="Arial"/>
              </a:rPr>
              <a:t>vectors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length </a:t>
            </a:r>
            <a:r>
              <a:rPr sz="2000" i="1" dirty="0">
                <a:latin typeface="Arial"/>
                <a:cs typeface="Arial"/>
              </a:rPr>
              <a:t>m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respectively.  </a:t>
            </a:r>
            <a:r>
              <a:rPr sz="2000" spc="-5" dirty="0">
                <a:latin typeface="Arial"/>
                <a:cs typeface="Arial"/>
              </a:rPr>
              <a:t>Initialize:</a:t>
            </a:r>
            <a:endParaRPr sz="2000">
              <a:latin typeface="Arial"/>
              <a:cs typeface="Arial"/>
            </a:endParaRPr>
          </a:p>
          <a:p>
            <a:pPr marL="1213485">
              <a:lnSpc>
                <a:spcPct val="100000"/>
              </a:lnSpc>
              <a:spcBef>
                <a:spcPts val="204"/>
              </a:spcBef>
            </a:pPr>
            <a:r>
              <a:rPr sz="2000" i="1" dirty="0">
                <a:latin typeface="Arial"/>
                <a:cs typeface="Arial"/>
              </a:rPr>
              <a:t>Work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Available</a:t>
            </a:r>
            <a:endParaRPr sz="2000">
              <a:latin typeface="Arial"/>
              <a:cs typeface="Arial"/>
            </a:endParaRPr>
          </a:p>
          <a:p>
            <a:pPr marL="1213485">
              <a:lnSpc>
                <a:spcPct val="100000"/>
              </a:lnSpc>
              <a:spcBef>
                <a:spcPts val="240"/>
              </a:spcBef>
            </a:pPr>
            <a:r>
              <a:rPr sz="2000" i="1" dirty="0">
                <a:latin typeface="Arial"/>
                <a:cs typeface="Arial"/>
              </a:rPr>
              <a:t>Finish </a:t>
            </a:r>
            <a:r>
              <a:rPr sz="2000" spc="-5" dirty="0">
                <a:latin typeface="Arial"/>
                <a:cs typeface="Arial"/>
              </a:rPr>
              <a:t>[</a:t>
            </a:r>
            <a:r>
              <a:rPr sz="2000" i="1" spc="-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]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i="1" spc="-5" dirty="0">
                <a:latin typeface="Arial"/>
                <a:cs typeface="Arial"/>
              </a:rPr>
              <a:t>false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i="1" dirty="0">
                <a:latin typeface="Arial"/>
                <a:cs typeface="Arial"/>
              </a:rPr>
              <a:t>i </a:t>
            </a:r>
            <a:r>
              <a:rPr sz="2000" dirty="0">
                <a:latin typeface="Arial"/>
                <a:cs typeface="Arial"/>
              </a:rPr>
              <a:t>= 0, 1, …, </a:t>
            </a:r>
            <a:r>
              <a:rPr sz="2000" i="1" dirty="0">
                <a:latin typeface="Arial"/>
                <a:cs typeface="Arial"/>
              </a:rPr>
              <a:t>n-</a:t>
            </a:r>
            <a:r>
              <a:rPr sz="2000" i="1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 startAt="2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Find </a:t>
            </a:r>
            <a:r>
              <a:rPr sz="2000" dirty="0">
                <a:latin typeface="Arial"/>
                <a:cs typeface="Arial"/>
              </a:rPr>
              <a:t>an </a:t>
            </a:r>
            <a:r>
              <a:rPr sz="2000" i="1" dirty="0">
                <a:latin typeface="Arial"/>
                <a:cs typeface="Arial"/>
              </a:rPr>
              <a:t>i </a:t>
            </a:r>
            <a:r>
              <a:rPr sz="2000" dirty="0">
                <a:latin typeface="Arial"/>
                <a:cs typeface="Arial"/>
              </a:rPr>
              <a:t>such </a:t>
            </a:r>
            <a:r>
              <a:rPr sz="2000" spc="-5" dirty="0">
                <a:latin typeface="Arial"/>
                <a:cs typeface="Arial"/>
              </a:rPr>
              <a:t>that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both:</a:t>
            </a:r>
            <a:endParaRPr sz="2000">
              <a:latin typeface="Arial"/>
              <a:cs typeface="Arial"/>
            </a:endParaRPr>
          </a:p>
          <a:p>
            <a:pPr marL="847725" lvl="1" indent="-377825">
              <a:lnSpc>
                <a:spcPct val="100000"/>
              </a:lnSpc>
              <a:spcBef>
                <a:spcPts val="240"/>
              </a:spcBef>
              <a:buFont typeface="Arial"/>
              <a:buAutoNum type="alphaLcParenBoth"/>
              <a:tabLst>
                <a:tab pos="848360" algn="l"/>
              </a:tabLst>
            </a:pPr>
            <a:r>
              <a:rPr sz="2000" i="1" dirty="0">
                <a:latin typeface="Arial"/>
                <a:cs typeface="Arial"/>
              </a:rPr>
              <a:t>Finish </a:t>
            </a:r>
            <a:r>
              <a:rPr sz="2000" spc="-5" dirty="0">
                <a:latin typeface="Arial"/>
                <a:cs typeface="Arial"/>
              </a:rPr>
              <a:t>[</a:t>
            </a:r>
            <a:r>
              <a:rPr sz="2000" i="1" spc="-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]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false</a:t>
            </a:r>
            <a:endParaRPr sz="2000">
              <a:latin typeface="Arial"/>
              <a:cs typeface="Arial"/>
            </a:endParaRPr>
          </a:p>
          <a:p>
            <a:pPr marL="847725" lvl="1" indent="-377825">
              <a:lnSpc>
                <a:spcPct val="100000"/>
              </a:lnSpc>
              <a:spcBef>
                <a:spcPts val="240"/>
              </a:spcBef>
              <a:buFont typeface="Arial"/>
              <a:buAutoNum type="alphaLcParenBoth"/>
              <a:tabLst>
                <a:tab pos="848360" algn="l"/>
              </a:tabLst>
            </a:pPr>
            <a:r>
              <a:rPr sz="2000" i="1" dirty="0">
                <a:latin typeface="Arial"/>
                <a:cs typeface="Arial"/>
              </a:rPr>
              <a:t>Need</a:t>
            </a:r>
            <a:r>
              <a:rPr sz="1950" i="1" baseline="-21367" dirty="0">
                <a:latin typeface="Arial"/>
                <a:cs typeface="Arial"/>
              </a:rPr>
              <a:t>i </a:t>
            </a:r>
            <a:r>
              <a:rPr sz="2000" dirty="0">
                <a:latin typeface="Symbol"/>
                <a:cs typeface="Symbol"/>
              </a:rPr>
              <a:t>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Arial"/>
                <a:cs typeface="Arial"/>
              </a:rPr>
              <a:t>Work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Arial"/>
                <a:cs typeface="Arial"/>
              </a:rPr>
              <a:t>If </a:t>
            </a:r>
            <a:r>
              <a:rPr sz="2000" dirty="0">
                <a:latin typeface="Arial"/>
                <a:cs typeface="Arial"/>
              </a:rPr>
              <a:t>no such </a:t>
            </a:r>
            <a:r>
              <a:rPr sz="2000" i="1" dirty="0">
                <a:latin typeface="Arial"/>
                <a:cs typeface="Arial"/>
              </a:rPr>
              <a:t>i </a:t>
            </a:r>
            <a:r>
              <a:rPr sz="2000" spc="-5" dirty="0">
                <a:latin typeface="Arial"/>
                <a:cs typeface="Arial"/>
              </a:rPr>
              <a:t>exists, </a:t>
            </a:r>
            <a:r>
              <a:rPr sz="2000" dirty="0">
                <a:latin typeface="Arial"/>
                <a:cs typeface="Arial"/>
              </a:rPr>
              <a:t>go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step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L="355600" marR="4160520" indent="-342900">
              <a:lnSpc>
                <a:spcPts val="2160"/>
              </a:lnSpc>
              <a:buAutoNum type="arabicPeriod" startAt="3"/>
              <a:tabLst>
                <a:tab pos="361315" algn="l"/>
                <a:tab pos="361950" algn="l"/>
              </a:tabLst>
            </a:pPr>
            <a:r>
              <a:rPr sz="2000" i="1" dirty="0">
                <a:latin typeface="Arial"/>
                <a:cs typeface="Arial"/>
              </a:rPr>
              <a:t>Work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i="1" dirty="0">
                <a:latin typeface="Arial"/>
                <a:cs typeface="Arial"/>
              </a:rPr>
              <a:t>Work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Allocation</a:t>
            </a:r>
            <a:r>
              <a:rPr sz="1950" i="1" spc="-7" baseline="-21367" dirty="0">
                <a:latin typeface="Arial"/>
                <a:cs typeface="Arial"/>
              </a:rPr>
              <a:t>i </a:t>
            </a:r>
            <a:r>
              <a:rPr sz="1300" i="1" spc="-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Finish</a:t>
            </a:r>
            <a:r>
              <a:rPr sz="2000" spc="-5" dirty="0">
                <a:latin typeface="Arial"/>
                <a:cs typeface="Arial"/>
              </a:rPr>
              <a:t>[</a:t>
            </a:r>
            <a:r>
              <a:rPr sz="2000" i="1" spc="-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]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  <a:p>
            <a:pPr marL="354965">
              <a:lnSpc>
                <a:spcPts val="2130"/>
              </a:lnSpc>
            </a:pPr>
            <a:r>
              <a:rPr sz="2000" dirty="0">
                <a:latin typeface="Arial"/>
                <a:cs typeface="Arial"/>
              </a:rPr>
              <a:t>go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step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If </a:t>
            </a:r>
            <a:r>
              <a:rPr sz="2000" i="1" dirty="0">
                <a:latin typeface="Arial"/>
                <a:cs typeface="Arial"/>
              </a:rPr>
              <a:t>Finish </a:t>
            </a:r>
            <a:r>
              <a:rPr sz="2000" spc="-5" dirty="0">
                <a:latin typeface="Arial"/>
                <a:cs typeface="Arial"/>
              </a:rPr>
              <a:t>[</a:t>
            </a:r>
            <a:r>
              <a:rPr sz="2000" i="1" spc="-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] </a:t>
            </a:r>
            <a:r>
              <a:rPr sz="2000" dirty="0">
                <a:latin typeface="Arial"/>
                <a:cs typeface="Arial"/>
              </a:rPr>
              <a:t>== </a:t>
            </a:r>
            <a:r>
              <a:rPr sz="2000" spc="-5" dirty="0">
                <a:latin typeface="Arial"/>
                <a:cs typeface="Arial"/>
              </a:rPr>
              <a:t>true for all </a:t>
            </a:r>
            <a:r>
              <a:rPr sz="2000" i="1" spc="-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, then the </a:t>
            </a:r>
            <a:r>
              <a:rPr sz="2000" dirty="0">
                <a:latin typeface="Arial"/>
                <a:cs typeface="Arial"/>
              </a:rPr>
              <a:t>system </a:t>
            </a:r>
            <a:r>
              <a:rPr sz="2000" spc="-5" dirty="0">
                <a:latin typeface="Arial"/>
                <a:cs typeface="Arial"/>
              </a:rPr>
              <a:t>is in </a:t>
            </a:r>
            <a:r>
              <a:rPr sz="2000" dirty="0">
                <a:latin typeface="Arial"/>
                <a:cs typeface="Arial"/>
              </a:rPr>
              <a:t>a safe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state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5730" marR="5080" indent="-138874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Example </a:t>
            </a:r>
            <a:r>
              <a:rPr sz="4400" spc="-5" dirty="0"/>
              <a:t>of</a:t>
            </a:r>
            <a:r>
              <a:rPr sz="4400" spc="-100" dirty="0"/>
              <a:t> </a:t>
            </a:r>
            <a:r>
              <a:rPr sz="4400" spc="10" dirty="0"/>
              <a:t>Banker’s  </a:t>
            </a:r>
            <a:r>
              <a:rPr sz="4400" spc="-5" dirty="0"/>
              <a:t>Algorithm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387855" y="1512823"/>
            <a:ext cx="766064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3619500" indent="-336550">
              <a:lnSpc>
                <a:spcPct val="12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5 processes </a:t>
            </a:r>
            <a:r>
              <a:rPr sz="2400" i="1" spc="-5" dirty="0">
                <a:latin typeface="Arial"/>
                <a:cs typeface="Arial"/>
              </a:rPr>
              <a:t>P</a:t>
            </a:r>
            <a:r>
              <a:rPr sz="2400" spc="-7" baseline="-20833" dirty="0">
                <a:latin typeface="Arial"/>
                <a:cs typeface="Arial"/>
              </a:rPr>
              <a:t>0 </a:t>
            </a:r>
            <a:r>
              <a:rPr sz="2400" spc="-5" dirty="0">
                <a:latin typeface="Arial"/>
                <a:cs typeface="Arial"/>
              </a:rPr>
              <a:t>through </a:t>
            </a:r>
            <a:r>
              <a:rPr sz="2400" i="1" spc="-5" dirty="0">
                <a:latin typeface="Arial"/>
                <a:cs typeface="Arial"/>
              </a:rPr>
              <a:t>P</a:t>
            </a:r>
            <a:r>
              <a:rPr sz="2400" spc="-7" baseline="-20833" dirty="0">
                <a:latin typeface="Arial"/>
                <a:cs typeface="Arial"/>
              </a:rPr>
              <a:t>4</a:t>
            </a:r>
            <a:r>
              <a:rPr sz="2400" spc="-5" dirty="0">
                <a:latin typeface="Arial"/>
                <a:cs typeface="Arial"/>
              </a:rPr>
              <a:t>;  3 resource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types:</a:t>
            </a:r>
            <a:endParaRPr sz="2400" dirty="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  <a:spcBef>
                <a:spcPts val="575"/>
              </a:spcBef>
              <a:tabLst>
                <a:tab pos="2802890" algn="l"/>
              </a:tabLst>
            </a:pPr>
            <a:r>
              <a:rPr sz="2400" i="1" dirty="0">
                <a:latin typeface="Arial"/>
                <a:cs typeface="Arial"/>
              </a:rPr>
              <a:t>A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(10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instances),	</a:t>
            </a:r>
            <a:r>
              <a:rPr sz="2400" i="1" dirty="0">
                <a:latin typeface="Arial"/>
                <a:cs typeface="Arial"/>
              </a:rPr>
              <a:t>B </a:t>
            </a:r>
            <a:r>
              <a:rPr sz="2400" spc="-5" dirty="0">
                <a:latin typeface="Arial"/>
                <a:cs typeface="Arial"/>
              </a:rPr>
              <a:t>(5 instances), and </a:t>
            </a:r>
            <a:r>
              <a:rPr sz="2400" i="1" spc="-5" dirty="0">
                <a:latin typeface="Arial"/>
                <a:cs typeface="Arial"/>
              </a:rPr>
              <a:t>C </a:t>
            </a:r>
            <a:r>
              <a:rPr sz="2400" spc="-5" dirty="0">
                <a:latin typeface="Arial"/>
                <a:cs typeface="Arial"/>
              </a:rPr>
              <a:t>(7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instances)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Snapshot at time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T</a:t>
            </a:r>
            <a:r>
              <a:rPr sz="2400" spc="-7" baseline="-20833" dirty="0">
                <a:latin typeface="Arial"/>
                <a:cs typeface="Arial"/>
              </a:rPr>
              <a:t>0</a:t>
            </a:r>
            <a:r>
              <a:rPr sz="2400" spc="-5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35643" y="6525004"/>
            <a:ext cx="713231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6713600"/>
            <a:ext cx="1191767" cy="742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45843" y="7084694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740404" y="3862521"/>
          <a:ext cx="4678679" cy="2988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975"/>
                <a:gridCol w="1520825"/>
                <a:gridCol w="1239520"/>
                <a:gridCol w="1483359"/>
              </a:tblGrid>
              <a:tr h="37147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>
                        <a:lnSpc>
                          <a:spcPts val="2335"/>
                        </a:lnSpc>
                      </a:pPr>
                      <a:r>
                        <a:rPr sz="2400" i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Allocation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9880">
                        <a:lnSpc>
                          <a:spcPts val="2335"/>
                        </a:lnSpc>
                      </a:pPr>
                      <a:r>
                        <a:rPr sz="2400" i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Max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ts val="2335"/>
                        </a:lnSpc>
                      </a:pPr>
                      <a:r>
                        <a:rPr sz="2400" i="1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Available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387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860"/>
                        </a:lnSpc>
                      </a:pPr>
                      <a:r>
                        <a:rPr sz="2400" i="1" dirty="0">
                          <a:latin typeface="Arial"/>
                          <a:cs typeface="Arial"/>
                        </a:rPr>
                        <a:t>A B</a:t>
                      </a:r>
                      <a:r>
                        <a:rPr sz="2400" i="1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i="1" spc="-5" dirty="0"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2095" algn="r">
                        <a:lnSpc>
                          <a:spcPts val="2860"/>
                        </a:lnSpc>
                      </a:pPr>
                      <a:r>
                        <a:rPr sz="2400" i="1" dirty="0">
                          <a:latin typeface="Arial"/>
                          <a:cs typeface="Arial"/>
                        </a:rPr>
                        <a:t>A B</a:t>
                      </a:r>
                      <a:r>
                        <a:rPr sz="2400" i="1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i="1" spc="-5" dirty="0"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6865">
                        <a:lnSpc>
                          <a:spcPts val="2860"/>
                        </a:lnSpc>
                      </a:pPr>
                      <a:r>
                        <a:rPr sz="2400" i="1" dirty="0">
                          <a:latin typeface="Arial"/>
                          <a:cs typeface="Arial"/>
                        </a:rPr>
                        <a:t>A B</a:t>
                      </a:r>
                      <a:r>
                        <a:rPr sz="2400" i="1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i="1" spc="-5" dirty="0"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64184">
                <a:tc>
                  <a:txBody>
                    <a:bodyPr/>
                    <a:lstStyle/>
                    <a:p>
                      <a:pPr marL="31750">
                        <a:lnSpc>
                          <a:spcPts val="2860"/>
                        </a:lnSpc>
                      </a:pPr>
                      <a:r>
                        <a:rPr sz="24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-7" baseline="-20833" dirty="0">
                          <a:latin typeface="Arial"/>
                          <a:cs typeface="Arial"/>
                        </a:rPr>
                        <a:t>0</a:t>
                      </a:r>
                      <a:endParaRPr sz="24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1940">
                        <a:lnSpc>
                          <a:spcPts val="286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0 1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0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ts val="286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7 5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3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2585">
                        <a:lnSpc>
                          <a:spcPts val="286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3 3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38784">
                <a:tc>
                  <a:txBody>
                    <a:bodyPr/>
                    <a:lstStyle/>
                    <a:p>
                      <a:pPr algn="r">
                        <a:lnSpc>
                          <a:spcPts val="2660"/>
                        </a:lnSpc>
                      </a:pPr>
                      <a:r>
                        <a:rPr sz="24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baseline="-20833" dirty="0">
                          <a:latin typeface="Arial"/>
                          <a:cs typeface="Arial"/>
                        </a:rPr>
                        <a:t>1</a:t>
                      </a:r>
                      <a:endParaRPr sz="24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1940">
                        <a:lnSpc>
                          <a:spcPts val="266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2 0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0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r">
                        <a:lnSpc>
                          <a:spcPts val="266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3 2</a:t>
                      </a:r>
                      <a:r>
                        <a:rPr sz="24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2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38784">
                <a:tc>
                  <a:txBody>
                    <a:bodyPr/>
                    <a:lstStyle/>
                    <a:p>
                      <a:pPr algn="r">
                        <a:lnSpc>
                          <a:spcPts val="2660"/>
                        </a:lnSpc>
                      </a:pPr>
                      <a:r>
                        <a:rPr sz="24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baseline="-20833" dirty="0">
                          <a:latin typeface="Arial"/>
                          <a:cs typeface="Arial"/>
                        </a:rPr>
                        <a:t>2</a:t>
                      </a:r>
                      <a:endParaRPr sz="24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1940">
                        <a:lnSpc>
                          <a:spcPts val="266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3 0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2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r">
                        <a:lnSpc>
                          <a:spcPts val="266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9 0</a:t>
                      </a:r>
                      <a:r>
                        <a:rPr sz="24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2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38784">
                <a:tc>
                  <a:txBody>
                    <a:bodyPr/>
                    <a:lstStyle/>
                    <a:p>
                      <a:pPr algn="r">
                        <a:lnSpc>
                          <a:spcPts val="2660"/>
                        </a:lnSpc>
                      </a:pPr>
                      <a:r>
                        <a:rPr sz="24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baseline="-20833" dirty="0">
                          <a:latin typeface="Arial"/>
                          <a:cs typeface="Arial"/>
                        </a:rPr>
                        <a:t>3</a:t>
                      </a:r>
                      <a:endParaRPr sz="24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1940">
                        <a:lnSpc>
                          <a:spcPts val="266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2 1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8445" algn="r">
                        <a:lnSpc>
                          <a:spcPts val="266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2 2</a:t>
                      </a:r>
                      <a:r>
                        <a:rPr sz="24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2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97510">
                <a:tc>
                  <a:txBody>
                    <a:bodyPr/>
                    <a:lstStyle/>
                    <a:p>
                      <a:pPr algn="r">
                        <a:lnSpc>
                          <a:spcPts val="2660"/>
                        </a:lnSpc>
                      </a:pPr>
                      <a:r>
                        <a:rPr sz="24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baseline="-20833" dirty="0">
                          <a:latin typeface="Arial"/>
                          <a:cs typeface="Arial"/>
                        </a:rPr>
                        <a:t>4</a:t>
                      </a:r>
                      <a:endParaRPr sz="24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1940">
                        <a:lnSpc>
                          <a:spcPts val="266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0 0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5265" algn="r">
                        <a:lnSpc>
                          <a:spcPts val="266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4 3</a:t>
                      </a:r>
                      <a:r>
                        <a:rPr sz="24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7198" y="939799"/>
            <a:ext cx="40633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Example</a:t>
            </a:r>
            <a:r>
              <a:rPr sz="4400" spc="-100" dirty="0"/>
              <a:t> </a:t>
            </a:r>
            <a:r>
              <a:rPr sz="4400" spc="-5" dirty="0"/>
              <a:t>(Cont.)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04619" y="1776475"/>
            <a:ext cx="7365365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content of the matrix </a:t>
            </a:r>
            <a:r>
              <a:rPr sz="2400" i="1" spc="-5" dirty="0">
                <a:latin typeface="Arial"/>
                <a:cs typeface="Arial"/>
              </a:rPr>
              <a:t>Need </a:t>
            </a:r>
            <a:r>
              <a:rPr sz="2400" spc="-5" dirty="0">
                <a:latin typeface="Arial"/>
                <a:cs typeface="Arial"/>
              </a:rPr>
              <a:t>is defined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Max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–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Allocation</a:t>
            </a:r>
            <a:endParaRPr sz="2400">
              <a:latin typeface="Arial"/>
              <a:cs typeface="Arial"/>
            </a:endParaRPr>
          </a:p>
          <a:p>
            <a:pPr marL="3115310" marR="3458845" indent="-635" algn="ctr">
              <a:lnSpc>
                <a:spcPct val="120000"/>
              </a:lnSpc>
            </a:pPr>
            <a:r>
              <a:rPr sz="24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Need 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A B</a:t>
            </a:r>
            <a:r>
              <a:rPr sz="2400" i="1" spc="-204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924552" y="3540957"/>
          <a:ext cx="1355725" cy="2111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840"/>
                <a:gridCol w="857885"/>
              </a:tblGrid>
              <a:tr h="397510">
                <a:tc>
                  <a:txBody>
                    <a:bodyPr/>
                    <a:lstStyle/>
                    <a:p>
                      <a:pPr marL="31750">
                        <a:lnSpc>
                          <a:spcPts val="2335"/>
                        </a:lnSpc>
                      </a:pPr>
                      <a:r>
                        <a:rPr sz="24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-7" baseline="-20833" dirty="0">
                          <a:latin typeface="Arial"/>
                          <a:cs typeface="Arial"/>
                        </a:rPr>
                        <a:t>0</a:t>
                      </a:r>
                      <a:endParaRPr sz="24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2335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7 4</a:t>
                      </a:r>
                      <a:r>
                        <a:rPr sz="24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38784">
                <a:tc>
                  <a:txBody>
                    <a:bodyPr/>
                    <a:lstStyle/>
                    <a:p>
                      <a:pPr marL="31750">
                        <a:lnSpc>
                          <a:spcPts val="2660"/>
                        </a:lnSpc>
                      </a:pPr>
                      <a:r>
                        <a:rPr sz="24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-7" baseline="-20833" dirty="0">
                          <a:latin typeface="Arial"/>
                          <a:cs typeface="Arial"/>
                        </a:rPr>
                        <a:t>1</a:t>
                      </a:r>
                      <a:endParaRPr sz="24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266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1 2</a:t>
                      </a:r>
                      <a:r>
                        <a:rPr sz="24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38784">
                <a:tc>
                  <a:txBody>
                    <a:bodyPr/>
                    <a:lstStyle/>
                    <a:p>
                      <a:pPr marL="31750">
                        <a:lnSpc>
                          <a:spcPts val="2660"/>
                        </a:lnSpc>
                      </a:pPr>
                      <a:r>
                        <a:rPr sz="24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-7" baseline="-20833" dirty="0">
                          <a:latin typeface="Arial"/>
                          <a:cs typeface="Arial"/>
                        </a:rPr>
                        <a:t>2</a:t>
                      </a:r>
                      <a:endParaRPr sz="24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266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6 0</a:t>
                      </a:r>
                      <a:r>
                        <a:rPr sz="24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438784">
                <a:tc>
                  <a:txBody>
                    <a:bodyPr/>
                    <a:lstStyle/>
                    <a:p>
                      <a:pPr marL="31750">
                        <a:lnSpc>
                          <a:spcPts val="2660"/>
                        </a:lnSpc>
                      </a:pPr>
                      <a:r>
                        <a:rPr sz="24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-7" baseline="-20833" dirty="0">
                          <a:latin typeface="Arial"/>
                          <a:cs typeface="Arial"/>
                        </a:rPr>
                        <a:t>3</a:t>
                      </a:r>
                      <a:endParaRPr sz="24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266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0 1</a:t>
                      </a:r>
                      <a:r>
                        <a:rPr sz="24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97510">
                <a:tc>
                  <a:txBody>
                    <a:bodyPr/>
                    <a:lstStyle/>
                    <a:p>
                      <a:pPr marL="31750">
                        <a:lnSpc>
                          <a:spcPts val="2660"/>
                        </a:lnSpc>
                      </a:pPr>
                      <a:r>
                        <a:rPr sz="24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2400" spc="-7" baseline="-20833" dirty="0">
                          <a:latin typeface="Arial"/>
                          <a:cs typeface="Arial"/>
                        </a:rPr>
                        <a:t>4</a:t>
                      </a:r>
                      <a:endParaRPr sz="24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266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4 3</a:t>
                      </a:r>
                      <a:r>
                        <a:rPr sz="24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04619" y="5653529"/>
            <a:ext cx="72034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system is in a safe state since the sequence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&lt;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2400" i="1" spc="-5" dirty="0">
                <a:latin typeface="Arial"/>
                <a:cs typeface="Arial"/>
              </a:rPr>
              <a:t>P</a:t>
            </a:r>
            <a:r>
              <a:rPr sz="2400" spc="-7" baseline="-20833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i="1" spc="-5" dirty="0">
                <a:latin typeface="Arial"/>
                <a:cs typeface="Arial"/>
              </a:rPr>
              <a:t>P</a:t>
            </a:r>
            <a:r>
              <a:rPr sz="2400" spc="-7" baseline="-20833" dirty="0">
                <a:latin typeface="Arial"/>
                <a:cs typeface="Arial"/>
              </a:rPr>
              <a:t>3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i="1" spc="-5" dirty="0">
                <a:latin typeface="Arial"/>
                <a:cs typeface="Arial"/>
              </a:rPr>
              <a:t>P</a:t>
            </a:r>
            <a:r>
              <a:rPr sz="2400" spc="-7" baseline="-20833" dirty="0">
                <a:latin typeface="Arial"/>
                <a:cs typeface="Arial"/>
              </a:rPr>
              <a:t>4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i="1" spc="-5" dirty="0">
                <a:latin typeface="Arial"/>
                <a:cs typeface="Arial"/>
              </a:rPr>
              <a:t>P</a:t>
            </a:r>
            <a:r>
              <a:rPr sz="2400" spc="-7" baseline="-20833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i="1" spc="-5" dirty="0">
                <a:latin typeface="Arial"/>
                <a:cs typeface="Arial"/>
              </a:rPr>
              <a:t>P</a:t>
            </a:r>
            <a:r>
              <a:rPr sz="2400" spc="-7" baseline="-20833" dirty="0">
                <a:latin typeface="Arial"/>
                <a:cs typeface="Arial"/>
              </a:rPr>
              <a:t>0</a:t>
            </a:r>
            <a:r>
              <a:rPr sz="2400" spc="-5" dirty="0">
                <a:latin typeface="Arial"/>
                <a:cs typeface="Arial"/>
              </a:rPr>
              <a:t>&gt; satisfies safety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criteria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81403" y="659383"/>
            <a:ext cx="72561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51760" algn="l"/>
                <a:tab pos="3389629" algn="l"/>
              </a:tabLst>
            </a:pPr>
            <a:r>
              <a:rPr sz="4400" dirty="0"/>
              <a:t>Example:	</a:t>
            </a:r>
            <a:r>
              <a:rPr sz="4400" i="1" spc="5" dirty="0">
                <a:latin typeface="Arial"/>
                <a:cs typeface="Arial"/>
              </a:rPr>
              <a:t>P</a:t>
            </a:r>
            <a:r>
              <a:rPr sz="4350" spc="7" baseline="-21072" dirty="0"/>
              <a:t>1	</a:t>
            </a:r>
            <a:r>
              <a:rPr sz="4400" spc="-5" dirty="0"/>
              <a:t>Request</a:t>
            </a:r>
            <a:r>
              <a:rPr sz="4400" spc="-65" dirty="0"/>
              <a:t> </a:t>
            </a:r>
            <a:r>
              <a:rPr sz="4400" spc="-5" dirty="0"/>
              <a:t>(1,0,2)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8523" y="1589023"/>
            <a:ext cx="74320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Check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dirty="0">
                <a:latin typeface="Arial"/>
                <a:cs typeface="Arial"/>
              </a:rPr>
              <a:t>Request </a:t>
            </a:r>
            <a:r>
              <a:rPr sz="2000" dirty="0">
                <a:latin typeface="Symbol"/>
                <a:cs typeface="Symbol"/>
              </a:rPr>
              <a:t>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Arial"/>
                <a:cs typeface="Arial"/>
              </a:rPr>
              <a:t>Available </a:t>
            </a:r>
            <a:r>
              <a:rPr sz="2000" spc="-5" dirty="0">
                <a:latin typeface="Arial"/>
                <a:cs typeface="Arial"/>
              </a:rPr>
              <a:t>(that </a:t>
            </a:r>
            <a:r>
              <a:rPr sz="2000" dirty="0">
                <a:latin typeface="Arial"/>
                <a:cs typeface="Arial"/>
              </a:rPr>
              <a:t>is, </a:t>
            </a:r>
            <a:r>
              <a:rPr sz="2000" spc="-5" dirty="0">
                <a:latin typeface="Arial"/>
                <a:cs typeface="Arial"/>
              </a:rPr>
              <a:t>(1,0,2) </a:t>
            </a:r>
            <a:r>
              <a:rPr sz="2000" dirty="0">
                <a:latin typeface="Symbol"/>
                <a:cs typeface="Symbol"/>
              </a:rPr>
              <a:t>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(3,3,2) </a:t>
            </a:r>
            <a:r>
              <a:rPr sz="2000" dirty="0">
                <a:latin typeface="Symbol"/>
                <a:cs typeface="Symbol"/>
              </a:rPr>
              <a:t>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Arial"/>
                <a:cs typeface="Arial"/>
              </a:rPr>
              <a:t>true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24808" y="2025338"/>
          <a:ext cx="4056378" cy="2488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630"/>
                <a:gridCol w="1367789"/>
                <a:gridCol w="1078865"/>
                <a:gridCol w="1268094"/>
              </a:tblGrid>
              <a:tr h="3098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3195" algn="ctr">
                        <a:lnSpc>
                          <a:spcPts val="1950"/>
                        </a:lnSpc>
                      </a:pPr>
                      <a:r>
                        <a:rPr sz="2000" i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Allocation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0345" algn="r">
                        <a:lnSpc>
                          <a:spcPts val="1950"/>
                        </a:lnSpc>
                      </a:pPr>
                      <a:r>
                        <a:rPr sz="2000" i="1" u="heavy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N</a:t>
                      </a:r>
                      <a:r>
                        <a:rPr sz="2000" i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eed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260" algn="ctr">
                        <a:lnSpc>
                          <a:spcPts val="1950"/>
                        </a:lnSpc>
                      </a:pPr>
                      <a:r>
                        <a:rPr sz="2000" i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Available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651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925" algn="ctr">
                        <a:lnSpc>
                          <a:spcPts val="2385"/>
                        </a:lnSpc>
                      </a:pPr>
                      <a:r>
                        <a:rPr sz="2000" i="1" dirty="0">
                          <a:latin typeface="Arial"/>
                          <a:cs typeface="Arial"/>
                        </a:rPr>
                        <a:t>A B</a:t>
                      </a:r>
                      <a:r>
                        <a:rPr sz="2000" i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9390" algn="r">
                        <a:lnSpc>
                          <a:spcPts val="2385"/>
                        </a:lnSpc>
                      </a:pPr>
                      <a:r>
                        <a:rPr sz="2000" i="1" dirty="0">
                          <a:latin typeface="Arial"/>
                          <a:cs typeface="Arial"/>
                        </a:rPr>
                        <a:t>A B</a:t>
                      </a:r>
                      <a:r>
                        <a:rPr sz="2000" i="1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ts val="2385"/>
                        </a:lnSpc>
                      </a:pPr>
                      <a:r>
                        <a:rPr sz="2000" i="1" dirty="0">
                          <a:latin typeface="Arial"/>
                          <a:cs typeface="Arial"/>
                        </a:rPr>
                        <a:t>A B</a:t>
                      </a:r>
                      <a:r>
                        <a:rPr sz="2000" i="1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86715">
                <a:tc>
                  <a:txBody>
                    <a:bodyPr/>
                    <a:lstStyle/>
                    <a:p>
                      <a:pPr marL="31750">
                        <a:lnSpc>
                          <a:spcPts val="2385"/>
                        </a:lnSpc>
                      </a:pPr>
                      <a:r>
                        <a:rPr sz="2000" i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950" spc="7" baseline="-21367" dirty="0">
                          <a:latin typeface="Arial"/>
                          <a:cs typeface="Arial"/>
                        </a:rPr>
                        <a:t>0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925" algn="ctr">
                        <a:lnSpc>
                          <a:spcPts val="238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0 1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3204" algn="r">
                        <a:lnSpc>
                          <a:spcPts val="238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7 4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260" algn="ctr">
                        <a:lnSpc>
                          <a:spcPts val="238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2 3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65125">
                <a:tc>
                  <a:txBody>
                    <a:bodyPr/>
                    <a:lstStyle/>
                    <a:p>
                      <a:pPr marL="31750">
                        <a:lnSpc>
                          <a:spcPts val="2215"/>
                        </a:lnSpc>
                      </a:pPr>
                      <a:r>
                        <a:rPr sz="2000" i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950" spc="7" baseline="-21367" dirty="0">
                          <a:latin typeface="Arial"/>
                          <a:cs typeface="Arial"/>
                        </a:rPr>
                        <a:t>1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7325" algn="ctr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3 0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0029" algn="r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0 2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65125">
                <a:tc>
                  <a:txBody>
                    <a:bodyPr/>
                    <a:lstStyle/>
                    <a:p>
                      <a:pPr marL="31750">
                        <a:lnSpc>
                          <a:spcPts val="2215"/>
                        </a:lnSpc>
                      </a:pPr>
                      <a:r>
                        <a:rPr sz="2000" i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950" spc="7" baseline="-21367" dirty="0">
                          <a:latin typeface="Arial"/>
                          <a:cs typeface="Arial"/>
                        </a:rPr>
                        <a:t>2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925" algn="ctr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3 0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3525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6 0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65125">
                <a:tc>
                  <a:txBody>
                    <a:bodyPr/>
                    <a:lstStyle/>
                    <a:p>
                      <a:pPr marL="31750">
                        <a:lnSpc>
                          <a:spcPts val="2215"/>
                        </a:lnSpc>
                      </a:pPr>
                      <a:r>
                        <a:rPr sz="2000" i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950" spc="7" baseline="-21367" dirty="0">
                          <a:latin typeface="Arial"/>
                          <a:cs typeface="Arial"/>
                        </a:rPr>
                        <a:t>3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925" algn="ctr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2 1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9550" algn="r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0 1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31470">
                <a:tc>
                  <a:txBody>
                    <a:bodyPr/>
                    <a:lstStyle/>
                    <a:p>
                      <a:pPr marL="31750">
                        <a:lnSpc>
                          <a:spcPts val="2215"/>
                        </a:lnSpc>
                      </a:pPr>
                      <a:r>
                        <a:rPr sz="2000" i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950" spc="7" baseline="-21367" dirty="0">
                          <a:latin typeface="Arial"/>
                          <a:cs typeface="Arial"/>
                        </a:rPr>
                        <a:t>4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925" algn="ctr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0 0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9550" algn="r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4 3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98523" y="4515102"/>
            <a:ext cx="7225665" cy="2464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Executing safety algorithm </a:t>
            </a:r>
            <a:r>
              <a:rPr sz="2000" dirty="0">
                <a:latin typeface="Arial"/>
                <a:cs typeface="Arial"/>
              </a:rPr>
              <a:t>shows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dirty="0">
                <a:latin typeface="Arial"/>
                <a:cs typeface="Arial"/>
              </a:rPr>
              <a:t>sequence &lt; </a:t>
            </a:r>
            <a:r>
              <a:rPr sz="2000" i="1" spc="5" dirty="0">
                <a:latin typeface="Arial"/>
                <a:cs typeface="Arial"/>
              </a:rPr>
              <a:t>P</a:t>
            </a:r>
            <a:r>
              <a:rPr sz="1950" spc="7" baseline="-21367" dirty="0">
                <a:latin typeface="Arial"/>
                <a:cs typeface="Arial"/>
              </a:rPr>
              <a:t>1</a:t>
            </a:r>
            <a:r>
              <a:rPr sz="2000" spc="5" dirty="0">
                <a:latin typeface="Arial"/>
                <a:cs typeface="Arial"/>
              </a:rPr>
              <a:t>, </a:t>
            </a:r>
            <a:r>
              <a:rPr sz="2000" i="1" spc="5" dirty="0">
                <a:latin typeface="Arial"/>
                <a:cs typeface="Arial"/>
              </a:rPr>
              <a:t>P</a:t>
            </a:r>
            <a:r>
              <a:rPr sz="1950" spc="7" baseline="-21367" dirty="0">
                <a:latin typeface="Arial"/>
                <a:cs typeface="Arial"/>
              </a:rPr>
              <a:t>3</a:t>
            </a:r>
            <a:r>
              <a:rPr sz="2000" spc="5" dirty="0">
                <a:latin typeface="Arial"/>
                <a:cs typeface="Arial"/>
              </a:rPr>
              <a:t>,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i="1" spc="5" dirty="0">
                <a:latin typeface="Arial"/>
                <a:cs typeface="Arial"/>
              </a:rPr>
              <a:t>P</a:t>
            </a:r>
            <a:r>
              <a:rPr sz="1950" spc="7" baseline="-21367" dirty="0">
                <a:latin typeface="Arial"/>
                <a:cs typeface="Arial"/>
              </a:rPr>
              <a:t>4</a:t>
            </a:r>
            <a:r>
              <a:rPr sz="2000" spc="5" dirty="0">
                <a:latin typeface="Arial"/>
                <a:cs typeface="Arial"/>
              </a:rPr>
              <a:t>,  </a:t>
            </a:r>
            <a:r>
              <a:rPr sz="2000" i="1" spc="5" dirty="0">
                <a:latin typeface="Arial"/>
                <a:cs typeface="Arial"/>
              </a:rPr>
              <a:t>P</a:t>
            </a:r>
            <a:r>
              <a:rPr sz="1950" spc="7" baseline="-21367" dirty="0">
                <a:latin typeface="Arial"/>
                <a:cs typeface="Arial"/>
              </a:rPr>
              <a:t>0</a:t>
            </a:r>
            <a:r>
              <a:rPr sz="2000" spc="5" dirty="0">
                <a:latin typeface="Arial"/>
                <a:cs typeface="Arial"/>
              </a:rPr>
              <a:t>, </a:t>
            </a:r>
            <a:r>
              <a:rPr sz="2000" i="1" spc="5" dirty="0">
                <a:latin typeface="Arial"/>
                <a:cs typeface="Arial"/>
              </a:rPr>
              <a:t>P</a:t>
            </a:r>
            <a:r>
              <a:rPr sz="1950" spc="7" baseline="-21367" dirty="0">
                <a:latin typeface="Arial"/>
                <a:cs typeface="Arial"/>
              </a:rPr>
              <a:t>2</a:t>
            </a:r>
            <a:r>
              <a:rPr sz="2000" spc="5" dirty="0">
                <a:latin typeface="Arial"/>
                <a:cs typeface="Arial"/>
              </a:rPr>
              <a:t>&gt; </a:t>
            </a:r>
            <a:r>
              <a:rPr sz="2000" spc="-5" dirty="0">
                <a:latin typeface="Arial"/>
                <a:cs typeface="Arial"/>
              </a:rPr>
              <a:t>satisfies safety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requirement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Can request </a:t>
            </a:r>
            <a:r>
              <a:rPr sz="2000" spc="-5" dirty="0">
                <a:latin typeface="Arial"/>
                <a:cs typeface="Arial"/>
              </a:rPr>
              <a:t>for (3,3,0) </a:t>
            </a:r>
            <a:r>
              <a:rPr sz="2000" dirty="0">
                <a:latin typeface="Arial"/>
                <a:cs typeface="Arial"/>
              </a:rPr>
              <a:t>by </a:t>
            </a:r>
            <a:r>
              <a:rPr sz="2000" i="1" spc="5" dirty="0">
                <a:latin typeface="Arial"/>
                <a:cs typeface="Arial"/>
              </a:rPr>
              <a:t>P</a:t>
            </a:r>
            <a:r>
              <a:rPr sz="1950" spc="7" baseline="-21367" dirty="0">
                <a:latin typeface="Arial"/>
                <a:cs typeface="Arial"/>
              </a:rPr>
              <a:t>4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3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granted?</a:t>
            </a:r>
            <a:endParaRPr sz="2000">
              <a:latin typeface="Arial"/>
              <a:cs typeface="Arial"/>
            </a:endParaRPr>
          </a:p>
          <a:p>
            <a:pPr marL="1213485" lvl="1" indent="-155575">
              <a:lnSpc>
                <a:spcPct val="100000"/>
              </a:lnSpc>
              <a:spcBef>
                <a:spcPts val="480"/>
              </a:spcBef>
              <a:buChar char="-"/>
              <a:tabLst>
                <a:tab pos="1214120" algn="l"/>
              </a:tabLst>
            </a:pPr>
            <a:r>
              <a:rPr sz="2000" dirty="0">
                <a:latin typeface="Arial"/>
                <a:cs typeface="Arial"/>
              </a:rPr>
              <a:t>Can not be </a:t>
            </a:r>
            <a:r>
              <a:rPr sz="2000" spc="-5" dirty="0">
                <a:latin typeface="Arial"/>
                <a:cs typeface="Arial"/>
              </a:rPr>
              <a:t>granted(un-available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resource)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Can request </a:t>
            </a:r>
            <a:r>
              <a:rPr sz="2000" spc="-5" dirty="0">
                <a:latin typeface="Arial"/>
                <a:cs typeface="Arial"/>
              </a:rPr>
              <a:t>for (0,2,0) </a:t>
            </a:r>
            <a:r>
              <a:rPr sz="2000" dirty="0">
                <a:latin typeface="Arial"/>
                <a:cs typeface="Arial"/>
              </a:rPr>
              <a:t>by </a:t>
            </a:r>
            <a:r>
              <a:rPr sz="2000" i="1" spc="5" dirty="0">
                <a:latin typeface="Arial"/>
                <a:cs typeface="Arial"/>
              </a:rPr>
              <a:t>P</a:t>
            </a:r>
            <a:r>
              <a:rPr sz="1950" spc="7" baseline="-21367" dirty="0">
                <a:latin typeface="Arial"/>
                <a:cs typeface="Arial"/>
              </a:rPr>
              <a:t>0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3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granted?</a:t>
            </a:r>
            <a:endParaRPr sz="2000">
              <a:latin typeface="Arial"/>
              <a:cs typeface="Arial"/>
            </a:endParaRPr>
          </a:p>
          <a:p>
            <a:pPr marL="1213485" lvl="1" indent="-155575">
              <a:lnSpc>
                <a:spcPct val="100000"/>
              </a:lnSpc>
              <a:spcBef>
                <a:spcPts val="480"/>
              </a:spcBef>
              <a:buChar char="-"/>
              <a:tabLst>
                <a:tab pos="1214120" algn="l"/>
              </a:tabLst>
            </a:pPr>
            <a:r>
              <a:rPr sz="2000" dirty="0">
                <a:latin typeface="Arial"/>
                <a:cs typeface="Arial"/>
              </a:rPr>
              <a:t>Can not be granted (unsafe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state)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9355" y="855979"/>
            <a:ext cx="6866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Resource-Request </a:t>
            </a:r>
            <a:r>
              <a:rPr sz="2800" spc="-5" dirty="0"/>
              <a:t>Algorithm </a:t>
            </a:r>
            <a:r>
              <a:rPr sz="2800" dirty="0"/>
              <a:t>for Process</a:t>
            </a:r>
            <a:r>
              <a:rPr sz="2800" spc="-175" dirty="0"/>
              <a:t>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775" i="1" spc="-7" baseline="-21021" dirty="0">
                <a:latin typeface="Arial"/>
                <a:cs typeface="Arial"/>
              </a:rPr>
              <a:t>i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12239" y="1518919"/>
            <a:ext cx="7787005" cy="57257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692150" indent="4445">
              <a:lnSpc>
                <a:spcPts val="2160"/>
              </a:lnSpc>
              <a:spcBef>
                <a:spcPts val="375"/>
              </a:spcBef>
              <a:tabLst>
                <a:tab pos="4667885" algn="l"/>
              </a:tabLst>
            </a:pP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Request </a:t>
            </a:r>
            <a:r>
              <a:rPr sz="2000" dirty="0">
                <a:latin typeface="Arial"/>
                <a:cs typeface="Arial"/>
              </a:rPr>
              <a:t>= request </a:t>
            </a:r>
            <a:r>
              <a:rPr sz="2000" spc="-5" dirty="0">
                <a:latin typeface="Arial"/>
                <a:cs typeface="Arial"/>
              </a:rPr>
              <a:t>vector for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P</a:t>
            </a:r>
            <a:r>
              <a:rPr sz="1950" i="1" baseline="-21367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.	</a:t>
            </a:r>
            <a:r>
              <a:rPr sz="2000" spc="-5" dirty="0">
                <a:latin typeface="Arial"/>
                <a:cs typeface="Arial"/>
              </a:rPr>
              <a:t>If </a:t>
            </a:r>
            <a:r>
              <a:rPr sz="2000" i="1" dirty="0">
                <a:latin typeface="Arial"/>
                <a:cs typeface="Arial"/>
              </a:rPr>
              <a:t>Request</a:t>
            </a:r>
            <a:r>
              <a:rPr sz="1950" i="1" baseline="-21367" dirty="0">
                <a:latin typeface="Arial"/>
                <a:cs typeface="Arial"/>
              </a:rPr>
              <a:t>i </a:t>
            </a:r>
            <a:r>
              <a:rPr sz="2000" spc="-5" dirty="0">
                <a:latin typeface="Arial"/>
                <a:cs typeface="Arial"/>
              </a:rPr>
              <a:t>[</a:t>
            </a:r>
            <a:r>
              <a:rPr sz="2000" i="1" spc="-5" dirty="0">
                <a:latin typeface="Arial"/>
                <a:cs typeface="Arial"/>
              </a:rPr>
              <a:t>j</a:t>
            </a:r>
            <a:r>
              <a:rPr sz="2000" spc="-5" dirty="0">
                <a:latin typeface="Arial"/>
                <a:cs typeface="Arial"/>
              </a:rPr>
              <a:t>]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i="1" dirty="0">
                <a:latin typeface="Arial"/>
                <a:cs typeface="Arial"/>
              </a:rPr>
              <a:t>k</a:t>
            </a:r>
            <a:r>
              <a:rPr sz="2000" i="1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then  </a:t>
            </a:r>
            <a:r>
              <a:rPr sz="2000" dirty="0">
                <a:latin typeface="Arial"/>
                <a:cs typeface="Arial"/>
              </a:rPr>
              <a:t>process </a:t>
            </a:r>
            <a:r>
              <a:rPr sz="2000" i="1" dirty="0">
                <a:latin typeface="Arial"/>
                <a:cs typeface="Arial"/>
              </a:rPr>
              <a:t>P</a:t>
            </a:r>
            <a:r>
              <a:rPr sz="1950" i="1" baseline="-21367" dirty="0">
                <a:latin typeface="Arial"/>
                <a:cs typeface="Arial"/>
              </a:rPr>
              <a:t>i </a:t>
            </a:r>
            <a:r>
              <a:rPr sz="2000" dirty="0">
                <a:latin typeface="Arial"/>
                <a:cs typeface="Arial"/>
              </a:rPr>
              <a:t>wants </a:t>
            </a:r>
            <a:r>
              <a:rPr sz="2000" i="1" dirty="0">
                <a:latin typeface="Arial"/>
                <a:cs typeface="Arial"/>
              </a:rPr>
              <a:t>k </a:t>
            </a:r>
            <a:r>
              <a:rPr sz="2000" dirty="0">
                <a:latin typeface="Arial"/>
                <a:cs typeface="Arial"/>
              </a:rPr>
              <a:t>instances of resource </a:t>
            </a:r>
            <a:r>
              <a:rPr sz="2000" spc="-5" dirty="0">
                <a:latin typeface="Arial"/>
                <a:cs typeface="Arial"/>
              </a:rPr>
              <a:t>type</a:t>
            </a:r>
            <a:r>
              <a:rPr sz="2000" spc="-380" dirty="0">
                <a:latin typeface="Arial"/>
                <a:cs typeface="Arial"/>
              </a:rPr>
              <a:t> </a:t>
            </a:r>
            <a:r>
              <a:rPr sz="2000" i="1" spc="5" dirty="0">
                <a:latin typeface="Arial"/>
                <a:cs typeface="Arial"/>
              </a:rPr>
              <a:t>R</a:t>
            </a:r>
            <a:r>
              <a:rPr sz="1950" i="1" spc="7" baseline="-21367" dirty="0">
                <a:latin typeface="Arial"/>
                <a:cs typeface="Arial"/>
              </a:rPr>
              <a:t>j</a:t>
            </a:r>
            <a:endParaRPr sz="1950" baseline="-2136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413384" marR="45085" indent="-286385">
              <a:lnSpc>
                <a:spcPts val="2160"/>
              </a:lnSpc>
              <a:buAutoNum type="arabicPeriod"/>
              <a:tabLst>
                <a:tab pos="414020" algn="l"/>
                <a:tab pos="4134485" algn="l"/>
              </a:tabLst>
            </a:pPr>
            <a:r>
              <a:rPr sz="2000" spc="-5" dirty="0">
                <a:latin typeface="Arial"/>
                <a:cs typeface="Arial"/>
              </a:rPr>
              <a:t>If </a:t>
            </a:r>
            <a:r>
              <a:rPr sz="2000" i="1" dirty="0">
                <a:latin typeface="Arial"/>
                <a:cs typeface="Arial"/>
              </a:rPr>
              <a:t>Request</a:t>
            </a:r>
            <a:r>
              <a:rPr sz="1950" i="1" baseline="-21367" dirty="0">
                <a:latin typeface="Arial"/>
                <a:cs typeface="Arial"/>
              </a:rPr>
              <a:t>i  </a:t>
            </a:r>
            <a:r>
              <a:rPr sz="2000" dirty="0">
                <a:latin typeface="Symbol"/>
                <a:cs typeface="Symbol"/>
              </a:rPr>
              <a:t>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Arial"/>
                <a:cs typeface="Arial"/>
              </a:rPr>
              <a:t>Need</a:t>
            </a:r>
            <a:r>
              <a:rPr sz="1950" i="1" baseline="-21367" dirty="0">
                <a:latin typeface="Arial"/>
                <a:cs typeface="Arial"/>
              </a:rPr>
              <a:t>i  </a:t>
            </a:r>
            <a:r>
              <a:rPr sz="2000" dirty="0">
                <a:latin typeface="Arial"/>
                <a:cs typeface="Arial"/>
              </a:rPr>
              <a:t>go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-3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step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2.	Otherwise, raise error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condition,  since process has exceeded </a:t>
            </a:r>
            <a:r>
              <a:rPr sz="2000" spc="-5" dirty="0">
                <a:latin typeface="Arial"/>
                <a:cs typeface="Arial"/>
              </a:rPr>
              <a:t>its maximum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claim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eriod"/>
            </a:pPr>
            <a:endParaRPr sz="2700">
              <a:latin typeface="Times New Roman"/>
              <a:cs typeface="Times New Roman"/>
            </a:endParaRPr>
          </a:p>
          <a:p>
            <a:pPr marL="413384" marR="488315" indent="-286385">
              <a:lnSpc>
                <a:spcPts val="2160"/>
              </a:lnSpc>
              <a:buAutoNum type="arabicPeriod"/>
              <a:tabLst>
                <a:tab pos="414020" algn="l"/>
                <a:tab pos="4587240" algn="l"/>
                <a:tab pos="6148070" algn="l"/>
              </a:tabLst>
            </a:pPr>
            <a:r>
              <a:rPr sz="2000" spc="-5" dirty="0">
                <a:latin typeface="Arial"/>
                <a:cs typeface="Arial"/>
              </a:rPr>
              <a:t>If </a:t>
            </a:r>
            <a:r>
              <a:rPr sz="2000" i="1" dirty="0">
                <a:latin typeface="Arial"/>
                <a:cs typeface="Arial"/>
              </a:rPr>
              <a:t>Request</a:t>
            </a:r>
            <a:r>
              <a:rPr sz="1950" i="1" baseline="-21367" dirty="0">
                <a:latin typeface="Arial"/>
                <a:cs typeface="Arial"/>
              </a:rPr>
              <a:t>i  </a:t>
            </a:r>
            <a:r>
              <a:rPr sz="2000" dirty="0">
                <a:latin typeface="Symbol"/>
                <a:cs typeface="Symbol"/>
              </a:rPr>
              <a:t>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Arial"/>
                <a:cs typeface="Arial"/>
              </a:rPr>
              <a:t>Available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dirty="0">
                <a:latin typeface="Arial"/>
                <a:cs typeface="Arial"/>
              </a:rPr>
              <a:t>go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step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3.	Otherwise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P</a:t>
            </a:r>
            <a:r>
              <a:rPr sz="1950" i="1" baseline="-21367" dirty="0">
                <a:latin typeface="Arial"/>
                <a:cs typeface="Arial"/>
              </a:rPr>
              <a:t>i	</a:t>
            </a:r>
            <a:r>
              <a:rPr sz="2000" dirty="0">
                <a:latin typeface="Arial"/>
                <a:cs typeface="Arial"/>
              </a:rPr>
              <a:t>must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wait,  </a:t>
            </a:r>
            <a:r>
              <a:rPr sz="2000" dirty="0">
                <a:latin typeface="Arial"/>
                <a:cs typeface="Arial"/>
              </a:rPr>
              <a:t>since resources are not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available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eriod"/>
            </a:pPr>
            <a:endParaRPr sz="2700">
              <a:latin typeface="Times New Roman"/>
              <a:cs typeface="Times New Roman"/>
            </a:endParaRPr>
          </a:p>
          <a:p>
            <a:pPr marL="413384" marR="390525" indent="-286385">
              <a:lnSpc>
                <a:spcPts val="2160"/>
              </a:lnSpc>
              <a:buAutoNum type="arabicPeriod"/>
              <a:tabLst>
                <a:tab pos="414020" algn="l"/>
              </a:tabLst>
            </a:pPr>
            <a:r>
              <a:rPr sz="2000" spc="-5" dirty="0">
                <a:latin typeface="Arial"/>
                <a:cs typeface="Arial"/>
              </a:rPr>
              <a:t>Pretend to allocate </a:t>
            </a:r>
            <a:r>
              <a:rPr sz="2000" dirty="0">
                <a:latin typeface="Arial"/>
                <a:cs typeface="Arial"/>
              </a:rPr>
              <a:t>requested resources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i="1" dirty="0">
                <a:latin typeface="Arial"/>
                <a:cs typeface="Arial"/>
              </a:rPr>
              <a:t>P</a:t>
            </a:r>
            <a:r>
              <a:rPr sz="1950" i="1" baseline="-21367" dirty="0">
                <a:latin typeface="Arial"/>
                <a:cs typeface="Arial"/>
              </a:rPr>
              <a:t>i </a:t>
            </a:r>
            <a:r>
              <a:rPr sz="2000" dirty="0">
                <a:latin typeface="Arial"/>
                <a:cs typeface="Arial"/>
              </a:rPr>
              <a:t>by </a:t>
            </a:r>
            <a:r>
              <a:rPr sz="2000" spc="-5" dirty="0">
                <a:latin typeface="Arial"/>
                <a:cs typeface="Arial"/>
              </a:rPr>
              <a:t>modifying the  state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follows:</a:t>
            </a:r>
            <a:endParaRPr sz="2000">
              <a:latin typeface="Arial"/>
              <a:cs typeface="Arial"/>
            </a:endParaRPr>
          </a:p>
          <a:p>
            <a:pPr marL="1497965" marR="2388870">
              <a:lnSpc>
                <a:spcPts val="2640"/>
              </a:lnSpc>
              <a:spcBef>
                <a:spcPts val="95"/>
              </a:spcBef>
              <a:tabLst>
                <a:tab pos="3980815" algn="l"/>
              </a:tabLst>
            </a:pPr>
            <a:r>
              <a:rPr sz="2000" i="1" spc="-5" dirty="0">
                <a:latin typeface="Arial"/>
                <a:cs typeface="Arial"/>
              </a:rPr>
              <a:t>Available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Available	</a:t>
            </a:r>
            <a:r>
              <a:rPr sz="2000" dirty="0">
                <a:latin typeface="Arial"/>
                <a:cs typeface="Arial"/>
              </a:rPr>
              <a:t>– </a:t>
            </a:r>
            <a:r>
              <a:rPr sz="2000" i="1" dirty="0">
                <a:latin typeface="Arial"/>
                <a:cs typeface="Arial"/>
              </a:rPr>
              <a:t>Request;  </a:t>
            </a:r>
            <a:r>
              <a:rPr sz="2000" i="1" spc="-5" dirty="0">
                <a:latin typeface="Arial"/>
                <a:cs typeface="Arial"/>
              </a:rPr>
              <a:t>Allocation</a:t>
            </a:r>
            <a:r>
              <a:rPr sz="1950" i="1" spc="-7" baseline="-21367" dirty="0">
                <a:latin typeface="Arial"/>
                <a:cs typeface="Arial"/>
              </a:rPr>
              <a:t>i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i="1" spc="-5" dirty="0">
                <a:latin typeface="Arial"/>
                <a:cs typeface="Arial"/>
              </a:rPr>
              <a:t>Allocation</a:t>
            </a:r>
            <a:r>
              <a:rPr sz="1950" i="1" spc="-7" baseline="-21367" dirty="0">
                <a:latin typeface="Arial"/>
                <a:cs typeface="Arial"/>
              </a:rPr>
              <a:t>i </a:t>
            </a:r>
            <a:r>
              <a:rPr sz="2000" dirty="0">
                <a:latin typeface="Arial"/>
                <a:cs typeface="Arial"/>
              </a:rPr>
              <a:t>+ </a:t>
            </a:r>
            <a:r>
              <a:rPr sz="2000" i="1" dirty="0">
                <a:latin typeface="Arial"/>
                <a:cs typeface="Arial"/>
              </a:rPr>
              <a:t>Request</a:t>
            </a:r>
            <a:r>
              <a:rPr sz="1950" i="1" baseline="-21367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;  </a:t>
            </a:r>
            <a:r>
              <a:rPr sz="2000" i="1" dirty="0">
                <a:latin typeface="Arial"/>
                <a:cs typeface="Arial"/>
              </a:rPr>
              <a:t>Need</a:t>
            </a:r>
            <a:r>
              <a:rPr sz="1950" i="1" baseline="-21367" dirty="0">
                <a:latin typeface="Arial"/>
                <a:cs typeface="Arial"/>
              </a:rPr>
              <a:t>i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i="1" dirty="0">
                <a:latin typeface="Arial"/>
                <a:cs typeface="Arial"/>
              </a:rPr>
              <a:t>Need</a:t>
            </a:r>
            <a:r>
              <a:rPr sz="1950" i="1" baseline="-21367" dirty="0">
                <a:latin typeface="Arial"/>
                <a:cs typeface="Arial"/>
              </a:rPr>
              <a:t>i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31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Request</a:t>
            </a:r>
            <a:r>
              <a:rPr sz="1950" i="1" baseline="-21367" dirty="0">
                <a:latin typeface="Arial"/>
                <a:cs typeface="Arial"/>
              </a:rPr>
              <a:t>i</a:t>
            </a:r>
            <a:r>
              <a:rPr sz="2000" i="1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812800" lvl="1" indent="-228600">
              <a:lnSpc>
                <a:spcPct val="100000"/>
              </a:lnSpc>
              <a:spcBef>
                <a:spcPts val="115"/>
              </a:spcBef>
              <a:buClr>
                <a:srgbClr val="CC6500"/>
              </a:buClr>
              <a:buSzPct val="80000"/>
              <a:buFont typeface="Wingdings"/>
              <a:buChar char=""/>
              <a:tabLst>
                <a:tab pos="812800" algn="l"/>
              </a:tabLst>
            </a:pPr>
            <a:r>
              <a:rPr sz="2000" b="1" i="1" dirty="0">
                <a:solidFill>
                  <a:srgbClr val="C00000"/>
                </a:solidFill>
                <a:latin typeface="Arial"/>
                <a:cs typeface="Arial"/>
              </a:rPr>
              <a:t>Go for safety</a:t>
            </a:r>
            <a:r>
              <a:rPr sz="2000" b="1" i="1" spc="-1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C00000"/>
                </a:solidFill>
                <a:latin typeface="Arial"/>
                <a:cs typeface="Arial"/>
              </a:rPr>
              <a:t>algorithm</a:t>
            </a:r>
            <a:endParaRPr sz="2000">
              <a:latin typeface="Arial"/>
              <a:cs typeface="Arial"/>
            </a:endParaRPr>
          </a:p>
          <a:p>
            <a:pPr marL="812800" lvl="1" indent="-228600">
              <a:lnSpc>
                <a:spcPct val="100000"/>
              </a:lnSpc>
              <a:spcBef>
                <a:spcPts val="140"/>
              </a:spcBef>
              <a:buClr>
                <a:srgbClr val="CC6500"/>
              </a:buClr>
              <a:buSzPct val="80000"/>
              <a:buFont typeface="Wingdings"/>
              <a:buChar char=""/>
              <a:tabLst>
                <a:tab pos="812800" algn="l"/>
              </a:tabLst>
            </a:pPr>
            <a:r>
              <a:rPr sz="2000" i="1" spc="-5" dirty="0">
                <a:latin typeface="Arial"/>
                <a:cs typeface="Arial"/>
              </a:rPr>
              <a:t>If </a:t>
            </a:r>
            <a:r>
              <a:rPr sz="2000" i="1" dirty="0">
                <a:latin typeface="Arial"/>
                <a:cs typeface="Arial"/>
              </a:rPr>
              <a:t>safe </a:t>
            </a:r>
            <a:r>
              <a:rPr sz="2100" i="1" spc="-95" dirty="0">
                <a:latin typeface="Symbol"/>
                <a:cs typeface="Symbol"/>
              </a:rPr>
              <a:t></a:t>
            </a:r>
            <a:r>
              <a:rPr sz="2100" i="1" spc="-9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Arial"/>
                <a:cs typeface="Arial"/>
              </a:rPr>
              <a:t>the </a:t>
            </a:r>
            <a:r>
              <a:rPr sz="2000" i="1" dirty="0">
                <a:latin typeface="Arial"/>
                <a:cs typeface="Arial"/>
              </a:rPr>
              <a:t>resources are </a:t>
            </a:r>
            <a:r>
              <a:rPr sz="2000" i="1" spc="-5" dirty="0">
                <a:latin typeface="Arial"/>
                <a:cs typeface="Arial"/>
              </a:rPr>
              <a:t>allocated to</a:t>
            </a:r>
            <a:r>
              <a:rPr sz="2000" i="1" spc="-8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Pi</a:t>
            </a:r>
            <a:endParaRPr sz="2000">
              <a:latin typeface="Arial"/>
              <a:cs typeface="Arial"/>
            </a:endParaRPr>
          </a:p>
          <a:p>
            <a:pPr marL="812800" marR="5080" lvl="1" indent="-228600">
              <a:lnSpc>
                <a:spcPts val="2160"/>
              </a:lnSpc>
              <a:spcBef>
                <a:spcPts val="490"/>
              </a:spcBef>
              <a:buClr>
                <a:srgbClr val="CC6500"/>
              </a:buClr>
              <a:buSzPct val="80000"/>
              <a:buFont typeface="Wingdings"/>
              <a:buChar char=""/>
              <a:tabLst>
                <a:tab pos="812800" algn="l"/>
              </a:tabLst>
            </a:pPr>
            <a:r>
              <a:rPr sz="2000" i="1" spc="-5" dirty="0">
                <a:latin typeface="Arial"/>
                <a:cs typeface="Arial"/>
              </a:rPr>
              <a:t>If </a:t>
            </a:r>
            <a:r>
              <a:rPr sz="2000" i="1" dirty="0">
                <a:latin typeface="Arial"/>
                <a:cs typeface="Arial"/>
              </a:rPr>
              <a:t>unsafe </a:t>
            </a:r>
            <a:r>
              <a:rPr sz="2100" i="1" spc="-95" dirty="0">
                <a:latin typeface="Symbol"/>
                <a:cs typeface="Symbol"/>
              </a:rPr>
              <a:t></a:t>
            </a:r>
            <a:r>
              <a:rPr sz="2100" i="1" spc="-9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Arial"/>
                <a:cs typeface="Arial"/>
              </a:rPr>
              <a:t>Pi must wait, </a:t>
            </a:r>
            <a:r>
              <a:rPr sz="2000" i="1" dirty="0">
                <a:latin typeface="Arial"/>
                <a:cs typeface="Arial"/>
              </a:rPr>
              <a:t>and </a:t>
            </a:r>
            <a:r>
              <a:rPr sz="2000" i="1" spc="-5" dirty="0">
                <a:latin typeface="Arial"/>
                <a:cs typeface="Arial"/>
              </a:rPr>
              <a:t>the old </a:t>
            </a:r>
            <a:r>
              <a:rPr sz="2000" i="1" dirty="0">
                <a:latin typeface="Arial"/>
                <a:cs typeface="Arial"/>
              </a:rPr>
              <a:t>resource-allocation </a:t>
            </a:r>
            <a:r>
              <a:rPr sz="2000" i="1" spc="-5" dirty="0">
                <a:latin typeface="Arial"/>
                <a:cs typeface="Arial"/>
              </a:rPr>
              <a:t>state  is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restored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34971" y="659383"/>
            <a:ext cx="67341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Resource-Allocation</a:t>
            </a:r>
            <a:r>
              <a:rPr sz="4400" spc="-55" dirty="0"/>
              <a:t> </a:t>
            </a:r>
            <a:r>
              <a:rPr sz="4400" spc="-5" dirty="0"/>
              <a:t>Graph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6939" y="1544217"/>
            <a:ext cx="8089900" cy="4688840"/>
          </a:xfrm>
          <a:prstGeom prst="rect">
            <a:avLst/>
          </a:prstGeom>
        </p:spPr>
        <p:txBody>
          <a:bodyPr vert="horz" wrap="square" lIns="0" tIns="244475" rIns="0" bIns="0" rtlCol="0">
            <a:spAutoFit/>
          </a:bodyPr>
          <a:lstStyle/>
          <a:p>
            <a:pPr marR="19050" algn="ctr">
              <a:lnSpc>
                <a:spcPct val="100000"/>
              </a:lnSpc>
              <a:spcBef>
                <a:spcPts val="1925"/>
              </a:spcBef>
            </a:pP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set of vertices </a:t>
            </a:r>
            <a:r>
              <a:rPr sz="2800" i="1" spc="-5" dirty="0">
                <a:latin typeface="Arial"/>
                <a:cs typeface="Arial"/>
              </a:rPr>
              <a:t>V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set of edges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2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V is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partitioned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into two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 types: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= </a:t>
            </a:r>
            <a:r>
              <a:rPr sz="2800" dirty="0">
                <a:latin typeface="Arial"/>
                <a:cs typeface="Arial"/>
              </a:rPr>
              <a:t>{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775" baseline="-21021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…, 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775" i="1" baseline="-2102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},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set consisting of </a:t>
            </a:r>
            <a:r>
              <a:rPr sz="2800" spc="-5" dirty="0">
                <a:latin typeface="Arial"/>
                <a:cs typeface="Arial"/>
              </a:rPr>
              <a:t>all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  <a:p>
            <a:pPr marL="3556000" algn="ctr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Arial"/>
                <a:cs typeface="Arial"/>
              </a:rPr>
              <a:t>processes </a:t>
            </a:r>
            <a:r>
              <a:rPr sz="2800" spc="-5" dirty="0">
                <a:latin typeface="Arial"/>
                <a:cs typeface="Arial"/>
              </a:rPr>
              <a:t>in the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system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i="1" spc="-5" dirty="0">
                <a:latin typeface="Arial"/>
                <a:cs typeface="Arial"/>
              </a:rPr>
              <a:t>R </a:t>
            </a:r>
            <a:r>
              <a:rPr sz="2800" spc="-5" dirty="0">
                <a:latin typeface="Arial"/>
                <a:cs typeface="Arial"/>
              </a:rPr>
              <a:t>= </a:t>
            </a:r>
            <a:r>
              <a:rPr sz="2800" dirty="0">
                <a:latin typeface="Arial"/>
                <a:cs typeface="Arial"/>
              </a:rPr>
              <a:t>{</a:t>
            </a:r>
            <a:r>
              <a:rPr sz="2800" i="1" dirty="0">
                <a:latin typeface="Arial"/>
                <a:cs typeface="Arial"/>
              </a:rPr>
              <a:t>R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R</a:t>
            </a:r>
            <a:r>
              <a:rPr sz="2775" baseline="-21021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…, 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775" i="1" spc="-7" baseline="-21021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}, the </a:t>
            </a:r>
            <a:r>
              <a:rPr sz="2800" dirty="0">
                <a:latin typeface="Arial"/>
                <a:cs typeface="Arial"/>
              </a:rPr>
              <a:t>set consisting of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all</a:t>
            </a:r>
            <a:endParaRPr sz="2800">
              <a:latin typeface="Arial"/>
              <a:cs typeface="Arial"/>
            </a:endParaRPr>
          </a:p>
          <a:p>
            <a:pPr marL="3481070" algn="ctr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Arial"/>
                <a:cs typeface="Arial"/>
              </a:rPr>
              <a:t>resource types </a:t>
            </a:r>
            <a:r>
              <a:rPr sz="2800" spc="-5" dirty="0">
                <a:latin typeface="Arial"/>
                <a:cs typeface="Arial"/>
              </a:rPr>
              <a:t>in the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system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3265FF"/>
                </a:solidFill>
                <a:latin typeface="Arial"/>
                <a:cs typeface="Arial"/>
              </a:rPr>
              <a:t>request edge </a:t>
            </a:r>
            <a:r>
              <a:rPr sz="2800" spc="-5" dirty="0">
                <a:latin typeface="Arial"/>
                <a:cs typeface="Arial"/>
              </a:rPr>
              <a:t>– </a:t>
            </a:r>
            <a:r>
              <a:rPr sz="2800" dirty="0">
                <a:latin typeface="Arial"/>
                <a:cs typeface="Arial"/>
              </a:rPr>
              <a:t>directed edge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775" i="1" spc="-7" baseline="-21021" dirty="0">
                <a:latin typeface="Arial"/>
                <a:cs typeface="Arial"/>
              </a:rPr>
              <a:t>i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12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775" i="1" spc="-7" baseline="-21021" dirty="0">
                <a:latin typeface="Arial"/>
                <a:cs typeface="Arial"/>
              </a:rPr>
              <a:t>j</a:t>
            </a:r>
            <a:endParaRPr sz="2775" baseline="-21021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3265FF"/>
                </a:solidFill>
                <a:latin typeface="Arial"/>
                <a:cs typeface="Arial"/>
              </a:rPr>
              <a:t>assignment edge </a:t>
            </a:r>
            <a:r>
              <a:rPr sz="2800" spc="-5" dirty="0">
                <a:latin typeface="Arial"/>
                <a:cs typeface="Arial"/>
              </a:rPr>
              <a:t>– </a:t>
            </a:r>
            <a:r>
              <a:rPr sz="2800" dirty="0">
                <a:latin typeface="Arial"/>
                <a:cs typeface="Arial"/>
              </a:rPr>
              <a:t>directed edge 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775" i="1" spc="-7" baseline="-21021" dirty="0">
                <a:latin typeface="Arial"/>
                <a:cs typeface="Arial"/>
              </a:rPr>
              <a:t>j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775" i="1" spc="-7" baseline="-21021" dirty="0">
                <a:latin typeface="Arial"/>
                <a:cs typeface="Arial"/>
              </a:rPr>
              <a:t>i</a:t>
            </a:r>
            <a:endParaRPr sz="2775" baseline="-2102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72230" y="659383"/>
            <a:ext cx="48736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Deadlock</a:t>
            </a:r>
            <a:r>
              <a:rPr sz="4400" spc="-80" dirty="0"/>
              <a:t> </a:t>
            </a:r>
            <a:r>
              <a:rPr sz="4400" spc="-5" dirty="0"/>
              <a:t>Detection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3139" y="2081275"/>
            <a:ext cx="6145530" cy="2329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Allow </a:t>
            </a:r>
            <a:r>
              <a:rPr sz="2800" dirty="0">
                <a:latin typeface="Arial"/>
                <a:cs typeface="Arial"/>
              </a:rPr>
              <a:t>system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enter deadlock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state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Detection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algorithm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Recovery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scheme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81503" y="409447"/>
            <a:ext cx="5902325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6325" marR="5080" indent="-106426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Single </a:t>
            </a:r>
            <a:r>
              <a:rPr sz="4400" spc="-5" dirty="0"/>
              <a:t>Instance of </a:t>
            </a:r>
            <a:r>
              <a:rPr sz="4400" dirty="0"/>
              <a:t>Each  Resource</a:t>
            </a:r>
            <a:r>
              <a:rPr sz="4400" spc="-125" dirty="0"/>
              <a:t> </a:t>
            </a:r>
            <a:r>
              <a:rPr sz="4400" spc="-60" dirty="0"/>
              <a:t>Type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6939" y="1818307"/>
            <a:ext cx="8376284" cy="446532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Maintain </a:t>
            </a:r>
            <a:r>
              <a:rPr sz="2800" i="1" spc="-5" dirty="0">
                <a:latin typeface="Arial"/>
                <a:cs typeface="Arial"/>
              </a:rPr>
              <a:t>wait-for</a:t>
            </a:r>
            <a:r>
              <a:rPr sz="2800" i="1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graph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Nodes are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processes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  <a:tab pos="1889760" algn="l"/>
              </a:tabLst>
            </a:pPr>
            <a:r>
              <a:rPr sz="2400" i="1" spc="-5" dirty="0">
                <a:latin typeface="Arial"/>
                <a:cs typeface="Arial"/>
              </a:rPr>
              <a:t>P</a:t>
            </a:r>
            <a:r>
              <a:rPr sz="2400" i="1" spc="-7" baseline="-20833" dirty="0">
                <a:latin typeface="Arial"/>
                <a:cs typeface="Arial"/>
              </a:rPr>
              <a:t>i</a:t>
            </a:r>
            <a:r>
              <a:rPr sz="2400" i="1" spc="307" baseline="-20833" dirty="0">
                <a:latin typeface="Arial"/>
                <a:cs typeface="Arial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Arial"/>
                <a:cs typeface="Arial"/>
              </a:rPr>
              <a:t>P</a:t>
            </a:r>
            <a:r>
              <a:rPr sz="2400" i="1" spc="-7" baseline="-20833" dirty="0">
                <a:latin typeface="Arial"/>
                <a:cs typeface="Arial"/>
              </a:rPr>
              <a:t>j	</a:t>
            </a:r>
            <a:r>
              <a:rPr sz="2400" spc="-5" dirty="0">
                <a:latin typeface="Arial"/>
                <a:cs typeface="Arial"/>
              </a:rPr>
              <a:t>if </a:t>
            </a:r>
            <a:r>
              <a:rPr sz="2400" i="1" spc="-5" dirty="0">
                <a:latin typeface="Arial"/>
                <a:cs typeface="Arial"/>
              </a:rPr>
              <a:t>P</a:t>
            </a:r>
            <a:r>
              <a:rPr sz="2400" i="1" spc="-7" baseline="-20833" dirty="0">
                <a:latin typeface="Arial"/>
                <a:cs typeface="Arial"/>
              </a:rPr>
              <a:t>i </a:t>
            </a:r>
            <a:r>
              <a:rPr sz="2400" spc="-5" dirty="0">
                <a:latin typeface="Arial"/>
                <a:cs typeface="Arial"/>
              </a:rPr>
              <a:t>is waiting for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P</a:t>
            </a:r>
            <a:r>
              <a:rPr sz="2400" i="1" spc="-7" baseline="-20833" dirty="0">
                <a:latin typeface="Arial"/>
                <a:cs typeface="Arial"/>
              </a:rPr>
              <a:t>j</a:t>
            </a:r>
            <a:endParaRPr sz="2400" baseline="-20833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0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Periodically </a:t>
            </a:r>
            <a:r>
              <a:rPr sz="2800" dirty="0">
                <a:latin typeface="Arial"/>
                <a:cs typeface="Arial"/>
              </a:rPr>
              <a:t>invoke </a:t>
            </a:r>
            <a:r>
              <a:rPr sz="2800" spc="-5" dirty="0">
                <a:latin typeface="Arial"/>
                <a:cs typeface="Arial"/>
              </a:rPr>
              <a:t>an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algorithm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searches for a cycle in the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graph.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there is a cycle, there exists 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deadlock.</a:t>
            </a:r>
            <a:endParaRPr sz="24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805"/>
              </a:spcBef>
              <a:buChar char="•"/>
              <a:tabLst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An </a:t>
            </a:r>
            <a:r>
              <a:rPr sz="2800" dirty="0">
                <a:latin typeface="Arial"/>
                <a:cs typeface="Arial"/>
              </a:rPr>
              <a:t>algorithm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detect </a:t>
            </a:r>
            <a:r>
              <a:rPr sz="2800" spc="-5" dirty="0">
                <a:latin typeface="Arial"/>
                <a:cs typeface="Arial"/>
              </a:rPr>
              <a:t>a cycle in a </a:t>
            </a:r>
            <a:r>
              <a:rPr sz="2800" dirty="0">
                <a:latin typeface="Arial"/>
                <a:cs typeface="Arial"/>
              </a:rPr>
              <a:t>graph requires  </a:t>
            </a:r>
            <a:r>
              <a:rPr sz="2800" spc="-5" dirty="0">
                <a:latin typeface="Arial"/>
                <a:cs typeface="Arial"/>
              </a:rPr>
              <a:t>an </a:t>
            </a:r>
            <a:r>
              <a:rPr sz="2800" dirty="0">
                <a:latin typeface="Arial"/>
                <a:cs typeface="Arial"/>
              </a:rPr>
              <a:t>order of </a:t>
            </a:r>
            <a:r>
              <a:rPr sz="2800" i="1" spc="5" dirty="0">
                <a:latin typeface="Arial"/>
                <a:cs typeface="Arial"/>
              </a:rPr>
              <a:t>n</a:t>
            </a:r>
            <a:r>
              <a:rPr sz="2775" spc="7" baseline="25525" dirty="0">
                <a:latin typeface="Arial"/>
                <a:cs typeface="Arial"/>
              </a:rPr>
              <a:t>2 </a:t>
            </a:r>
            <a:r>
              <a:rPr sz="2800" dirty="0">
                <a:latin typeface="Arial"/>
                <a:cs typeface="Arial"/>
              </a:rPr>
              <a:t>operations, </a:t>
            </a:r>
            <a:r>
              <a:rPr sz="2800" spc="-5" dirty="0">
                <a:latin typeface="Arial"/>
                <a:cs typeface="Arial"/>
              </a:rPr>
              <a:t>where </a:t>
            </a:r>
            <a:r>
              <a:rPr sz="2800" i="1" spc="-5" dirty="0">
                <a:latin typeface="Arial"/>
                <a:cs typeface="Arial"/>
              </a:rPr>
              <a:t>n </a:t>
            </a:r>
            <a:r>
              <a:rPr sz="2800" spc="5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the number  </a:t>
            </a:r>
            <a:r>
              <a:rPr sz="2800" dirty="0">
                <a:latin typeface="Arial"/>
                <a:cs typeface="Arial"/>
              </a:rPr>
              <a:t>of vertices </a:t>
            </a:r>
            <a:r>
              <a:rPr sz="2800" spc="-5" dirty="0">
                <a:latin typeface="Arial"/>
                <a:cs typeface="Arial"/>
              </a:rPr>
              <a:t>in the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graph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4694" y="665479"/>
            <a:ext cx="49949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7945" marR="5080" indent="-132588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Resource-Allocation </a:t>
            </a:r>
            <a:r>
              <a:rPr sz="2800" spc="-5" dirty="0"/>
              <a:t>Graph</a:t>
            </a:r>
            <a:r>
              <a:rPr sz="2800" spc="-60" dirty="0"/>
              <a:t> </a:t>
            </a:r>
            <a:r>
              <a:rPr sz="2800" dirty="0"/>
              <a:t>and  </a:t>
            </a:r>
            <a:r>
              <a:rPr sz="2800" spc="-15" dirty="0"/>
              <a:t>Wait-for </a:t>
            </a:r>
            <a:r>
              <a:rPr sz="2800" spc="-5" dirty="0"/>
              <a:t>Graph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186431" y="5778497"/>
            <a:ext cx="2766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Resource-Allocation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Graph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8730" y="5778497"/>
            <a:ext cx="2981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Corresponding </a:t>
            </a:r>
            <a:r>
              <a:rPr sz="1800" spc="-10" dirty="0">
                <a:latin typeface="Arial"/>
                <a:cs typeface="Arial"/>
              </a:rPr>
              <a:t>wait-for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graph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600" y="1714500"/>
            <a:ext cx="6137147" cy="3960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6120" marR="5080" indent="-89154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Several Instances of </a:t>
            </a:r>
            <a:r>
              <a:rPr sz="4400" dirty="0"/>
              <a:t>a  Resource</a:t>
            </a:r>
            <a:r>
              <a:rPr sz="4400" spc="-125" dirty="0"/>
              <a:t> </a:t>
            </a:r>
            <a:r>
              <a:rPr sz="4400" spc="-60" dirty="0"/>
              <a:t>Type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39" y="1822195"/>
            <a:ext cx="8987790" cy="4610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spc="-20" dirty="0">
                <a:solidFill>
                  <a:srgbClr val="FF0000"/>
                </a:solidFill>
                <a:latin typeface="Arial"/>
                <a:cs typeface="Arial"/>
              </a:rPr>
              <a:t>Available</a:t>
            </a:r>
            <a:r>
              <a:rPr sz="3200" i="1" spc="-20" dirty="0">
                <a:latin typeface="Arial"/>
                <a:cs typeface="Arial"/>
              </a:rPr>
              <a:t>: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vector of </a:t>
            </a:r>
            <a:r>
              <a:rPr sz="3200" spc="-10" dirty="0">
                <a:latin typeface="Arial"/>
                <a:cs typeface="Arial"/>
              </a:rPr>
              <a:t>length </a:t>
            </a:r>
            <a:r>
              <a:rPr sz="3200" i="1" dirty="0">
                <a:latin typeface="Arial"/>
                <a:cs typeface="Arial"/>
              </a:rPr>
              <a:t>m </a:t>
            </a:r>
            <a:r>
              <a:rPr sz="3200" spc="-5" dirty="0">
                <a:latin typeface="Arial"/>
                <a:cs typeface="Arial"/>
              </a:rPr>
              <a:t>indicates the  </a:t>
            </a:r>
            <a:r>
              <a:rPr sz="3200" spc="-10" dirty="0">
                <a:latin typeface="Arial"/>
                <a:cs typeface="Arial"/>
              </a:rPr>
              <a:t>number </a:t>
            </a:r>
            <a:r>
              <a:rPr sz="3200" spc="-5" dirty="0">
                <a:latin typeface="Arial"/>
                <a:cs typeface="Arial"/>
              </a:rPr>
              <a:t>of available resources of each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type.</a:t>
            </a:r>
            <a:endParaRPr sz="3200">
              <a:latin typeface="Arial"/>
              <a:cs typeface="Arial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Allocation</a:t>
            </a:r>
            <a:r>
              <a:rPr sz="3200" i="1" spc="-5" dirty="0">
                <a:latin typeface="Arial"/>
                <a:cs typeface="Arial"/>
              </a:rPr>
              <a:t>: </a:t>
            </a:r>
            <a:r>
              <a:rPr sz="3200" spc="-10" dirty="0">
                <a:latin typeface="Arial"/>
                <a:cs typeface="Arial"/>
              </a:rPr>
              <a:t>An </a:t>
            </a:r>
            <a:r>
              <a:rPr sz="3200" i="1" dirty="0">
                <a:latin typeface="Arial"/>
                <a:cs typeface="Arial"/>
              </a:rPr>
              <a:t>n </a:t>
            </a:r>
            <a:r>
              <a:rPr sz="3200" dirty="0">
                <a:latin typeface="Arial"/>
                <a:cs typeface="Arial"/>
              </a:rPr>
              <a:t>x </a:t>
            </a:r>
            <a:r>
              <a:rPr sz="3200" i="1" dirty="0">
                <a:latin typeface="Arial"/>
                <a:cs typeface="Arial"/>
              </a:rPr>
              <a:t>m </a:t>
            </a:r>
            <a:r>
              <a:rPr sz="3200" spc="-5" dirty="0">
                <a:latin typeface="Arial"/>
                <a:cs typeface="Arial"/>
              </a:rPr>
              <a:t>matrix </a:t>
            </a:r>
            <a:r>
              <a:rPr sz="3200" spc="-10" dirty="0">
                <a:latin typeface="Arial"/>
                <a:cs typeface="Arial"/>
              </a:rPr>
              <a:t>defines </a:t>
            </a:r>
            <a:r>
              <a:rPr sz="3200" spc="-5" dirty="0">
                <a:latin typeface="Arial"/>
                <a:cs typeface="Arial"/>
              </a:rPr>
              <a:t>the  </a:t>
            </a:r>
            <a:r>
              <a:rPr sz="3200" spc="-10" dirty="0">
                <a:latin typeface="Arial"/>
                <a:cs typeface="Arial"/>
              </a:rPr>
              <a:t>number </a:t>
            </a:r>
            <a:r>
              <a:rPr sz="3200" spc="-5" dirty="0">
                <a:latin typeface="Arial"/>
                <a:cs typeface="Arial"/>
              </a:rPr>
              <a:t>of resources of each type </a:t>
            </a:r>
            <a:r>
              <a:rPr sz="3200" spc="-10" dirty="0">
                <a:latin typeface="Arial"/>
                <a:cs typeface="Arial"/>
              </a:rPr>
              <a:t>currently  </a:t>
            </a:r>
            <a:r>
              <a:rPr sz="3200" spc="-5" dirty="0">
                <a:latin typeface="Arial"/>
                <a:cs typeface="Arial"/>
              </a:rPr>
              <a:t>allocated to each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process.</a:t>
            </a:r>
            <a:endParaRPr sz="32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spc="-10" dirty="0">
                <a:solidFill>
                  <a:srgbClr val="FF0000"/>
                </a:solidFill>
                <a:latin typeface="Arial"/>
                <a:cs typeface="Arial"/>
              </a:rPr>
              <a:t>Request</a:t>
            </a:r>
            <a:r>
              <a:rPr sz="3200" i="1" spc="-10" dirty="0">
                <a:latin typeface="Arial"/>
                <a:cs typeface="Arial"/>
              </a:rPr>
              <a:t>: </a:t>
            </a:r>
            <a:r>
              <a:rPr sz="3200" spc="-5" dirty="0">
                <a:latin typeface="Arial"/>
                <a:cs typeface="Arial"/>
              </a:rPr>
              <a:t>An </a:t>
            </a:r>
            <a:r>
              <a:rPr sz="3200" i="1" dirty="0">
                <a:latin typeface="Arial"/>
                <a:cs typeface="Arial"/>
              </a:rPr>
              <a:t>n </a:t>
            </a:r>
            <a:r>
              <a:rPr sz="3200" dirty="0">
                <a:latin typeface="Arial"/>
                <a:cs typeface="Arial"/>
              </a:rPr>
              <a:t>x </a:t>
            </a:r>
            <a:r>
              <a:rPr sz="3200" i="1" dirty="0">
                <a:latin typeface="Arial"/>
                <a:cs typeface="Arial"/>
              </a:rPr>
              <a:t>m </a:t>
            </a:r>
            <a:r>
              <a:rPr sz="3200" spc="-5" dirty="0">
                <a:latin typeface="Arial"/>
                <a:cs typeface="Arial"/>
              </a:rPr>
              <a:t>matrix </a:t>
            </a:r>
            <a:r>
              <a:rPr sz="3200" spc="-10" dirty="0">
                <a:latin typeface="Arial"/>
                <a:cs typeface="Arial"/>
              </a:rPr>
              <a:t>indicates </a:t>
            </a:r>
            <a:r>
              <a:rPr sz="3200" spc="-5" dirty="0">
                <a:latin typeface="Arial"/>
                <a:cs typeface="Arial"/>
              </a:rPr>
              <a:t>the </a:t>
            </a:r>
            <a:r>
              <a:rPr sz="3200" spc="-10" dirty="0">
                <a:latin typeface="Arial"/>
                <a:cs typeface="Arial"/>
              </a:rPr>
              <a:t>current  request </a:t>
            </a:r>
            <a:r>
              <a:rPr sz="3200" spc="-5" dirty="0">
                <a:latin typeface="Arial"/>
                <a:cs typeface="Arial"/>
              </a:rPr>
              <a:t>of each process. If </a:t>
            </a:r>
            <a:r>
              <a:rPr sz="3200" i="1" spc="-5" dirty="0">
                <a:latin typeface="Arial"/>
                <a:cs typeface="Arial"/>
              </a:rPr>
              <a:t>Request </a:t>
            </a:r>
            <a:r>
              <a:rPr sz="3200" spc="-5" dirty="0">
                <a:latin typeface="Arial"/>
                <a:cs typeface="Arial"/>
              </a:rPr>
              <a:t>[</a:t>
            </a:r>
            <a:r>
              <a:rPr sz="3200" i="1" spc="-5" dirty="0">
                <a:latin typeface="Arial"/>
                <a:cs typeface="Arial"/>
              </a:rPr>
              <a:t>i</a:t>
            </a:r>
            <a:r>
              <a:rPr sz="3200" spc="-5" dirty="0">
                <a:latin typeface="Arial"/>
                <a:cs typeface="Arial"/>
              </a:rPr>
              <a:t>][</a:t>
            </a:r>
            <a:r>
              <a:rPr sz="3200" i="1" spc="-5" dirty="0">
                <a:latin typeface="Arial"/>
                <a:cs typeface="Arial"/>
              </a:rPr>
              <a:t>j</a:t>
            </a:r>
            <a:r>
              <a:rPr sz="3200" spc="-5" dirty="0">
                <a:latin typeface="Arial"/>
                <a:cs typeface="Arial"/>
              </a:rPr>
              <a:t>] </a:t>
            </a:r>
            <a:r>
              <a:rPr sz="3200" dirty="0">
                <a:latin typeface="Arial"/>
                <a:cs typeface="Arial"/>
              </a:rPr>
              <a:t>= </a:t>
            </a:r>
            <a:r>
              <a:rPr sz="3200" i="1" dirty="0">
                <a:latin typeface="Arial"/>
                <a:cs typeface="Arial"/>
              </a:rPr>
              <a:t>k</a:t>
            </a:r>
            <a:r>
              <a:rPr sz="3200" dirty="0">
                <a:latin typeface="Arial"/>
                <a:cs typeface="Arial"/>
              </a:rPr>
              <a:t>,  </a:t>
            </a:r>
            <a:r>
              <a:rPr sz="3200" spc="-5" dirty="0">
                <a:latin typeface="Arial"/>
                <a:cs typeface="Arial"/>
              </a:rPr>
              <a:t>then process </a:t>
            </a:r>
            <a:r>
              <a:rPr sz="3200" i="1" dirty="0">
                <a:latin typeface="Arial"/>
                <a:cs typeface="Arial"/>
              </a:rPr>
              <a:t>P</a:t>
            </a:r>
            <a:r>
              <a:rPr sz="3150" i="1" baseline="-21164" dirty="0">
                <a:latin typeface="Arial"/>
                <a:cs typeface="Arial"/>
              </a:rPr>
              <a:t>i </a:t>
            </a:r>
            <a:r>
              <a:rPr sz="3200" spc="-10" dirty="0">
                <a:latin typeface="Arial"/>
                <a:cs typeface="Arial"/>
              </a:rPr>
              <a:t>is </a:t>
            </a:r>
            <a:r>
              <a:rPr sz="3200" spc="-5" dirty="0">
                <a:latin typeface="Arial"/>
                <a:cs typeface="Arial"/>
              </a:rPr>
              <a:t>requesting </a:t>
            </a:r>
            <a:r>
              <a:rPr sz="3200" i="1" dirty="0">
                <a:latin typeface="Arial"/>
                <a:cs typeface="Arial"/>
              </a:rPr>
              <a:t>k </a:t>
            </a:r>
            <a:r>
              <a:rPr sz="3200" spc="-5" dirty="0">
                <a:latin typeface="Arial"/>
                <a:cs typeface="Arial"/>
              </a:rPr>
              <a:t>more instances  of resource type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i="1" spc="5" dirty="0">
                <a:latin typeface="Arial"/>
                <a:cs typeface="Arial"/>
              </a:rPr>
              <a:t>R</a:t>
            </a:r>
            <a:r>
              <a:rPr sz="3150" i="1" spc="7" baseline="-21164" dirty="0">
                <a:latin typeface="Arial"/>
                <a:cs typeface="Arial"/>
              </a:rPr>
              <a:t>j</a:t>
            </a:r>
            <a:r>
              <a:rPr sz="3200" spc="5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6406" y="659383"/>
            <a:ext cx="48748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Detection</a:t>
            </a:r>
            <a:r>
              <a:rPr sz="4400" spc="-275" dirty="0"/>
              <a:t> </a:t>
            </a:r>
            <a:r>
              <a:rPr sz="4400" spc="-5" dirty="0"/>
              <a:t>Algorithm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42135" y="1713991"/>
            <a:ext cx="7423784" cy="4377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556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Let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Work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Finish </a:t>
            </a:r>
            <a:r>
              <a:rPr sz="2800" spc="-5" dirty="0">
                <a:latin typeface="Arial"/>
                <a:cs typeface="Arial"/>
              </a:rPr>
              <a:t>be </a:t>
            </a:r>
            <a:r>
              <a:rPr sz="2800" dirty="0">
                <a:latin typeface="Arial"/>
                <a:cs typeface="Arial"/>
              </a:rPr>
              <a:t>vectors of length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m</a:t>
            </a:r>
            <a:endParaRPr sz="2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, respectively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Initialize:</a:t>
            </a:r>
            <a:endParaRPr sz="2800">
              <a:latin typeface="Arial"/>
              <a:cs typeface="Arial"/>
            </a:endParaRPr>
          </a:p>
          <a:p>
            <a:pPr marL="1003300" lvl="1" indent="-533400">
              <a:lnSpc>
                <a:spcPct val="100000"/>
              </a:lnSpc>
              <a:spcBef>
                <a:spcPts val="670"/>
              </a:spcBef>
              <a:buFont typeface="Arial"/>
              <a:buAutoNum type="alphaLcParenBoth"/>
              <a:tabLst>
                <a:tab pos="1003300" algn="l"/>
              </a:tabLst>
            </a:pPr>
            <a:r>
              <a:rPr sz="2800" i="1" spc="-5" dirty="0">
                <a:latin typeface="Arial"/>
                <a:cs typeface="Arial"/>
              </a:rPr>
              <a:t>Work </a:t>
            </a:r>
            <a:r>
              <a:rPr sz="2800" spc="-5" dirty="0">
                <a:latin typeface="Arial"/>
                <a:cs typeface="Arial"/>
              </a:rPr>
              <a:t>= </a:t>
            </a:r>
            <a:r>
              <a:rPr sz="2800" i="1" spc="-10" dirty="0">
                <a:latin typeface="Arial"/>
                <a:cs typeface="Arial"/>
              </a:rPr>
              <a:t>Available</a:t>
            </a:r>
            <a:endParaRPr sz="2800">
              <a:latin typeface="Arial"/>
              <a:cs typeface="Arial"/>
            </a:endParaRPr>
          </a:p>
          <a:p>
            <a:pPr marL="927100" lvl="1" indent="-457200">
              <a:lnSpc>
                <a:spcPct val="100000"/>
              </a:lnSpc>
              <a:spcBef>
                <a:spcPts val="675"/>
              </a:spcBef>
              <a:buAutoNum type="alphaLcParenBoth"/>
              <a:tabLst>
                <a:tab pos="927100" algn="l"/>
              </a:tabLst>
            </a:pPr>
            <a:r>
              <a:rPr sz="2800" spc="-5" dirty="0">
                <a:latin typeface="Arial"/>
                <a:cs typeface="Arial"/>
              </a:rPr>
              <a:t>For </a:t>
            </a:r>
            <a:r>
              <a:rPr sz="2800" i="1" spc="-5" dirty="0">
                <a:latin typeface="Arial"/>
                <a:cs typeface="Arial"/>
              </a:rPr>
              <a:t>i </a:t>
            </a:r>
            <a:r>
              <a:rPr sz="2800" spc="-5" dirty="0">
                <a:latin typeface="Arial"/>
                <a:cs typeface="Arial"/>
              </a:rPr>
              <a:t>= </a:t>
            </a:r>
            <a:r>
              <a:rPr sz="2800" dirty="0">
                <a:latin typeface="Arial"/>
                <a:cs typeface="Arial"/>
              </a:rPr>
              <a:t>1,2, </a:t>
            </a:r>
            <a:r>
              <a:rPr sz="2800" spc="-5" dirty="0">
                <a:latin typeface="Arial"/>
                <a:cs typeface="Arial"/>
              </a:rPr>
              <a:t>…, 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Allocation</a:t>
            </a:r>
            <a:r>
              <a:rPr sz="2775" i="1" baseline="-21021" dirty="0">
                <a:latin typeface="Arial"/>
                <a:cs typeface="Arial"/>
              </a:rPr>
              <a:t>i </a:t>
            </a:r>
            <a:r>
              <a:rPr sz="2800" spc="-5" dirty="0">
                <a:latin typeface="Symbol"/>
                <a:cs typeface="Symbol"/>
              </a:rPr>
              <a:t>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0,</a:t>
            </a:r>
            <a:r>
              <a:rPr sz="2800" spc="-2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  <a:p>
            <a:pPr marL="862965">
              <a:lnSpc>
                <a:spcPct val="100000"/>
              </a:lnSpc>
            </a:pPr>
            <a:r>
              <a:rPr sz="2800" i="1" spc="-5" dirty="0">
                <a:latin typeface="Arial"/>
                <a:cs typeface="Arial"/>
              </a:rPr>
              <a:t>Finish</a:t>
            </a:r>
            <a:r>
              <a:rPr sz="2800" spc="-5" dirty="0">
                <a:latin typeface="Arial"/>
                <a:cs typeface="Arial"/>
              </a:rPr>
              <a:t>[i] = </a:t>
            </a:r>
            <a:r>
              <a:rPr sz="2800" dirty="0">
                <a:latin typeface="Arial"/>
                <a:cs typeface="Arial"/>
              </a:rPr>
              <a:t>false; otherwise, </a:t>
            </a:r>
            <a:r>
              <a:rPr sz="2800" i="1" spc="-5" dirty="0">
                <a:latin typeface="Arial"/>
                <a:cs typeface="Arial"/>
              </a:rPr>
              <a:t>Finish</a:t>
            </a:r>
            <a:r>
              <a:rPr sz="2800" spc="-5" dirty="0">
                <a:latin typeface="Arial"/>
                <a:cs typeface="Arial"/>
              </a:rPr>
              <a:t>[i] =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true</a:t>
            </a:r>
            <a:endParaRPr sz="2800">
              <a:latin typeface="Arial"/>
              <a:cs typeface="Arial"/>
            </a:endParaRPr>
          </a:p>
          <a:p>
            <a:pPr marL="355600" marR="2310130" indent="-355600">
              <a:lnSpc>
                <a:spcPct val="120000"/>
              </a:lnSpc>
              <a:buAutoNum type="arabicPeriod" startAt="2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Find an </a:t>
            </a:r>
            <a:r>
              <a:rPr sz="2800" dirty="0">
                <a:latin typeface="Arial"/>
                <a:cs typeface="Arial"/>
              </a:rPr>
              <a:t>index </a:t>
            </a:r>
            <a:r>
              <a:rPr sz="2800" i="1" spc="-5" dirty="0">
                <a:latin typeface="Arial"/>
                <a:cs typeface="Arial"/>
              </a:rPr>
              <a:t>i </a:t>
            </a:r>
            <a:r>
              <a:rPr sz="2800" dirty="0">
                <a:latin typeface="Arial"/>
                <a:cs typeface="Arial"/>
              </a:rPr>
              <a:t>such that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both:  </a:t>
            </a:r>
            <a:r>
              <a:rPr sz="2800" spc="10" dirty="0">
                <a:latin typeface="Arial"/>
                <a:cs typeface="Arial"/>
              </a:rPr>
              <a:t>(a)</a:t>
            </a:r>
            <a:r>
              <a:rPr sz="2800" i="1" spc="10" dirty="0">
                <a:latin typeface="Arial"/>
                <a:cs typeface="Arial"/>
              </a:rPr>
              <a:t>Finish</a:t>
            </a:r>
            <a:r>
              <a:rPr sz="2800" spc="10" dirty="0">
                <a:latin typeface="Arial"/>
                <a:cs typeface="Arial"/>
              </a:rPr>
              <a:t>[</a:t>
            </a:r>
            <a:r>
              <a:rPr sz="2800" i="1" spc="10" dirty="0">
                <a:latin typeface="Arial"/>
                <a:cs typeface="Arial"/>
              </a:rPr>
              <a:t>i</a:t>
            </a:r>
            <a:r>
              <a:rPr sz="2800" spc="10" dirty="0">
                <a:latin typeface="Arial"/>
                <a:cs typeface="Arial"/>
              </a:rPr>
              <a:t>] </a:t>
            </a:r>
            <a:r>
              <a:rPr sz="2800" spc="-5" dirty="0">
                <a:latin typeface="Arial"/>
                <a:cs typeface="Arial"/>
              </a:rPr>
              <a:t>== </a:t>
            </a:r>
            <a:r>
              <a:rPr sz="2800" i="1" dirty="0">
                <a:latin typeface="Arial"/>
                <a:cs typeface="Arial"/>
              </a:rPr>
              <a:t>false  </a:t>
            </a:r>
            <a:r>
              <a:rPr sz="2800" spc="15" dirty="0">
                <a:latin typeface="Arial"/>
                <a:cs typeface="Arial"/>
              </a:rPr>
              <a:t>(b)</a:t>
            </a:r>
            <a:r>
              <a:rPr sz="2800" i="1" spc="15" dirty="0">
                <a:latin typeface="Arial"/>
                <a:cs typeface="Arial"/>
              </a:rPr>
              <a:t>Request</a:t>
            </a:r>
            <a:r>
              <a:rPr sz="2775" i="1" spc="22" baseline="-21021" dirty="0">
                <a:latin typeface="Arial"/>
                <a:cs typeface="Arial"/>
              </a:rPr>
              <a:t>i </a:t>
            </a:r>
            <a:r>
              <a:rPr sz="2800" spc="-5" dirty="0">
                <a:latin typeface="Symbol"/>
                <a:cs typeface="Symbol"/>
              </a:rPr>
              <a:t>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Work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If no </a:t>
            </a:r>
            <a:r>
              <a:rPr sz="2800" dirty="0">
                <a:latin typeface="Arial"/>
                <a:cs typeface="Arial"/>
              </a:rPr>
              <a:t>such </a:t>
            </a:r>
            <a:r>
              <a:rPr sz="2800" i="1" spc="-5" dirty="0">
                <a:latin typeface="Arial"/>
                <a:cs typeface="Arial"/>
              </a:rPr>
              <a:t>i </a:t>
            </a:r>
            <a:r>
              <a:rPr sz="2800" dirty="0">
                <a:latin typeface="Arial"/>
                <a:cs typeface="Arial"/>
              </a:rPr>
              <a:t>exists, </a:t>
            </a:r>
            <a:r>
              <a:rPr sz="2800" spc="-5" dirty="0">
                <a:latin typeface="Arial"/>
                <a:cs typeface="Arial"/>
              </a:rPr>
              <a:t>go to </a:t>
            </a:r>
            <a:r>
              <a:rPr sz="2800" dirty="0">
                <a:latin typeface="Arial"/>
                <a:cs typeface="Arial"/>
              </a:rPr>
              <a:t>step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4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7455" y="659383"/>
            <a:ext cx="67360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Detection Algorithm</a:t>
            </a:r>
            <a:r>
              <a:rPr sz="4400" spc="-275" dirty="0"/>
              <a:t> </a:t>
            </a:r>
            <a:r>
              <a:rPr sz="4400" spc="-5" dirty="0"/>
              <a:t>(Cont.)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42135" y="1869439"/>
            <a:ext cx="7560945" cy="465899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4965" marR="2555240" indent="-342900">
              <a:lnSpc>
                <a:spcPts val="3460"/>
              </a:lnSpc>
              <a:spcBef>
                <a:spcPts val="535"/>
              </a:spcBef>
            </a:pPr>
            <a:r>
              <a:rPr sz="3200" dirty="0">
                <a:latin typeface="Arial"/>
                <a:cs typeface="Arial"/>
              </a:rPr>
              <a:t>3.</a:t>
            </a:r>
            <a:r>
              <a:rPr sz="3200" i="1" dirty="0">
                <a:latin typeface="Arial"/>
                <a:cs typeface="Arial"/>
              </a:rPr>
              <a:t>Work </a:t>
            </a:r>
            <a:r>
              <a:rPr sz="3200" dirty="0">
                <a:latin typeface="Arial"/>
                <a:cs typeface="Arial"/>
              </a:rPr>
              <a:t>= </a:t>
            </a:r>
            <a:r>
              <a:rPr sz="3200" i="1" spc="-5" dirty="0">
                <a:latin typeface="Arial"/>
                <a:cs typeface="Arial"/>
              </a:rPr>
              <a:t>Work </a:t>
            </a:r>
            <a:r>
              <a:rPr sz="3200" dirty="0">
                <a:latin typeface="Arial"/>
                <a:cs typeface="Arial"/>
              </a:rPr>
              <a:t>+ </a:t>
            </a:r>
            <a:r>
              <a:rPr sz="3200" i="1" spc="-5" dirty="0">
                <a:latin typeface="Arial"/>
                <a:cs typeface="Arial"/>
              </a:rPr>
              <a:t>Allocation</a:t>
            </a:r>
            <a:r>
              <a:rPr sz="3150" i="1" spc="-7" baseline="-21164" dirty="0">
                <a:latin typeface="Arial"/>
                <a:cs typeface="Arial"/>
              </a:rPr>
              <a:t>i  </a:t>
            </a:r>
            <a:r>
              <a:rPr sz="3200" i="1" spc="-5" dirty="0">
                <a:latin typeface="Arial"/>
                <a:cs typeface="Arial"/>
              </a:rPr>
              <a:t>Finish</a:t>
            </a:r>
            <a:r>
              <a:rPr sz="3200" spc="-5" dirty="0">
                <a:latin typeface="Arial"/>
                <a:cs typeface="Arial"/>
              </a:rPr>
              <a:t>[</a:t>
            </a:r>
            <a:r>
              <a:rPr sz="3200" i="1" spc="-5" dirty="0">
                <a:latin typeface="Arial"/>
                <a:cs typeface="Arial"/>
              </a:rPr>
              <a:t>i</a:t>
            </a:r>
            <a:r>
              <a:rPr sz="3200" spc="-5" dirty="0">
                <a:latin typeface="Arial"/>
                <a:cs typeface="Arial"/>
              </a:rPr>
              <a:t>]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i="1" spc="-5" dirty="0">
                <a:latin typeface="Arial"/>
                <a:cs typeface="Arial"/>
              </a:rPr>
              <a:t>true</a:t>
            </a:r>
            <a:endParaRPr sz="3200">
              <a:latin typeface="Arial"/>
              <a:cs typeface="Arial"/>
            </a:endParaRPr>
          </a:p>
          <a:p>
            <a:pPr marL="354965">
              <a:lnSpc>
                <a:spcPts val="3400"/>
              </a:lnSpc>
            </a:pPr>
            <a:r>
              <a:rPr sz="3200" spc="-5" dirty="0">
                <a:latin typeface="Arial"/>
                <a:cs typeface="Arial"/>
              </a:rPr>
              <a:t>go to step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  <a:p>
            <a:pPr marL="354965" marR="5080" indent="-342900">
              <a:lnSpc>
                <a:spcPts val="3440"/>
              </a:lnSpc>
              <a:spcBef>
                <a:spcPts val="845"/>
              </a:spcBef>
              <a:tabLst>
                <a:tab pos="7208520" algn="l"/>
              </a:tabLst>
            </a:pPr>
            <a:r>
              <a:rPr sz="3200" spc="-10" dirty="0">
                <a:latin typeface="Arial"/>
                <a:cs typeface="Arial"/>
              </a:rPr>
              <a:t>4</a:t>
            </a:r>
            <a:r>
              <a:rPr sz="3200" spc="30" dirty="0">
                <a:latin typeface="Arial"/>
                <a:cs typeface="Arial"/>
              </a:rPr>
              <a:t>.</a:t>
            </a:r>
            <a:r>
              <a:rPr sz="3200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i="1" spc="-5" dirty="0">
                <a:latin typeface="Arial"/>
                <a:cs typeface="Arial"/>
              </a:rPr>
              <a:t>Fi</a:t>
            </a:r>
            <a:r>
              <a:rPr sz="3200" i="1" spc="-10" dirty="0">
                <a:latin typeface="Arial"/>
                <a:cs typeface="Arial"/>
              </a:rPr>
              <a:t>n</a:t>
            </a:r>
            <a:r>
              <a:rPr sz="3200" i="1" spc="-5" dirty="0">
                <a:latin typeface="Arial"/>
                <a:cs typeface="Arial"/>
              </a:rPr>
              <a:t>i</a:t>
            </a:r>
            <a:r>
              <a:rPr sz="3200" i="1" spc="5" dirty="0">
                <a:latin typeface="Arial"/>
                <a:cs typeface="Arial"/>
              </a:rPr>
              <a:t>s</a:t>
            </a:r>
            <a:r>
              <a:rPr sz="3200" i="1" spc="-10" dirty="0">
                <a:latin typeface="Arial"/>
                <a:cs typeface="Arial"/>
              </a:rPr>
              <a:t>h</a:t>
            </a:r>
            <a:r>
              <a:rPr sz="3200" spc="-5" dirty="0">
                <a:latin typeface="Arial"/>
                <a:cs typeface="Arial"/>
              </a:rPr>
              <a:t>[</a:t>
            </a:r>
            <a:r>
              <a:rPr sz="3200" i="1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]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==</a:t>
            </a:r>
            <a:r>
              <a:rPr sz="3200" spc="-5" dirty="0">
                <a:latin typeface="Arial"/>
                <a:cs typeface="Arial"/>
              </a:rPr>
              <a:t> f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l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 </a:t>
            </a:r>
            <a:r>
              <a:rPr sz="3200" spc="5" dirty="0">
                <a:latin typeface="Arial"/>
                <a:cs typeface="Arial"/>
              </a:rPr>
              <a:t>s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i="1" spc="-5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1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Symbol"/>
                <a:cs typeface="Symbol"/>
              </a:rPr>
              <a:t>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Arial"/>
                <a:cs typeface="Arial"/>
              </a:rPr>
              <a:t>i</a:t>
            </a:r>
            <a:r>
              <a:rPr sz="3200" i="1" spc="-5" dirty="0">
                <a:latin typeface="Arial"/>
                <a:cs typeface="Arial"/>
              </a:rPr>
              <a:t> </a:t>
            </a:r>
            <a:r>
              <a:rPr sz="3200" dirty="0">
                <a:latin typeface="Symbol"/>
                <a:cs typeface="Symbol"/>
              </a:rPr>
              <a:t>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i="1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,  </a:t>
            </a:r>
            <a:r>
              <a:rPr sz="3200" spc="-5" dirty="0">
                <a:latin typeface="Arial"/>
                <a:cs typeface="Arial"/>
              </a:rPr>
              <a:t>then the </a:t>
            </a:r>
            <a:r>
              <a:rPr sz="3200" dirty="0">
                <a:latin typeface="Arial"/>
                <a:cs typeface="Arial"/>
              </a:rPr>
              <a:t>system </a:t>
            </a:r>
            <a:r>
              <a:rPr sz="3200" spc="-5" dirty="0">
                <a:latin typeface="Arial"/>
                <a:cs typeface="Arial"/>
              </a:rPr>
              <a:t>is in deadlock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state.</a:t>
            </a:r>
            <a:endParaRPr sz="3200">
              <a:latin typeface="Arial"/>
              <a:cs typeface="Arial"/>
            </a:endParaRPr>
          </a:p>
          <a:p>
            <a:pPr marL="354965" marR="144780">
              <a:lnSpc>
                <a:spcPts val="3460"/>
              </a:lnSpc>
            </a:pPr>
            <a:r>
              <a:rPr sz="3200" spc="-25" dirty="0">
                <a:latin typeface="Arial"/>
                <a:cs typeface="Arial"/>
              </a:rPr>
              <a:t>Moreover, </a:t>
            </a:r>
            <a:r>
              <a:rPr sz="3200" spc="-5" dirty="0">
                <a:latin typeface="Arial"/>
                <a:cs typeface="Arial"/>
              </a:rPr>
              <a:t>if </a:t>
            </a:r>
            <a:r>
              <a:rPr sz="3200" i="1" spc="-5" dirty="0">
                <a:latin typeface="Arial"/>
                <a:cs typeface="Arial"/>
              </a:rPr>
              <a:t>Finish</a:t>
            </a:r>
            <a:r>
              <a:rPr sz="3200" spc="-5" dirty="0">
                <a:latin typeface="Arial"/>
                <a:cs typeface="Arial"/>
              </a:rPr>
              <a:t>[</a:t>
            </a:r>
            <a:r>
              <a:rPr sz="3200" i="1" spc="-5" dirty="0">
                <a:latin typeface="Arial"/>
                <a:cs typeface="Arial"/>
              </a:rPr>
              <a:t>i</a:t>
            </a:r>
            <a:r>
              <a:rPr sz="3200" spc="-5" dirty="0">
                <a:latin typeface="Arial"/>
                <a:cs typeface="Arial"/>
              </a:rPr>
              <a:t>] </a:t>
            </a:r>
            <a:r>
              <a:rPr sz="3200" dirty="0">
                <a:latin typeface="Arial"/>
                <a:cs typeface="Arial"/>
              </a:rPr>
              <a:t>== </a:t>
            </a:r>
            <a:r>
              <a:rPr sz="3200" i="1" spc="-5" dirty="0">
                <a:latin typeface="Arial"/>
                <a:cs typeface="Arial"/>
              </a:rPr>
              <a:t>false</a:t>
            </a:r>
            <a:r>
              <a:rPr sz="3200" spc="-5" dirty="0">
                <a:latin typeface="Arial"/>
                <a:cs typeface="Arial"/>
              </a:rPr>
              <a:t>, then </a:t>
            </a:r>
            <a:r>
              <a:rPr sz="3200" i="1" dirty="0">
                <a:latin typeface="Arial"/>
                <a:cs typeface="Arial"/>
              </a:rPr>
              <a:t>P</a:t>
            </a:r>
            <a:r>
              <a:rPr sz="3150" i="1" baseline="-21164" dirty="0">
                <a:latin typeface="Arial"/>
                <a:cs typeface="Arial"/>
              </a:rPr>
              <a:t>i </a:t>
            </a:r>
            <a:r>
              <a:rPr sz="3200" spc="-5" dirty="0">
                <a:latin typeface="Arial"/>
                <a:cs typeface="Arial"/>
              </a:rPr>
              <a:t>is  deadlocked</a:t>
            </a:r>
            <a:endParaRPr sz="3200">
              <a:latin typeface="Arial"/>
              <a:cs typeface="Arial"/>
            </a:endParaRPr>
          </a:p>
          <a:p>
            <a:pPr marL="354965" marR="330835" indent="-342900" algn="just">
              <a:lnSpc>
                <a:spcPts val="3460"/>
              </a:lnSpc>
              <a:spcBef>
                <a:spcPts val="760"/>
              </a:spcBef>
            </a:pPr>
            <a:r>
              <a:rPr sz="3200" b="1" spc="-5" dirty="0">
                <a:solidFill>
                  <a:srgbClr val="FF0065"/>
                </a:solidFill>
                <a:latin typeface="Arial"/>
                <a:cs typeface="Arial"/>
              </a:rPr>
              <a:t>Algorithm requires an order of </a:t>
            </a:r>
            <a:r>
              <a:rPr sz="3200" b="1" dirty="0">
                <a:solidFill>
                  <a:srgbClr val="FF0065"/>
                </a:solidFill>
                <a:latin typeface="Arial"/>
                <a:cs typeface="Arial"/>
              </a:rPr>
              <a:t>O(</a:t>
            </a:r>
            <a:r>
              <a:rPr sz="3200" b="1" i="1" dirty="0">
                <a:solidFill>
                  <a:srgbClr val="FF0065"/>
                </a:solidFill>
                <a:latin typeface="Arial"/>
                <a:cs typeface="Arial"/>
              </a:rPr>
              <a:t>m </a:t>
            </a:r>
            <a:r>
              <a:rPr sz="3200" b="1" dirty="0">
                <a:solidFill>
                  <a:srgbClr val="FF0065"/>
                </a:solidFill>
                <a:latin typeface="Arial"/>
                <a:cs typeface="Arial"/>
              </a:rPr>
              <a:t>x  </a:t>
            </a:r>
            <a:r>
              <a:rPr sz="3200" b="1" i="1" spc="5" dirty="0">
                <a:solidFill>
                  <a:srgbClr val="FF0065"/>
                </a:solidFill>
                <a:latin typeface="Arial"/>
                <a:cs typeface="Arial"/>
              </a:rPr>
              <a:t>n</a:t>
            </a:r>
            <a:r>
              <a:rPr sz="3150" b="1" spc="7" baseline="25132" dirty="0">
                <a:solidFill>
                  <a:srgbClr val="FF0065"/>
                </a:solidFill>
                <a:latin typeface="Arial"/>
                <a:cs typeface="Arial"/>
              </a:rPr>
              <a:t>2) </a:t>
            </a:r>
            <a:r>
              <a:rPr sz="3200" b="1" spc="-5" dirty="0">
                <a:solidFill>
                  <a:srgbClr val="FF0065"/>
                </a:solidFill>
                <a:latin typeface="Arial"/>
                <a:cs typeface="Arial"/>
              </a:rPr>
              <a:t>operations </a:t>
            </a:r>
            <a:r>
              <a:rPr sz="3200" b="1" dirty="0">
                <a:solidFill>
                  <a:srgbClr val="FF0065"/>
                </a:solidFill>
                <a:latin typeface="Arial"/>
                <a:cs typeface="Arial"/>
              </a:rPr>
              <a:t>to </a:t>
            </a:r>
            <a:r>
              <a:rPr sz="3200" b="1" spc="-5" dirty="0">
                <a:solidFill>
                  <a:srgbClr val="FF0065"/>
                </a:solidFill>
                <a:latin typeface="Arial"/>
                <a:cs typeface="Arial"/>
              </a:rPr>
              <a:t>detect whether </a:t>
            </a:r>
            <a:r>
              <a:rPr sz="3200" b="1" dirty="0">
                <a:solidFill>
                  <a:srgbClr val="FF0065"/>
                </a:solidFill>
                <a:latin typeface="Arial"/>
                <a:cs typeface="Arial"/>
              </a:rPr>
              <a:t>the  </a:t>
            </a:r>
            <a:r>
              <a:rPr sz="3200" b="1" spc="-5" dirty="0">
                <a:solidFill>
                  <a:srgbClr val="FF0065"/>
                </a:solidFill>
                <a:latin typeface="Arial"/>
                <a:cs typeface="Arial"/>
              </a:rPr>
              <a:t>system is in deadlocked</a:t>
            </a:r>
            <a:r>
              <a:rPr sz="3200" b="1" spc="-90" dirty="0">
                <a:solidFill>
                  <a:srgbClr val="FF0065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0065"/>
                </a:solidFill>
                <a:latin typeface="Arial"/>
                <a:cs typeface="Arial"/>
              </a:rPr>
              <a:t>state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6663" y="691387"/>
            <a:ext cx="7110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Example of Detection</a:t>
            </a:r>
            <a:r>
              <a:rPr sz="4000" spc="-260" dirty="0"/>
              <a:t> </a:t>
            </a:r>
            <a:r>
              <a:rPr sz="4000" spc="-5" dirty="0"/>
              <a:t>Algorithm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342135" y="1715515"/>
            <a:ext cx="6221730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Five </a:t>
            </a:r>
            <a:r>
              <a:rPr sz="2000" dirty="0">
                <a:latin typeface="Arial"/>
                <a:cs typeface="Arial"/>
              </a:rPr>
              <a:t>processes </a:t>
            </a:r>
            <a:r>
              <a:rPr sz="2000" i="1" spc="5" dirty="0">
                <a:latin typeface="Arial"/>
                <a:cs typeface="Arial"/>
              </a:rPr>
              <a:t>P</a:t>
            </a:r>
            <a:r>
              <a:rPr sz="1950" spc="7" baseline="-21367" dirty="0">
                <a:latin typeface="Arial"/>
                <a:cs typeface="Arial"/>
              </a:rPr>
              <a:t>0 </a:t>
            </a:r>
            <a:r>
              <a:rPr sz="2000" dirty="0">
                <a:latin typeface="Arial"/>
                <a:cs typeface="Arial"/>
              </a:rPr>
              <a:t>through </a:t>
            </a:r>
            <a:r>
              <a:rPr sz="2000" i="1" spc="5" dirty="0">
                <a:latin typeface="Arial"/>
                <a:cs typeface="Arial"/>
              </a:rPr>
              <a:t>P</a:t>
            </a:r>
            <a:r>
              <a:rPr sz="1950" spc="7" baseline="-21367" dirty="0">
                <a:latin typeface="Arial"/>
                <a:cs typeface="Arial"/>
              </a:rPr>
              <a:t>4</a:t>
            </a:r>
            <a:r>
              <a:rPr sz="2000" spc="5" dirty="0">
                <a:latin typeface="Arial"/>
                <a:cs typeface="Arial"/>
              </a:rPr>
              <a:t>; </a:t>
            </a:r>
            <a:r>
              <a:rPr sz="2000" spc="-5" dirty="0">
                <a:latin typeface="Arial"/>
                <a:cs typeface="Arial"/>
              </a:rPr>
              <a:t>three </a:t>
            </a:r>
            <a:r>
              <a:rPr sz="2000" dirty="0">
                <a:latin typeface="Arial"/>
                <a:cs typeface="Arial"/>
              </a:rPr>
              <a:t>resource </a:t>
            </a:r>
            <a:r>
              <a:rPr sz="2000" spc="-5" dirty="0">
                <a:latin typeface="Arial"/>
                <a:cs typeface="Arial"/>
              </a:rPr>
              <a:t>types  </a:t>
            </a:r>
            <a:r>
              <a:rPr sz="2000" dirty="0">
                <a:latin typeface="Arial"/>
                <a:cs typeface="Arial"/>
              </a:rPr>
              <a:t>A (7 instances), </a:t>
            </a:r>
            <a:r>
              <a:rPr sz="2000" i="1" dirty="0">
                <a:latin typeface="Arial"/>
                <a:cs typeface="Arial"/>
              </a:rPr>
              <a:t>B </a:t>
            </a:r>
            <a:r>
              <a:rPr sz="2000" dirty="0">
                <a:latin typeface="Arial"/>
                <a:cs typeface="Arial"/>
              </a:rPr>
              <a:t>(2 instances), and </a:t>
            </a:r>
            <a:r>
              <a:rPr sz="2000" i="1" dirty="0">
                <a:latin typeface="Arial"/>
                <a:cs typeface="Arial"/>
              </a:rPr>
              <a:t>C </a:t>
            </a:r>
            <a:r>
              <a:rPr sz="2000" dirty="0">
                <a:latin typeface="Arial"/>
                <a:cs typeface="Arial"/>
              </a:rPr>
              <a:t>(6</a:t>
            </a:r>
            <a:r>
              <a:rPr sz="2000" spc="-3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instances)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Snapshot at </a:t>
            </a:r>
            <a:r>
              <a:rPr sz="2000" spc="-5" dirty="0">
                <a:latin typeface="Arial"/>
                <a:cs typeface="Arial"/>
              </a:rPr>
              <a:t>time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i="1" spc="5" dirty="0">
                <a:latin typeface="Arial"/>
                <a:cs typeface="Arial"/>
              </a:rPr>
              <a:t>T</a:t>
            </a:r>
            <a:r>
              <a:rPr sz="1950" spc="7" baseline="-21367" dirty="0">
                <a:latin typeface="Arial"/>
                <a:cs typeface="Arial"/>
              </a:rPr>
              <a:t>0</a:t>
            </a:r>
            <a:r>
              <a:rPr sz="2000" spc="5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835150">
              <a:lnSpc>
                <a:spcPct val="100000"/>
              </a:lnSpc>
              <a:spcBef>
                <a:spcPts val="480"/>
              </a:spcBef>
              <a:tabLst>
                <a:tab pos="3133725" algn="l"/>
                <a:tab pos="4419600" algn="l"/>
              </a:tabLst>
            </a:pPr>
            <a:r>
              <a:rPr sz="20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Allocation</a:t>
            </a:r>
            <a:r>
              <a:rPr sz="2000" i="1" spc="-5" dirty="0">
                <a:latin typeface="Arial"/>
                <a:cs typeface="Arial"/>
              </a:rPr>
              <a:t>	</a:t>
            </a:r>
            <a:r>
              <a:rPr sz="20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Request</a:t>
            </a:r>
            <a:r>
              <a:rPr sz="2000" i="1" dirty="0">
                <a:latin typeface="Arial"/>
                <a:cs typeface="Arial"/>
              </a:rPr>
              <a:t>	</a:t>
            </a:r>
            <a:r>
              <a:rPr sz="20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Available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53665" y="3188149"/>
          <a:ext cx="4478020" cy="212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/>
                <a:gridCol w="1407795"/>
                <a:gridCol w="1290320"/>
                <a:gridCol w="987425"/>
              </a:tblGrid>
              <a:tr h="309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ts val="1950"/>
                        </a:lnSpc>
                      </a:pPr>
                      <a:r>
                        <a:rPr sz="2000" i="1" dirty="0">
                          <a:latin typeface="Arial"/>
                          <a:cs typeface="Arial"/>
                        </a:rPr>
                        <a:t>A B</a:t>
                      </a:r>
                      <a:r>
                        <a:rPr sz="2000" i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50"/>
                        </a:lnSpc>
                      </a:pPr>
                      <a:r>
                        <a:rPr sz="2000" i="1" dirty="0">
                          <a:latin typeface="Arial"/>
                          <a:cs typeface="Arial"/>
                        </a:rPr>
                        <a:t>A B</a:t>
                      </a:r>
                      <a:r>
                        <a:rPr sz="2000" i="1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ts val="1950"/>
                        </a:lnSpc>
                      </a:pPr>
                      <a:r>
                        <a:rPr sz="2000" i="1" dirty="0">
                          <a:latin typeface="Arial"/>
                          <a:cs typeface="Arial"/>
                        </a:rPr>
                        <a:t>A B</a:t>
                      </a:r>
                      <a:r>
                        <a:rPr sz="2000" i="1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86715">
                <a:tc>
                  <a:txBody>
                    <a:bodyPr/>
                    <a:lstStyle/>
                    <a:p>
                      <a:pPr marL="31750">
                        <a:lnSpc>
                          <a:spcPts val="2385"/>
                        </a:lnSpc>
                      </a:pPr>
                      <a:r>
                        <a:rPr sz="2000" i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950" spc="7" baseline="-21367" dirty="0">
                          <a:latin typeface="Arial"/>
                          <a:cs typeface="Arial"/>
                        </a:rPr>
                        <a:t>0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ts val="238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0 1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ts val="238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0 0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040" algn="r">
                        <a:lnSpc>
                          <a:spcPts val="238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0 0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65125">
                <a:tc>
                  <a:txBody>
                    <a:bodyPr/>
                    <a:lstStyle/>
                    <a:p>
                      <a:pPr marR="413384" algn="r">
                        <a:lnSpc>
                          <a:spcPts val="2215"/>
                        </a:lnSpc>
                      </a:pPr>
                      <a:r>
                        <a:rPr sz="20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950" baseline="-21367" dirty="0">
                          <a:latin typeface="Arial"/>
                          <a:cs typeface="Arial"/>
                        </a:rPr>
                        <a:t>1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 algn="ctr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2 0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 algn="ctr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2 0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65125">
                <a:tc>
                  <a:txBody>
                    <a:bodyPr/>
                    <a:lstStyle/>
                    <a:p>
                      <a:pPr marR="413384" algn="r">
                        <a:lnSpc>
                          <a:spcPts val="2215"/>
                        </a:lnSpc>
                      </a:pPr>
                      <a:r>
                        <a:rPr sz="20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950" baseline="-21367" dirty="0">
                          <a:latin typeface="Arial"/>
                          <a:cs typeface="Arial"/>
                        </a:rPr>
                        <a:t>2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360" algn="ctr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3 0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0 0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65125">
                <a:tc>
                  <a:txBody>
                    <a:bodyPr/>
                    <a:lstStyle/>
                    <a:p>
                      <a:pPr marR="413384" algn="r">
                        <a:lnSpc>
                          <a:spcPts val="2215"/>
                        </a:lnSpc>
                      </a:pPr>
                      <a:r>
                        <a:rPr sz="2000" i="1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950" baseline="-21367" dirty="0">
                          <a:latin typeface="Arial"/>
                          <a:cs typeface="Arial"/>
                        </a:rPr>
                        <a:t>3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 algn="ctr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2 1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 algn="ctr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1 0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31470">
                <a:tc>
                  <a:txBody>
                    <a:bodyPr/>
                    <a:lstStyle/>
                    <a:p>
                      <a:pPr marL="31750">
                        <a:lnSpc>
                          <a:spcPts val="2215"/>
                        </a:lnSpc>
                      </a:pPr>
                      <a:r>
                        <a:rPr sz="2000" i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950" spc="7" baseline="-21367" dirty="0">
                          <a:latin typeface="Arial"/>
                          <a:cs typeface="Arial"/>
                        </a:rPr>
                        <a:t>4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 algn="ctr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0 0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 algn="ctr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0 0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2135" y="5677913"/>
            <a:ext cx="76244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Sequence </a:t>
            </a:r>
            <a:r>
              <a:rPr sz="2000" spc="5" dirty="0">
                <a:latin typeface="Arial"/>
                <a:cs typeface="Arial"/>
              </a:rPr>
              <a:t>&lt;</a:t>
            </a:r>
            <a:r>
              <a:rPr sz="2000" i="1" spc="5" dirty="0">
                <a:latin typeface="Arial"/>
                <a:cs typeface="Arial"/>
              </a:rPr>
              <a:t>P</a:t>
            </a:r>
            <a:r>
              <a:rPr sz="1950" spc="7" baseline="-21367" dirty="0">
                <a:latin typeface="Arial"/>
                <a:cs typeface="Arial"/>
              </a:rPr>
              <a:t>0</a:t>
            </a:r>
            <a:r>
              <a:rPr sz="2000" spc="5" dirty="0">
                <a:latin typeface="Arial"/>
                <a:cs typeface="Arial"/>
              </a:rPr>
              <a:t>, </a:t>
            </a:r>
            <a:r>
              <a:rPr sz="2000" i="1" spc="5" dirty="0">
                <a:latin typeface="Arial"/>
                <a:cs typeface="Arial"/>
              </a:rPr>
              <a:t>P</a:t>
            </a:r>
            <a:r>
              <a:rPr sz="1950" spc="7" baseline="-21367" dirty="0">
                <a:latin typeface="Arial"/>
                <a:cs typeface="Arial"/>
              </a:rPr>
              <a:t>2</a:t>
            </a:r>
            <a:r>
              <a:rPr sz="2000" spc="5" dirty="0">
                <a:latin typeface="Arial"/>
                <a:cs typeface="Arial"/>
              </a:rPr>
              <a:t>, </a:t>
            </a:r>
            <a:r>
              <a:rPr sz="2000" i="1" spc="5" dirty="0">
                <a:latin typeface="Arial"/>
                <a:cs typeface="Arial"/>
              </a:rPr>
              <a:t>P</a:t>
            </a:r>
            <a:r>
              <a:rPr sz="1950" spc="7" baseline="-21367" dirty="0">
                <a:latin typeface="Arial"/>
                <a:cs typeface="Arial"/>
              </a:rPr>
              <a:t>3</a:t>
            </a:r>
            <a:r>
              <a:rPr sz="2000" spc="5" dirty="0">
                <a:latin typeface="Arial"/>
                <a:cs typeface="Arial"/>
              </a:rPr>
              <a:t>, </a:t>
            </a:r>
            <a:r>
              <a:rPr sz="2000" i="1" spc="5" dirty="0">
                <a:latin typeface="Arial"/>
                <a:cs typeface="Arial"/>
              </a:rPr>
              <a:t>P</a:t>
            </a:r>
            <a:r>
              <a:rPr sz="1950" spc="7" baseline="-21367" dirty="0">
                <a:latin typeface="Arial"/>
                <a:cs typeface="Arial"/>
              </a:rPr>
              <a:t>1</a:t>
            </a:r>
            <a:r>
              <a:rPr sz="2000" spc="5" dirty="0">
                <a:latin typeface="Arial"/>
                <a:cs typeface="Arial"/>
              </a:rPr>
              <a:t>, </a:t>
            </a:r>
            <a:r>
              <a:rPr sz="2000" i="1" spc="5" dirty="0">
                <a:latin typeface="Arial"/>
                <a:cs typeface="Arial"/>
              </a:rPr>
              <a:t>P</a:t>
            </a:r>
            <a:r>
              <a:rPr sz="1950" spc="7" baseline="-21367" dirty="0">
                <a:latin typeface="Arial"/>
                <a:cs typeface="Arial"/>
              </a:rPr>
              <a:t>4</a:t>
            </a:r>
            <a:r>
              <a:rPr sz="2000" spc="5" dirty="0">
                <a:latin typeface="Arial"/>
                <a:cs typeface="Arial"/>
              </a:rPr>
              <a:t>&gt; </a:t>
            </a:r>
            <a:r>
              <a:rPr sz="2000" spc="-5" dirty="0">
                <a:latin typeface="Arial"/>
                <a:cs typeface="Arial"/>
              </a:rPr>
              <a:t>will </a:t>
            </a:r>
            <a:r>
              <a:rPr sz="2000" dirty="0">
                <a:latin typeface="Arial"/>
                <a:cs typeface="Arial"/>
              </a:rPr>
              <a:t>result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i="1" spc="-5" dirty="0">
                <a:latin typeface="Arial"/>
                <a:cs typeface="Arial"/>
              </a:rPr>
              <a:t>Finish</a:t>
            </a:r>
            <a:r>
              <a:rPr sz="2000" spc="-5" dirty="0">
                <a:latin typeface="Arial"/>
                <a:cs typeface="Arial"/>
              </a:rPr>
              <a:t>[</a:t>
            </a:r>
            <a:r>
              <a:rPr sz="2000" i="1" spc="-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] </a:t>
            </a:r>
            <a:r>
              <a:rPr sz="2000" dirty="0">
                <a:latin typeface="Arial"/>
                <a:cs typeface="Arial"/>
              </a:rPr>
              <a:t>= </a:t>
            </a:r>
            <a:r>
              <a:rPr sz="2000" spc="-5" dirty="0">
                <a:latin typeface="Arial"/>
                <a:cs typeface="Arial"/>
              </a:rPr>
              <a:t>true for all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7198" y="939799"/>
            <a:ext cx="40633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Example</a:t>
            </a:r>
            <a:r>
              <a:rPr sz="4400" spc="-100" dirty="0"/>
              <a:t> </a:t>
            </a:r>
            <a:r>
              <a:rPr sz="4400" spc="-5" dirty="0"/>
              <a:t>(Cont.)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145539" y="1655164"/>
            <a:ext cx="5284470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i="1" spc="5" dirty="0">
                <a:latin typeface="Arial"/>
                <a:cs typeface="Arial"/>
              </a:rPr>
              <a:t>P</a:t>
            </a:r>
            <a:r>
              <a:rPr sz="1950" spc="7" baseline="-21367" dirty="0">
                <a:latin typeface="Arial"/>
                <a:cs typeface="Arial"/>
              </a:rPr>
              <a:t>2 </a:t>
            </a:r>
            <a:r>
              <a:rPr sz="2000" dirty="0">
                <a:latin typeface="Arial"/>
                <a:cs typeface="Arial"/>
              </a:rPr>
              <a:t>requests an </a:t>
            </a:r>
            <a:r>
              <a:rPr sz="2000" spc="-5" dirty="0">
                <a:latin typeface="Arial"/>
                <a:cs typeface="Arial"/>
              </a:rPr>
              <a:t>additional </a:t>
            </a:r>
            <a:r>
              <a:rPr sz="2000" dirty="0">
                <a:latin typeface="Arial"/>
                <a:cs typeface="Arial"/>
              </a:rPr>
              <a:t>instance of </a:t>
            </a:r>
            <a:r>
              <a:rPr sz="2000" spc="-5" dirty="0">
                <a:latin typeface="Arial"/>
                <a:cs typeface="Arial"/>
              </a:rPr>
              <a:t>type</a:t>
            </a:r>
            <a:r>
              <a:rPr sz="2000" spc="-33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  <a:p>
            <a:pPr marL="3394075" marR="1079500" indent="-147955">
              <a:lnSpc>
                <a:spcPct val="120000"/>
              </a:lnSpc>
            </a:pPr>
            <a:r>
              <a:rPr sz="2000" i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20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eque</a:t>
            </a:r>
            <a:r>
              <a:rPr sz="2000" i="1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20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 </a:t>
            </a:r>
            <a:r>
              <a:rPr sz="2000" i="1" dirty="0">
                <a:latin typeface="Arial"/>
                <a:cs typeface="Arial"/>
              </a:rPr>
              <a:t> A B</a:t>
            </a:r>
            <a:r>
              <a:rPr sz="2000" i="1" spc="-15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997704" y="2883349"/>
          <a:ext cx="1181735" cy="1758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325"/>
                <a:gridCol w="740410"/>
              </a:tblGrid>
              <a:tr h="331470">
                <a:tc>
                  <a:txBody>
                    <a:bodyPr/>
                    <a:lstStyle/>
                    <a:p>
                      <a:pPr marL="31750">
                        <a:lnSpc>
                          <a:spcPts val="1950"/>
                        </a:lnSpc>
                      </a:pPr>
                      <a:r>
                        <a:rPr sz="2000" i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950" spc="7" baseline="-21367" dirty="0">
                          <a:latin typeface="Arial"/>
                          <a:cs typeface="Arial"/>
                        </a:rPr>
                        <a:t>0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195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0 0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65125">
                <a:tc>
                  <a:txBody>
                    <a:bodyPr/>
                    <a:lstStyle/>
                    <a:p>
                      <a:pPr marL="31750">
                        <a:lnSpc>
                          <a:spcPts val="2215"/>
                        </a:lnSpc>
                      </a:pPr>
                      <a:r>
                        <a:rPr sz="2000" i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950" spc="7" baseline="-21367" dirty="0">
                          <a:latin typeface="Arial"/>
                          <a:cs typeface="Arial"/>
                        </a:rPr>
                        <a:t>1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2 0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65125">
                <a:tc>
                  <a:txBody>
                    <a:bodyPr/>
                    <a:lstStyle/>
                    <a:p>
                      <a:pPr marL="31750">
                        <a:lnSpc>
                          <a:spcPts val="2215"/>
                        </a:lnSpc>
                      </a:pPr>
                      <a:r>
                        <a:rPr sz="2000" i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950" spc="7" baseline="-21367" dirty="0">
                          <a:latin typeface="Arial"/>
                          <a:cs typeface="Arial"/>
                        </a:rPr>
                        <a:t>2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0 0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65125">
                <a:tc>
                  <a:txBody>
                    <a:bodyPr/>
                    <a:lstStyle/>
                    <a:p>
                      <a:pPr marL="31750">
                        <a:lnSpc>
                          <a:spcPts val="2215"/>
                        </a:lnSpc>
                      </a:pPr>
                      <a:r>
                        <a:rPr sz="2000" i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950" spc="7" baseline="-21367" dirty="0">
                          <a:latin typeface="Arial"/>
                          <a:cs typeface="Arial"/>
                        </a:rPr>
                        <a:t>3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1 0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331470">
                <a:tc>
                  <a:txBody>
                    <a:bodyPr/>
                    <a:lstStyle/>
                    <a:p>
                      <a:pPr marL="31750">
                        <a:lnSpc>
                          <a:spcPts val="2215"/>
                        </a:lnSpc>
                      </a:pPr>
                      <a:r>
                        <a:rPr sz="2000" i="1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950" spc="7" baseline="-21367" dirty="0">
                          <a:latin typeface="Arial"/>
                          <a:cs typeface="Arial"/>
                        </a:rPr>
                        <a:t>4</a:t>
                      </a:r>
                      <a:endParaRPr sz="1950" baseline="-21367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221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0 0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45539" y="4745835"/>
            <a:ext cx="7409180" cy="14274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State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system?</a:t>
            </a:r>
            <a:endParaRPr sz="2000">
              <a:latin typeface="Arial"/>
              <a:cs typeface="Arial"/>
            </a:endParaRPr>
          </a:p>
          <a:p>
            <a:pPr marL="756285" marR="163830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Can reclaim resources held by process </a:t>
            </a:r>
            <a:r>
              <a:rPr sz="2000" i="1" spc="5" dirty="0">
                <a:latin typeface="Arial"/>
                <a:cs typeface="Arial"/>
              </a:rPr>
              <a:t>P</a:t>
            </a:r>
            <a:r>
              <a:rPr sz="1950" spc="7" baseline="-21367" dirty="0">
                <a:latin typeface="Arial"/>
                <a:cs typeface="Arial"/>
              </a:rPr>
              <a:t>0</a:t>
            </a:r>
            <a:r>
              <a:rPr sz="2000" spc="5" dirty="0">
                <a:latin typeface="Arial"/>
                <a:cs typeface="Arial"/>
              </a:rPr>
              <a:t>, </a:t>
            </a:r>
            <a:r>
              <a:rPr sz="2000" dirty="0">
                <a:latin typeface="Arial"/>
                <a:cs typeface="Arial"/>
              </a:rPr>
              <a:t>but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insufficient  </a:t>
            </a:r>
            <a:r>
              <a:rPr sz="2000" dirty="0">
                <a:latin typeface="Arial"/>
                <a:cs typeface="Arial"/>
              </a:rPr>
              <a:t>resources </a:t>
            </a:r>
            <a:r>
              <a:rPr sz="2000" spc="-5" dirty="0">
                <a:latin typeface="Arial"/>
                <a:cs typeface="Arial"/>
              </a:rPr>
              <a:t>to fulfill other </a:t>
            </a:r>
            <a:r>
              <a:rPr sz="2000" dirty="0">
                <a:latin typeface="Arial"/>
                <a:cs typeface="Arial"/>
              </a:rPr>
              <a:t>processes;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requests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Deadlock </a:t>
            </a:r>
            <a:r>
              <a:rPr sz="2000" spc="-5" dirty="0">
                <a:latin typeface="Arial"/>
                <a:cs typeface="Arial"/>
              </a:rPr>
              <a:t>exists, </a:t>
            </a:r>
            <a:r>
              <a:rPr sz="2000" dirty="0">
                <a:latin typeface="Arial"/>
                <a:cs typeface="Arial"/>
              </a:rPr>
              <a:t>consisting of processes </a:t>
            </a:r>
            <a:r>
              <a:rPr sz="2000" i="1" spc="5" dirty="0">
                <a:latin typeface="Arial"/>
                <a:cs typeface="Arial"/>
              </a:rPr>
              <a:t>P</a:t>
            </a:r>
            <a:r>
              <a:rPr sz="1950" spc="7" baseline="-21367" dirty="0">
                <a:latin typeface="Arial"/>
                <a:cs typeface="Arial"/>
              </a:rPr>
              <a:t>1</a:t>
            </a:r>
            <a:r>
              <a:rPr sz="2000" spc="5" dirty="0">
                <a:latin typeface="Arial"/>
                <a:cs typeface="Arial"/>
              </a:rPr>
              <a:t>, </a:t>
            </a:r>
            <a:r>
              <a:rPr sz="2000" i="1" spc="5" dirty="0">
                <a:latin typeface="Arial"/>
                <a:cs typeface="Arial"/>
              </a:rPr>
              <a:t>P</a:t>
            </a:r>
            <a:r>
              <a:rPr sz="1950" spc="7" baseline="-21367" dirty="0">
                <a:latin typeface="Arial"/>
                <a:cs typeface="Arial"/>
              </a:rPr>
              <a:t>2</a:t>
            </a:r>
            <a:r>
              <a:rPr sz="2000" spc="5" dirty="0">
                <a:latin typeface="Arial"/>
                <a:cs typeface="Arial"/>
              </a:rPr>
              <a:t>, </a:t>
            </a:r>
            <a:r>
              <a:rPr sz="2000" i="1" spc="5" dirty="0">
                <a:latin typeface="Arial"/>
                <a:cs typeface="Arial"/>
              </a:rPr>
              <a:t>P</a:t>
            </a:r>
            <a:r>
              <a:rPr sz="1950" spc="7" baseline="-21367" dirty="0">
                <a:latin typeface="Arial"/>
                <a:cs typeface="Arial"/>
              </a:rPr>
              <a:t>3</a:t>
            </a:r>
            <a:r>
              <a:rPr sz="2000" spc="5" dirty="0">
                <a:latin typeface="Arial"/>
                <a:cs typeface="Arial"/>
              </a:rPr>
              <a:t>,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i="1" spc="5" dirty="0">
                <a:latin typeface="Arial"/>
                <a:cs typeface="Arial"/>
              </a:rPr>
              <a:t>P</a:t>
            </a:r>
            <a:r>
              <a:rPr sz="1950" spc="7" baseline="-21367" dirty="0">
                <a:latin typeface="Arial"/>
                <a:cs typeface="Arial"/>
              </a:rPr>
              <a:t>4</a:t>
            </a:r>
            <a:endParaRPr sz="1950" baseline="-2136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7455" y="659383"/>
            <a:ext cx="67056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Detection-Algorithm</a:t>
            </a:r>
            <a:r>
              <a:rPr sz="4400" spc="-60" dirty="0"/>
              <a:t> </a:t>
            </a:r>
            <a:r>
              <a:rPr sz="4400" dirty="0"/>
              <a:t>Usage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69339" y="1626283"/>
            <a:ext cx="8105140" cy="416052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When, and how often,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invoke depends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on: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How often a deadlock is likely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400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occur?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How many processes will need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be rolled</a:t>
            </a:r>
            <a:r>
              <a:rPr sz="2400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back?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Arial"/>
                <a:cs typeface="Arial"/>
              </a:rPr>
              <a:t>one for each disjoint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cycle</a:t>
            </a:r>
            <a:endParaRPr sz="24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92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If </a:t>
            </a:r>
            <a:r>
              <a:rPr sz="2800" dirty="0">
                <a:latin typeface="Arial"/>
                <a:cs typeface="Arial"/>
              </a:rPr>
              <a:t>detection algorithm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invoked </a:t>
            </a:r>
            <a:r>
              <a:rPr sz="2800" spc="-20" dirty="0">
                <a:latin typeface="Arial"/>
                <a:cs typeface="Arial"/>
              </a:rPr>
              <a:t>arbitrarily, </a:t>
            </a:r>
            <a:r>
              <a:rPr sz="2800" dirty="0">
                <a:latin typeface="Arial"/>
                <a:cs typeface="Arial"/>
              </a:rPr>
              <a:t>there  </a:t>
            </a:r>
            <a:r>
              <a:rPr sz="2800" spc="-5" dirty="0">
                <a:latin typeface="Arial"/>
                <a:cs typeface="Arial"/>
              </a:rPr>
              <a:t>may be many </a:t>
            </a:r>
            <a:r>
              <a:rPr sz="2800" dirty="0">
                <a:latin typeface="Arial"/>
                <a:cs typeface="Arial"/>
              </a:rPr>
              <a:t>cycles </a:t>
            </a:r>
            <a:r>
              <a:rPr sz="2800" spc="-5" dirty="0">
                <a:latin typeface="Arial"/>
                <a:cs typeface="Arial"/>
              </a:rPr>
              <a:t>in the </a:t>
            </a:r>
            <a:r>
              <a:rPr sz="2800" dirty="0">
                <a:latin typeface="Arial"/>
                <a:cs typeface="Arial"/>
              </a:rPr>
              <a:t>resource graph and  so </a:t>
            </a:r>
            <a:r>
              <a:rPr sz="2800" spc="-10" dirty="0">
                <a:latin typeface="Arial"/>
                <a:cs typeface="Arial"/>
              </a:rPr>
              <a:t>we </a:t>
            </a:r>
            <a:r>
              <a:rPr sz="2800" spc="-5" dirty="0">
                <a:latin typeface="Arial"/>
                <a:cs typeface="Arial"/>
              </a:rPr>
              <a:t>would </a:t>
            </a:r>
            <a:r>
              <a:rPr sz="2800" dirty="0">
                <a:latin typeface="Arial"/>
                <a:cs typeface="Arial"/>
              </a:rPr>
              <a:t>not </a:t>
            </a:r>
            <a:r>
              <a:rPr sz="2800" spc="-5" dirty="0">
                <a:latin typeface="Arial"/>
                <a:cs typeface="Arial"/>
              </a:rPr>
              <a:t>be </a:t>
            </a:r>
            <a:r>
              <a:rPr sz="2800" dirty="0">
                <a:latin typeface="Arial"/>
                <a:cs typeface="Arial"/>
              </a:rPr>
              <a:t>able </a:t>
            </a:r>
            <a:r>
              <a:rPr sz="2800" spc="-5" dirty="0">
                <a:latin typeface="Arial"/>
                <a:cs typeface="Arial"/>
              </a:rPr>
              <a:t>to tell which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 many  </a:t>
            </a:r>
            <a:r>
              <a:rPr sz="2800" dirty="0">
                <a:latin typeface="Arial"/>
                <a:cs typeface="Arial"/>
              </a:rPr>
              <a:t>deadlocked processes “caused”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deadlock.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6643" rIns="0" bIns="0" rtlCol="0">
            <a:spAutoFit/>
          </a:bodyPr>
          <a:lstStyle/>
          <a:p>
            <a:pPr marL="1962785" marR="5080" indent="-445134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Recovery from</a:t>
            </a:r>
            <a:r>
              <a:rPr spc="-90" dirty="0"/>
              <a:t> </a:t>
            </a:r>
            <a:r>
              <a:rPr spc="-5" dirty="0"/>
              <a:t>Deadlock:  Process</a:t>
            </a:r>
            <a:r>
              <a:rPr spc="-105" dirty="0"/>
              <a:t> </a:t>
            </a:r>
            <a:r>
              <a:rPr spc="-40" dirty="0"/>
              <a:t>Termination</a:t>
            </a:r>
          </a:p>
        </p:txBody>
      </p:sp>
      <p:sp>
        <p:nvSpPr>
          <p:cNvPr id="4" name="object 4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9116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90525" algn="l"/>
                <a:tab pos="391160" algn="l"/>
              </a:tabLst>
            </a:pPr>
            <a:r>
              <a:rPr spc="-5" dirty="0"/>
              <a:t>Abort all deadlocked</a:t>
            </a:r>
            <a:r>
              <a:rPr spc="45" dirty="0"/>
              <a:t> </a:t>
            </a:r>
            <a:r>
              <a:rPr spc="-5" dirty="0"/>
              <a:t>processes</a:t>
            </a:r>
          </a:p>
          <a:p>
            <a:pPr marL="391160" marR="1841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90525" algn="l"/>
                <a:tab pos="391160" algn="l"/>
              </a:tabLst>
            </a:pPr>
            <a:r>
              <a:rPr spc="-5" dirty="0"/>
              <a:t>Abort one process at a time </a:t>
            </a:r>
            <a:r>
              <a:rPr spc="-5" dirty="0">
                <a:solidFill>
                  <a:srgbClr val="000000"/>
                </a:solidFill>
              </a:rPr>
              <a:t>until the deadlock cycle  is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eliminated</a:t>
            </a:r>
          </a:p>
          <a:p>
            <a:pPr marL="39116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90525" algn="l"/>
                <a:tab pos="391160" algn="l"/>
              </a:tabLst>
            </a:pPr>
            <a:r>
              <a:rPr dirty="0">
                <a:solidFill>
                  <a:srgbClr val="000000"/>
                </a:solidFill>
              </a:rPr>
              <a:t>In </a:t>
            </a:r>
            <a:r>
              <a:rPr spc="-5" dirty="0"/>
              <a:t>which order </a:t>
            </a:r>
            <a:r>
              <a:rPr spc="-5" dirty="0">
                <a:solidFill>
                  <a:srgbClr val="000000"/>
                </a:solidFill>
              </a:rPr>
              <a:t>should we choose </a:t>
            </a:r>
            <a:r>
              <a:rPr dirty="0">
                <a:solidFill>
                  <a:srgbClr val="000000"/>
                </a:solidFill>
              </a:rPr>
              <a:t>to</a:t>
            </a:r>
            <a:r>
              <a:rPr spc="4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abort?</a:t>
            </a:r>
          </a:p>
          <a:p>
            <a:pPr marL="79184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92480" algn="l"/>
              </a:tabLst>
            </a:pPr>
            <a:r>
              <a:rPr sz="2400" spc="-5" dirty="0">
                <a:latin typeface="Arial"/>
                <a:cs typeface="Arial"/>
              </a:rPr>
              <a:t>Priority of the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  <a:p>
            <a:pPr marL="791845" marR="5080" lvl="1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92480" algn="l"/>
              </a:tabLst>
            </a:pPr>
            <a:r>
              <a:rPr sz="2400" spc="-5" dirty="0">
                <a:latin typeface="Arial"/>
                <a:cs typeface="Arial"/>
              </a:rPr>
              <a:t>How long process has computed, and how much  longer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completion</a:t>
            </a:r>
            <a:endParaRPr sz="2400">
              <a:latin typeface="Arial"/>
              <a:cs typeface="Arial"/>
            </a:endParaRPr>
          </a:p>
          <a:p>
            <a:pPr marL="79184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92480" algn="l"/>
              </a:tabLst>
            </a:pPr>
            <a:r>
              <a:rPr sz="2400" spc="-5" dirty="0">
                <a:latin typeface="Arial"/>
                <a:cs typeface="Arial"/>
              </a:rPr>
              <a:t>Resources the process has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used</a:t>
            </a:r>
            <a:endParaRPr sz="2400">
              <a:latin typeface="Arial"/>
              <a:cs typeface="Arial"/>
            </a:endParaRPr>
          </a:p>
          <a:p>
            <a:pPr marL="79184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92480" algn="l"/>
              </a:tabLst>
            </a:pPr>
            <a:r>
              <a:rPr sz="2400" spc="-5" dirty="0">
                <a:latin typeface="Arial"/>
                <a:cs typeface="Arial"/>
              </a:rPr>
              <a:t>Resources process needs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complete</a:t>
            </a:r>
            <a:endParaRPr sz="2400">
              <a:latin typeface="Arial"/>
              <a:cs typeface="Arial"/>
            </a:endParaRPr>
          </a:p>
          <a:p>
            <a:pPr marL="79184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92480" algn="l"/>
              </a:tabLst>
            </a:pPr>
            <a:r>
              <a:rPr sz="2400" spc="-5" dirty="0">
                <a:latin typeface="Arial"/>
                <a:cs typeface="Arial"/>
              </a:rPr>
              <a:t>How many processes will need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terminated</a:t>
            </a:r>
            <a:endParaRPr sz="2400">
              <a:latin typeface="Arial"/>
              <a:cs typeface="Arial"/>
            </a:endParaRPr>
          </a:p>
          <a:p>
            <a:pPr marL="79184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92480" algn="l"/>
              </a:tabLst>
            </a:pP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process interactive or batch?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0923" y="939799"/>
            <a:ext cx="69532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Resource Allocation</a:t>
            </a:r>
            <a:r>
              <a:rPr sz="4400" spc="-375" dirty="0"/>
              <a:t> </a:t>
            </a:r>
            <a:r>
              <a:rPr sz="4400" spc="-5" dirty="0"/>
              <a:t>Graphs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993139" y="2078227"/>
            <a:ext cx="767397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Directed graph that depicts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state of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the  </a:t>
            </a:r>
            <a:r>
              <a:rPr sz="3200" dirty="0">
                <a:latin typeface="Arial"/>
                <a:cs typeface="Arial"/>
              </a:rPr>
              <a:t>system </a:t>
            </a:r>
            <a:r>
              <a:rPr sz="3200" spc="-5" dirty="0">
                <a:latin typeface="Arial"/>
                <a:cs typeface="Arial"/>
              </a:rPr>
              <a:t>of resources and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processes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7317" y="3548462"/>
            <a:ext cx="8403980" cy="14600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31339" y="4294122"/>
            <a:ext cx="1446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265FF"/>
                </a:solidFill>
                <a:latin typeface="Arial"/>
                <a:cs typeface="Arial"/>
              </a:rPr>
              <a:t>request</a:t>
            </a:r>
            <a:r>
              <a:rPr sz="1800" b="1" spc="-70" dirty="0">
                <a:solidFill>
                  <a:srgbClr val="3265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265FF"/>
                </a:solidFill>
                <a:latin typeface="Arial"/>
                <a:cs typeface="Arial"/>
              </a:rPr>
              <a:t>edge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27137" y="4141722"/>
            <a:ext cx="18916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265FF"/>
                </a:solidFill>
                <a:latin typeface="Arial"/>
                <a:cs typeface="Arial"/>
              </a:rPr>
              <a:t>assignment</a:t>
            </a:r>
            <a:r>
              <a:rPr sz="1800" b="1" spc="-60" dirty="0">
                <a:solidFill>
                  <a:srgbClr val="3265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265FF"/>
                </a:solidFill>
                <a:latin typeface="Arial"/>
                <a:cs typeface="Arial"/>
              </a:rPr>
              <a:t>edge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9399" rIns="0" bIns="0" rtlCol="0">
            <a:spAutoFit/>
          </a:bodyPr>
          <a:lstStyle/>
          <a:p>
            <a:pPr marL="1779905" marR="5080" indent="-31559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Recovery from</a:t>
            </a:r>
            <a:r>
              <a:rPr spc="-90" dirty="0"/>
              <a:t> </a:t>
            </a:r>
            <a:r>
              <a:rPr spc="-5" dirty="0"/>
              <a:t>Deadlock:  Resource</a:t>
            </a:r>
            <a:r>
              <a:rPr spc="-60" dirty="0"/>
              <a:t> </a:t>
            </a:r>
            <a:r>
              <a:rPr spc="-5" dirty="0"/>
              <a:t>Preemption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74139" y="2081275"/>
            <a:ext cx="7275195" cy="4172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Selecting a victim </a:t>
            </a:r>
            <a:r>
              <a:rPr sz="2800" spc="-5" dirty="0">
                <a:latin typeface="Arial"/>
                <a:cs typeface="Arial"/>
              </a:rPr>
              <a:t>– minimize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cost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0000"/>
              </a:buClr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Rollback </a:t>
            </a:r>
            <a:r>
              <a:rPr sz="2800" spc="-5" dirty="0">
                <a:latin typeface="Arial"/>
                <a:cs typeface="Arial"/>
              </a:rPr>
              <a:t>– return to some </a:t>
            </a:r>
            <a:r>
              <a:rPr sz="2800" dirty="0">
                <a:latin typeface="Arial"/>
                <a:cs typeface="Arial"/>
              </a:rPr>
              <a:t>safe state, restart  process for that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state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0000"/>
              </a:buClr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Problem: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starvation</a:t>
            </a:r>
            <a:endParaRPr sz="2400">
              <a:latin typeface="Arial"/>
              <a:cs typeface="Arial"/>
            </a:endParaRPr>
          </a:p>
          <a:p>
            <a:pPr marL="756285" marR="107314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838200" algn="l"/>
                <a:tab pos="838835" algn="l"/>
              </a:tabLst>
            </a:pPr>
            <a:r>
              <a:rPr sz="2400" spc="-5" dirty="0">
                <a:latin typeface="Arial"/>
                <a:cs typeface="Arial"/>
              </a:rPr>
              <a:t>same process may always be picked as victim,  include number of rollback in cost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factor.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6844" y="3418332"/>
            <a:ext cx="2870200" cy="201295"/>
          </a:xfrm>
          <a:custGeom>
            <a:avLst/>
            <a:gdLst/>
            <a:ahLst/>
            <a:cxnLst/>
            <a:rect l="l" t="t" r="r" b="b"/>
            <a:pathLst>
              <a:path w="2870200" h="201295">
                <a:moveTo>
                  <a:pt x="0" y="0"/>
                </a:moveTo>
                <a:lnTo>
                  <a:pt x="0" y="201168"/>
                </a:lnTo>
                <a:lnTo>
                  <a:pt x="2869692" y="201168"/>
                </a:lnTo>
                <a:lnTo>
                  <a:pt x="2869692" y="0"/>
                </a:lnTo>
                <a:lnTo>
                  <a:pt x="0" y="0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26536" y="3418332"/>
            <a:ext cx="2870200" cy="201295"/>
          </a:xfrm>
          <a:custGeom>
            <a:avLst/>
            <a:gdLst/>
            <a:ahLst/>
            <a:cxnLst/>
            <a:rect l="l" t="t" r="r" b="b"/>
            <a:pathLst>
              <a:path w="2870200" h="201295">
                <a:moveTo>
                  <a:pt x="0" y="0"/>
                </a:moveTo>
                <a:lnTo>
                  <a:pt x="0" y="201168"/>
                </a:lnTo>
                <a:lnTo>
                  <a:pt x="2869692" y="201168"/>
                </a:lnTo>
                <a:lnTo>
                  <a:pt x="2869692" y="0"/>
                </a:lnTo>
                <a:lnTo>
                  <a:pt x="0" y="0"/>
                </a:lnTo>
                <a:close/>
              </a:path>
            </a:pathLst>
          </a:custGeom>
          <a:solidFill>
            <a:srgbClr val="98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96228" y="3418332"/>
            <a:ext cx="2871470" cy="201295"/>
          </a:xfrm>
          <a:custGeom>
            <a:avLst/>
            <a:gdLst/>
            <a:ahLst/>
            <a:cxnLst/>
            <a:rect l="l" t="t" r="r" b="b"/>
            <a:pathLst>
              <a:path w="2871470" h="201295">
                <a:moveTo>
                  <a:pt x="0" y="0"/>
                </a:moveTo>
                <a:lnTo>
                  <a:pt x="0" y="201168"/>
                </a:lnTo>
                <a:lnTo>
                  <a:pt x="2871216" y="201168"/>
                </a:lnTo>
                <a:lnTo>
                  <a:pt x="2871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6446" y="1523491"/>
            <a:ext cx="3902710" cy="1336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300" spc="-10" dirty="0"/>
              <a:t>Chapter</a:t>
            </a:r>
            <a:r>
              <a:rPr sz="4300" spc="-15" dirty="0"/>
              <a:t> </a:t>
            </a:r>
            <a:r>
              <a:rPr sz="4300" spc="-5" dirty="0"/>
              <a:t>8</a:t>
            </a:r>
            <a:endParaRPr sz="4300"/>
          </a:p>
          <a:p>
            <a:pPr algn="ctr">
              <a:lnSpc>
                <a:spcPct val="100000"/>
              </a:lnSpc>
            </a:pPr>
            <a:r>
              <a:rPr sz="4300" spc="-5" dirty="0"/>
              <a:t>Reading</a:t>
            </a:r>
            <a:r>
              <a:rPr sz="4300" spc="-110" dirty="0"/>
              <a:t> </a:t>
            </a:r>
            <a:r>
              <a:rPr sz="4300" spc="-10" dirty="0"/>
              <a:t>8.1-8.6</a:t>
            </a:r>
            <a:endParaRPr sz="4300"/>
          </a:p>
        </p:txBody>
      </p:sp>
      <p:sp>
        <p:nvSpPr>
          <p:cNvPr id="6" name="object 6"/>
          <p:cNvSpPr txBox="1"/>
          <p:nvPr/>
        </p:nvSpPr>
        <p:spPr>
          <a:xfrm>
            <a:off x="7142477" y="7075420"/>
            <a:ext cx="2322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326599"/>
                </a:solidFill>
                <a:latin typeface="Arial"/>
                <a:cs typeface="Arial"/>
              </a:rPr>
              <a:t>Silberschatz, Galvin and Gagne</a:t>
            </a:r>
            <a:r>
              <a:rPr sz="1000" b="1" spc="-85" dirty="0">
                <a:solidFill>
                  <a:srgbClr val="3265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26599"/>
                </a:solidFill>
                <a:latin typeface="Arial"/>
                <a:cs typeface="Arial"/>
              </a:rPr>
              <a:t>©2009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3371" y="7101329"/>
            <a:ext cx="24745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326599"/>
                </a:solidFill>
                <a:latin typeface="Arial"/>
                <a:cs typeface="Arial"/>
              </a:rPr>
              <a:t>Operating </a:t>
            </a:r>
            <a:r>
              <a:rPr sz="1000" b="1" spc="-10" dirty="0">
                <a:solidFill>
                  <a:srgbClr val="326599"/>
                </a:solidFill>
                <a:latin typeface="Arial"/>
                <a:cs typeface="Arial"/>
              </a:rPr>
              <a:t>System </a:t>
            </a:r>
            <a:r>
              <a:rPr sz="1000" b="1" spc="-5" dirty="0">
                <a:solidFill>
                  <a:srgbClr val="326599"/>
                </a:solidFill>
                <a:latin typeface="Arial"/>
                <a:cs typeface="Arial"/>
              </a:rPr>
              <a:t>Concepts – </a:t>
            </a:r>
            <a:r>
              <a:rPr sz="1000" b="1" dirty="0">
                <a:solidFill>
                  <a:srgbClr val="326599"/>
                </a:solidFill>
                <a:latin typeface="Arial"/>
                <a:cs typeface="Arial"/>
              </a:rPr>
              <a:t>8</a:t>
            </a:r>
            <a:r>
              <a:rPr sz="975" b="1" baseline="25641" dirty="0">
                <a:solidFill>
                  <a:srgbClr val="326599"/>
                </a:solidFill>
                <a:latin typeface="Arial"/>
                <a:cs typeface="Arial"/>
              </a:rPr>
              <a:t>th</a:t>
            </a:r>
            <a:r>
              <a:rPr sz="975" b="1" spc="82" baseline="25641" dirty="0">
                <a:solidFill>
                  <a:srgbClr val="3265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265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52401" y="4616196"/>
            <a:ext cx="2028714" cy="1575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42944" y="4539996"/>
            <a:ext cx="2214880" cy="1744980"/>
          </a:xfrm>
          <a:custGeom>
            <a:avLst/>
            <a:gdLst/>
            <a:ahLst/>
            <a:cxnLst/>
            <a:rect l="l" t="t" r="r" b="b"/>
            <a:pathLst>
              <a:path w="2214879" h="1744979">
                <a:moveTo>
                  <a:pt x="2214372" y="1744980"/>
                </a:moveTo>
                <a:lnTo>
                  <a:pt x="2214372" y="0"/>
                </a:lnTo>
                <a:lnTo>
                  <a:pt x="0" y="0"/>
                </a:lnTo>
                <a:lnTo>
                  <a:pt x="0" y="1744980"/>
                </a:lnTo>
                <a:lnTo>
                  <a:pt x="38100" y="1744980"/>
                </a:lnTo>
                <a:lnTo>
                  <a:pt x="38100" y="76200"/>
                </a:lnTo>
                <a:lnTo>
                  <a:pt x="76200" y="38100"/>
                </a:lnTo>
                <a:lnTo>
                  <a:pt x="76200" y="76200"/>
                </a:lnTo>
                <a:lnTo>
                  <a:pt x="2138172" y="76200"/>
                </a:lnTo>
                <a:lnTo>
                  <a:pt x="2138172" y="38100"/>
                </a:lnTo>
                <a:lnTo>
                  <a:pt x="2176272" y="76200"/>
                </a:lnTo>
                <a:lnTo>
                  <a:pt x="2176272" y="1744980"/>
                </a:lnTo>
                <a:lnTo>
                  <a:pt x="2214372" y="1744980"/>
                </a:lnTo>
                <a:close/>
              </a:path>
              <a:path w="2214879" h="1744979">
                <a:moveTo>
                  <a:pt x="76200" y="76200"/>
                </a:moveTo>
                <a:lnTo>
                  <a:pt x="76200" y="38100"/>
                </a:lnTo>
                <a:lnTo>
                  <a:pt x="38100" y="76200"/>
                </a:lnTo>
                <a:lnTo>
                  <a:pt x="76200" y="76200"/>
                </a:lnTo>
                <a:close/>
              </a:path>
              <a:path w="2214879" h="1744979">
                <a:moveTo>
                  <a:pt x="76200" y="1668780"/>
                </a:moveTo>
                <a:lnTo>
                  <a:pt x="76200" y="76200"/>
                </a:lnTo>
                <a:lnTo>
                  <a:pt x="38100" y="76200"/>
                </a:lnTo>
                <a:lnTo>
                  <a:pt x="38100" y="1668780"/>
                </a:lnTo>
                <a:lnTo>
                  <a:pt x="76200" y="1668780"/>
                </a:lnTo>
                <a:close/>
              </a:path>
              <a:path w="2214879" h="1744979">
                <a:moveTo>
                  <a:pt x="2176272" y="1668780"/>
                </a:moveTo>
                <a:lnTo>
                  <a:pt x="38100" y="1668780"/>
                </a:lnTo>
                <a:lnTo>
                  <a:pt x="76200" y="1706880"/>
                </a:lnTo>
                <a:lnTo>
                  <a:pt x="76200" y="1744980"/>
                </a:lnTo>
                <a:lnTo>
                  <a:pt x="2138172" y="1744980"/>
                </a:lnTo>
                <a:lnTo>
                  <a:pt x="2138172" y="1706880"/>
                </a:lnTo>
                <a:lnTo>
                  <a:pt x="2176272" y="1668780"/>
                </a:lnTo>
                <a:close/>
              </a:path>
              <a:path w="2214879" h="1744979">
                <a:moveTo>
                  <a:pt x="76200" y="1744980"/>
                </a:moveTo>
                <a:lnTo>
                  <a:pt x="76200" y="1706880"/>
                </a:lnTo>
                <a:lnTo>
                  <a:pt x="38100" y="1668780"/>
                </a:lnTo>
                <a:lnTo>
                  <a:pt x="38100" y="1744980"/>
                </a:lnTo>
                <a:lnTo>
                  <a:pt x="76200" y="1744980"/>
                </a:lnTo>
                <a:close/>
              </a:path>
              <a:path w="2214879" h="1744979">
                <a:moveTo>
                  <a:pt x="2176272" y="76200"/>
                </a:moveTo>
                <a:lnTo>
                  <a:pt x="2138172" y="38100"/>
                </a:lnTo>
                <a:lnTo>
                  <a:pt x="2138172" y="76200"/>
                </a:lnTo>
                <a:lnTo>
                  <a:pt x="2176272" y="76200"/>
                </a:lnTo>
                <a:close/>
              </a:path>
              <a:path w="2214879" h="1744979">
                <a:moveTo>
                  <a:pt x="2176272" y="1668780"/>
                </a:moveTo>
                <a:lnTo>
                  <a:pt x="2176272" y="76200"/>
                </a:lnTo>
                <a:lnTo>
                  <a:pt x="2138172" y="76200"/>
                </a:lnTo>
                <a:lnTo>
                  <a:pt x="2138172" y="1668780"/>
                </a:lnTo>
                <a:lnTo>
                  <a:pt x="2176272" y="1668780"/>
                </a:lnTo>
                <a:close/>
              </a:path>
              <a:path w="2214879" h="1744979">
                <a:moveTo>
                  <a:pt x="2176272" y="1744980"/>
                </a:moveTo>
                <a:lnTo>
                  <a:pt x="2176272" y="1668780"/>
                </a:lnTo>
                <a:lnTo>
                  <a:pt x="2138172" y="1706880"/>
                </a:lnTo>
                <a:lnTo>
                  <a:pt x="2138172" y="1744980"/>
                </a:lnTo>
                <a:lnTo>
                  <a:pt x="2176272" y="1744980"/>
                </a:lnTo>
                <a:close/>
              </a:path>
            </a:pathLst>
          </a:custGeom>
          <a:solidFill>
            <a:srgbClr val="326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58870" y="4445508"/>
            <a:ext cx="0" cy="1945005"/>
          </a:xfrm>
          <a:custGeom>
            <a:avLst/>
            <a:gdLst/>
            <a:ahLst/>
            <a:cxnLst/>
            <a:rect l="l" t="t" r="r" b="b"/>
            <a:pathLst>
              <a:path h="1945004">
                <a:moveTo>
                  <a:pt x="0" y="0"/>
                </a:moveTo>
                <a:lnTo>
                  <a:pt x="0" y="1944624"/>
                </a:lnTo>
              </a:path>
            </a:pathLst>
          </a:custGeom>
          <a:ln w="12700">
            <a:solidFill>
              <a:srgbClr val="65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65220" y="4451604"/>
            <a:ext cx="2371090" cy="0"/>
          </a:xfrm>
          <a:custGeom>
            <a:avLst/>
            <a:gdLst/>
            <a:ahLst/>
            <a:cxnLst/>
            <a:rect l="l" t="t" r="r" b="b"/>
            <a:pathLst>
              <a:path w="2371090">
                <a:moveTo>
                  <a:pt x="0" y="0"/>
                </a:moveTo>
                <a:lnTo>
                  <a:pt x="2371090" y="0"/>
                </a:lnTo>
              </a:path>
            </a:pathLst>
          </a:custGeom>
          <a:ln w="12192">
            <a:solidFill>
              <a:srgbClr val="65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42025" y="4445508"/>
            <a:ext cx="0" cy="1945005"/>
          </a:xfrm>
          <a:custGeom>
            <a:avLst/>
            <a:gdLst/>
            <a:ahLst/>
            <a:cxnLst/>
            <a:rect l="l" t="t" r="r" b="b"/>
            <a:pathLst>
              <a:path h="1945004">
                <a:moveTo>
                  <a:pt x="0" y="0"/>
                </a:moveTo>
                <a:lnTo>
                  <a:pt x="0" y="1944624"/>
                </a:lnTo>
              </a:path>
            </a:pathLst>
          </a:custGeom>
          <a:ln w="11430">
            <a:solidFill>
              <a:srgbClr val="65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65220" y="6384798"/>
            <a:ext cx="2371725" cy="0"/>
          </a:xfrm>
          <a:custGeom>
            <a:avLst/>
            <a:gdLst/>
            <a:ahLst/>
            <a:cxnLst/>
            <a:rect l="l" t="t" r="r" b="b"/>
            <a:pathLst>
              <a:path w="2371725">
                <a:moveTo>
                  <a:pt x="0" y="0"/>
                </a:moveTo>
                <a:lnTo>
                  <a:pt x="2371344" y="0"/>
                </a:lnTo>
              </a:path>
            </a:pathLst>
          </a:custGeom>
          <a:ln w="10668">
            <a:solidFill>
              <a:srgbClr val="65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93159" y="4468367"/>
            <a:ext cx="0" cy="1899285"/>
          </a:xfrm>
          <a:custGeom>
            <a:avLst/>
            <a:gdLst/>
            <a:ahLst/>
            <a:cxnLst/>
            <a:rect l="l" t="t" r="r" b="b"/>
            <a:pathLst>
              <a:path h="1899285">
                <a:moveTo>
                  <a:pt x="0" y="0"/>
                </a:moveTo>
                <a:lnTo>
                  <a:pt x="0" y="1898904"/>
                </a:lnTo>
              </a:path>
            </a:pathLst>
          </a:custGeom>
          <a:ln w="35560">
            <a:solidFill>
              <a:srgbClr val="65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10940" y="4485894"/>
            <a:ext cx="2279650" cy="0"/>
          </a:xfrm>
          <a:custGeom>
            <a:avLst/>
            <a:gdLst/>
            <a:ahLst/>
            <a:cxnLst/>
            <a:rect l="l" t="t" r="r" b="b"/>
            <a:pathLst>
              <a:path w="2279650">
                <a:moveTo>
                  <a:pt x="0" y="0"/>
                </a:moveTo>
                <a:lnTo>
                  <a:pt x="2279650" y="0"/>
                </a:lnTo>
              </a:path>
            </a:pathLst>
          </a:custGeom>
          <a:ln w="35052">
            <a:solidFill>
              <a:srgbClr val="65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07734" y="4468367"/>
            <a:ext cx="0" cy="1899285"/>
          </a:xfrm>
          <a:custGeom>
            <a:avLst/>
            <a:gdLst/>
            <a:ahLst/>
            <a:cxnLst/>
            <a:rect l="l" t="t" r="r" b="b"/>
            <a:pathLst>
              <a:path h="1899285">
                <a:moveTo>
                  <a:pt x="0" y="0"/>
                </a:moveTo>
                <a:lnTo>
                  <a:pt x="0" y="1898904"/>
                </a:lnTo>
              </a:path>
            </a:pathLst>
          </a:custGeom>
          <a:ln w="34290">
            <a:solidFill>
              <a:srgbClr val="65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10940" y="6350508"/>
            <a:ext cx="2280285" cy="0"/>
          </a:xfrm>
          <a:custGeom>
            <a:avLst/>
            <a:gdLst/>
            <a:ahLst/>
            <a:cxnLst/>
            <a:rect l="l" t="t" r="r" b="b"/>
            <a:pathLst>
              <a:path w="2280285">
                <a:moveTo>
                  <a:pt x="0" y="0"/>
                </a:moveTo>
                <a:lnTo>
                  <a:pt x="2279904" y="0"/>
                </a:lnTo>
              </a:path>
            </a:pathLst>
          </a:custGeom>
          <a:ln w="33528">
            <a:solidFill>
              <a:srgbClr val="65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6927" y="457200"/>
            <a:ext cx="1807463" cy="859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48231" y="939799"/>
            <a:ext cx="73609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Determination of </a:t>
            </a:r>
            <a:r>
              <a:rPr sz="4400" dirty="0"/>
              <a:t>a </a:t>
            </a:r>
            <a:r>
              <a:rPr sz="4400" spc="-5" dirty="0"/>
              <a:t>Safe</a:t>
            </a:r>
            <a:r>
              <a:rPr sz="4400" spc="-20" dirty="0"/>
              <a:t> </a:t>
            </a:r>
            <a:r>
              <a:rPr sz="4400" spc="-5" dirty="0"/>
              <a:t>State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000" y="2362200"/>
            <a:ext cx="8493252" cy="27386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6927" y="457200"/>
            <a:ext cx="1807463" cy="859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48231" y="939799"/>
            <a:ext cx="73609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Determination of </a:t>
            </a:r>
            <a:r>
              <a:rPr sz="4400" dirty="0"/>
              <a:t>a </a:t>
            </a:r>
            <a:r>
              <a:rPr sz="4400" spc="-5" dirty="0"/>
              <a:t>Safe</a:t>
            </a:r>
            <a:r>
              <a:rPr sz="4400" spc="-20" dirty="0"/>
              <a:t> </a:t>
            </a:r>
            <a:r>
              <a:rPr sz="4400" spc="-5" dirty="0"/>
              <a:t>State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" y="2362200"/>
            <a:ext cx="8705088" cy="26487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6927" y="457200"/>
            <a:ext cx="1807463" cy="859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48231" y="939799"/>
            <a:ext cx="73609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Determination of </a:t>
            </a:r>
            <a:r>
              <a:rPr sz="4400" dirty="0"/>
              <a:t>a </a:t>
            </a:r>
            <a:r>
              <a:rPr sz="4400" spc="-5" dirty="0"/>
              <a:t>Safe</a:t>
            </a:r>
            <a:r>
              <a:rPr sz="4400" spc="-20" dirty="0"/>
              <a:t> </a:t>
            </a:r>
            <a:r>
              <a:rPr sz="4400" spc="-5" dirty="0"/>
              <a:t>State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0600" y="2286000"/>
            <a:ext cx="8154923" cy="25968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6927" y="457200"/>
            <a:ext cx="1807463" cy="859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48231" y="939799"/>
            <a:ext cx="73609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Determination of </a:t>
            </a:r>
            <a:r>
              <a:rPr sz="4400" dirty="0"/>
              <a:t>a </a:t>
            </a:r>
            <a:r>
              <a:rPr sz="4400" spc="-5" dirty="0"/>
              <a:t>Safe</a:t>
            </a:r>
            <a:r>
              <a:rPr sz="4400" spc="-20" dirty="0"/>
              <a:t> </a:t>
            </a:r>
            <a:r>
              <a:rPr sz="4400" spc="-5" dirty="0"/>
              <a:t>State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4755" y="2286000"/>
            <a:ext cx="8505443" cy="2666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6927" y="457200"/>
            <a:ext cx="1807463" cy="859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11883" y="604519"/>
            <a:ext cx="6831965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2885" marR="5080" indent="-275082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Determination of an </a:t>
            </a:r>
            <a:r>
              <a:rPr sz="4400" dirty="0"/>
              <a:t>Unsafe  </a:t>
            </a:r>
            <a:r>
              <a:rPr sz="4400" spc="-5" dirty="0"/>
              <a:t>State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74876" y="1905000"/>
            <a:ext cx="6810756" cy="518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6927" y="457200"/>
            <a:ext cx="1807463" cy="859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41423" y="939799"/>
            <a:ext cx="65735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Deadlock </a:t>
            </a:r>
            <a:r>
              <a:rPr sz="4400" spc="-10" dirty="0"/>
              <a:t>Avoidance</a:t>
            </a:r>
            <a:r>
              <a:rPr sz="4400" spc="-345" dirty="0"/>
              <a:t> </a:t>
            </a:r>
            <a:r>
              <a:rPr sz="4400" spc="-5" dirty="0"/>
              <a:t>Logic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01139" y="1676400"/>
            <a:ext cx="7600188" cy="5333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6927" y="457200"/>
            <a:ext cx="1807463" cy="859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41423" y="939799"/>
            <a:ext cx="65735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Deadlock </a:t>
            </a:r>
            <a:r>
              <a:rPr sz="4400" spc="-10" dirty="0"/>
              <a:t>Avoidance</a:t>
            </a:r>
            <a:r>
              <a:rPr sz="4400" spc="-345" dirty="0"/>
              <a:t> </a:t>
            </a:r>
            <a:r>
              <a:rPr sz="4400" spc="-5" dirty="0"/>
              <a:t>Logic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6800" y="1828800"/>
            <a:ext cx="8203692" cy="47731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6927" y="457200"/>
            <a:ext cx="1807463" cy="859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91815" y="939799"/>
            <a:ext cx="48736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Deadlock</a:t>
            </a:r>
            <a:r>
              <a:rPr sz="4400" spc="-80" dirty="0"/>
              <a:t> </a:t>
            </a:r>
            <a:r>
              <a:rPr sz="4400" spc="-5" dirty="0"/>
              <a:t>Detection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" y="2362200"/>
            <a:ext cx="8604504" cy="29946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2863" y="763015"/>
            <a:ext cx="67341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Resource-Allocation</a:t>
            </a:r>
            <a:r>
              <a:rPr sz="4400" spc="-55" dirty="0"/>
              <a:t> </a:t>
            </a:r>
            <a:r>
              <a:rPr sz="4400" spc="-5" dirty="0"/>
              <a:t>Graph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145539" y="2082799"/>
            <a:ext cx="13589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P</a:t>
            </a: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-5" dirty="0">
                <a:latin typeface="Arial"/>
                <a:cs typeface="Arial"/>
              </a:rPr>
              <a:t>o</a:t>
            </a:r>
            <a:r>
              <a:rPr sz="2000" b="1" dirty="0">
                <a:latin typeface="Arial"/>
                <a:cs typeface="Arial"/>
              </a:rPr>
              <a:t>cess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39" y="3362958"/>
            <a:ext cx="42030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Resource </a:t>
            </a:r>
            <a:r>
              <a:rPr sz="2000" b="1" spc="-45" dirty="0">
                <a:latin typeface="Arial"/>
                <a:cs typeface="Arial"/>
              </a:rPr>
              <a:t>Type </a:t>
            </a:r>
            <a:r>
              <a:rPr sz="2000" b="1" spc="10" dirty="0">
                <a:latin typeface="Arial"/>
                <a:cs typeface="Arial"/>
              </a:rPr>
              <a:t>with </a:t>
            </a:r>
            <a:r>
              <a:rPr sz="2000" b="1" dirty="0">
                <a:latin typeface="Arial"/>
                <a:cs typeface="Arial"/>
              </a:rPr>
              <a:t>4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instances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24200" y="2057400"/>
            <a:ext cx="609600" cy="647700"/>
          </a:xfrm>
          <a:custGeom>
            <a:avLst/>
            <a:gdLst/>
            <a:ahLst/>
            <a:cxnLst/>
            <a:rect l="l" t="t" r="r" b="b"/>
            <a:pathLst>
              <a:path w="609600" h="647700">
                <a:moveTo>
                  <a:pt x="609600" y="324612"/>
                </a:moveTo>
                <a:lnTo>
                  <a:pt x="606313" y="276861"/>
                </a:lnTo>
                <a:lnTo>
                  <a:pt x="596762" y="231214"/>
                </a:lnTo>
                <a:lnTo>
                  <a:pt x="581405" y="188183"/>
                </a:lnTo>
                <a:lnTo>
                  <a:pt x="560703" y="148286"/>
                </a:lnTo>
                <a:lnTo>
                  <a:pt x="535117" y="112036"/>
                </a:lnTo>
                <a:lnTo>
                  <a:pt x="505106" y="79949"/>
                </a:lnTo>
                <a:lnTo>
                  <a:pt x="471132" y="52541"/>
                </a:lnTo>
                <a:lnTo>
                  <a:pt x="433654" y="30327"/>
                </a:lnTo>
                <a:lnTo>
                  <a:pt x="393132" y="13822"/>
                </a:lnTo>
                <a:lnTo>
                  <a:pt x="350027" y="3541"/>
                </a:lnTo>
                <a:lnTo>
                  <a:pt x="304800" y="0"/>
                </a:lnTo>
                <a:lnTo>
                  <a:pt x="259915" y="3541"/>
                </a:lnTo>
                <a:lnTo>
                  <a:pt x="217024" y="13822"/>
                </a:lnTo>
                <a:lnTo>
                  <a:pt x="176605" y="30327"/>
                </a:lnTo>
                <a:lnTo>
                  <a:pt x="139140" y="52541"/>
                </a:lnTo>
                <a:lnTo>
                  <a:pt x="105111" y="79949"/>
                </a:lnTo>
                <a:lnTo>
                  <a:pt x="74997" y="112036"/>
                </a:lnTo>
                <a:lnTo>
                  <a:pt x="49280" y="148286"/>
                </a:lnTo>
                <a:lnTo>
                  <a:pt x="28441" y="188183"/>
                </a:lnTo>
                <a:lnTo>
                  <a:pt x="12961" y="231214"/>
                </a:lnTo>
                <a:lnTo>
                  <a:pt x="3320" y="276861"/>
                </a:lnTo>
                <a:lnTo>
                  <a:pt x="0" y="324612"/>
                </a:lnTo>
                <a:lnTo>
                  <a:pt x="3320" y="372326"/>
                </a:lnTo>
                <a:lnTo>
                  <a:pt x="12961" y="417877"/>
                </a:lnTo>
                <a:lnTo>
                  <a:pt x="28441" y="460762"/>
                </a:lnTo>
                <a:lnTo>
                  <a:pt x="49280" y="500480"/>
                </a:lnTo>
                <a:lnTo>
                  <a:pt x="74997" y="536529"/>
                </a:lnTo>
                <a:lnTo>
                  <a:pt x="105111" y="568408"/>
                </a:lnTo>
                <a:lnTo>
                  <a:pt x="139140" y="595616"/>
                </a:lnTo>
                <a:lnTo>
                  <a:pt x="176605" y="617650"/>
                </a:lnTo>
                <a:lnTo>
                  <a:pt x="217024" y="634010"/>
                </a:lnTo>
                <a:lnTo>
                  <a:pt x="259915" y="644194"/>
                </a:lnTo>
                <a:lnTo>
                  <a:pt x="304800" y="647700"/>
                </a:lnTo>
                <a:lnTo>
                  <a:pt x="350027" y="644194"/>
                </a:lnTo>
                <a:lnTo>
                  <a:pt x="393132" y="634010"/>
                </a:lnTo>
                <a:lnTo>
                  <a:pt x="433654" y="617650"/>
                </a:lnTo>
                <a:lnTo>
                  <a:pt x="471132" y="595616"/>
                </a:lnTo>
                <a:lnTo>
                  <a:pt x="505106" y="568408"/>
                </a:lnTo>
                <a:lnTo>
                  <a:pt x="535117" y="536529"/>
                </a:lnTo>
                <a:lnTo>
                  <a:pt x="560703" y="500480"/>
                </a:lnTo>
                <a:lnTo>
                  <a:pt x="581405" y="460762"/>
                </a:lnTo>
                <a:lnTo>
                  <a:pt x="596762" y="417877"/>
                </a:lnTo>
                <a:lnTo>
                  <a:pt x="606313" y="372326"/>
                </a:lnTo>
                <a:lnTo>
                  <a:pt x="609600" y="324612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18104" y="2051304"/>
            <a:ext cx="623570" cy="661670"/>
          </a:xfrm>
          <a:custGeom>
            <a:avLst/>
            <a:gdLst/>
            <a:ahLst/>
            <a:cxnLst/>
            <a:rect l="l" t="t" r="r" b="b"/>
            <a:pathLst>
              <a:path w="623570" h="661669">
                <a:moveTo>
                  <a:pt x="1524" y="347472"/>
                </a:moveTo>
                <a:lnTo>
                  <a:pt x="1524" y="313944"/>
                </a:lnTo>
                <a:lnTo>
                  <a:pt x="0" y="330708"/>
                </a:lnTo>
                <a:lnTo>
                  <a:pt x="1524" y="347472"/>
                </a:lnTo>
                <a:close/>
              </a:path>
              <a:path w="623570" h="661669">
                <a:moveTo>
                  <a:pt x="621792" y="364236"/>
                </a:moveTo>
                <a:lnTo>
                  <a:pt x="621792" y="297180"/>
                </a:lnTo>
                <a:lnTo>
                  <a:pt x="615696" y="263652"/>
                </a:lnTo>
                <a:lnTo>
                  <a:pt x="612648" y="248412"/>
                </a:lnTo>
                <a:lnTo>
                  <a:pt x="608076" y="233172"/>
                </a:lnTo>
                <a:lnTo>
                  <a:pt x="603504" y="216408"/>
                </a:lnTo>
                <a:lnTo>
                  <a:pt x="569976" y="146304"/>
                </a:lnTo>
                <a:lnTo>
                  <a:pt x="531876" y="97536"/>
                </a:lnTo>
                <a:lnTo>
                  <a:pt x="509016" y="76200"/>
                </a:lnTo>
                <a:lnTo>
                  <a:pt x="498348" y="65532"/>
                </a:lnTo>
                <a:lnTo>
                  <a:pt x="486156" y="56388"/>
                </a:lnTo>
                <a:lnTo>
                  <a:pt x="472440" y="48768"/>
                </a:lnTo>
                <a:lnTo>
                  <a:pt x="460248" y="41148"/>
                </a:lnTo>
                <a:lnTo>
                  <a:pt x="419100" y="19812"/>
                </a:lnTo>
                <a:lnTo>
                  <a:pt x="374904" y="7620"/>
                </a:lnTo>
                <a:lnTo>
                  <a:pt x="358140" y="4572"/>
                </a:lnTo>
                <a:lnTo>
                  <a:pt x="342900" y="1524"/>
                </a:lnTo>
                <a:lnTo>
                  <a:pt x="327660" y="1524"/>
                </a:lnTo>
                <a:lnTo>
                  <a:pt x="310896" y="0"/>
                </a:lnTo>
                <a:lnTo>
                  <a:pt x="295656" y="1524"/>
                </a:lnTo>
                <a:lnTo>
                  <a:pt x="278892" y="1524"/>
                </a:lnTo>
                <a:lnTo>
                  <a:pt x="233172" y="10668"/>
                </a:lnTo>
                <a:lnTo>
                  <a:pt x="219456" y="15240"/>
                </a:lnTo>
                <a:lnTo>
                  <a:pt x="204216" y="19812"/>
                </a:lnTo>
                <a:lnTo>
                  <a:pt x="190500" y="25908"/>
                </a:lnTo>
                <a:lnTo>
                  <a:pt x="149352" y="48768"/>
                </a:lnTo>
                <a:lnTo>
                  <a:pt x="137160" y="56388"/>
                </a:lnTo>
                <a:lnTo>
                  <a:pt x="124968" y="67056"/>
                </a:lnTo>
                <a:lnTo>
                  <a:pt x="112776" y="76200"/>
                </a:lnTo>
                <a:lnTo>
                  <a:pt x="71628" y="120396"/>
                </a:lnTo>
                <a:lnTo>
                  <a:pt x="30480" y="187452"/>
                </a:lnTo>
                <a:lnTo>
                  <a:pt x="19812" y="217932"/>
                </a:lnTo>
                <a:lnTo>
                  <a:pt x="13716" y="233172"/>
                </a:lnTo>
                <a:lnTo>
                  <a:pt x="10668" y="248412"/>
                </a:lnTo>
                <a:lnTo>
                  <a:pt x="6096" y="263652"/>
                </a:lnTo>
                <a:lnTo>
                  <a:pt x="4572" y="280416"/>
                </a:lnTo>
                <a:lnTo>
                  <a:pt x="1524" y="297180"/>
                </a:lnTo>
                <a:lnTo>
                  <a:pt x="1524" y="364236"/>
                </a:lnTo>
                <a:lnTo>
                  <a:pt x="4572" y="381000"/>
                </a:lnTo>
                <a:lnTo>
                  <a:pt x="6096" y="397764"/>
                </a:lnTo>
                <a:lnTo>
                  <a:pt x="10668" y="413004"/>
                </a:lnTo>
                <a:lnTo>
                  <a:pt x="13716" y="428244"/>
                </a:lnTo>
                <a:lnTo>
                  <a:pt x="13716" y="313944"/>
                </a:lnTo>
                <a:lnTo>
                  <a:pt x="16764" y="281940"/>
                </a:lnTo>
                <a:lnTo>
                  <a:pt x="25908" y="236220"/>
                </a:lnTo>
                <a:lnTo>
                  <a:pt x="32004" y="220980"/>
                </a:lnTo>
                <a:lnTo>
                  <a:pt x="36576" y="207264"/>
                </a:lnTo>
                <a:lnTo>
                  <a:pt x="64008" y="152400"/>
                </a:lnTo>
                <a:lnTo>
                  <a:pt x="100584" y="105156"/>
                </a:lnTo>
                <a:lnTo>
                  <a:pt x="132588" y="76200"/>
                </a:lnTo>
                <a:lnTo>
                  <a:pt x="169164" y="51816"/>
                </a:lnTo>
                <a:lnTo>
                  <a:pt x="208788" y="32004"/>
                </a:lnTo>
                <a:lnTo>
                  <a:pt x="251460" y="19812"/>
                </a:lnTo>
                <a:lnTo>
                  <a:pt x="281940" y="15240"/>
                </a:lnTo>
                <a:lnTo>
                  <a:pt x="295656" y="13716"/>
                </a:lnTo>
                <a:lnTo>
                  <a:pt x="327660" y="13716"/>
                </a:lnTo>
                <a:lnTo>
                  <a:pt x="342900" y="15240"/>
                </a:lnTo>
                <a:lnTo>
                  <a:pt x="385572" y="22860"/>
                </a:lnTo>
                <a:lnTo>
                  <a:pt x="428244" y="38100"/>
                </a:lnTo>
                <a:lnTo>
                  <a:pt x="478536" y="67056"/>
                </a:lnTo>
                <a:lnTo>
                  <a:pt x="522732" y="106680"/>
                </a:lnTo>
                <a:lnTo>
                  <a:pt x="559308" y="153924"/>
                </a:lnTo>
                <a:lnTo>
                  <a:pt x="586740" y="207264"/>
                </a:lnTo>
                <a:lnTo>
                  <a:pt x="600456" y="251460"/>
                </a:lnTo>
                <a:lnTo>
                  <a:pt x="609600" y="313944"/>
                </a:lnTo>
                <a:lnTo>
                  <a:pt x="609600" y="423164"/>
                </a:lnTo>
                <a:lnTo>
                  <a:pt x="612648" y="413004"/>
                </a:lnTo>
                <a:lnTo>
                  <a:pt x="617220" y="396240"/>
                </a:lnTo>
                <a:lnTo>
                  <a:pt x="618744" y="381000"/>
                </a:lnTo>
                <a:lnTo>
                  <a:pt x="621792" y="364236"/>
                </a:lnTo>
                <a:close/>
              </a:path>
              <a:path w="623570" h="661669">
                <a:moveTo>
                  <a:pt x="609600" y="423164"/>
                </a:moveTo>
                <a:lnTo>
                  <a:pt x="609600" y="347472"/>
                </a:lnTo>
                <a:lnTo>
                  <a:pt x="606552" y="379476"/>
                </a:lnTo>
                <a:lnTo>
                  <a:pt x="600456" y="409956"/>
                </a:lnTo>
                <a:lnTo>
                  <a:pt x="586740" y="454152"/>
                </a:lnTo>
                <a:lnTo>
                  <a:pt x="559308" y="509016"/>
                </a:lnTo>
                <a:lnTo>
                  <a:pt x="522732" y="556260"/>
                </a:lnTo>
                <a:lnTo>
                  <a:pt x="489204" y="585216"/>
                </a:lnTo>
                <a:lnTo>
                  <a:pt x="478536" y="594360"/>
                </a:lnTo>
                <a:lnTo>
                  <a:pt x="440436" y="617220"/>
                </a:lnTo>
                <a:lnTo>
                  <a:pt x="400812" y="633984"/>
                </a:lnTo>
                <a:lnTo>
                  <a:pt x="356616" y="644652"/>
                </a:lnTo>
                <a:lnTo>
                  <a:pt x="326136" y="647700"/>
                </a:lnTo>
                <a:lnTo>
                  <a:pt x="295656" y="647700"/>
                </a:lnTo>
                <a:lnTo>
                  <a:pt x="236220" y="638556"/>
                </a:lnTo>
                <a:lnTo>
                  <a:pt x="195072" y="623316"/>
                </a:lnTo>
                <a:lnTo>
                  <a:pt x="144780" y="594360"/>
                </a:lnTo>
                <a:lnTo>
                  <a:pt x="100584" y="554736"/>
                </a:lnTo>
                <a:lnTo>
                  <a:pt x="64008" y="507492"/>
                </a:lnTo>
                <a:lnTo>
                  <a:pt x="36576" y="454152"/>
                </a:lnTo>
                <a:lnTo>
                  <a:pt x="32004" y="440436"/>
                </a:lnTo>
                <a:lnTo>
                  <a:pt x="25908" y="425196"/>
                </a:lnTo>
                <a:lnTo>
                  <a:pt x="16764" y="379476"/>
                </a:lnTo>
                <a:lnTo>
                  <a:pt x="13716" y="347472"/>
                </a:lnTo>
                <a:lnTo>
                  <a:pt x="13716" y="428244"/>
                </a:lnTo>
                <a:lnTo>
                  <a:pt x="19812" y="443484"/>
                </a:lnTo>
                <a:lnTo>
                  <a:pt x="24384" y="458724"/>
                </a:lnTo>
                <a:lnTo>
                  <a:pt x="30480" y="473964"/>
                </a:lnTo>
                <a:lnTo>
                  <a:pt x="53340" y="515112"/>
                </a:lnTo>
                <a:lnTo>
                  <a:pt x="71628" y="541020"/>
                </a:lnTo>
                <a:lnTo>
                  <a:pt x="91440" y="563880"/>
                </a:lnTo>
                <a:lnTo>
                  <a:pt x="114300" y="585216"/>
                </a:lnTo>
                <a:lnTo>
                  <a:pt x="124968" y="595884"/>
                </a:lnTo>
                <a:lnTo>
                  <a:pt x="137160" y="605028"/>
                </a:lnTo>
                <a:lnTo>
                  <a:pt x="150876" y="612648"/>
                </a:lnTo>
                <a:lnTo>
                  <a:pt x="163068" y="621792"/>
                </a:lnTo>
                <a:lnTo>
                  <a:pt x="176784" y="627888"/>
                </a:lnTo>
                <a:lnTo>
                  <a:pt x="190500" y="635508"/>
                </a:lnTo>
                <a:lnTo>
                  <a:pt x="204216" y="641604"/>
                </a:lnTo>
                <a:lnTo>
                  <a:pt x="219456" y="646176"/>
                </a:lnTo>
                <a:lnTo>
                  <a:pt x="233172" y="650748"/>
                </a:lnTo>
                <a:lnTo>
                  <a:pt x="263652" y="656844"/>
                </a:lnTo>
                <a:lnTo>
                  <a:pt x="280416" y="658368"/>
                </a:lnTo>
                <a:lnTo>
                  <a:pt x="295656" y="659892"/>
                </a:lnTo>
                <a:lnTo>
                  <a:pt x="312420" y="661416"/>
                </a:lnTo>
                <a:lnTo>
                  <a:pt x="342900" y="658368"/>
                </a:lnTo>
                <a:lnTo>
                  <a:pt x="359664" y="656844"/>
                </a:lnTo>
                <a:lnTo>
                  <a:pt x="390144" y="650748"/>
                </a:lnTo>
                <a:lnTo>
                  <a:pt x="403860" y="646176"/>
                </a:lnTo>
                <a:lnTo>
                  <a:pt x="419100" y="640080"/>
                </a:lnTo>
                <a:lnTo>
                  <a:pt x="432816" y="635508"/>
                </a:lnTo>
                <a:lnTo>
                  <a:pt x="473964" y="612648"/>
                </a:lnTo>
                <a:lnTo>
                  <a:pt x="510540" y="585216"/>
                </a:lnTo>
                <a:lnTo>
                  <a:pt x="551688" y="541020"/>
                </a:lnTo>
                <a:lnTo>
                  <a:pt x="592836" y="473964"/>
                </a:lnTo>
                <a:lnTo>
                  <a:pt x="598932" y="458724"/>
                </a:lnTo>
                <a:lnTo>
                  <a:pt x="609600" y="423164"/>
                </a:lnTo>
                <a:close/>
              </a:path>
              <a:path w="623570" h="661669">
                <a:moveTo>
                  <a:pt x="623316" y="330708"/>
                </a:moveTo>
                <a:lnTo>
                  <a:pt x="621792" y="313944"/>
                </a:lnTo>
                <a:lnTo>
                  <a:pt x="621792" y="347472"/>
                </a:lnTo>
                <a:lnTo>
                  <a:pt x="623316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34000" y="3810000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0" y="76199"/>
                </a:moveTo>
                <a:lnTo>
                  <a:pt x="685800" y="76199"/>
                </a:lnTo>
                <a:lnTo>
                  <a:pt x="68580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27904" y="3803904"/>
            <a:ext cx="699770" cy="82550"/>
          </a:xfrm>
          <a:custGeom>
            <a:avLst/>
            <a:gdLst/>
            <a:ahLst/>
            <a:cxnLst/>
            <a:rect l="l" t="t" r="r" b="b"/>
            <a:pathLst>
              <a:path w="699770" h="82550">
                <a:moveTo>
                  <a:pt x="699516" y="82295"/>
                </a:moveTo>
                <a:lnTo>
                  <a:pt x="699516" y="0"/>
                </a:lnTo>
                <a:lnTo>
                  <a:pt x="0" y="0"/>
                </a:lnTo>
                <a:lnTo>
                  <a:pt x="0" y="82295"/>
                </a:lnTo>
                <a:lnTo>
                  <a:pt x="6096" y="82295"/>
                </a:lnTo>
                <a:lnTo>
                  <a:pt x="6096" y="13716"/>
                </a:lnTo>
                <a:lnTo>
                  <a:pt x="13716" y="6096"/>
                </a:lnTo>
                <a:lnTo>
                  <a:pt x="13716" y="13716"/>
                </a:lnTo>
                <a:lnTo>
                  <a:pt x="685800" y="13716"/>
                </a:lnTo>
                <a:lnTo>
                  <a:pt x="685800" y="6096"/>
                </a:lnTo>
                <a:lnTo>
                  <a:pt x="691896" y="13716"/>
                </a:lnTo>
                <a:lnTo>
                  <a:pt x="691896" y="82295"/>
                </a:lnTo>
                <a:lnTo>
                  <a:pt x="699516" y="82295"/>
                </a:lnTo>
                <a:close/>
              </a:path>
              <a:path w="699770" h="82550">
                <a:moveTo>
                  <a:pt x="13716" y="13716"/>
                </a:moveTo>
                <a:lnTo>
                  <a:pt x="13716" y="6096"/>
                </a:lnTo>
                <a:lnTo>
                  <a:pt x="6096" y="13716"/>
                </a:lnTo>
                <a:lnTo>
                  <a:pt x="13716" y="13716"/>
                </a:lnTo>
                <a:close/>
              </a:path>
              <a:path w="699770" h="82550">
                <a:moveTo>
                  <a:pt x="13716" y="82295"/>
                </a:moveTo>
                <a:lnTo>
                  <a:pt x="13716" y="13716"/>
                </a:lnTo>
                <a:lnTo>
                  <a:pt x="6096" y="13716"/>
                </a:lnTo>
                <a:lnTo>
                  <a:pt x="6096" y="82295"/>
                </a:lnTo>
                <a:lnTo>
                  <a:pt x="13716" y="82295"/>
                </a:lnTo>
                <a:close/>
              </a:path>
              <a:path w="699770" h="82550">
                <a:moveTo>
                  <a:pt x="691896" y="13716"/>
                </a:moveTo>
                <a:lnTo>
                  <a:pt x="685800" y="6096"/>
                </a:lnTo>
                <a:lnTo>
                  <a:pt x="685800" y="13716"/>
                </a:lnTo>
                <a:lnTo>
                  <a:pt x="691896" y="13716"/>
                </a:lnTo>
                <a:close/>
              </a:path>
              <a:path w="699770" h="82550">
                <a:moveTo>
                  <a:pt x="691896" y="82295"/>
                </a:moveTo>
                <a:lnTo>
                  <a:pt x="691896" y="13716"/>
                </a:lnTo>
                <a:lnTo>
                  <a:pt x="685800" y="13716"/>
                </a:lnTo>
                <a:lnTo>
                  <a:pt x="685800" y="82295"/>
                </a:lnTo>
                <a:lnTo>
                  <a:pt x="691896" y="82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81600" y="5943600"/>
            <a:ext cx="688975" cy="571500"/>
          </a:xfrm>
          <a:custGeom>
            <a:avLst/>
            <a:gdLst/>
            <a:ahLst/>
            <a:cxnLst/>
            <a:rect l="l" t="t" r="r" b="b"/>
            <a:pathLst>
              <a:path w="688975" h="571500">
                <a:moveTo>
                  <a:pt x="688848" y="286512"/>
                </a:moveTo>
                <a:lnTo>
                  <a:pt x="685119" y="244114"/>
                </a:lnTo>
                <a:lnTo>
                  <a:pt x="674288" y="203668"/>
                </a:lnTo>
                <a:lnTo>
                  <a:pt x="656881" y="165613"/>
                </a:lnTo>
                <a:lnTo>
                  <a:pt x="633429" y="130388"/>
                </a:lnTo>
                <a:lnTo>
                  <a:pt x="604461" y="98433"/>
                </a:lnTo>
                <a:lnTo>
                  <a:pt x="570505" y="70188"/>
                </a:lnTo>
                <a:lnTo>
                  <a:pt x="532090" y="46093"/>
                </a:lnTo>
                <a:lnTo>
                  <a:pt x="489745" y="26586"/>
                </a:lnTo>
                <a:lnTo>
                  <a:pt x="444000" y="12109"/>
                </a:lnTo>
                <a:lnTo>
                  <a:pt x="395383" y="3100"/>
                </a:lnTo>
                <a:lnTo>
                  <a:pt x="344424" y="0"/>
                </a:lnTo>
                <a:lnTo>
                  <a:pt x="293464" y="3100"/>
                </a:lnTo>
                <a:lnTo>
                  <a:pt x="244847" y="12109"/>
                </a:lnTo>
                <a:lnTo>
                  <a:pt x="199102" y="26586"/>
                </a:lnTo>
                <a:lnTo>
                  <a:pt x="156757" y="46093"/>
                </a:lnTo>
                <a:lnTo>
                  <a:pt x="118343" y="70188"/>
                </a:lnTo>
                <a:lnTo>
                  <a:pt x="84386" y="98433"/>
                </a:lnTo>
                <a:lnTo>
                  <a:pt x="55418" y="130388"/>
                </a:lnTo>
                <a:lnTo>
                  <a:pt x="31966" y="165613"/>
                </a:lnTo>
                <a:lnTo>
                  <a:pt x="14559" y="203668"/>
                </a:lnTo>
                <a:lnTo>
                  <a:pt x="3728" y="244114"/>
                </a:lnTo>
                <a:lnTo>
                  <a:pt x="0" y="286512"/>
                </a:lnTo>
                <a:lnTo>
                  <a:pt x="3728" y="328873"/>
                </a:lnTo>
                <a:lnTo>
                  <a:pt x="14559" y="369222"/>
                </a:lnTo>
                <a:lnTo>
                  <a:pt x="31966" y="407132"/>
                </a:lnTo>
                <a:lnTo>
                  <a:pt x="55418" y="442177"/>
                </a:lnTo>
                <a:lnTo>
                  <a:pt x="84386" y="473931"/>
                </a:lnTo>
                <a:lnTo>
                  <a:pt x="118343" y="501969"/>
                </a:lnTo>
                <a:lnTo>
                  <a:pt x="156757" y="525864"/>
                </a:lnTo>
                <a:lnTo>
                  <a:pt x="199102" y="545191"/>
                </a:lnTo>
                <a:lnTo>
                  <a:pt x="244847" y="559523"/>
                </a:lnTo>
                <a:lnTo>
                  <a:pt x="293464" y="568434"/>
                </a:lnTo>
                <a:lnTo>
                  <a:pt x="344424" y="571500"/>
                </a:lnTo>
                <a:lnTo>
                  <a:pt x="395383" y="568434"/>
                </a:lnTo>
                <a:lnTo>
                  <a:pt x="444000" y="559523"/>
                </a:lnTo>
                <a:lnTo>
                  <a:pt x="489745" y="545191"/>
                </a:lnTo>
                <a:lnTo>
                  <a:pt x="532090" y="525864"/>
                </a:lnTo>
                <a:lnTo>
                  <a:pt x="570505" y="501969"/>
                </a:lnTo>
                <a:lnTo>
                  <a:pt x="604461" y="473931"/>
                </a:lnTo>
                <a:lnTo>
                  <a:pt x="633429" y="442177"/>
                </a:lnTo>
                <a:lnTo>
                  <a:pt x="656881" y="407132"/>
                </a:lnTo>
                <a:lnTo>
                  <a:pt x="674288" y="369222"/>
                </a:lnTo>
                <a:lnTo>
                  <a:pt x="685119" y="328873"/>
                </a:lnTo>
                <a:lnTo>
                  <a:pt x="688848" y="286512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75504" y="5937504"/>
            <a:ext cx="701040" cy="585470"/>
          </a:xfrm>
          <a:custGeom>
            <a:avLst/>
            <a:gdLst/>
            <a:ahLst/>
            <a:cxnLst/>
            <a:rect l="l" t="t" r="r" b="b"/>
            <a:pathLst>
              <a:path w="701039" h="585470">
                <a:moveTo>
                  <a:pt x="701040" y="292608"/>
                </a:moveTo>
                <a:lnTo>
                  <a:pt x="696468" y="248412"/>
                </a:lnTo>
                <a:lnTo>
                  <a:pt x="679704" y="192024"/>
                </a:lnTo>
                <a:lnTo>
                  <a:pt x="672084" y="178308"/>
                </a:lnTo>
                <a:lnTo>
                  <a:pt x="665988" y="166116"/>
                </a:lnTo>
                <a:lnTo>
                  <a:pt x="640080" y="128016"/>
                </a:lnTo>
                <a:lnTo>
                  <a:pt x="609600" y="96012"/>
                </a:lnTo>
                <a:lnTo>
                  <a:pt x="573024" y="67056"/>
                </a:lnTo>
                <a:lnTo>
                  <a:pt x="516636" y="35052"/>
                </a:lnTo>
                <a:lnTo>
                  <a:pt x="470916" y="18288"/>
                </a:lnTo>
                <a:lnTo>
                  <a:pt x="420624" y="6096"/>
                </a:lnTo>
                <a:lnTo>
                  <a:pt x="403860" y="4572"/>
                </a:lnTo>
                <a:lnTo>
                  <a:pt x="385572" y="1524"/>
                </a:lnTo>
                <a:lnTo>
                  <a:pt x="367284" y="1397"/>
                </a:lnTo>
                <a:lnTo>
                  <a:pt x="350520" y="0"/>
                </a:lnTo>
                <a:lnTo>
                  <a:pt x="333756" y="1397"/>
                </a:lnTo>
                <a:lnTo>
                  <a:pt x="315468" y="1524"/>
                </a:lnTo>
                <a:lnTo>
                  <a:pt x="297180" y="4572"/>
                </a:lnTo>
                <a:lnTo>
                  <a:pt x="280416" y="6096"/>
                </a:lnTo>
                <a:lnTo>
                  <a:pt x="230124" y="18288"/>
                </a:lnTo>
                <a:lnTo>
                  <a:pt x="184404" y="35052"/>
                </a:lnTo>
                <a:lnTo>
                  <a:pt x="128016" y="67056"/>
                </a:lnTo>
                <a:lnTo>
                  <a:pt x="91440" y="96012"/>
                </a:lnTo>
                <a:lnTo>
                  <a:pt x="60960" y="129540"/>
                </a:lnTo>
                <a:lnTo>
                  <a:pt x="51816" y="140208"/>
                </a:lnTo>
                <a:lnTo>
                  <a:pt x="42672" y="152400"/>
                </a:lnTo>
                <a:lnTo>
                  <a:pt x="35052" y="166116"/>
                </a:lnTo>
                <a:lnTo>
                  <a:pt x="27432" y="178308"/>
                </a:lnTo>
                <a:lnTo>
                  <a:pt x="7620" y="233172"/>
                </a:lnTo>
                <a:lnTo>
                  <a:pt x="0" y="292608"/>
                </a:lnTo>
                <a:lnTo>
                  <a:pt x="1524" y="307848"/>
                </a:lnTo>
                <a:lnTo>
                  <a:pt x="1524" y="323088"/>
                </a:lnTo>
                <a:lnTo>
                  <a:pt x="4572" y="336804"/>
                </a:lnTo>
                <a:lnTo>
                  <a:pt x="7620" y="352044"/>
                </a:lnTo>
                <a:lnTo>
                  <a:pt x="13716" y="370332"/>
                </a:lnTo>
                <a:lnTo>
                  <a:pt x="13716" y="277368"/>
                </a:lnTo>
                <a:lnTo>
                  <a:pt x="16764" y="249936"/>
                </a:lnTo>
                <a:lnTo>
                  <a:pt x="19812" y="236220"/>
                </a:lnTo>
                <a:lnTo>
                  <a:pt x="24384" y="222504"/>
                </a:lnTo>
                <a:lnTo>
                  <a:pt x="28956" y="210312"/>
                </a:lnTo>
                <a:lnTo>
                  <a:pt x="33528" y="196596"/>
                </a:lnTo>
                <a:lnTo>
                  <a:pt x="45720" y="172212"/>
                </a:lnTo>
                <a:lnTo>
                  <a:pt x="53340" y="160020"/>
                </a:lnTo>
                <a:lnTo>
                  <a:pt x="62484" y="147828"/>
                </a:lnTo>
                <a:lnTo>
                  <a:pt x="70104" y="137160"/>
                </a:lnTo>
                <a:lnTo>
                  <a:pt x="79248" y="124968"/>
                </a:lnTo>
                <a:lnTo>
                  <a:pt x="89916" y="115824"/>
                </a:lnTo>
                <a:lnTo>
                  <a:pt x="100584" y="105156"/>
                </a:lnTo>
                <a:lnTo>
                  <a:pt x="135636" y="77724"/>
                </a:lnTo>
                <a:lnTo>
                  <a:pt x="188976" y="47244"/>
                </a:lnTo>
                <a:lnTo>
                  <a:pt x="249936" y="25908"/>
                </a:lnTo>
                <a:lnTo>
                  <a:pt x="315468" y="15240"/>
                </a:lnTo>
                <a:lnTo>
                  <a:pt x="368808" y="13716"/>
                </a:lnTo>
                <a:lnTo>
                  <a:pt x="419100" y="18288"/>
                </a:lnTo>
                <a:lnTo>
                  <a:pt x="435864" y="21336"/>
                </a:lnTo>
                <a:lnTo>
                  <a:pt x="466344" y="30480"/>
                </a:lnTo>
                <a:lnTo>
                  <a:pt x="483108" y="35052"/>
                </a:lnTo>
                <a:lnTo>
                  <a:pt x="496824" y="41148"/>
                </a:lnTo>
                <a:lnTo>
                  <a:pt x="512064" y="47244"/>
                </a:lnTo>
                <a:lnTo>
                  <a:pt x="539496" y="60960"/>
                </a:lnTo>
                <a:lnTo>
                  <a:pt x="589788" y="96012"/>
                </a:lnTo>
                <a:lnTo>
                  <a:pt x="621792" y="126492"/>
                </a:lnTo>
                <a:lnTo>
                  <a:pt x="655320" y="172212"/>
                </a:lnTo>
                <a:lnTo>
                  <a:pt x="673608" y="210312"/>
                </a:lnTo>
                <a:lnTo>
                  <a:pt x="676656" y="222504"/>
                </a:lnTo>
                <a:lnTo>
                  <a:pt x="681228" y="236220"/>
                </a:lnTo>
                <a:lnTo>
                  <a:pt x="684276" y="249936"/>
                </a:lnTo>
                <a:lnTo>
                  <a:pt x="685800" y="263652"/>
                </a:lnTo>
                <a:lnTo>
                  <a:pt x="687324" y="278892"/>
                </a:lnTo>
                <a:lnTo>
                  <a:pt x="687324" y="370332"/>
                </a:lnTo>
                <a:lnTo>
                  <a:pt x="693420" y="352044"/>
                </a:lnTo>
                <a:lnTo>
                  <a:pt x="696468" y="336804"/>
                </a:lnTo>
                <a:lnTo>
                  <a:pt x="697992" y="323088"/>
                </a:lnTo>
                <a:lnTo>
                  <a:pt x="701040" y="292608"/>
                </a:lnTo>
                <a:close/>
              </a:path>
              <a:path w="701039" h="585470">
                <a:moveTo>
                  <a:pt x="687324" y="370332"/>
                </a:moveTo>
                <a:lnTo>
                  <a:pt x="687324" y="306324"/>
                </a:lnTo>
                <a:lnTo>
                  <a:pt x="685800" y="321564"/>
                </a:lnTo>
                <a:lnTo>
                  <a:pt x="684276" y="335280"/>
                </a:lnTo>
                <a:lnTo>
                  <a:pt x="681228" y="348996"/>
                </a:lnTo>
                <a:lnTo>
                  <a:pt x="676656" y="362712"/>
                </a:lnTo>
                <a:lnTo>
                  <a:pt x="672084" y="374904"/>
                </a:lnTo>
                <a:lnTo>
                  <a:pt x="667512" y="388620"/>
                </a:lnTo>
                <a:lnTo>
                  <a:pt x="655320" y="413004"/>
                </a:lnTo>
                <a:lnTo>
                  <a:pt x="647700" y="425196"/>
                </a:lnTo>
                <a:lnTo>
                  <a:pt x="638556" y="437388"/>
                </a:lnTo>
                <a:lnTo>
                  <a:pt x="630936" y="448056"/>
                </a:lnTo>
                <a:lnTo>
                  <a:pt x="600456" y="480060"/>
                </a:lnTo>
                <a:lnTo>
                  <a:pt x="565404" y="507492"/>
                </a:lnTo>
                <a:lnTo>
                  <a:pt x="512064" y="537972"/>
                </a:lnTo>
                <a:lnTo>
                  <a:pt x="451104" y="559308"/>
                </a:lnTo>
                <a:lnTo>
                  <a:pt x="434340" y="562356"/>
                </a:lnTo>
                <a:lnTo>
                  <a:pt x="419100" y="566928"/>
                </a:lnTo>
                <a:lnTo>
                  <a:pt x="385572" y="569976"/>
                </a:lnTo>
                <a:lnTo>
                  <a:pt x="368808" y="571373"/>
                </a:lnTo>
                <a:lnTo>
                  <a:pt x="332232" y="571500"/>
                </a:lnTo>
                <a:lnTo>
                  <a:pt x="281940" y="566928"/>
                </a:lnTo>
                <a:lnTo>
                  <a:pt x="265176" y="562356"/>
                </a:lnTo>
                <a:lnTo>
                  <a:pt x="249936" y="559308"/>
                </a:lnTo>
                <a:lnTo>
                  <a:pt x="188976" y="537972"/>
                </a:lnTo>
                <a:lnTo>
                  <a:pt x="135636" y="507492"/>
                </a:lnTo>
                <a:lnTo>
                  <a:pt x="100584" y="480060"/>
                </a:lnTo>
                <a:lnTo>
                  <a:pt x="60960" y="437388"/>
                </a:lnTo>
                <a:lnTo>
                  <a:pt x="33528" y="388620"/>
                </a:lnTo>
                <a:lnTo>
                  <a:pt x="19812" y="348996"/>
                </a:lnTo>
                <a:lnTo>
                  <a:pt x="15240" y="320040"/>
                </a:lnTo>
                <a:lnTo>
                  <a:pt x="13716" y="306324"/>
                </a:lnTo>
                <a:lnTo>
                  <a:pt x="13716" y="370332"/>
                </a:lnTo>
                <a:lnTo>
                  <a:pt x="21336" y="393192"/>
                </a:lnTo>
                <a:lnTo>
                  <a:pt x="28956" y="406908"/>
                </a:lnTo>
                <a:lnTo>
                  <a:pt x="35052" y="419100"/>
                </a:lnTo>
                <a:lnTo>
                  <a:pt x="42672" y="432816"/>
                </a:lnTo>
                <a:lnTo>
                  <a:pt x="51816" y="445008"/>
                </a:lnTo>
                <a:lnTo>
                  <a:pt x="60960" y="455676"/>
                </a:lnTo>
                <a:lnTo>
                  <a:pt x="70104" y="467868"/>
                </a:lnTo>
                <a:lnTo>
                  <a:pt x="103632" y="499872"/>
                </a:lnTo>
                <a:lnTo>
                  <a:pt x="155448" y="534924"/>
                </a:lnTo>
                <a:lnTo>
                  <a:pt x="214884" y="562356"/>
                </a:lnTo>
                <a:lnTo>
                  <a:pt x="263652" y="576072"/>
                </a:lnTo>
                <a:lnTo>
                  <a:pt x="297180" y="580644"/>
                </a:lnTo>
                <a:lnTo>
                  <a:pt x="315468" y="583692"/>
                </a:lnTo>
                <a:lnTo>
                  <a:pt x="333756" y="583819"/>
                </a:lnTo>
                <a:lnTo>
                  <a:pt x="350520" y="585216"/>
                </a:lnTo>
                <a:lnTo>
                  <a:pt x="367284" y="583819"/>
                </a:lnTo>
                <a:lnTo>
                  <a:pt x="387096" y="583692"/>
                </a:lnTo>
                <a:lnTo>
                  <a:pt x="403860" y="580644"/>
                </a:lnTo>
                <a:lnTo>
                  <a:pt x="420624" y="579120"/>
                </a:lnTo>
                <a:lnTo>
                  <a:pt x="470916" y="566928"/>
                </a:lnTo>
                <a:lnTo>
                  <a:pt x="516636" y="550164"/>
                </a:lnTo>
                <a:lnTo>
                  <a:pt x="573024" y="518160"/>
                </a:lnTo>
                <a:lnTo>
                  <a:pt x="609600" y="489204"/>
                </a:lnTo>
                <a:lnTo>
                  <a:pt x="640080" y="455676"/>
                </a:lnTo>
                <a:lnTo>
                  <a:pt x="649224" y="445008"/>
                </a:lnTo>
                <a:lnTo>
                  <a:pt x="658368" y="432816"/>
                </a:lnTo>
                <a:lnTo>
                  <a:pt x="665988" y="419100"/>
                </a:lnTo>
                <a:lnTo>
                  <a:pt x="673608" y="406908"/>
                </a:lnTo>
                <a:lnTo>
                  <a:pt x="679704" y="393192"/>
                </a:lnTo>
                <a:lnTo>
                  <a:pt x="687324" y="370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45539" y="5557517"/>
            <a:ext cx="4486910" cy="816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i="1" dirty="0">
                <a:latin typeface="Arial"/>
                <a:cs typeface="Arial"/>
              </a:rPr>
              <a:t>P</a:t>
            </a:r>
            <a:r>
              <a:rPr sz="1950" b="1" i="1" baseline="-21367" dirty="0">
                <a:latin typeface="Arial"/>
                <a:cs typeface="Arial"/>
              </a:rPr>
              <a:t>i </a:t>
            </a:r>
            <a:r>
              <a:rPr sz="2000" b="1" spc="-5" dirty="0">
                <a:latin typeface="Arial"/>
                <a:cs typeface="Arial"/>
              </a:rPr>
              <a:t>is holding </a:t>
            </a:r>
            <a:r>
              <a:rPr sz="2000" b="1" dirty="0">
                <a:latin typeface="Arial"/>
                <a:cs typeface="Arial"/>
              </a:rPr>
              <a:t>an </a:t>
            </a:r>
            <a:r>
              <a:rPr sz="2000" b="1" spc="-5" dirty="0">
                <a:latin typeface="Arial"/>
                <a:cs typeface="Arial"/>
              </a:rPr>
              <a:t>instance of</a:t>
            </a:r>
            <a:r>
              <a:rPr sz="2000" b="1" spc="-250" dirty="0">
                <a:latin typeface="Arial"/>
                <a:cs typeface="Arial"/>
              </a:rPr>
              <a:t> </a:t>
            </a:r>
            <a:r>
              <a:rPr sz="2000" b="1" i="1" spc="5" dirty="0">
                <a:latin typeface="Arial"/>
                <a:cs typeface="Arial"/>
              </a:rPr>
              <a:t>R</a:t>
            </a:r>
            <a:r>
              <a:rPr sz="1950" b="1" i="1" spc="7" baseline="-21367" dirty="0">
                <a:latin typeface="Arial"/>
                <a:cs typeface="Arial"/>
              </a:rPr>
              <a:t>j</a:t>
            </a:r>
            <a:endParaRPr sz="1950" baseline="-21367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664"/>
              </a:spcBef>
            </a:pPr>
            <a:r>
              <a:rPr sz="1800" i="1" spc="-5" dirty="0">
                <a:latin typeface="Arial"/>
                <a:cs typeface="Arial"/>
              </a:rPr>
              <a:t>P</a:t>
            </a:r>
            <a:r>
              <a:rPr sz="1800" i="1" spc="-7" baseline="-20833" dirty="0">
                <a:latin typeface="Arial"/>
                <a:cs typeface="Arial"/>
              </a:rPr>
              <a:t>i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05400" y="4724400"/>
            <a:ext cx="597535" cy="548640"/>
          </a:xfrm>
          <a:custGeom>
            <a:avLst/>
            <a:gdLst/>
            <a:ahLst/>
            <a:cxnLst/>
            <a:rect l="l" t="t" r="r" b="b"/>
            <a:pathLst>
              <a:path w="597535" h="548639">
                <a:moveTo>
                  <a:pt x="597408" y="274320"/>
                </a:moveTo>
                <a:lnTo>
                  <a:pt x="593488" y="229976"/>
                </a:lnTo>
                <a:lnTo>
                  <a:pt x="582143" y="187854"/>
                </a:lnTo>
                <a:lnTo>
                  <a:pt x="563995" y="148530"/>
                </a:lnTo>
                <a:lnTo>
                  <a:pt x="539666" y="112580"/>
                </a:lnTo>
                <a:lnTo>
                  <a:pt x="509778" y="80581"/>
                </a:lnTo>
                <a:lnTo>
                  <a:pt x="474951" y="53108"/>
                </a:lnTo>
                <a:lnTo>
                  <a:pt x="435809" y="30737"/>
                </a:lnTo>
                <a:lnTo>
                  <a:pt x="392972" y="14045"/>
                </a:lnTo>
                <a:lnTo>
                  <a:pt x="347063" y="3607"/>
                </a:lnTo>
                <a:lnTo>
                  <a:pt x="298704" y="0"/>
                </a:lnTo>
                <a:lnTo>
                  <a:pt x="250344" y="3607"/>
                </a:lnTo>
                <a:lnTo>
                  <a:pt x="204435" y="14045"/>
                </a:lnTo>
                <a:lnTo>
                  <a:pt x="161598" y="30737"/>
                </a:lnTo>
                <a:lnTo>
                  <a:pt x="122456" y="53108"/>
                </a:lnTo>
                <a:lnTo>
                  <a:pt x="87630" y="80581"/>
                </a:lnTo>
                <a:lnTo>
                  <a:pt x="57741" y="112580"/>
                </a:lnTo>
                <a:lnTo>
                  <a:pt x="33412" y="148530"/>
                </a:lnTo>
                <a:lnTo>
                  <a:pt x="15264" y="187854"/>
                </a:lnTo>
                <a:lnTo>
                  <a:pt x="3919" y="229976"/>
                </a:lnTo>
                <a:lnTo>
                  <a:pt x="0" y="274320"/>
                </a:lnTo>
                <a:lnTo>
                  <a:pt x="3919" y="318663"/>
                </a:lnTo>
                <a:lnTo>
                  <a:pt x="15264" y="360785"/>
                </a:lnTo>
                <a:lnTo>
                  <a:pt x="33412" y="400109"/>
                </a:lnTo>
                <a:lnTo>
                  <a:pt x="57741" y="436059"/>
                </a:lnTo>
                <a:lnTo>
                  <a:pt x="87630" y="468058"/>
                </a:lnTo>
                <a:lnTo>
                  <a:pt x="122456" y="495531"/>
                </a:lnTo>
                <a:lnTo>
                  <a:pt x="161598" y="517902"/>
                </a:lnTo>
                <a:lnTo>
                  <a:pt x="204435" y="534594"/>
                </a:lnTo>
                <a:lnTo>
                  <a:pt x="250344" y="545032"/>
                </a:lnTo>
                <a:lnTo>
                  <a:pt x="298704" y="548640"/>
                </a:lnTo>
                <a:lnTo>
                  <a:pt x="347063" y="545032"/>
                </a:lnTo>
                <a:lnTo>
                  <a:pt x="392972" y="534594"/>
                </a:lnTo>
                <a:lnTo>
                  <a:pt x="435809" y="517902"/>
                </a:lnTo>
                <a:lnTo>
                  <a:pt x="474951" y="495531"/>
                </a:lnTo>
                <a:lnTo>
                  <a:pt x="509778" y="468058"/>
                </a:lnTo>
                <a:lnTo>
                  <a:pt x="539666" y="436059"/>
                </a:lnTo>
                <a:lnTo>
                  <a:pt x="563995" y="400109"/>
                </a:lnTo>
                <a:lnTo>
                  <a:pt x="582143" y="360785"/>
                </a:lnTo>
                <a:lnTo>
                  <a:pt x="593488" y="318663"/>
                </a:lnTo>
                <a:lnTo>
                  <a:pt x="597408" y="27432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99304" y="4718304"/>
            <a:ext cx="609600" cy="561340"/>
          </a:xfrm>
          <a:custGeom>
            <a:avLst/>
            <a:gdLst/>
            <a:ahLst/>
            <a:cxnLst/>
            <a:rect l="l" t="t" r="r" b="b"/>
            <a:pathLst>
              <a:path w="609600" h="561339">
                <a:moveTo>
                  <a:pt x="1524" y="295656"/>
                </a:moveTo>
                <a:lnTo>
                  <a:pt x="1524" y="266700"/>
                </a:lnTo>
                <a:lnTo>
                  <a:pt x="0" y="280416"/>
                </a:lnTo>
                <a:lnTo>
                  <a:pt x="1524" y="295656"/>
                </a:lnTo>
                <a:close/>
              </a:path>
              <a:path w="609600" h="561339">
                <a:moveTo>
                  <a:pt x="609600" y="295656"/>
                </a:moveTo>
                <a:lnTo>
                  <a:pt x="609600" y="266700"/>
                </a:lnTo>
                <a:lnTo>
                  <a:pt x="608076" y="251460"/>
                </a:lnTo>
                <a:lnTo>
                  <a:pt x="606552" y="237744"/>
                </a:lnTo>
                <a:lnTo>
                  <a:pt x="600456" y="210312"/>
                </a:lnTo>
                <a:lnTo>
                  <a:pt x="595884" y="196596"/>
                </a:lnTo>
                <a:lnTo>
                  <a:pt x="591312" y="184404"/>
                </a:lnTo>
                <a:lnTo>
                  <a:pt x="586740" y="170688"/>
                </a:lnTo>
                <a:lnTo>
                  <a:pt x="579120" y="158496"/>
                </a:lnTo>
                <a:lnTo>
                  <a:pt x="573024" y="146304"/>
                </a:lnTo>
                <a:lnTo>
                  <a:pt x="565404" y="135636"/>
                </a:lnTo>
                <a:lnTo>
                  <a:pt x="539496" y="102108"/>
                </a:lnTo>
                <a:lnTo>
                  <a:pt x="498348" y="64008"/>
                </a:lnTo>
                <a:lnTo>
                  <a:pt x="449580" y="33528"/>
                </a:lnTo>
                <a:lnTo>
                  <a:pt x="423672" y="22860"/>
                </a:lnTo>
                <a:lnTo>
                  <a:pt x="409956" y="16764"/>
                </a:lnTo>
                <a:lnTo>
                  <a:pt x="396240" y="12192"/>
                </a:lnTo>
                <a:lnTo>
                  <a:pt x="365760" y="6096"/>
                </a:lnTo>
                <a:lnTo>
                  <a:pt x="352044" y="3048"/>
                </a:lnTo>
                <a:lnTo>
                  <a:pt x="336804" y="1524"/>
                </a:lnTo>
                <a:lnTo>
                  <a:pt x="321564" y="1524"/>
                </a:lnTo>
                <a:lnTo>
                  <a:pt x="304800" y="0"/>
                </a:lnTo>
                <a:lnTo>
                  <a:pt x="289560" y="1524"/>
                </a:lnTo>
                <a:lnTo>
                  <a:pt x="274320" y="1524"/>
                </a:lnTo>
                <a:lnTo>
                  <a:pt x="259080" y="3048"/>
                </a:lnTo>
                <a:lnTo>
                  <a:pt x="228600" y="9144"/>
                </a:lnTo>
                <a:lnTo>
                  <a:pt x="214884" y="13716"/>
                </a:lnTo>
                <a:lnTo>
                  <a:pt x="201168" y="16764"/>
                </a:lnTo>
                <a:lnTo>
                  <a:pt x="185928" y="22860"/>
                </a:lnTo>
                <a:lnTo>
                  <a:pt x="173736" y="27432"/>
                </a:lnTo>
                <a:lnTo>
                  <a:pt x="160020" y="35052"/>
                </a:lnTo>
                <a:lnTo>
                  <a:pt x="111252" y="64008"/>
                </a:lnTo>
                <a:lnTo>
                  <a:pt x="70104" y="102108"/>
                </a:lnTo>
                <a:lnTo>
                  <a:pt x="36576" y="147828"/>
                </a:lnTo>
                <a:lnTo>
                  <a:pt x="24384" y="172212"/>
                </a:lnTo>
                <a:lnTo>
                  <a:pt x="18288" y="184404"/>
                </a:lnTo>
                <a:lnTo>
                  <a:pt x="13716" y="196596"/>
                </a:lnTo>
                <a:lnTo>
                  <a:pt x="10668" y="210312"/>
                </a:lnTo>
                <a:lnTo>
                  <a:pt x="6096" y="224028"/>
                </a:lnTo>
                <a:lnTo>
                  <a:pt x="4572" y="237744"/>
                </a:lnTo>
                <a:lnTo>
                  <a:pt x="1524" y="251460"/>
                </a:lnTo>
                <a:lnTo>
                  <a:pt x="1524" y="309372"/>
                </a:lnTo>
                <a:lnTo>
                  <a:pt x="4572" y="323088"/>
                </a:lnTo>
                <a:lnTo>
                  <a:pt x="6096" y="336804"/>
                </a:lnTo>
                <a:lnTo>
                  <a:pt x="10668" y="350520"/>
                </a:lnTo>
                <a:lnTo>
                  <a:pt x="13716" y="364236"/>
                </a:lnTo>
                <a:lnTo>
                  <a:pt x="13716" y="266700"/>
                </a:lnTo>
                <a:lnTo>
                  <a:pt x="16764" y="239268"/>
                </a:lnTo>
                <a:lnTo>
                  <a:pt x="19812" y="227076"/>
                </a:lnTo>
                <a:lnTo>
                  <a:pt x="22860" y="213360"/>
                </a:lnTo>
                <a:lnTo>
                  <a:pt x="25908" y="201168"/>
                </a:lnTo>
                <a:lnTo>
                  <a:pt x="30480" y="188976"/>
                </a:lnTo>
                <a:lnTo>
                  <a:pt x="42672" y="164592"/>
                </a:lnTo>
                <a:lnTo>
                  <a:pt x="48768" y="153924"/>
                </a:lnTo>
                <a:lnTo>
                  <a:pt x="54864" y="141732"/>
                </a:lnTo>
                <a:lnTo>
                  <a:pt x="79248" y="111252"/>
                </a:lnTo>
                <a:lnTo>
                  <a:pt x="118872" y="74676"/>
                </a:lnTo>
                <a:lnTo>
                  <a:pt x="166116" y="45720"/>
                </a:lnTo>
                <a:lnTo>
                  <a:pt x="204216" y="28956"/>
                </a:lnTo>
                <a:lnTo>
                  <a:pt x="217932" y="25908"/>
                </a:lnTo>
                <a:lnTo>
                  <a:pt x="231648" y="21336"/>
                </a:lnTo>
                <a:lnTo>
                  <a:pt x="246888" y="18288"/>
                </a:lnTo>
                <a:lnTo>
                  <a:pt x="260604" y="16764"/>
                </a:lnTo>
                <a:lnTo>
                  <a:pt x="291084" y="13716"/>
                </a:lnTo>
                <a:lnTo>
                  <a:pt x="320040" y="13716"/>
                </a:lnTo>
                <a:lnTo>
                  <a:pt x="350520" y="16764"/>
                </a:lnTo>
                <a:lnTo>
                  <a:pt x="364236" y="18288"/>
                </a:lnTo>
                <a:lnTo>
                  <a:pt x="377952" y="21336"/>
                </a:lnTo>
                <a:lnTo>
                  <a:pt x="393192" y="25908"/>
                </a:lnTo>
                <a:lnTo>
                  <a:pt x="405384" y="28956"/>
                </a:lnTo>
                <a:lnTo>
                  <a:pt x="419100" y="35052"/>
                </a:lnTo>
                <a:lnTo>
                  <a:pt x="432816" y="39624"/>
                </a:lnTo>
                <a:lnTo>
                  <a:pt x="445008" y="45720"/>
                </a:lnTo>
                <a:lnTo>
                  <a:pt x="492252" y="74676"/>
                </a:lnTo>
                <a:lnTo>
                  <a:pt x="530352" y="111252"/>
                </a:lnTo>
                <a:lnTo>
                  <a:pt x="554736" y="141732"/>
                </a:lnTo>
                <a:lnTo>
                  <a:pt x="574548" y="176784"/>
                </a:lnTo>
                <a:lnTo>
                  <a:pt x="588264" y="214884"/>
                </a:lnTo>
                <a:lnTo>
                  <a:pt x="595884" y="252984"/>
                </a:lnTo>
                <a:lnTo>
                  <a:pt x="597408" y="266700"/>
                </a:lnTo>
                <a:lnTo>
                  <a:pt x="597408" y="359664"/>
                </a:lnTo>
                <a:lnTo>
                  <a:pt x="600456" y="350520"/>
                </a:lnTo>
                <a:lnTo>
                  <a:pt x="606552" y="323088"/>
                </a:lnTo>
                <a:lnTo>
                  <a:pt x="609600" y="295656"/>
                </a:lnTo>
                <a:close/>
              </a:path>
              <a:path w="609600" h="561339">
                <a:moveTo>
                  <a:pt x="597408" y="359664"/>
                </a:moveTo>
                <a:lnTo>
                  <a:pt x="597408" y="294132"/>
                </a:lnTo>
                <a:lnTo>
                  <a:pt x="594360" y="321564"/>
                </a:lnTo>
                <a:lnTo>
                  <a:pt x="591312" y="335280"/>
                </a:lnTo>
                <a:lnTo>
                  <a:pt x="588264" y="347472"/>
                </a:lnTo>
                <a:lnTo>
                  <a:pt x="583692" y="359664"/>
                </a:lnTo>
                <a:lnTo>
                  <a:pt x="579120" y="373380"/>
                </a:lnTo>
                <a:lnTo>
                  <a:pt x="562356" y="408432"/>
                </a:lnTo>
                <a:lnTo>
                  <a:pt x="530352" y="451104"/>
                </a:lnTo>
                <a:lnTo>
                  <a:pt x="490728" y="487680"/>
                </a:lnTo>
                <a:lnTo>
                  <a:pt x="445008" y="516636"/>
                </a:lnTo>
                <a:lnTo>
                  <a:pt x="431292" y="521208"/>
                </a:lnTo>
                <a:lnTo>
                  <a:pt x="419100" y="527304"/>
                </a:lnTo>
                <a:lnTo>
                  <a:pt x="391668" y="536448"/>
                </a:lnTo>
                <a:lnTo>
                  <a:pt x="364236" y="542544"/>
                </a:lnTo>
                <a:lnTo>
                  <a:pt x="348996" y="545592"/>
                </a:lnTo>
                <a:lnTo>
                  <a:pt x="335280" y="547116"/>
                </a:lnTo>
                <a:lnTo>
                  <a:pt x="320040" y="547116"/>
                </a:lnTo>
                <a:lnTo>
                  <a:pt x="304800" y="548640"/>
                </a:lnTo>
                <a:lnTo>
                  <a:pt x="289560" y="547116"/>
                </a:lnTo>
                <a:lnTo>
                  <a:pt x="275844" y="547116"/>
                </a:lnTo>
                <a:lnTo>
                  <a:pt x="260604" y="545592"/>
                </a:lnTo>
                <a:lnTo>
                  <a:pt x="246888" y="542544"/>
                </a:lnTo>
                <a:lnTo>
                  <a:pt x="231648" y="539496"/>
                </a:lnTo>
                <a:lnTo>
                  <a:pt x="217932" y="536448"/>
                </a:lnTo>
                <a:lnTo>
                  <a:pt x="178308" y="521208"/>
                </a:lnTo>
                <a:lnTo>
                  <a:pt x="141732" y="502920"/>
                </a:lnTo>
                <a:lnTo>
                  <a:pt x="99060" y="469392"/>
                </a:lnTo>
                <a:lnTo>
                  <a:pt x="62484" y="429768"/>
                </a:lnTo>
                <a:lnTo>
                  <a:pt x="48768" y="408432"/>
                </a:lnTo>
                <a:lnTo>
                  <a:pt x="41148" y="396240"/>
                </a:lnTo>
                <a:lnTo>
                  <a:pt x="36576" y="384048"/>
                </a:lnTo>
                <a:lnTo>
                  <a:pt x="30480" y="371856"/>
                </a:lnTo>
                <a:lnTo>
                  <a:pt x="25908" y="359664"/>
                </a:lnTo>
                <a:lnTo>
                  <a:pt x="22860" y="347472"/>
                </a:lnTo>
                <a:lnTo>
                  <a:pt x="18288" y="333756"/>
                </a:lnTo>
                <a:lnTo>
                  <a:pt x="16764" y="321564"/>
                </a:lnTo>
                <a:lnTo>
                  <a:pt x="13716" y="294132"/>
                </a:lnTo>
                <a:lnTo>
                  <a:pt x="13716" y="364236"/>
                </a:lnTo>
                <a:lnTo>
                  <a:pt x="19812" y="377952"/>
                </a:lnTo>
                <a:lnTo>
                  <a:pt x="24384" y="390144"/>
                </a:lnTo>
                <a:lnTo>
                  <a:pt x="30480" y="402336"/>
                </a:lnTo>
                <a:lnTo>
                  <a:pt x="38100" y="414528"/>
                </a:lnTo>
                <a:lnTo>
                  <a:pt x="44196" y="426720"/>
                </a:lnTo>
                <a:lnTo>
                  <a:pt x="53340" y="437388"/>
                </a:lnTo>
                <a:lnTo>
                  <a:pt x="70104" y="458724"/>
                </a:lnTo>
                <a:lnTo>
                  <a:pt x="89916" y="478536"/>
                </a:lnTo>
                <a:lnTo>
                  <a:pt x="135636" y="513588"/>
                </a:lnTo>
                <a:lnTo>
                  <a:pt x="187452" y="539496"/>
                </a:lnTo>
                <a:lnTo>
                  <a:pt x="230124" y="551688"/>
                </a:lnTo>
                <a:lnTo>
                  <a:pt x="243840" y="554736"/>
                </a:lnTo>
                <a:lnTo>
                  <a:pt x="259080" y="557784"/>
                </a:lnTo>
                <a:lnTo>
                  <a:pt x="289560" y="560832"/>
                </a:lnTo>
                <a:lnTo>
                  <a:pt x="321564" y="560832"/>
                </a:lnTo>
                <a:lnTo>
                  <a:pt x="352044" y="557784"/>
                </a:lnTo>
                <a:lnTo>
                  <a:pt x="367284" y="554736"/>
                </a:lnTo>
                <a:lnTo>
                  <a:pt x="381000" y="551688"/>
                </a:lnTo>
                <a:lnTo>
                  <a:pt x="396240" y="548640"/>
                </a:lnTo>
                <a:lnTo>
                  <a:pt x="451104" y="527304"/>
                </a:lnTo>
                <a:lnTo>
                  <a:pt x="499872" y="496824"/>
                </a:lnTo>
                <a:lnTo>
                  <a:pt x="541020" y="458724"/>
                </a:lnTo>
                <a:lnTo>
                  <a:pt x="565404" y="426720"/>
                </a:lnTo>
                <a:lnTo>
                  <a:pt x="586740" y="390144"/>
                </a:lnTo>
                <a:lnTo>
                  <a:pt x="591312" y="376428"/>
                </a:lnTo>
                <a:lnTo>
                  <a:pt x="595884" y="364236"/>
                </a:lnTo>
                <a:lnTo>
                  <a:pt x="597408" y="359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45539" y="4374384"/>
            <a:ext cx="4364990" cy="76835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i="1" dirty="0">
                <a:latin typeface="Arial"/>
                <a:cs typeface="Arial"/>
              </a:rPr>
              <a:t>P</a:t>
            </a:r>
            <a:r>
              <a:rPr sz="1950" b="1" i="1" baseline="-21367" dirty="0">
                <a:latin typeface="Arial"/>
                <a:cs typeface="Arial"/>
              </a:rPr>
              <a:t>i </a:t>
            </a:r>
            <a:r>
              <a:rPr sz="2000" b="1" dirty="0">
                <a:latin typeface="Arial"/>
                <a:cs typeface="Arial"/>
              </a:rPr>
              <a:t>requests </a:t>
            </a:r>
            <a:r>
              <a:rPr sz="2000" b="1" spc="-5" dirty="0">
                <a:latin typeface="Arial"/>
                <a:cs typeface="Arial"/>
              </a:rPr>
              <a:t>instance of</a:t>
            </a:r>
            <a:r>
              <a:rPr sz="2000" b="1" spc="-260" dirty="0">
                <a:latin typeface="Arial"/>
                <a:cs typeface="Arial"/>
              </a:rPr>
              <a:t> </a:t>
            </a:r>
            <a:r>
              <a:rPr sz="2000" b="1" i="1" spc="5" dirty="0">
                <a:latin typeface="Arial"/>
                <a:cs typeface="Arial"/>
              </a:rPr>
              <a:t>R</a:t>
            </a:r>
            <a:r>
              <a:rPr sz="1950" b="1" i="1" spc="7" baseline="-21367" dirty="0">
                <a:latin typeface="Arial"/>
                <a:cs typeface="Arial"/>
              </a:rPr>
              <a:t>j</a:t>
            </a:r>
            <a:endParaRPr sz="1950" baseline="-21367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605"/>
              </a:spcBef>
            </a:pPr>
            <a:r>
              <a:rPr sz="1800" i="1" spc="-5" dirty="0">
                <a:latin typeface="Arial"/>
                <a:cs typeface="Arial"/>
              </a:rPr>
              <a:t>P</a:t>
            </a:r>
            <a:r>
              <a:rPr sz="1800" i="1" spc="-7" baseline="-20833" dirty="0">
                <a:latin typeface="Arial"/>
                <a:cs typeface="Arial"/>
              </a:rPr>
              <a:t>i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34000" y="3886199"/>
            <a:ext cx="685800" cy="53340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685800" y="0"/>
                </a:moveTo>
                <a:lnTo>
                  <a:pt x="0" y="0"/>
                </a:lnTo>
                <a:lnTo>
                  <a:pt x="0" y="533400"/>
                </a:lnTo>
                <a:lnTo>
                  <a:pt x="685800" y="533400"/>
                </a:lnTo>
                <a:lnTo>
                  <a:pt x="68580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27904" y="3886199"/>
            <a:ext cx="699770" cy="541020"/>
          </a:xfrm>
          <a:custGeom>
            <a:avLst/>
            <a:gdLst/>
            <a:ahLst/>
            <a:cxnLst/>
            <a:rect l="l" t="t" r="r" b="b"/>
            <a:pathLst>
              <a:path w="699770" h="541020">
                <a:moveTo>
                  <a:pt x="13716" y="527304"/>
                </a:moveTo>
                <a:lnTo>
                  <a:pt x="13716" y="0"/>
                </a:lnTo>
                <a:lnTo>
                  <a:pt x="0" y="0"/>
                </a:lnTo>
                <a:lnTo>
                  <a:pt x="0" y="541020"/>
                </a:lnTo>
                <a:lnTo>
                  <a:pt x="6096" y="541020"/>
                </a:lnTo>
                <a:lnTo>
                  <a:pt x="6096" y="527304"/>
                </a:lnTo>
                <a:lnTo>
                  <a:pt x="13716" y="527304"/>
                </a:lnTo>
                <a:close/>
              </a:path>
              <a:path w="699770" h="541020">
                <a:moveTo>
                  <a:pt x="691896" y="527304"/>
                </a:moveTo>
                <a:lnTo>
                  <a:pt x="6096" y="527304"/>
                </a:lnTo>
                <a:lnTo>
                  <a:pt x="13716" y="533400"/>
                </a:lnTo>
                <a:lnTo>
                  <a:pt x="13716" y="541020"/>
                </a:lnTo>
                <a:lnTo>
                  <a:pt x="685800" y="541020"/>
                </a:lnTo>
                <a:lnTo>
                  <a:pt x="685800" y="533400"/>
                </a:lnTo>
                <a:lnTo>
                  <a:pt x="691896" y="527304"/>
                </a:lnTo>
                <a:close/>
              </a:path>
              <a:path w="699770" h="541020">
                <a:moveTo>
                  <a:pt x="13716" y="541020"/>
                </a:moveTo>
                <a:lnTo>
                  <a:pt x="13716" y="533400"/>
                </a:lnTo>
                <a:lnTo>
                  <a:pt x="6096" y="527304"/>
                </a:lnTo>
                <a:lnTo>
                  <a:pt x="6096" y="541020"/>
                </a:lnTo>
                <a:lnTo>
                  <a:pt x="13716" y="541020"/>
                </a:lnTo>
                <a:close/>
              </a:path>
              <a:path w="699770" h="541020">
                <a:moveTo>
                  <a:pt x="699516" y="541020"/>
                </a:moveTo>
                <a:lnTo>
                  <a:pt x="699516" y="0"/>
                </a:lnTo>
                <a:lnTo>
                  <a:pt x="685800" y="0"/>
                </a:lnTo>
                <a:lnTo>
                  <a:pt x="685800" y="527304"/>
                </a:lnTo>
                <a:lnTo>
                  <a:pt x="691896" y="527304"/>
                </a:lnTo>
                <a:lnTo>
                  <a:pt x="691896" y="541020"/>
                </a:lnTo>
                <a:lnTo>
                  <a:pt x="699516" y="541020"/>
                </a:lnTo>
                <a:close/>
              </a:path>
              <a:path w="699770" h="541020">
                <a:moveTo>
                  <a:pt x="691896" y="541020"/>
                </a:moveTo>
                <a:lnTo>
                  <a:pt x="691896" y="527304"/>
                </a:lnTo>
                <a:lnTo>
                  <a:pt x="685800" y="533400"/>
                </a:lnTo>
                <a:lnTo>
                  <a:pt x="685800" y="541020"/>
                </a:lnTo>
                <a:lnTo>
                  <a:pt x="691896" y="541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01640" y="3942588"/>
            <a:ext cx="129540" cy="121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40908" y="3942588"/>
            <a:ext cx="129540" cy="1219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01640" y="4131564"/>
            <a:ext cx="129540" cy="1219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40908" y="4131564"/>
            <a:ext cx="129540" cy="1219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39612" y="4648200"/>
            <a:ext cx="589915" cy="612775"/>
          </a:xfrm>
          <a:custGeom>
            <a:avLst/>
            <a:gdLst/>
            <a:ahLst/>
            <a:cxnLst/>
            <a:rect l="l" t="t" r="r" b="b"/>
            <a:pathLst>
              <a:path w="589915" h="612775">
                <a:moveTo>
                  <a:pt x="0" y="0"/>
                </a:moveTo>
                <a:lnTo>
                  <a:pt x="0" y="612648"/>
                </a:lnTo>
                <a:lnTo>
                  <a:pt x="589788" y="612648"/>
                </a:lnTo>
                <a:lnTo>
                  <a:pt x="589788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33516" y="4642104"/>
            <a:ext cx="603885" cy="624840"/>
          </a:xfrm>
          <a:custGeom>
            <a:avLst/>
            <a:gdLst/>
            <a:ahLst/>
            <a:cxnLst/>
            <a:rect l="l" t="t" r="r" b="b"/>
            <a:pathLst>
              <a:path w="603884" h="624839">
                <a:moveTo>
                  <a:pt x="603504" y="624840"/>
                </a:moveTo>
                <a:lnTo>
                  <a:pt x="603504" y="0"/>
                </a:lnTo>
                <a:lnTo>
                  <a:pt x="0" y="0"/>
                </a:lnTo>
                <a:lnTo>
                  <a:pt x="0" y="624840"/>
                </a:lnTo>
                <a:lnTo>
                  <a:pt x="6096" y="624840"/>
                </a:lnTo>
                <a:lnTo>
                  <a:pt x="6096" y="13716"/>
                </a:lnTo>
                <a:lnTo>
                  <a:pt x="12192" y="6096"/>
                </a:lnTo>
                <a:lnTo>
                  <a:pt x="12192" y="13716"/>
                </a:lnTo>
                <a:lnTo>
                  <a:pt x="589788" y="13716"/>
                </a:lnTo>
                <a:lnTo>
                  <a:pt x="589788" y="6096"/>
                </a:lnTo>
                <a:lnTo>
                  <a:pt x="595884" y="13716"/>
                </a:lnTo>
                <a:lnTo>
                  <a:pt x="595884" y="624840"/>
                </a:lnTo>
                <a:lnTo>
                  <a:pt x="603504" y="624840"/>
                </a:lnTo>
                <a:close/>
              </a:path>
              <a:path w="603884" h="624839">
                <a:moveTo>
                  <a:pt x="12192" y="13716"/>
                </a:moveTo>
                <a:lnTo>
                  <a:pt x="12192" y="6096"/>
                </a:lnTo>
                <a:lnTo>
                  <a:pt x="6096" y="13716"/>
                </a:lnTo>
                <a:lnTo>
                  <a:pt x="12192" y="13716"/>
                </a:lnTo>
                <a:close/>
              </a:path>
              <a:path w="603884" h="624839">
                <a:moveTo>
                  <a:pt x="12192" y="611124"/>
                </a:moveTo>
                <a:lnTo>
                  <a:pt x="12192" y="13716"/>
                </a:lnTo>
                <a:lnTo>
                  <a:pt x="6096" y="13716"/>
                </a:lnTo>
                <a:lnTo>
                  <a:pt x="6096" y="611124"/>
                </a:lnTo>
                <a:lnTo>
                  <a:pt x="12192" y="611124"/>
                </a:lnTo>
                <a:close/>
              </a:path>
              <a:path w="603884" h="624839">
                <a:moveTo>
                  <a:pt x="595884" y="611124"/>
                </a:moveTo>
                <a:lnTo>
                  <a:pt x="6096" y="611124"/>
                </a:lnTo>
                <a:lnTo>
                  <a:pt x="12192" y="618744"/>
                </a:lnTo>
                <a:lnTo>
                  <a:pt x="12192" y="624840"/>
                </a:lnTo>
                <a:lnTo>
                  <a:pt x="589788" y="624840"/>
                </a:lnTo>
                <a:lnTo>
                  <a:pt x="589788" y="618744"/>
                </a:lnTo>
                <a:lnTo>
                  <a:pt x="595884" y="611124"/>
                </a:lnTo>
                <a:close/>
              </a:path>
              <a:path w="603884" h="624839">
                <a:moveTo>
                  <a:pt x="12192" y="624840"/>
                </a:moveTo>
                <a:lnTo>
                  <a:pt x="12192" y="618744"/>
                </a:lnTo>
                <a:lnTo>
                  <a:pt x="6096" y="611124"/>
                </a:lnTo>
                <a:lnTo>
                  <a:pt x="6096" y="624840"/>
                </a:lnTo>
                <a:lnTo>
                  <a:pt x="12192" y="624840"/>
                </a:lnTo>
                <a:close/>
              </a:path>
              <a:path w="603884" h="624839">
                <a:moveTo>
                  <a:pt x="595884" y="13716"/>
                </a:moveTo>
                <a:lnTo>
                  <a:pt x="589788" y="6096"/>
                </a:lnTo>
                <a:lnTo>
                  <a:pt x="589788" y="13716"/>
                </a:lnTo>
                <a:lnTo>
                  <a:pt x="595884" y="13716"/>
                </a:lnTo>
                <a:close/>
              </a:path>
              <a:path w="603884" h="624839">
                <a:moveTo>
                  <a:pt x="595884" y="611124"/>
                </a:moveTo>
                <a:lnTo>
                  <a:pt x="595884" y="13716"/>
                </a:lnTo>
                <a:lnTo>
                  <a:pt x="589788" y="13716"/>
                </a:lnTo>
                <a:lnTo>
                  <a:pt x="589788" y="611124"/>
                </a:lnTo>
                <a:lnTo>
                  <a:pt x="595884" y="611124"/>
                </a:lnTo>
                <a:close/>
              </a:path>
              <a:path w="603884" h="624839">
                <a:moveTo>
                  <a:pt x="595884" y="624840"/>
                </a:moveTo>
                <a:lnTo>
                  <a:pt x="595884" y="611124"/>
                </a:lnTo>
                <a:lnTo>
                  <a:pt x="589788" y="618744"/>
                </a:lnTo>
                <a:lnTo>
                  <a:pt x="589788" y="624840"/>
                </a:lnTo>
                <a:lnTo>
                  <a:pt x="595884" y="6248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82868" y="4780788"/>
            <a:ext cx="112776" cy="1219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88608" y="4780788"/>
            <a:ext cx="112776" cy="1219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82868" y="4971288"/>
            <a:ext cx="112776" cy="1219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88608" y="4971288"/>
            <a:ext cx="112776" cy="1219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11952" y="5006340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42316" y="44196"/>
                </a:moveTo>
                <a:lnTo>
                  <a:pt x="242316" y="32004"/>
                </a:lnTo>
                <a:lnTo>
                  <a:pt x="0" y="32004"/>
                </a:lnTo>
                <a:lnTo>
                  <a:pt x="0" y="44196"/>
                </a:lnTo>
                <a:lnTo>
                  <a:pt x="242316" y="44196"/>
                </a:lnTo>
                <a:close/>
              </a:path>
              <a:path w="304800" h="76200">
                <a:moveTo>
                  <a:pt x="304800" y="38100"/>
                </a:moveTo>
                <a:lnTo>
                  <a:pt x="228600" y="0"/>
                </a:lnTo>
                <a:lnTo>
                  <a:pt x="228600" y="32004"/>
                </a:lnTo>
                <a:lnTo>
                  <a:pt x="242316" y="32004"/>
                </a:lnTo>
                <a:lnTo>
                  <a:pt x="242316" y="69342"/>
                </a:lnTo>
                <a:lnTo>
                  <a:pt x="304800" y="38100"/>
                </a:lnTo>
                <a:close/>
              </a:path>
              <a:path w="304800" h="76200">
                <a:moveTo>
                  <a:pt x="242316" y="69342"/>
                </a:moveTo>
                <a:lnTo>
                  <a:pt x="242316" y="44196"/>
                </a:lnTo>
                <a:lnTo>
                  <a:pt x="228600" y="44196"/>
                </a:lnTo>
                <a:lnTo>
                  <a:pt x="228600" y="76200"/>
                </a:lnTo>
                <a:lnTo>
                  <a:pt x="242316" y="69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174737" y="5360921"/>
            <a:ext cx="1803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10" dirty="0">
                <a:latin typeface="Arial"/>
                <a:cs typeface="Arial"/>
              </a:rPr>
              <a:t>R</a:t>
            </a:r>
            <a:r>
              <a:rPr sz="1350" i="1" spc="7" baseline="-21604" dirty="0">
                <a:latin typeface="Arial"/>
                <a:cs typeface="Arial"/>
              </a:rPr>
              <a:t>j</a:t>
            </a:r>
            <a:endParaRPr sz="1350" baseline="-21604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167628" y="6083808"/>
            <a:ext cx="690880" cy="622300"/>
          </a:xfrm>
          <a:custGeom>
            <a:avLst/>
            <a:gdLst/>
            <a:ahLst/>
            <a:cxnLst/>
            <a:rect l="l" t="t" r="r" b="b"/>
            <a:pathLst>
              <a:path w="690879" h="622300">
                <a:moveTo>
                  <a:pt x="0" y="0"/>
                </a:moveTo>
                <a:lnTo>
                  <a:pt x="0" y="621792"/>
                </a:lnTo>
                <a:lnTo>
                  <a:pt x="690372" y="621792"/>
                </a:lnTo>
                <a:lnTo>
                  <a:pt x="690372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61532" y="6077712"/>
            <a:ext cx="704215" cy="635635"/>
          </a:xfrm>
          <a:custGeom>
            <a:avLst/>
            <a:gdLst/>
            <a:ahLst/>
            <a:cxnLst/>
            <a:rect l="l" t="t" r="r" b="b"/>
            <a:pathLst>
              <a:path w="704215" h="635634">
                <a:moveTo>
                  <a:pt x="704088" y="635508"/>
                </a:moveTo>
                <a:lnTo>
                  <a:pt x="704088" y="0"/>
                </a:lnTo>
                <a:lnTo>
                  <a:pt x="0" y="0"/>
                </a:lnTo>
                <a:lnTo>
                  <a:pt x="0" y="635508"/>
                </a:lnTo>
                <a:lnTo>
                  <a:pt x="6096" y="635508"/>
                </a:lnTo>
                <a:lnTo>
                  <a:pt x="6096" y="12192"/>
                </a:lnTo>
                <a:lnTo>
                  <a:pt x="13716" y="6096"/>
                </a:lnTo>
                <a:lnTo>
                  <a:pt x="13716" y="12192"/>
                </a:lnTo>
                <a:lnTo>
                  <a:pt x="690372" y="12192"/>
                </a:lnTo>
                <a:lnTo>
                  <a:pt x="690372" y="6096"/>
                </a:lnTo>
                <a:lnTo>
                  <a:pt x="696468" y="12192"/>
                </a:lnTo>
                <a:lnTo>
                  <a:pt x="696468" y="635508"/>
                </a:lnTo>
                <a:lnTo>
                  <a:pt x="704088" y="635508"/>
                </a:lnTo>
                <a:close/>
              </a:path>
              <a:path w="704215" h="635634">
                <a:moveTo>
                  <a:pt x="13716" y="12192"/>
                </a:moveTo>
                <a:lnTo>
                  <a:pt x="13716" y="6096"/>
                </a:lnTo>
                <a:lnTo>
                  <a:pt x="6096" y="12192"/>
                </a:lnTo>
                <a:lnTo>
                  <a:pt x="13716" y="12192"/>
                </a:lnTo>
                <a:close/>
              </a:path>
              <a:path w="704215" h="635634">
                <a:moveTo>
                  <a:pt x="13716" y="621792"/>
                </a:moveTo>
                <a:lnTo>
                  <a:pt x="13716" y="12192"/>
                </a:lnTo>
                <a:lnTo>
                  <a:pt x="6096" y="12192"/>
                </a:lnTo>
                <a:lnTo>
                  <a:pt x="6096" y="621792"/>
                </a:lnTo>
                <a:lnTo>
                  <a:pt x="13716" y="621792"/>
                </a:lnTo>
                <a:close/>
              </a:path>
              <a:path w="704215" h="635634">
                <a:moveTo>
                  <a:pt x="696468" y="621792"/>
                </a:moveTo>
                <a:lnTo>
                  <a:pt x="6096" y="621792"/>
                </a:lnTo>
                <a:lnTo>
                  <a:pt x="13716" y="627888"/>
                </a:lnTo>
                <a:lnTo>
                  <a:pt x="13716" y="635508"/>
                </a:lnTo>
                <a:lnTo>
                  <a:pt x="690372" y="635508"/>
                </a:lnTo>
                <a:lnTo>
                  <a:pt x="690372" y="627888"/>
                </a:lnTo>
                <a:lnTo>
                  <a:pt x="696468" y="621792"/>
                </a:lnTo>
                <a:close/>
              </a:path>
              <a:path w="704215" h="635634">
                <a:moveTo>
                  <a:pt x="13716" y="635508"/>
                </a:moveTo>
                <a:lnTo>
                  <a:pt x="13716" y="627888"/>
                </a:lnTo>
                <a:lnTo>
                  <a:pt x="6096" y="621792"/>
                </a:lnTo>
                <a:lnTo>
                  <a:pt x="6096" y="635508"/>
                </a:lnTo>
                <a:lnTo>
                  <a:pt x="13716" y="635508"/>
                </a:lnTo>
                <a:close/>
              </a:path>
              <a:path w="704215" h="635634">
                <a:moveTo>
                  <a:pt x="696468" y="12192"/>
                </a:moveTo>
                <a:lnTo>
                  <a:pt x="690372" y="6096"/>
                </a:lnTo>
                <a:lnTo>
                  <a:pt x="690372" y="12192"/>
                </a:lnTo>
                <a:lnTo>
                  <a:pt x="696468" y="12192"/>
                </a:lnTo>
                <a:close/>
              </a:path>
              <a:path w="704215" h="635634">
                <a:moveTo>
                  <a:pt x="696468" y="621792"/>
                </a:moveTo>
                <a:lnTo>
                  <a:pt x="696468" y="12192"/>
                </a:lnTo>
                <a:lnTo>
                  <a:pt x="690372" y="12192"/>
                </a:lnTo>
                <a:lnTo>
                  <a:pt x="690372" y="621792"/>
                </a:lnTo>
                <a:lnTo>
                  <a:pt x="696468" y="621792"/>
                </a:lnTo>
                <a:close/>
              </a:path>
              <a:path w="704215" h="635634">
                <a:moveTo>
                  <a:pt x="696468" y="635508"/>
                </a:moveTo>
                <a:lnTo>
                  <a:pt x="696468" y="621792"/>
                </a:lnTo>
                <a:lnTo>
                  <a:pt x="690372" y="627888"/>
                </a:lnTo>
                <a:lnTo>
                  <a:pt x="690372" y="635508"/>
                </a:lnTo>
                <a:lnTo>
                  <a:pt x="696468" y="635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36792" y="6219444"/>
            <a:ext cx="131064" cy="1234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77584" y="6219444"/>
            <a:ext cx="129540" cy="1234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36792" y="6412992"/>
            <a:ext cx="131064" cy="1234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77584" y="6412992"/>
            <a:ext cx="129540" cy="1234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41492" y="6224016"/>
            <a:ext cx="477520" cy="131445"/>
          </a:xfrm>
          <a:custGeom>
            <a:avLst/>
            <a:gdLst/>
            <a:ahLst/>
            <a:cxnLst/>
            <a:rect l="l" t="t" r="r" b="b"/>
            <a:pathLst>
              <a:path w="477520" h="131445">
                <a:moveTo>
                  <a:pt x="72623" y="88857"/>
                </a:moveTo>
                <a:lnTo>
                  <a:pt x="65532" y="57912"/>
                </a:lnTo>
                <a:lnTo>
                  <a:pt x="0" y="111252"/>
                </a:lnTo>
                <a:lnTo>
                  <a:pt x="60960" y="125927"/>
                </a:lnTo>
                <a:lnTo>
                  <a:pt x="60960" y="91440"/>
                </a:lnTo>
                <a:lnTo>
                  <a:pt x="72623" y="88857"/>
                </a:lnTo>
                <a:close/>
              </a:path>
              <a:path w="477520" h="131445">
                <a:moveTo>
                  <a:pt x="75358" y="100792"/>
                </a:moveTo>
                <a:lnTo>
                  <a:pt x="72623" y="88857"/>
                </a:lnTo>
                <a:lnTo>
                  <a:pt x="60960" y="91440"/>
                </a:lnTo>
                <a:lnTo>
                  <a:pt x="62484" y="103632"/>
                </a:lnTo>
                <a:lnTo>
                  <a:pt x="75358" y="100792"/>
                </a:lnTo>
                <a:close/>
              </a:path>
              <a:path w="477520" h="131445">
                <a:moveTo>
                  <a:pt x="82296" y="131064"/>
                </a:moveTo>
                <a:lnTo>
                  <a:pt x="75358" y="100792"/>
                </a:lnTo>
                <a:lnTo>
                  <a:pt x="62484" y="103632"/>
                </a:lnTo>
                <a:lnTo>
                  <a:pt x="60960" y="91440"/>
                </a:lnTo>
                <a:lnTo>
                  <a:pt x="60960" y="125927"/>
                </a:lnTo>
                <a:lnTo>
                  <a:pt x="82296" y="131064"/>
                </a:lnTo>
                <a:close/>
              </a:path>
              <a:path w="477520" h="131445">
                <a:moveTo>
                  <a:pt x="477012" y="12192"/>
                </a:moveTo>
                <a:lnTo>
                  <a:pt x="473964" y="0"/>
                </a:lnTo>
                <a:lnTo>
                  <a:pt x="72623" y="88857"/>
                </a:lnTo>
                <a:lnTo>
                  <a:pt x="75358" y="100792"/>
                </a:lnTo>
                <a:lnTo>
                  <a:pt x="477012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298181" y="6499349"/>
            <a:ext cx="1803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10" dirty="0">
                <a:latin typeface="Arial"/>
                <a:cs typeface="Arial"/>
              </a:rPr>
              <a:t>R</a:t>
            </a:r>
            <a:r>
              <a:rPr sz="1350" i="1" spc="7" baseline="-21604" dirty="0">
                <a:latin typeface="Arial"/>
                <a:cs typeface="Arial"/>
              </a:rPr>
              <a:t>j</a:t>
            </a:r>
            <a:endParaRPr sz="1350" baseline="-2160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6927" y="457200"/>
            <a:ext cx="1807463" cy="859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316736"/>
            <a:ext cx="1572767" cy="107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93823" y="798068"/>
            <a:ext cx="68935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Example of a Resource Allocation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Graph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87968" y="6019800"/>
            <a:ext cx="713231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6573011"/>
            <a:ext cx="1191767" cy="742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26108" y="6576059"/>
            <a:ext cx="7289800" cy="230504"/>
          </a:xfrm>
          <a:custGeom>
            <a:avLst/>
            <a:gdLst/>
            <a:ahLst/>
            <a:cxnLst/>
            <a:rect l="l" t="t" r="r" b="b"/>
            <a:pathLst>
              <a:path w="7289800" h="230504">
                <a:moveTo>
                  <a:pt x="25400" y="216408"/>
                </a:moveTo>
                <a:lnTo>
                  <a:pt x="25400" y="199644"/>
                </a:lnTo>
                <a:lnTo>
                  <a:pt x="0" y="211836"/>
                </a:lnTo>
                <a:lnTo>
                  <a:pt x="0" y="230124"/>
                </a:lnTo>
                <a:lnTo>
                  <a:pt x="12700" y="222504"/>
                </a:lnTo>
                <a:lnTo>
                  <a:pt x="25400" y="216408"/>
                </a:lnTo>
                <a:close/>
              </a:path>
              <a:path w="7289800" h="230504">
                <a:moveTo>
                  <a:pt x="4102100" y="70104"/>
                </a:moveTo>
                <a:lnTo>
                  <a:pt x="4089400" y="70104"/>
                </a:lnTo>
                <a:lnTo>
                  <a:pt x="4089400" y="59436"/>
                </a:lnTo>
                <a:lnTo>
                  <a:pt x="4076700" y="59436"/>
                </a:lnTo>
                <a:lnTo>
                  <a:pt x="4064000" y="60960"/>
                </a:lnTo>
                <a:lnTo>
                  <a:pt x="4051300" y="60960"/>
                </a:lnTo>
                <a:lnTo>
                  <a:pt x="4025900" y="64008"/>
                </a:lnTo>
                <a:lnTo>
                  <a:pt x="4013200" y="64008"/>
                </a:lnTo>
                <a:lnTo>
                  <a:pt x="4000500" y="65532"/>
                </a:lnTo>
                <a:lnTo>
                  <a:pt x="3987800" y="65532"/>
                </a:lnTo>
                <a:lnTo>
                  <a:pt x="3949700" y="68580"/>
                </a:lnTo>
                <a:lnTo>
                  <a:pt x="3924300" y="70104"/>
                </a:lnTo>
                <a:lnTo>
                  <a:pt x="3911600" y="71628"/>
                </a:lnTo>
                <a:lnTo>
                  <a:pt x="3835400" y="76200"/>
                </a:lnTo>
                <a:lnTo>
                  <a:pt x="3657600" y="85344"/>
                </a:lnTo>
                <a:lnTo>
                  <a:pt x="3644900" y="86868"/>
                </a:lnTo>
                <a:lnTo>
                  <a:pt x="3619500" y="88392"/>
                </a:lnTo>
                <a:lnTo>
                  <a:pt x="3581400" y="91440"/>
                </a:lnTo>
                <a:lnTo>
                  <a:pt x="3568700" y="94488"/>
                </a:lnTo>
                <a:lnTo>
                  <a:pt x="3517900" y="100584"/>
                </a:lnTo>
                <a:lnTo>
                  <a:pt x="3492500" y="105156"/>
                </a:lnTo>
                <a:lnTo>
                  <a:pt x="3454400" y="111252"/>
                </a:lnTo>
                <a:lnTo>
                  <a:pt x="3429000" y="117348"/>
                </a:lnTo>
                <a:lnTo>
                  <a:pt x="3390900" y="123444"/>
                </a:lnTo>
                <a:lnTo>
                  <a:pt x="3327400" y="129540"/>
                </a:lnTo>
                <a:lnTo>
                  <a:pt x="3289300" y="131064"/>
                </a:lnTo>
                <a:lnTo>
                  <a:pt x="3263900" y="134112"/>
                </a:lnTo>
                <a:lnTo>
                  <a:pt x="3251200" y="134112"/>
                </a:lnTo>
                <a:lnTo>
                  <a:pt x="3225800" y="135636"/>
                </a:lnTo>
                <a:lnTo>
                  <a:pt x="3213100" y="135636"/>
                </a:lnTo>
                <a:lnTo>
                  <a:pt x="3162300" y="138684"/>
                </a:lnTo>
                <a:lnTo>
                  <a:pt x="3136900" y="138684"/>
                </a:lnTo>
                <a:lnTo>
                  <a:pt x="3098800" y="140208"/>
                </a:lnTo>
                <a:lnTo>
                  <a:pt x="2997200" y="146304"/>
                </a:lnTo>
                <a:lnTo>
                  <a:pt x="2984500" y="147828"/>
                </a:lnTo>
                <a:lnTo>
                  <a:pt x="2959100" y="149352"/>
                </a:lnTo>
                <a:lnTo>
                  <a:pt x="2921000" y="152400"/>
                </a:lnTo>
                <a:lnTo>
                  <a:pt x="2882900" y="156972"/>
                </a:lnTo>
                <a:lnTo>
                  <a:pt x="2857500" y="161544"/>
                </a:lnTo>
                <a:lnTo>
                  <a:pt x="2819400" y="166116"/>
                </a:lnTo>
                <a:lnTo>
                  <a:pt x="2781300" y="172212"/>
                </a:lnTo>
                <a:lnTo>
                  <a:pt x="190500" y="181356"/>
                </a:lnTo>
                <a:lnTo>
                  <a:pt x="76200" y="181356"/>
                </a:lnTo>
                <a:lnTo>
                  <a:pt x="50800" y="187452"/>
                </a:lnTo>
                <a:lnTo>
                  <a:pt x="38100" y="192024"/>
                </a:lnTo>
                <a:lnTo>
                  <a:pt x="25400" y="195072"/>
                </a:lnTo>
                <a:lnTo>
                  <a:pt x="25400" y="210312"/>
                </a:lnTo>
                <a:lnTo>
                  <a:pt x="38100" y="205740"/>
                </a:lnTo>
                <a:lnTo>
                  <a:pt x="50800" y="202692"/>
                </a:lnTo>
                <a:lnTo>
                  <a:pt x="50800" y="199644"/>
                </a:lnTo>
                <a:lnTo>
                  <a:pt x="63500" y="198120"/>
                </a:lnTo>
                <a:lnTo>
                  <a:pt x="76200" y="195072"/>
                </a:lnTo>
                <a:lnTo>
                  <a:pt x="88900" y="193548"/>
                </a:lnTo>
                <a:lnTo>
                  <a:pt x="190500" y="193548"/>
                </a:lnTo>
                <a:lnTo>
                  <a:pt x="2794000" y="184404"/>
                </a:lnTo>
                <a:lnTo>
                  <a:pt x="2819400" y="179832"/>
                </a:lnTo>
                <a:lnTo>
                  <a:pt x="2857500" y="173736"/>
                </a:lnTo>
                <a:lnTo>
                  <a:pt x="2921000" y="164592"/>
                </a:lnTo>
                <a:lnTo>
                  <a:pt x="2997200" y="158496"/>
                </a:lnTo>
                <a:lnTo>
                  <a:pt x="3048000" y="155448"/>
                </a:lnTo>
                <a:lnTo>
                  <a:pt x="3149600" y="152400"/>
                </a:lnTo>
                <a:lnTo>
                  <a:pt x="3162300" y="150876"/>
                </a:lnTo>
                <a:lnTo>
                  <a:pt x="3187700" y="149352"/>
                </a:lnTo>
                <a:lnTo>
                  <a:pt x="3213100" y="149352"/>
                </a:lnTo>
                <a:lnTo>
                  <a:pt x="3225800" y="147828"/>
                </a:lnTo>
                <a:lnTo>
                  <a:pt x="3251200" y="147828"/>
                </a:lnTo>
                <a:lnTo>
                  <a:pt x="3263900" y="146304"/>
                </a:lnTo>
                <a:lnTo>
                  <a:pt x="3302000" y="144780"/>
                </a:lnTo>
                <a:lnTo>
                  <a:pt x="3327400" y="141732"/>
                </a:lnTo>
                <a:lnTo>
                  <a:pt x="3390900" y="137160"/>
                </a:lnTo>
                <a:lnTo>
                  <a:pt x="3403600" y="132588"/>
                </a:lnTo>
                <a:lnTo>
                  <a:pt x="3429000" y="129540"/>
                </a:lnTo>
                <a:lnTo>
                  <a:pt x="3454400" y="123444"/>
                </a:lnTo>
                <a:lnTo>
                  <a:pt x="3492500" y="117348"/>
                </a:lnTo>
                <a:lnTo>
                  <a:pt x="3517900" y="112776"/>
                </a:lnTo>
                <a:lnTo>
                  <a:pt x="3619500" y="100584"/>
                </a:lnTo>
                <a:lnTo>
                  <a:pt x="3644900" y="99060"/>
                </a:lnTo>
                <a:lnTo>
                  <a:pt x="3670300" y="99060"/>
                </a:lnTo>
                <a:lnTo>
                  <a:pt x="3835400" y="88392"/>
                </a:lnTo>
                <a:lnTo>
                  <a:pt x="3937000" y="82296"/>
                </a:lnTo>
                <a:lnTo>
                  <a:pt x="3949700" y="80772"/>
                </a:lnTo>
                <a:lnTo>
                  <a:pt x="3975100" y="80772"/>
                </a:lnTo>
                <a:lnTo>
                  <a:pt x="4013200" y="76200"/>
                </a:lnTo>
                <a:lnTo>
                  <a:pt x="4025900" y="76200"/>
                </a:lnTo>
                <a:lnTo>
                  <a:pt x="4038600" y="74676"/>
                </a:lnTo>
                <a:lnTo>
                  <a:pt x="4051300" y="74676"/>
                </a:lnTo>
                <a:lnTo>
                  <a:pt x="4064000" y="73152"/>
                </a:lnTo>
                <a:lnTo>
                  <a:pt x="4076700" y="73152"/>
                </a:lnTo>
                <a:lnTo>
                  <a:pt x="4076700" y="71628"/>
                </a:lnTo>
                <a:lnTo>
                  <a:pt x="4089400" y="71628"/>
                </a:lnTo>
                <a:lnTo>
                  <a:pt x="4102100" y="70104"/>
                </a:lnTo>
                <a:close/>
              </a:path>
              <a:path w="7289800" h="230504">
                <a:moveTo>
                  <a:pt x="4102100" y="57912"/>
                </a:moveTo>
                <a:lnTo>
                  <a:pt x="4089400" y="57912"/>
                </a:lnTo>
                <a:lnTo>
                  <a:pt x="4089400" y="60960"/>
                </a:lnTo>
                <a:lnTo>
                  <a:pt x="4102100" y="57912"/>
                </a:lnTo>
                <a:close/>
              </a:path>
              <a:path w="7289800" h="230504">
                <a:moveTo>
                  <a:pt x="6629400" y="42672"/>
                </a:moveTo>
                <a:lnTo>
                  <a:pt x="6629400" y="28956"/>
                </a:lnTo>
                <a:lnTo>
                  <a:pt x="6553200" y="15240"/>
                </a:lnTo>
                <a:lnTo>
                  <a:pt x="6527800" y="12192"/>
                </a:lnTo>
                <a:lnTo>
                  <a:pt x="6502400" y="10668"/>
                </a:lnTo>
                <a:lnTo>
                  <a:pt x="6489700" y="9144"/>
                </a:lnTo>
                <a:lnTo>
                  <a:pt x="5562600" y="0"/>
                </a:lnTo>
                <a:lnTo>
                  <a:pt x="4686300" y="28956"/>
                </a:lnTo>
                <a:lnTo>
                  <a:pt x="4648200" y="30480"/>
                </a:lnTo>
                <a:lnTo>
                  <a:pt x="4610100" y="33528"/>
                </a:lnTo>
                <a:lnTo>
                  <a:pt x="4584700" y="35052"/>
                </a:lnTo>
                <a:lnTo>
                  <a:pt x="4546600" y="38100"/>
                </a:lnTo>
                <a:lnTo>
                  <a:pt x="4381500" y="47244"/>
                </a:lnTo>
                <a:lnTo>
                  <a:pt x="4356100" y="48768"/>
                </a:lnTo>
                <a:lnTo>
                  <a:pt x="4330700" y="48768"/>
                </a:lnTo>
                <a:lnTo>
                  <a:pt x="4279900" y="51816"/>
                </a:lnTo>
                <a:lnTo>
                  <a:pt x="4254500" y="51816"/>
                </a:lnTo>
                <a:lnTo>
                  <a:pt x="4241800" y="53340"/>
                </a:lnTo>
                <a:lnTo>
                  <a:pt x="4216400" y="53340"/>
                </a:lnTo>
                <a:lnTo>
                  <a:pt x="4203700" y="54864"/>
                </a:lnTo>
                <a:lnTo>
                  <a:pt x="4178300" y="54864"/>
                </a:lnTo>
                <a:lnTo>
                  <a:pt x="4165600" y="56388"/>
                </a:lnTo>
                <a:lnTo>
                  <a:pt x="4127500" y="56388"/>
                </a:lnTo>
                <a:lnTo>
                  <a:pt x="4127500" y="57912"/>
                </a:lnTo>
                <a:lnTo>
                  <a:pt x="4102100" y="57912"/>
                </a:lnTo>
                <a:lnTo>
                  <a:pt x="4089400" y="60960"/>
                </a:lnTo>
                <a:lnTo>
                  <a:pt x="4089400" y="70104"/>
                </a:lnTo>
                <a:lnTo>
                  <a:pt x="4102100" y="70104"/>
                </a:lnTo>
                <a:lnTo>
                  <a:pt x="4102100" y="68580"/>
                </a:lnTo>
                <a:lnTo>
                  <a:pt x="4114800" y="68580"/>
                </a:lnTo>
                <a:lnTo>
                  <a:pt x="4114800" y="70104"/>
                </a:lnTo>
                <a:lnTo>
                  <a:pt x="4140200" y="70104"/>
                </a:lnTo>
                <a:lnTo>
                  <a:pt x="4152900" y="68580"/>
                </a:lnTo>
                <a:lnTo>
                  <a:pt x="4178300" y="68580"/>
                </a:lnTo>
                <a:lnTo>
                  <a:pt x="4191000" y="67056"/>
                </a:lnTo>
                <a:lnTo>
                  <a:pt x="4229100" y="67056"/>
                </a:lnTo>
                <a:lnTo>
                  <a:pt x="4241800" y="65532"/>
                </a:lnTo>
                <a:lnTo>
                  <a:pt x="4254500" y="65532"/>
                </a:lnTo>
                <a:lnTo>
                  <a:pt x="4305300" y="62484"/>
                </a:lnTo>
                <a:lnTo>
                  <a:pt x="4330700" y="62484"/>
                </a:lnTo>
                <a:lnTo>
                  <a:pt x="4381500" y="59436"/>
                </a:lnTo>
                <a:lnTo>
                  <a:pt x="4470400" y="56388"/>
                </a:lnTo>
                <a:lnTo>
                  <a:pt x="4546600" y="50292"/>
                </a:lnTo>
                <a:lnTo>
                  <a:pt x="4584700" y="48768"/>
                </a:lnTo>
                <a:lnTo>
                  <a:pt x="4648200" y="42672"/>
                </a:lnTo>
                <a:lnTo>
                  <a:pt x="4686300" y="41148"/>
                </a:lnTo>
                <a:lnTo>
                  <a:pt x="5562600" y="12192"/>
                </a:lnTo>
                <a:lnTo>
                  <a:pt x="6477000" y="22860"/>
                </a:lnTo>
                <a:lnTo>
                  <a:pt x="6502400" y="22860"/>
                </a:lnTo>
                <a:lnTo>
                  <a:pt x="6527800" y="25908"/>
                </a:lnTo>
                <a:lnTo>
                  <a:pt x="6553200" y="27432"/>
                </a:lnTo>
                <a:lnTo>
                  <a:pt x="6578600" y="32004"/>
                </a:lnTo>
                <a:lnTo>
                  <a:pt x="6591300" y="33528"/>
                </a:lnTo>
                <a:lnTo>
                  <a:pt x="6591300" y="35052"/>
                </a:lnTo>
                <a:lnTo>
                  <a:pt x="6604000" y="36576"/>
                </a:lnTo>
                <a:lnTo>
                  <a:pt x="6629400" y="42672"/>
                </a:lnTo>
                <a:close/>
              </a:path>
              <a:path w="7289800" h="230504">
                <a:moveTo>
                  <a:pt x="4114800" y="57912"/>
                </a:moveTo>
                <a:lnTo>
                  <a:pt x="4114800" y="56388"/>
                </a:lnTo>
                <a:lnTo>
                  <a:pt x="4102100" y="56388"/>
                </a:lnTo>
                <a:lnTo>
                  <a:pt x="4102100" y="57912"/>
                </a:lnTo>
                <a:lnTo>
                  <a:pt x="4114800" y="57912"/>
                </a:lnTo>
                <a:close/>
              </a:path>
              <a:path w="7289800" h="230504">
                <a:moveTo>
                  <a:pt x="4114800" y="70104"/>
                </a:moveTo>
                <a:lnTo>
                  <a:pt x="4114800" y="68580"/>
                </a:lnTo>
                <a:lnTo>
                  <a:pt x="4102100" y="68580"/>
                </a:lnTo>
                <a:lnTo>
                  <a:pt x="4102100" y="70104"/>
                </a:lnTo>
                <a:lnTo>
                  <a:pt x="4114800" y="70104"/>
                </a:lnTo>
                <a:close/>
              </a:path>
              <a:path w="7289800" h="230504">
                <a:moveTo>
                  <a:pt x="6642100" y="47244"/>
                </a:moveTo>
                <a:lnTo>
                  <a:pt x="6642100" y="32004"/>
                </a:lnTo>
                <a:lnTo>
                  <a:pt x="6629400" y="32004"/>
                </a:lnTo>
                <a:lnTo>
                  <a:pt x="6629400" y="44196"/>
                </a:lnTo>
                <a:lnTo>
                  <a:pt x="6642100" y="47244"/>
                </a:lnTo>
                <a:close/>
              </a:path>
              <a:path w="7289800" h="230504">
                <a:moveTo>
                  <a:pt x="6654800" y="54864"/>
                </a:moveTo>
                <a:lnTo>
                  <a:pt x="6654800" y="41148"/>
                </a:lnTo>
                <a:lnTo>
                  <a:pt x="6642100" y="35052"/>
                </a:lnTo>
                <a:lnTo>
                  <a:pt x="6642100" y="53340"/>
                </a:lnTo>
                <a:lnTo>
                  <a:pt x="6654800" y="54864"/>
                </a:lnTo>
                <a:close/>
              </a:path>
              <a:path w="7289800" h="230504">
                <a:moveTo>
                  <a:pt x="7213600" y="82296"/>
                </a:moveTo>
                <a:lnTo>
                  <a:pt x="7213600" y="67056"/>
                </a:lnTo>
                <a:lnTo>
                  <a:pt x="7200900" y="67056"/>
                </a:lnTo>
                <a:lnTo>
                  <a:pt x="7188200" y="65532"/>
                </a:lnTo>
                <a:lnTo>
                  <a:pt x="7150100" y="65532"/>
                </a:lnTo>
                <a:lnTo>
                  <a:pt x="7137400" y="64008"/>
                </a:lnTo>
                <a:lnTo>
                  <a:pt x="7112000" y="64008"/>
                </a:lnTo>
                <a:lnTo>
                  <a:pt x="7099300" y="62484"/>
                </a:lnTo>
                <a:lnTo>
                  <a:pt x="7073900" y="62484"/>
                </a:lnTo>
                <a:lnTo>
                  <a:pt x="7035800" y="60960"/>
                </a:lnTo>
                <a:lnTo>
                  <a:pt x="7010400" y="60960"/>
                </a:lnTo>
                <a:lnTo>
                  <a:pt x="6858000" y="54864"/>
                </a:lnTo>
                <a:lnTo>
                  <a:pt x="6845300" y="53340"/>
                </a:lnTo>
                <a:lnTo>
                  <a:pt x="6807200" y="53340"/>
                </a:lnTo>
                <a:lnTo>
                  <a:pt x="6794500" y="51816"/>
                </a:lnTo>
                <a:lnTo>
                  <a:pt x="6769100" y="51816"/>
                </a:lnTo>
                <a:lnTo>
                  <a:pt x="6756400" y="50292"/>
                </a:lnTo>
                <a:lnTo>
                  <a:pt x="6743700" y="50292"/>
                </a:lnTo>
                <a:lnTo>
                  <a:pt x="6731000" y="48768"/>
                </a:lnTo>
                <a:lnTo>
                  <a:pt x="6718300" y="48768"/>
                </a:lnTo>
                <a:lnTo>
                  <a:pt x="6718300" y="47244"/>
                </a:lnTo>
                <a:lnTo>
                  <a:pt x="6705600" y="47244"/>
                </a:lnTo>
                <a:lnTo>
                  <a:pt x="6692900" y="45720"/>
                </a:lnTo>
                <a:lnTo>
                  <a:pt x="6680200" y="45720"/>
                </a:lnTo>
                <a:lnTo>
                  <a:pt x="6667500" y="44196"/>
                </a:lnTo>
                <a:lnTo>
                  <a:pt x="6667500" y="42672"/>
                </a:lnTo>
                <a:lnTo>
                  <a:pt x="6654800" y="42672"/>
                </a:lnTo>
                <a:lnTo>
                  <a:pt x="6654800" y="56388"/>
                </a:lnTo>
                <a:lnTo>
                  <a:pt x="6667500" y="56388"/>
                </a:lnTo>
                <a:lnTo>
                  <a:pt x="6692900" y="59436"/>
                </a:lnTo>
                <a:lnTo>
                  <a:pt x="6705600" y="59436"/>
                </a:lnTo>
                <a:lnTo>
                  <a:pt x="6705600" y="60960"/>
                </a:lnTo>
                <a:lnTo>
                  <a:pt x="6718300" y="60960"/>
                </a:lnTo>
                <a:lnTo>
                  <a:pt x="6731000" y="62484"/>
                </a:lnTo>
                <a:lnTo>
                  <a:pt x="6756400" y="62484"/>
                </a:lnTo>
                <a:lnTo>
                  <a:pt x="6769100" y="64008"/>
                </a:lnTo>
                <a:lnTo>
                  <a:pt x="6794500" y="64008"/>
                </a:lnTo>
                <a:lnTo>
                  <a:pt x="6807200" y="65532"/>
                </a:lnTo>
                <a:lnTo>
                  <a:pt x="6819900" y="65532"/>
                </a:lnTo>
                <a:lnTo>
                  <a:pt x="6832600" y="67056"/>
                </a:lnTo>
                <a:lnTo>
                  <a:pt x="6858000" y="67056"/>
                </a:lnTo>
                <a:lnTo>
                  <a:pt x="7010400" y="73152"/>
                </a:lnTo>
                <a:lnTo>
                  <a:pt x="7035800" y="74676"/>
                </a:lnTo>
                <a:lnTo>
                  <a:pt x="7073900" y="74676"/>
                </a:lnTo>
                <a:lnTo>
                  <a:pt x="7099300" y="76200"/>
                </a:lnTo>
                <a:lnTo>
                  <a:pt x="7124700" y="76200"/>
                </a:lnTo>
                <a:lnTo>
                  <a:pt x="7137400" y="77724"/>
                </a:lnTo>
                <a:lnTo>
                  <a:pt x="7162800" y="77724"/>
                </a:lnTo>
                <a:lnTo>
                  <a:pt x="7175500" y="79248"/>
                </a:lnTo>
                <a:lnTo>
                  <a:pt x="7200900" y="79248"/>
                </a:lnTo>
                <a:lnTo>
                  <a:pt x="7213600" y="82296"/>
                </a:lnTo>
                <a:close/>
              </a:path>
              <a:path w="7289800" h="230504">
                <a:moveTo>
                  <a:pt x="7226300" y="86868"/>
                </a:moveTo>
                <a:lnTo>
                  <a:pt x="7226300" y="71628"/>
                </a:lnTo>
                <a:lnTo>
                  <a:pt x="7213600" y="70104"/>
                </a:lnTo>
                <a:lnTo>
                  <a:pt x="7213600" y="83820"/>
                </a:lnTo>
                <a:lnTo>
                  <a:pt x="7226300" y="86868"/>
                </a:lnTo>
                <a:close/>
              </a:path>
              <a:path w="7289800" h="230504">
                <a:moveTo>
                  <a:pt x="7239000" y="88392"/>
                </a:moveTo>
                <a:lnTo>
                  <a:pt x="7239000" y="76200"/>
                </a:lnTo>
                <a:lnTo>
                  <a:pt x="7226300" y="73152"/>
                </a:lnTo>
                <a:lnTo>
                  <a:pt x="7226300" y="88392"/>
                </a:lnTo>
                <a:lnTo>
                  <a:pt x="7239000" y="88392"/>
                </a:lnTo>
                <a:close/>
              </a:path>
              <a:path w="7289800" h="230504">
                <a:moveTo>
                  <a:pt x="7289800" y="88392"/>
                </a:moveTo>
                <a:lnTo>
                  <a:pt x="7277100" y="76200"/>
                </a:lnTo>
                <a:lnTo>
                  <a:pt x="7251700" y="76200"/>
                </a:lnTo>
                <a:lnTo>
                  <a:pt x="7251700" y="77724"/>
                </a:lnTo>
                <a:lnTo>
                  <a:pt x="7239000" y="77724"/>
                </a:lnTo>
                <a:lnTo>
                  <a:pt x="7239000" y="89916"/>
                </a:lnTo>
                <a:lnTo>
                  <a:pt x="7264400" y="89916"/>
                </a:lnTo>
                <a:lnTo>
                  <a:pt x="7277100" y="88392"/>
                </a:lnTo>
                <a:lnTo>
                  <a:pt x="7289800" y="88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1632" y="1400555"/>
            <a:ext cx="3736847" cy="55336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19" y="685291"/>
            <a:ext cx="7472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Resource Allocation Graph </a:t>
            </a:r>
            <a:r>
              <a:rPr sz="2800" b="1" spc="-10" dirty="0">
                <a:latin typeface="Arial"/>
                <a:cs typeface="Arial"/>
              </a:rPr>
              <a:t>With </a:t>
            </a:r>
            <a:r>
              <a:rPr sz="2800" b="1" spc="-5" dirty="0">
                <a:latin typeface="Arial"/>
                <a:cs typeface="Arial"/>
              </a:rPr>
              <a:t>A</a:t>
            </a:r>
            <a:r>
              <a:rPr sz="2800" b="1" spc="-27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Deadlock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86683" y="1437132"/>
            <a:ext cx="3916679" cy="5772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9751" y="450595"/>
            <a:ext cx="65278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36775" marR="5080" indent="-212471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Arial"/>
                <a:cs typeface="Arial"/>
              </a:rPr>
              <a:t>Graph </a:t>
            </a:r>
            <a:r>
              <a:rPr sz="4000" b="1" spc="-15" dirty="0">
                <a:latin typeface="Arial"/>
                <a:cs typeface="Arial"/>
              </a:rPr>
              <a:t>With </a:t>
            </a:r>
            <a:r>
              <a:rPr sz="4000" b="1" spc="-5" dirty="0">
                <a:latin typeface="Arial"/>
                <a:cs typeface="Arial"/>
              </a:rPr>
              <a:t>A </a:t>
            </a:r>
            <a:r>
              <a:rPr sz="4000" b="1" spc="-10" dirty="0">
                <a:latin typeface="Arial"/>
                <a:cs typeface="Arial"/>
              </a:rPr>
              <a:t>Cycle But</a:t>
            </a:r>
            <a:r>
              <a:rPr sz="4000" b="1" spc="-260" dirty="0">
                <a:latin typeface="Arial"/>
                <a:cs typeface="Arial"/>
              </a:rPr>
              <a:t> </a:t>
            </a:r>
            <a:r>
              <a:rPr sz="4000" b="1" spc="-10" dirty="0">
                <a:latin typeface="Arial"/>
                <a:cs typeface="Arial"/>
              </a:rPr>
              <a:t>No  Deadlock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0" y="2133600"/>
            <a:ext cx="3892295" cy="4965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2053</Words>
  <Application>Microsoft Office PowerPoint</Application>
  <PresentationFormat>Custom</PresentationFormat>
  <Paragraphs>425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Monotype Sorts</vt:lpstr>
      <vt:lpstr>Symbol</vt:lpstr>
      <vt:lpstr>Times New Roman</vt:lpstr>
      <vt:lpstr>Wingdings</vt:lpstr>
      <vt:lpstr>Office Theme</vt:lpstr>
      <vt:lpstr>Operating Systems</vt:lpstr>
      <vt:lpstr>The Deadlock Problem</vt:lpstr>
      <vt:lpstr>Deadlock</vt:lpstr>
      <vt:lpstr>Resource-Allocation Graph</vt:lpstr>
      <vt:lpstr>Resource Allocation Graphs</vt:lpstr>
      <vt:lpstr>Resource-Allocation Graph</vt:lpstr>
      <vt:lpstr>Example of a Resource Allocation Graph</vt:lpstr>
      <vt:lpstr>Resource Allocation Graph With A Deadlock</vt:lpstr>
      <vt:lpstr>Graph With A Cycle But No  Deadlock</vt:lpstr>
      <vt:lpstr>Conditions for Deadlock</vt:lpstr>
      <vt:lpstr>Conditions for Deadlock</vt:lpstr>
      <vt:lpstr>PowerPoint Presentation</vt:lpstr>
      <vt:lpstr>PowerPoint Presentation</vt:lpstr>
      <vt:lpstr>Basic Facts</vt:lpstr>
      <vt:lpstr>Methods for Handling Deadlocks</vt:lpstr>
      <vt:lpstr>Deadlock Prevention</vt:lpstr>
      <vt:lpstr>Hold &amp; Wait Protocols</vt:lpstr>
      <vt:lpstr>Example Problem</vt:lpstr>
      <vt:lpstr>Deadlock Prevention (Cont.)</vt:lpstr>
      <vt:lpstr>Deadlock Prevention (Cont.)</vt:lpstr>
      <vt:lpstr>Proof: Circular wait will not occur if the  two conditions hold</vt:lpstr>
      <vt:lpstr>Problem in Deadlock Prevention Protocols</vt:lpstr>
      <vt:lpstr>Deadlock Avoidance</vt:lpstr>
      <vt:lpstr>Deadlock Avoidance Algorithm</vt:lpstr>
      <vt:lpstr>Safe State</vt:lpstr>
      <vt:lpstr>Safe, Unsafe, Deadlock State</vt:lpstr>
      <vt:lpstr>Safe, Unsafe, Deadlock State</vt:lpstr>
      <vt:lpstr>Avoidance algorithms</vt:lpstr>
      <vt:lpstr>Resource-Allocation Graph  Scheme</vt:lpstr>
      <vt:lpstr>Resource-Allocation Graph</vt:lpstr>
      <vt:lpstr>Unsafe State In Resource-Allocation Graph</vt:lpstr>
      <vt:lpstr>Resource-Allocation Graph  Algorithm</vt:lpstr>
      <vt:lpstr>Banker’s Algorithm</vt:lpstr>
      <vt:lpstr>Data Structures for the Banker’s Algorithm</vt:lpstr>
      <vt:lpstr>Safety Algorithm</vt:lpstr>
      <vt:lpstr>Example of Banker’s  Algorithm</vt:lpstr>
      <vt:lpstr>Example (Cont.)</vt:lpstr>
      <vt:lpstr>Example: P1 Request (1,0,2)</vt:lpstr>
      <vt:lpstr>Resource-Request Algorithm for Process Pi</vt:lpstr>
      <vt:lpstr>Deadlock Detection</vt:lpstr>
      <vt:lpstr>Single Instance of Each  Resource Type</vt:lpstr>
      <vt:lpstr>Resource-Allocation Graph and  Wait-for Graph</vt:lpstr>
      <vt:lpstr>Several Instances of a  Resource Type</vt:lpstr>
      <vt:lpstr>Detection Algorithm</vt:lpstr>
      <vt:lpstr>Detection Algorithm (Cont.)</vt:lpstr>
      <vt:lpstr>Example of Detection Algorithm</vt:lpstr>
      <vt:lpstr>Example (Cont.)</vt:lpstr>
      <vt:lpstr>Detection-Algorithm Usage</vt:lpstr>
      <vt:lpstr>Recovery from Deadlock:  Process Termination</vt:lpstr>
      <vt:lpstr>Recovery from Deadlock:  Resource Preemption</vt:lpstr>
      <vt:lpstr>Chapter 8 Reading 8.1-8.6</vt:lpstr>
      <vt:lpstr>Determination of a Safe State</vt:lpstr>
      <vt:lpstr>Determination of a Safe State</vt:lpstr>
      <vt:lpstr>Determination of a Safe State</vt:lpstr>
      <vt:lpstr>Determination of a Safe State</vt:lpstr>
      <vt:lpstr>Determination of an Unsafe  State</vt:lpstr>
      <vt:lpstr>Deadlock Avoidance Logic</vt:lpstr>
      <vt:lpstr>Deadlock Avoidance Logic</vt:lpstr>
      <vt:lpstr>Deadlock Detection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Lecture 7 CSE 325-OS-Deadlock 14-15.pptx</dc:title>
  <dc:creator>SHAMIM AKHTER</dc:creator>
  <cp:lastModifiedBy>Masiath Mubassira</cp:lastModifiedBy>
  <cp:revision>7</cp:revision>
  <dcterms:created xsi:type="dcterms:W3CDTF">2019-11-16T18:38:37Z</dcterms:created>
  <dcterms:modified xsi:type="dcterms:W3CDTF">2021-09-05T15:08:51Z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2017-11-04T00:00:00Z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2019-11-16T00:00:00Z</vt:filetime>
  </property>
</Properties>
</file>