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8" r:id="rId2"/>
    <p:sldId id="257" r:id="rId3"/>
    <p:sldId id="258" r:id="rId4"/>
    <p:sldId id="259" r:id="rId5"/>
    <p:sldId id="272" r:id="rId6"/>
    <p:sldId id="271" r:id="rId7"/>
    <p:sldId id="260" r:id="rId8"/>
    <p:sldId id="269" r:id="rId9"/>
    <p:sldId id="270" r:id="rId10"/>
    <p:sldId id="261" r:id="rId11"/>
    <p:sldId id="262" r:id="rId12"/>
    <p:sldId id="263" r:id="rId13"/>
    <p:sldId id="266" r:id="rId14"/>
    <p:sldId id="265" r:id="rId15"/>
    <p:sldId id="267" r:id="rId16"/>
    <p:sldId id="268" r:id="rId17"/>
    <p:sldId id="264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6DA6C-5647-453F-B3C3-67A8A1A1093E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6213C-BF7D-4BCA-B23B-E68CCCFBE7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3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213C-BF7D-4BCA-B23B-E68CCCFBE7C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61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213C-BF7D-4BCA-B23B-E68CCCFBE7C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0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3916-8F06-48A8-9681-19082363F3DE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D405-4E58-46AD-8E3F-550D2A6DFFB8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8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3EE8-F12E-451C-9F84-5A7C4AC9174C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0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5D3-0986-48DF-BD1B-FAE6F4E27CA6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6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304D-769F-461B-B7B4-6568706822BA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8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EF5F-703B-4591-ABFF-0C34E1F8B89A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3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F20A-0FCE-4850-9A61-D0E03C901269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A6A9-71E1-44D8-9804-8FFEC1AC1797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7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4C65-5DF4-45C9-8675-067D30750628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7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9536-D188-4047-8C24-4D9049EF8A41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1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2A78-0E25-4769-9173-E48F2E0F578D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1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99261-FB46-4C45-BC94-7414C32A6E53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FE2A-BFB4-4C02-A0D8-BC508FA904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7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26D0-19B3-42B3-8704-8D4B598D5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Memory Management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508C2-27F7-4967-8B2E-91AC6BB6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5D3-0986-48DF-BD1B-FAE6F4E27CA6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17CC0-CD44-41F2-A8FD-E7FE60D3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1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object 7"/>
          <p:cNvSpPr/>
          <p:nvPr/>
        </p:nvSpPr>
        <p:spPr>
          <a:xfrm>
            <a:off x="2971800" y="1416676"/>
            <a:ext cx="4169664" cy="4939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8C61-E745-4A8B-9C56-1842E35F922F}" type="datetime1">
              <a:rPr lang="en-US" smtClean="0"/>
              <a:t>4/18/2022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2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partitions are fixed</a:t>
            </a:r>
          </a:p>
          <a:p>
            <a:r>
              <a:rPr lang="en-US" dirty="0"/>
              <a:t>Size of each partition may or may not be same</a:t>
            </a:r>
          </a:p>
          <a:p>
            <a:r>
              <a:rPr lang="en-US" dirty="0"/>
              <a:t>Since contiguous allocation, so spanning is not allowed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Disadvantages:</a:t>
            </a:r>
          </a:p>
          <a:p>
            <a:r>
              <a:rPr lang="en-US" dirty="0"/>
              <a:t>Internal fragmentation</a:t>
            </a:r>
          </a:p>
          <a:p>
            <a:r>
              <a:rPr lang="en-US" dirty="0"/>
              <a:t>Process size is limited</a:t>
            </a:r>
          </a:p>
          <a:p>
            <a:r>
              <a:rPr lang="en-US" dirty="0"/>
              <a:t>Limitations on degree of multiprogramming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A2BB-B5F2-4B38-9C42-B8DA1A9993B7}" type="datetime1">
              <a:rPr lang="en-US" smtClean="0"/>
              <a:t>4/18/2022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6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no partitions beforehand.</a:t>
            </a:r>
          </a:p>
          <a:p>
            <a:r>
              <a:rPr lang="en-US" dirty="0"/>
              <a:t>Partition will be created according to the process size during runtime.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Advantages:</a:t>
            </a:r>
          </a:p>
          <a:p>
            <a:r>
              <a:rPr lang="en-US" dirty="0"/>
              <a:t>No internal fragmentation</a:t>
            </a:r>
          </a:p>
          <a:p>
            <a:r>
              <a:rPr lang="en-US" dirty="0"/>
              <a:t>No limitation on number of processes</a:t>
            </a:r>
          </a:p>
          <a:p>
            <a:r>
              <a:rPr lang="en-US" dirty="0"/>
              <a:t>No limitation on process size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Disadvantages:</a:t>
            </a:r>
          </a:p>
          <a:p>
            <a:r>
              <a:rPr lang="en-US" dirty="0"/>
              <a:t>External fragmentation (hole) will be created.</a:t>
            </a:r>
          </a:p>
          <a:p>
            <a:r>
              <a:rPr lang="en-US" dirty="0"/>
              <a:t>Allocation and reallocation is complex.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7C0E-3AC6-48D5-AE86-F1B932F5D137}" type="datetime1">
              <a:rPr lang="en-US" smtClean="0"/>
              <a:t>4/18/2022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1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Variable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object 6"/>
          <p:cNvSpPr/>
          <p:nvPr/>
        </p:nvSpPr>
        <p:spPr>
          <a:xfrm>
            <a:off x="1284668" y="2194719"/>
            <a:ext cx="9301766" cy="4012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9AAF-89B0-4B16-8DAA-F0D8E9D044AE}" type="datetime1">
              <a:rPr lang="en-US" smtClean="0"/>
              <a:t>4/18/2022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9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Storage-Allocation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Helvetica" panose="020B0604020202020204" pitchFamily="34" charset="0"/>
              </a:rPr>
              <a:t>How to satisfy a request of size </a:t>
            </a:r>
            <a:r>
              <a:rPr lang="en-US" altLang="en-US" b="1" i="1" dirty="0">
                <a:latin typeface="Helvetica" panose="020B0604020202020204" pitchFamily="34" charset="0"/>
              </a:rPr>
              <a:t>n</a:t>
            </a:r>
            <a:r>
              <a:rPr lang="en-US" altLang="en-US" dirty="0">
                <a:latin typeface="Helvetica" panose="020B0604020202020204" pitchFamily="34" charset="0"/>
              </a:rPr>
              <a:t> from a list of free holes?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First-fit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first</a:t>
            </a:r>
            <a:r>
              <a:rPr lang="en-US" altLang="en-US" dirty="0"/>
              <a:t> hole that is big enough</a:t>
            </a:r>
          </a:p>
          <a:p>
            <a:pPr>
              <a:buNone/>
            </a:pPr>
            <a:endParaRPr lang="en-US" altLang="en-US" dirty="0"/>
          </a:p>
          <a:p>
            <a:r>
              <a:rPr lang="en-US" altLang="en-US" b="1" dirty="0">
                <a:solidFill>
                  <a:srgbClr val="3366FF"/>
                </a:solidFill>
              </a:rPr>
              <a:t>Best-fit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smallest</a:t>
            </a:r>
            <a:r>
              <a:rPr lang="en-US" altLang="en-US" dirty="0"/>
              <a:t> hole that is big enough; must search entire list, unless ordered by size  </a:t>
            </a:r>
          </a:p>
          <a:p>
            <a:pPr lvl="1"/>
            <a:r>
              <a:rPr lang="en-US" altLang="en-US" dirty="0"/>
              <a:t>Produces the smallest leftover hole</a:t>
            </a:r>
          </a:p>
          <a:p>
            <a:pPr lvl="1">
              <a:buNone/>
            </a:pPr>
            <a:endParaRPr lang="en-US" altLang="en-US" dirty="0"/>
          </a:p>
          <a:p>
            <a:r>
              <a:rPr lang="en-US" altLang="en-US" b="1" dirty="0">
                <a:solidFill>
                  <a:srgbClr val="3366FF"/>
                </a:solidFill>
              </a:rPr>
              <a:t>Worst-fit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largest</a:t>
            </a:r>
            <a:r>
              <a:rPr lang="en-US" altLang="en-US" dirty="0"/>
              <a:t> hole; must also search entire list  </a:t>
            </a:r>
          </a:p>
          <a:p>
            <a:pPr lvl="1"/>
            <a:r>
              <a:rPr lang="en-US" altLang="en-US" dirty="0"/>
              <a:t>Produces the largest leftover hole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D7B3-F6B2-41B2-A2F2-09FFA49F441A}" type="datetime1">
              <a:rPr lang="en-US" smtClean="0"/>
              <a:t>4/18/2022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79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r>
              <a:rPr lang="en-US" dirty="0"/>
              <a:t>Allocation Schemes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object 7"/>
          <p:cNvSpPr/>
          <p:nvPr/>
        </p:nvSpPr>
        <p:spPr>
          <a:xfrm>
            <a:off x="2312831" y="1390918"/>
            <a:ext cx="6792532" cy="5147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6DBC-98CB-4A64-ABAE-908AF92D84B6}" type="datetime1">
              <a:rPr lang="en-US" smtClean="0"/>
              <a:t>4/18/2022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81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599" y="3318735"/>
            <a:ext cx="0" cy="110378"/>
          </a:xfrm>
          <a:custGeom>
            <a:avLst/>
            <a:gdLst/>
            <a:ahLst/>
            <a:cxnLst/>
            <a:rect l="l" t="t" r="r" b="b"/>
            <a:pathLst>
              <a:path h="125095">
                <a:moveTo>
                  <a:pt x="0" y="0"/>
                </a:moveTo>
                <a:lnTo>
                  <a:pt x="0" y="124967"/>
                </a:lnTo>
              </a:path>
            </a:pathLst>
          </a:custGeom>
          <a:ln w="25908">
            <a:solidFill>
              <a:srgbClr val="4BABC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6087931" y="1670125"/>
            <a:ext cx="1588434" cy="517712"/>
          </a:xfrm>
          <a:custGeom>
            <a:avLst/>
            <a:gdLst/>
            <a:ahLst/>
            <a:cxnLst/>
            <a:rect l="l" t="t" r="r" b="b"/>
            <a:pathLst>
              <a:path w="1800225" h="586739">
                <a:moveTo>
                  <a:pt x="25908" y="387096"/>
                </a:moveTo>
                <a:lnTo>
                  <a:pt x="25908" y="0"/>
                </a:lnTo>
                <a:lnTo>
                  <a:pt x="0" y="0"/>
                </a:lnTo>
                <a:lnTo>
                  <a:pt x="0" y="406908"/>
                </a:lnTo>
                <a:lnTo>
                  <a:pt x="6096" y="411480"/>
                </a:lnTo>
                <a:lnTo>
                  <a:pt x="13716" y="411480"/>
                </a:lnTo>
                <a:lnTo>
                  <a:pt x="13716" y="387096"/>
                </a:lnTo>
                <a:lnTo>
                  <a:pt x="25908" y="387096"/>
                </a:lnTo>
                <a:close/>
              </a:path>
              <a:path w="1800225" h="586739">
                <a:moveTo>
                  <a:pt x="1799844" y="586740"/>
                </a:moveTo>
                <a:lnTo>
                  <a:pt x="1799844" y="391668"/>
                </a:lnTo>
                <a:lnTo>
                  <a:pt x="1793748" y="387096"/>
                </a:lnTo>
                <a:lnTo>
                  <a:pt x="13716" y="387096"/>
                </a:lnTo>
                <a:lnTo>
                  <a:pt x="25908" y="399288"/>
                </a:lnTo>
                <a:lnTo>
                  <a:pt x="25908" y="411480"/>
                </a:lnTo>
                <a:lnTo>
                  <a:pt x="1773936" y="411480"/>
                </a:lnTo>
                <a:lnTo>
                  <a:pt x="1773936" y="399288"/>
                </a:lnTo>
                <a:lnTo>
                  <a:pt x="1786128" y="411480"/>
                </a:lnTo>
                <a:lnTo>
                  <a:pt x="1786128" y="586740"/>
                </a:lnTo>
                <a:lnTo>
                  <a:pt x="1799844" y="586740"/>
                </a:lnTo>
                <a:close/>
              </a:path>
              <a:path w="1800225" h="586739">
                <a:moveTo>
                  <a:pt x="25908" y="411480"/>
                </a:moveTo>
                <a:lnTo>
                  <a:pt x="25908" y="399288"/>
                </a:lnTo>
                <a:lnTo>
                  <a:pt x="13716" y="387096"/>
                </a:lnTo>
                <a:lnTo>
                  <a:pt x="13716" y="411480"/>
                </a:lnTo>
                <a:lnTo>
                  <a:pt x="25908" y="411480"/>
                </a:lnTo>
                <a:close/>
              </a:path>
              <a:path w="1800225" h="586739">
                <a:moveTo>
                  <a:pt x="1786128" y="411480"/>
                </a:moveTo>
                <a:lnTo>
                  <a:pt x="1773936" y="399288"/>
                </a:lnTo>
                <a:lnTo>
                  <a:pt x="1773936" y="411480"/>
                </a:lnTo>
                <a:lnTo>
                  <a:pt x="1786128" y="411480"/>
                </a:lnTo>
                <a:close/>
              </a:path>
              <a:path w="1800225" h="586739">
                <a:moveTo>
                  <a:pt x="1786128" y="586740"/>
                </a:moveTo>
                <a:lnTo>
                  <a:pt x="1786128" y="411480"/>
                </a:lnTo>
                <a:lnTo>
                  <a:pt x="1773936" y="411480"/>
                </a:lnTo>
                <a:lnTo>
                  <a:pt x="1773936" y="586740"/>
                </a:lnTo>
                <a:lnTo>
                  <a:pt x="1786128" y="586740"/>
                </a:lnTo>
                <a:close/>
              </a:path>
            </a:pathLst>
          </a:custGeom>
          <a:solidFill>
            <a:srgbClr val="7F63A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4534796" y="3318735"/>
            <a:ext cx="0" cy="110378"/>
          </a:xfrm>
          <a:custGeom>
            <a:avLst/>
            <a:gdLst/>
            <a:ahLst/>
            <a:cxnLst/>
            <a:rect l="l" t="t" r="r" b="b"/>
            <a:pathLst>
              <a:path h="125095">
                <a:moveTo>
                  <a:pt x="0" y="0"/>
                </a:moveTo>
                <a:lnTo>
                  <a:pt x="0" y="124967"/>
                </a:lnTo>
              </a:path>
            </a:pathLst>
          </a:custGeom>
          <a:ln w="24384">
            <a:solidFill>
              <a:srgbClr val="4BABC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4524039" y="1670125"/>
            <a:ext cx="1586753" cy="517712"/>
          </a:xfrm>
          <a:custGeom>
            <a:avLst/>
            <a:gdLst/>
            <a:ahLst/>
            <a:cxnLst/>
            <a:rect l="l" t="t" r="r" b="b"/>
            <a:pathLst>
              <a:path w="1798320" h="586739">
                <a:moveTo>
                  <a:pt x="1786128" y="387096"/>
                </a:moveTo>
                <a:lnTo>
                  <a:pt x="4572" y="387096"/>
                </a:lnTo>
                <a:lnTo>
                  <a:pt x="0" y="391668"/>
                </a:lnTo>
                <a:lnTo>
                  <a:pt x="0" y="586740"/>
                </a:lnTo>
                <a:lnTo>
                  <a:pt x="12192" y="586740"/>
                </a:lnTo>
                <a:lnTo>
                  <a:pt x="12192" y="411480"/>
                </a:lnTo>
                <a:lnTo>
                  <a:pt x="24384" y="399288"/>
                </a:lnTo>
                <a:lnTo>
                  <a:pt x="24384" y="411480"/>
                </a:lnTo>
                <a:lnTo>
                  <a:pt x="1772412" y="411480"/>
                </a:lnTo>
                <a:lnTo>
                  <a:pt x="1772412" y="399288"/>
                </a:lnTo>
                <a:lnTo>
                  <a:pt x="1786128" y="387096"/>
                </a:lnTo>
                <a:close/>
              </a:path>
              <a:path w="1798320" h="586739">
                <a:moveTo>
                  <a:pt x="24384" y="411480"/>
                </a:moveTo>
                <a:lnTo>
                  <a:pt x="24384" y="399288"/>
                </a:lnTo>
                <a:lnTo>
                  <a:pt x="12192" y="411480"/>
                </a:lnTo>
                <a:lnTo>
                  <a:pt x="24384" y="411480"/>
                </a:lnTo>
                <a:close/>
              </a:path>
              <a:path w="1798320" h="586739">
                <a:moveTo>
                  <a:pt x="24384" y="586740"/>
                </a:moveTo>
                <a:lnTo>
                  <a:pt x="24384" y="411480"/>
                </a:lnTo>
                <a:lnTo>
                  <a:pt x="12192" y="411480"/>
                </a:lnTo>
                <a:lnTo>
                  <a:pt x="12192" y="586740"/>
                </a:lnTo>
                <a:lnTo>
                  <a:pt x="24384" y="586740"/>
                </a:lnTo>
                <a:close/>
              </a:path>
              <a:path w="1798320" h="586739">
                <a:moveTo>
                  <a:pt x="1798320" y="406908"/>
                </a:moveTo>
                <a:lnTo>
                  <a:pt x="1798320" y="0"/>
                </a:lnTo>
                <a:lnTo>
                  <a:pt x="1772412" y="0"/>
                </a:lnTo>
                <a:lnTo>
                  <a:pt x="1772412" y="387096"/>
                </a:lnTo>
                <a:lnTo>
                  <a:pt x="1786128" y="387096"/>
                </a:lnTo>
                <a:lnTo>
                  <a:pt x="1786128" y="411480"/>
                </a:lnTo>
                <a:lnTo>
                  <a:pt x="1792224" y="411480"/>
                </a:lnTo>
                <a:lnTo>
                  <a:pt x="1798320" y="406908"/>
                </a:lnTo>
                <a:close/>
              </a:path>
              <a:path w="1798320" h="586739">
                <a:moveTo>
                  <a:pt x="1786128" y="411480"/>
                </a:moveTo>
                <a:lnTo>
                  <a:pt x="1786128" y="387096"/>
                </a:lnTo>
                <a:lnTo>
                  <a:pt x="1772412" y="399288"/>
                </a:lnTo>
                <a:lnTo>
                  <a:pt x="1772412" y="411480"/>
                </a:lnTo>
                <a:lnTo>
                  <a:pt x="1786128" y="411480"/>
                </a:lnTo>
                <a:close/>
              </a:path>
            </a:pathLst>
          </a:custGeom>
          <a:solidFill>
            <a:srgbClr val="7F63A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663888" y="539227"/>
            <a:ext cx="2870947" cy="1131234"/>
          </a:xfrm>
          <a:custGeom>
            <a:avLst/>
            <a:gdLst/>
            <a:ahLst/>
            <a:cxnLst/>
            <a:rect l="l" t="t" r="r" b="b"/>
            <a:pathLst>
              <a:path w="3253740" h="1282064">
                <a:moveTo>
                  <a:pt x="3253740" y="1152144"/>
                </a:moveTo>
                <a:lnTo>
                  <a:pt x="3253740" y="128016"/>
                </a:lnTo>
                <a:lnTo>
                  <a:pt x="3243595" y="77795"/>
                </a:lnTo>
                <a:lnTo>
                  <a:pt x="3216021" y="37147"/>
                </a:lnTo>
                <a:lnTo>
                  <a:pt x="3175301" y="9929"/>
                </a:lnTo>
                <a:lnTo>
                  <a:pt x="3125724" y="0"/>
                </a:lnTo>
                <a:lnTo>
                  <a:pt x="128016" y="0"/>
                </a:lnTo>
                <a:lnTo>
                  <a:pt x="78438" y="9929"/>
                </a:lnTo>
                <a:lnTo>
                  <a:pt x="37719" y="37147"/>
                </a:lnTo>
                <a:lnTo>
                  <a:pt x="10144" y="77795"/>
                </a:lnTo>
                <a:lnTo>
                  <a:pt x="0" y="128016"/>
                </a:lnTo>
                <a:lnTo>
                  <a:pt x="0" y="1152144"/>
                </a:lnTo>
                <a:lnTo>
                  <a:pt x="10144" y="1202602"/>
                </a:lnTo>
                <a:lnTo>
                  <a:pt x="37719" y="1243774"/>
                </a:lnTo>
                <a:lnTo>
                  <a:pt x="78438" y="1271516"/>
                </a:lnTo>
                <a:lnTo>
                  <a:pt x="128016" y="1281684"/>
                </a:lnTo>
                <a:lnTo>
                  <a:pt x="3125724" y="1281684"/>
                </a:lnTo>
                <a:lnTo>
                  <a:pt x="3175301" y="1271516"/>
                </a:lnTo>
                <a:lnTo>
                  <a:pt x="3216021" y="1243774"/>
                </a:lnTo>
                <a:lnTo>
                  <a:pt x="3243595" y="1202602"/>
                </a:lnTo>
                <a:lnTo>
                  <a:pt x="3253740" y="1152144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4653130" y="527125"/>
            <a:ext cx="2892798" cy="1154206"/>
          </a:xfrm>
          <a:custGeom>
            <a:avLst/>
            <a:gdLst/>
            <a:ahLst/>
            <a:cxnLst/>
            <a:rect l="l" t="t" r="r" b="b"/>
            <a:pathLst>
              <a:path w="3278504" h="1308100">
                <a:moveTo>
                  <a:pt x="3278124" y="1181100"/>
                </a:moveTo>
                <a:lnTo>
                  <a:pt x="3278124" y="126492"/>
                </a:lnTo>
                <a:lnTo>
                  <a:pt x="3272028" y="99060"/>
                </a:lnTo>
                <a:lnTo>
                  <a:pt x="3246120" y="51816"/>
                </a:lnTo>
                <a:lnTo>
                  <a:pt x="3204972" y="16764"/>
                </a:lnTo>
                <a:lnTo>
                  <a:pt x="3165348" y="3048"/>
                </a:lnTo>
                <a:lnTo>
                  <a:pt x="3137916" y="0"/>
                </a:lnTo>
                <a:lnTo>
                  <a:pt x="140208" y="0"/>
                </a:lnTo>
                <a:lnTo>
                  <a:pt x="126492" y="1524"/>
                </a:lnTo>
                <a:lnTo>
                  <a:pt x="111252" y="3048"/>
                </a:lnTo>
                <a:lnTo>
                  <a:pt x="99060" y="7620"/>
                </a:lnTo>
                <a:lnTo>
                  <a:pt x="85344" y="12192"/>
                </a:lnTo>
                <a:lnTo>
                  <a:pt x="73152" y="18288"/>
                </a:lnTo>
                <a:lnTo>
                  <a:pt x="32004" y="51816"/>
                </a:lnTo>
                <a:lnTo>
                  <a:pt x="10668" y="86868"/>
                </a:lnTo>
                <a:lnTo>
                  <a:pt x="1524" y="128016"/>
                </a:lnTo>
                <a:lnTo>
                  <a:pt x="0" y="141732"/>
                </a:lnTo>
                <a:lnTo>
                  <a:pt x="0" y="1167384"/>
                </a:lnTo>
                <a:lnTo>
                  <a:pt x="3048" y="1194816"/>
                </a:lnTo>
                <a:lnTo>
                  <a:pt x="6096" y="1208532"/>
                </a:lnTo>
                <a:lnTo>
                  <a:pt x="12192" y="1222248"/>
                </a:lnTo>
                <a:lnTo>
                  <a:pt x="16764" y="1234440"/>
                </a:lnTo>
                <a:lnTo>
                  <a:pt x="24384" y="1245108"/>
                </a:lnTo>
                <a:lnTo>
                  <a:pt x="25908" y="1247546"/>
                </a:lnTo>
                <a:lnTo>
                  <a:pt x="25908" y="128016"/>
                </a:lnTo>
                <a:lnTo>
                  <a:pt x="39624" y="85344"/>
                </a:lnTo>
                <a:lnTo>
                  <a:pt x="68580" y="51816"/>
                </a:lnTo>
                <a:lnTo>
                  <a:pt x="106680" y="30480"/>
                </a:lnTo>
                <a:lnTo>
                  <a:pt x="3150108" y="25908"/>
                </a:lnTo>
                <a:lnTo>
                  <a:pt x="3162300" y="27432"/>
                </a:lnTo>
                <a:lnTo>
                  <a:pt x="3203448" y="45720"/>
                </a:lnTo>
                <a:lnTo>
                  <a:pt x="3240024" y="86868"/>
                </a:lnTo>
                <a:lnTo>
                  <a:pt x="3252216" y="129540"/>
                </a:lnTo>
                <a:lnTo>
                  <a:pt x="3253740" y="141732"/>
                </a:lnTo>
                <a:lnTo>
                  <a:pt x="3253740" y="1246886"/>
                </a:lnTo>
                <a:lnTo>
                  <a:pt x="3255264" y="1245108"/>
                </a:lnTo>
                <a:lnTo>
                  <a:pt x="3267456" y="1220724"/>
                </a:lnTo>
                <a:lnTo>
                  <a:pt x="3272028" y="1208532"/>
                </a:lnTo>
                <a:lnTo>
                  <a:pt x="3276600" y="1194816"/>
                </a:lnTo>
                <a:lnTo>
                  <a:pt x="3278124" y="1181100"/>
                </a:lnTo>
                <a:close/>
              </a:path>
              <a:path w="3278504" h="1308100">
                <a:moveTo>
                  <a:pt x="3253740" y="1246886"/>
                </a:moveTo>
                <a:lnTo>
                  <a:pt x="3253740" y="1165860"/>
                </a:lnTo>
                <a:lnTo>
                  <a:pt x="3252216" y="1179576"/>
                </a:lnTo>
                <a:lnTo>
                  <a:pt x="3250692" y="1190244"/>
                </a:lnTo>
                <a:lnTo>
                  <a:pt x="3226308" y="1240536"/>
                </a:lnTo>
                <a:lnTo>
                  <a:pt x="3192780" y="1267968"/>
                </a:lnTo>
                <a:lnTo>
                  <a:pt x="3148584" y="1281684"/>
                </a:lnTo>
                <a:lnTo>
                  <a:pt x="128016" y="1281684"/>
                </a:lnTo>
                <a:lnTo>
                  <a:pt x="85344" y="1267968"/>
                </a:lnTo>
                <a:lnTo>
                  <a:pt x="51816" y="1239012"/>
                </a:lnTo>
                <a:lnTo>
                  <a:pt x="44196" y="1231392"/>
                </a:lnTo>
                <a:lnTo>
                  <a:pt x="39624" y="1220724"/>
                </a:lnTo>
                <a:lnTo>
                  <a:pt x="35052" y="1211580"/>
                </a:lnTo>
                <a:lnTo>
                  <a:pt x="30480" y="1200912"/>
                </a:lnTo>
                <a:lnTo>
                  <a:pt x="27432" y="1188720"/>
                </a:lnTo>
                <a:lnTo>
                  <a:pt x="25908" y="1178052"/>
                </a:lnTo>
                <a:lnTo>
                  <a:pt x="25908" y="1247546"/>
                </a:lnTo>
                <a:lnTo>
                  <a:pt x="51816" y="1275588"/>
                </a:lnTo>
                <a:lnTo>
                  <a:pt x="86868" y="1296924"/>
                </a:lnTo>
                <a:lnTo>
                  <a:pt x="140208" y="1307592"/>
                </a:lnTo>
                <a:lnTo>
                  <a:pt x="3137916" y="1307592"/>
                </a:lnTo>
                <a:lnTo>
                  <a:pt x="3153156" y="1306068"/>
                </a:lnTo>
                <a:lnTo>
                  <a:pt x="3166872" y="1304544"/>
                </a:lnTo>
                <a:lnTo>
                  <a:pt x="3180588" y="1301496"/>
                </a:lnTo>
                <a:lnTo>
                  <a:pt x="3192780" y="1295400"/>
                </a:lnTo>
                <a:lnTo>
                  <a:pt x="3204972" y="1290828"/>
                </a:lnTo>
                <a:lnTo>
                  <a:pt x="3217164" y="1283208"/>
                </a:lnTo>
                <a:lnTo>
                  <a:pt x="3227832" y="1275588"/>
                </a:lnTo>
                <a:lnTo>
                  <a:pt x="3236976" y="1266444"/>
                </a:lnTo>
                <a:lnTo>
                  <a:pt x="3253740" y="12468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4862905" y="726141"/>
            <a:ext cx="2869601" cy="1130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4850802" y="715383"/>
            <a:ext cx="2892798" cy="1154206"/>
          </a:xfrm>
          <a:custGeom>
            <a:avLst/>
            <a:gdLst/>
            <a:ahLst/>
            <a:cxnLst/>
            <a:rect l="l" t="t" r="r" b="b"/>
            <a:pathLst>
              <a:path w="3278504" h="1308100">
                <a:moveTo>
                  <a:pt x="3278124" y="1179576"/>
                </a:moveTo>
                <a:lnTo>
                  <a:pt x="3278124" y="126492"/>
                </a:lnTo>
                <a:lnTo>
                  <a:pt x="3275076" y="111252"/>
                </a:lnTo>
                <a:lnTo>
                  <a:pt x="3261360" y="73152"/>
                </a:lnTo>
                <a:lnTo>
                  <a:pt x="3236976" y="41148"/>
                </a:lnTo>
                <a:lnTo>
                  <a:pt x="3204972" y="16764"/>
                </a:lnTo>
                <a:lnTo>
                  <a:pt x="3151632" y="0"/>
                </a:lnTo>
                <a:lnTo>
                  <a:pt x="140208" y="0"/>
                </a:lnTo>
                <a:lnTo>
                  <a:pt x="99060" y="6096"/>
                </a:lnTo>
                <a:lnTo>
                  <a:pt x="51816" y="32004"/>
                </a:lnTo>
                <a:lnTo>
                  <a:pt x="24384" y="62484"/>
                </a:lnTo>
                <a:lnTo>
                  <a:pt x="6096" y="99060"/>
                </a:lnTo>
                <a:lnTo>
                  <a:pt x="0" y="140208"/>
                </a:lnTo>
                <a:lnTo>
                  <a:pt x="0" y="1167384"/>
                </a:lnTo>
                <a:lnTo>
                  <a:pt x="12192" y="1222248"/>
                </a:lnTo>
                <a:lnTo>
                  <a:pt x="25908" y="1246886"/>
                </a:lnTo>
                <a:lnTo>
                  <a:pt x="25908" y="128016"/>
                </a:lnTo>
                <a:lnTo>
                  <a:pt x="27432" y="117348"/>
                </a:lnTo>
                <a:lnTo>
                  <a:pt x="51816" y="67056"/>
                </a:lnTo>
                <a:lnTo>
                  <a:pt x="86868" y="39624"/>
                </a:lnTo>
                <a:lnTo>
                  <a:pt x="97536" y="33528"/>
                </a:lnTo>
                <a:lnTo>
                  <a:pt x="118872" y="27432"/>
                </a:lnTo>
                <a:lnTo>
                  <a:pt x="129540" y="25908"/>
                </a:lnTo>
                <a:lnTo>
                  <a:pt x="3150108" y="25908"/>
                </a:lnTo>
                <a:lnTo>
                  <a:pt x="3162300" y="27432"/>
                </a:lnTo>
                <a:lnTo>
                  <a:pt x="3203448" y="45720"/>
                </a:lnTo>
                <a:lnTo>
                  <a:pt x="3233928" y="76200"/>
                </a:lnTo>
                <a:lnTo>
                  <a:pt x="3250692" y="118872"/>
                </a:lnTo>
                <a:lnTo>
                  <a:pt x="3252216" y="129540"/>
                </a:lnTo>
                <a:lnTo>
                  <a:pt x="3253740" y="141732"/>
                </a:lnTo>
                <a:lnTo>
                  <a:pt x="3253740" y="1247241"/>
                </a:lnTo>
                <a:lnTo>
                  <a:pt x="3255264" y="1245108"/>
                </a:lnTo>
                <a:lnTo>
                  <a:pt x="3267456" y="1220724"/>
                </a:lnTo>
                <a:lnTo>
                  <a:pt x="3276600" y="1193292"/>
                </a:lnTo>
                <a:lnTo>
                  <a:pt x="3278124" y="1179576"/>
                </a:lnTo>
                <a:close/>
              </a:path>
              <a:path w="3278504" h="1308100">
                <a:moveTo>
                  <a:pt x="3253740" y="1247241"/>
                </a:moveTo>
                <a:lnTo>
                  <a:pt x="3253740" y="1165860"/>
                </a:lnTo>
                <a:lnTo>
                  <a:pt x="3250692" y="1190244"/>
                </a:lnTo>
                <a:lnTo>
                  <a:pt x="3244596" y="1211580"/>
                </a:lnTo>
                <a:lnTo>
                  <a:pt x="3238500" y="1222248"/>
                </a:lnTo>
                <a:lnTo>
                  <a:pt x="3233928" y="1231392"/>
                </a:lnTo>
                <a:lnTo>
                  <a:pt x="3226308" y="1240536"/>
                </a:lnTo>
                <a:lnTo>
                  <a:pt x="3192780" y="1267968"/>
                </a:lnTo>
                <a:lnTo>
                  <a:pt x="3148584" y="1281684"/>
                </a:lnTo>
                <a:lnTo>
                  <a:pt x="128016" y="1281684"/>
                </a:lnTo>
                <a:lnTo>
                  <a:pt x="117348" y="1278636"/>
                </a:lnTo>
                <a:lnTo>
                  <a:pt x="106680" y="1277112"/>
                </a:lnTo>
                <a:lnTo>
                  <a:pt x="85344" y="1267968"/>
                </a:lnTo>
                <a:lnTo>
                  <a:pt x="76200" y="1261872"/>
                </a:lnTo>
                <a:lnTo>
                  <a:pt x="67056" y="1254252"/>
                </a:lnTo>
                <a:lnTo>
                  <a:pt x="59436" y="1248156"/>
                </a:lnTo>
                <a:lnTo>
                  <a:pt x="30480" y="1199388"/>
                </a:lnTo>
                <a:lnTo>
                  <a:pt x="25908" y="1178052"/>
                </a:lnTo>
                <a:lnTo>
                  <a:pt x="25908" y="1246886"/>
                </a:lnTo>
                <a:lnTo>
                  <a:pt x="51816" y="1275588"/>
                </a:lnTo>
                <a:lnTo>
                  <a:pt x="86868" y="1296924"/>
                </a:lnTo>
                <a:lnTo>
                  <a:pt x="128016" y="1306068"/>
                </a:lnTo>
                <a:lnTo>
                  <a:pt x="141732" y="1307592"/>
                </a:lnTo>
                <a:lnTo>
                  <a:pt x="3137916" y="1307592"/>
                </a:lnTo>
                <a:lnTo>
                  <a:pt x="3153156" y="1306068"/>
                </a:lnTo>
                <a:lnTo>
                  <a:pt x="3192780" y="1295400"/>
                </a:lnTo>
                <a:lnTo>
                  <a:pt x="3238500" y="1264920"/>
                </a:lnTo>
                <a:lnTo>
                  <a:pt x="3247644" y="1255776"/>
                </a:lnTo>
                <a:lnTo>
                  <a:pt x="3253740" y="1247241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51928" y="1098093"/>
            <a:ext cx="1890993" cy="337238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118" b="1" spc="-4" dirty="0">
                <a:latin typeface="Arial"/>
                <a:cs typeface="Arial"/>
              </a:rPr>
              <a:t>Fragmentation</a:t>
            </a:r>
            <a:endParaRPr sz="2118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44601" y="2187837"/>
            <a:ext cx="1780615" cy="1131234"/>
          </a:xfrm>
          <a:custGeom>
            <a:avLst/>
            <a:gdLst/>
            <a:ahLst/>
            <a:cxnLst/>
            <a:rect l="l" t="t" r="r" b="b"/>
            <a:pathLst>
              <a:path w="2018029" h="1282064">
                <a:moveTo>
                  <a:pt x="2017776" y="1153668"/>
                </a:moveTo>
                <a:lnTo>
                  <a:pt x="2017776" y="128016"/>
                </a:lnTo>
                <a:lnTo>
                  <a:pt x="2007631" y="77795"/>
                </a:lnTo>
                <a:lnTo>
                  <a:pt x="1980057" y="37147"/>
                </a:lnTo>
                <a:lnTo>
                  <a:pt x="1939337" y="9929"/>
                </a:lnTo>
                <a:lnTo>
                  <a:pt x="1889760" y="0"/>
                </a:lnTo>
                <a:lnTo>
                  <a:pt x="128016" y="0"/>
                </a:lnTo>
                <a:lnTo>
                  <a:pt x="77795" y="9929"/>
                </a:lnTo>
                <a:lnTo>
                  <a:pt x="37147" y="37147"/>
                </a:lnTo>
                <a:lnTo>
                  <a:pt x="9929" y="77795"/>
                </a:lnTo>
                <a:lnTo>
                  <a:pt x="0" y="128016"/>
                </a:lnTo>
                <a:lnTo>
                  <a:pt x="0" y="1153668"/>
                </a:lnTo>
                <a:lnTo>
                  <a:pt x="9929" y="1203245"/>
                </a:lnTo>
                <a:lnTo>
                  <a:pt x="37147" y="1243965"/>
                </a:lnTo>
                <a:lnTo>
                  <a:pt x="77795" y="1271539"/>
                </a:lnTo>
                <a:lnTo>
                  <a:pt x="128016" y="1281684"/>
                </a:lnTo>
                <a:lnTo>
                  <a:pt x="1889760" y="1281684"/>
                </a:lnTo>
                <a:lnTo>
                  <a:pt x="1939337" y="1271539"/>
                </a:lnTo>
                <a:lnTo>
                  <a:pt x="1980057" y="1243965"/>
                </a:lnTo>
                <a:lnTo>
                  <a:pt x="2007631" y="1203245"/>
                </a:lnTo>
                <a:lnTo>
                  <a:pt x="2017776" y="1153668"/>
                </a:lnTo>
                <a:close/>
              </a:path>
            </a:pathLst>
          </a:custGeom>
          <a:solidFill>
            <a:srgbClr val="7F63A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3632499" y="2175734"/>
            <a:ext cx="1803586" cy="1154206"/>
          </a:xfrm>
          <a:custGeom>
            <a:avLst/>
            <a:gdLst/>
            <a:ahLst/>
            <a:cxnLst/>
            <a:rect l="l" t="t" r="r" b="b"/>
            <a:pathLst>
              <a:path w="2044064" h="1308100">
                <a:moveTo>
                  <a:pt x="2043684" y="1181100"/>
                </a:moveTo>
                <a:lnTo>
                  <a:pt x="2043684" y="126492"/>
                </a:lnTo>
                <a:lnTo>
                  <a:pt x="2042160" y="112776"/>
                </a:lnTo>
                <a:lnTo>
                  <a:pt x="2026920" y="73152"/>
                </a:lnTo>
                <a:lnTo>
                  <a:pt x="2002536" y="41148"/>
                </a:lnTo>
                <a:lnTo>
                  <a:pt x="1970532" y="16764"/>
                </a:lnTo>
                <a:lnTo>
                  <a:pt x="1958340" y="12192"/>
                </a:lnTo>
                <a:lnTo>
                  <a:pt x="1944624" y="6096"/>
                </a:lnTo>
                <a:lnTo>
                  <a:pt x="1930908" y="3048"/>
                </a:lnTo>
                <a:lnTo>
                  <a:pt x="1903476" y="0"/>
                </a:lnTo>
                <a:lnTo>
                  <a:pt x="140208" y="0"/>
                </a:lnTo>
                <a:lnTo>
                  <a:pt x="85344" y="12192"/>
                </a:lnTo>
                <a:lnTo>
                  <a:pt x="41148" y="42672"/>
                </a:lnTo>
                <a:lnTo>
                  <a:pt x="24384" y="64008"/>
                </a:lnTo>
                <a:lnTo>
                  <a:pt x="16764" y="74676"/>
                </a:lnTo>
                <a:lnTo>
                  <a:pt x="10668" y="86868"/>
                </a:lnTo>
                <a:lnTo>
                  <a:pt x="6096" y="100584"/>
                </a:lnTo>
                <a:lnTo>
                  <a:pt x="3048" y="114300"/>
                </a:lnTo>
                <a:lnTo>
                  <a:pt x="0" y="141732"/>
                </a:lnTo>
                <a:lnTo>
                  <a:pt x="0" y="1167384"/>
                </a:lnTo>
                <a:lnTo>
                  <a:pt x="1524" y="1182624"/>
                </a:lnTo>
                <a:lnTo>
                  <a:pt x="3048" y="1196340"/>
                </a:lnTo>
                <a:lnTo>
                  <a:pt x="7620" y="1208532"/>
                </a:lnTo>
                <a:lnTo>
                  <a:pt x="12192" y="1222248"/>
                </a:lnTo>
                <a:lnTo>
                  <a:pt x="24384" y="1246632"/>
                </a:lnTo>
                <a:lnTo>
                  <a:pt x="25908" y="1248410"/>
                </a:lnTo>
                <a:lnTo>
                  <a:pt x="25908" y="129540"/>
                </a:lnTo>
                <a:lnTo>
                  <a:pt x="28956" y="117348"/>
                </a:lnTo>
                <a:lnTo>
                  <a:pt x="35052" y="96012"/>
                </a:lnTo>
                <a:lnTo>
                  <a:pt x="39624" y="85344"/>
                </a:lnTo>
                <a:lnTo>
                  <a:pt x="45720" y="76200"/>
                </a:lnTo>
                <a:lnTo>
                  <a:pt x="53340" y="67056"/>
                </a:lnTo>
                <a:lnTo>
                  <a:pt x="59436" y="59436"/>
                </a:lnTo>
                <a:lnTo>
                  <a:pt x="68580" y="51816"/>
                </a:lnTo>
                <a:lnTo>
                  <a:pt x="86868" y="39624"/>
                </a:lnTo>
                <a:lnTo>
                  <a:pt x="108204" y="30480"/>
                </a:lnTo>
                <a:lnTo>
                  <a:pt x="118872" y="28956"/>
                </a:lnTo>
                <a:lnTo>
                  <a:pt x="129540" y="25908"/>
                </a:lnTo>
                <a:lnTo>
                  <a:pt x="1903476" y="25908"/>
                </a:lnTo>
                <a:lnTo>
                  <a:pt x="1949196" y="35052"/>
                </a:lnTo>
                <a:lnTo>
                  <a:pt x="1993392" y="68580"/>
                </a:lnTo>
                <a:lnTo>
                  <a:pt x="2014728" y="108204"/>
                </a:lnTo>
                <a:lnTo>
                  <a:pt x="2019300" y="141732"/>
                </a:lnTo>
                <a:lnTo>
                  <a:pt x="2019300" y="1247241"/>
                </a:lnTo>
                <a:lnTo>
                  <a:pt x="2020824" y="1245108"/>
                </a:lnTo>
                <a:lnTo>
                  <a:pt x="2033016" y="1220724"/>
                </a:lnTo>
                <a:lnTo>
                  <a:pt x="2037588" y="1208532"/>
                </a:lnTo>
                <a:lnTo>
                  <a:pt x="2042160" y="1194816"/>
                </a:lnTo>
                <a:lnTo>
                  <a:pt x="2043684" y="1181100"/>
                </a:lnTo>
                <a:close/>
              </a:path>
              <a:path w="2044064" h="1308100">
                <a:moveTo>
                  <a:pt x="2019300" y="1247241"/>
                </a:moveTo>
                <a:lnTo>
                  <a:pt x="2019300" y="1167384"/>
                </a:lnTo>
                <a:lnTo>
                  <a:pt x="2017776" y="1179576"/>
                </a:lnTo>
                <a:lnTo>
                  <a:pt x="2016252" y="1190244"/>
                </a:lnTo>
                <a:lnTo>
                  <a:pt x="2013204" y="1202436"/>
                </a:lnTo>
                <a:lnTo>
                  <a:pt x="2010156" y="1213104"/>
                </a:lnTo>
                <a:lnTo>
                  <a:pt x="2004060" y="1222248"/>
                </a:lnTo>
                <a:lnTo>
                  <a:pt x="1999488" y="1231392"/>
                </a:lnTo>
                <a:lnTo>
                  <a:pt x="1984248" y="1249680"/>
                </a:lnTo>
                <a:lnTo>
                  <a:pt x="1976628" y="1255776"/>
                </a:lnTo>
                <a:lnTo>
                  <a:pt x="1967484" y="1263396"/>
                </a:lnTo>
                <a:lnTo>
                  <a:pt x="1958340" y="1267968"/>
                </a:lnTo>
                <a:lnTo>
                  <a:pt x="1947672" y="1274064"/>
                </a:lnTo>
                <a:lnTo>
                  <a:pt x="1926336" y="1280160"/>
                </a:lnTo>
                <a:lnTo>
                  <a:pt x="1914144" y="1281684"/>
                </a:lnTo>
                <a:lnTo>
                  <a:pt x="129540" y="1281684"/>
                </a:lnTo>
                <a:lnTo>
                  <a:pt x="85344" y="1267968"/>
                </a:lnTo>
                <a:lnTo>
                  <a:pt x="51816" y="1240536"/>
                </a:lnTo>
                <a:lnTo>
                  <a:pt x="30480" y="1200912"/>
                </a:lnTo>
                <a:lnTo>
                  <a:pt x="25908" y="1178052"/>
                </a:lnTo>
                <a:lnTo>
                  <a:pt x="25908" y="1248410"/>
                </a:lnTo>
                <a:lnTo>
                  <a:pt x="62484" y="1284732"/>
                </a:lnTo>
                <a:lnTo>
                  <a:pt x="100584" y="1301496"/>
                </a:lnTo>
                <a:lnTo>
                  <a:pt x="128016" y="1307592"/>
                </a:lnTo>
                <a:lnTo>
                  <a:pt x="1918716" y="1307592"/>
                </a:lnTo>
                <a:lnTo>
                  <a:pt x="1958340" y="1296924"/>
                </a:lnTo>
                <a:lnTo>
                  <a:pt x="1993392" y="1275588"/>
                </a:lnTo>
                <a:lnTo>
                  <a:pt x="2013204" y="1255776"/>
                </a:lnTo>
                <a:lnTo>
                  <a:pt x="2019300" y="12472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3842272" y="2376095"/>
            <a:ext cx="1780390" cy="1052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3831515" y="2363993"/>
            <a:ext cx="1803586" cy="1065119"/>
          </a:xfrm>
          <a:custGeom>
            <a:avLst/>
            <a:gdLst/>
            <a:ahLst/>
            <a:cxnLst/>
            <a:rect l="l" t="t" r="r" b="b"/>
            <a:pathLst>
              <a:path w="2044064" h="1207135">
                <a:moveTo>
                  <a:pt x="2043684" y="1165860"/>
                </a:moveTo>
                <a:lnTo>
                  <a:pt x="2043684" y="140208"/>
                </a:lnTo>
                <a:lnTo>
                  <a:pt x="2040636" y="112776"/>
                </a:lnTo>
                <a:lnTo>
                  <a:pt x="2025396" y="73152"/>
                </a:lnTo>
                <a:lnTo>
                  <a:pt x="2001012" y="41148"/>
                </a:lnTo>
                <a:lnTo>
                  <a:pt x="1969008" y="16764"/>
                </a:lnTo>
                <a:lnTo>
                  <a:pt x="1929384" y="3048"/>
                </a:lnTo>
                <a:lnTo>
                  <a:pt x="1901952" y="0"/>
                </a:lnTo>
                <a:lnTo>
                  <a:pt x="140208" y="0"/>
                </a:lnTo>
                <a:lnTo>
                  <a:pt x="97536" y="7620"/>
                </a:lnTo>
                <a:lnTo>
                  <a:pt x="60960" y="24384"/>
                </a:lnTo>
                <a:lnTo>
                  <a:pt x="30480" y="51816"/>
                </a:lnTo>
                <a:lnTo>
                  <a:pt x="10668" y="86868"/>
                </a:lnTo>
                <a:lnTo>
                  <a:pt x="6096" y="100584"/>
                </a:lnTo>
                <a:lnTo>
                  <a:pt x="1524" y="112776"/>
                </a:lnTo>
                <a:lnTo>
                  <a:pt x="0" y="128016"/>
                </a:lnTo>
                <a:lnTo>
                  <a:pt x="0" y="1181100"/>
                </a:lnTo>
                <a:lnTo>
                  <a:pt x="1524" y="1194816"/>
                </a:lnTo>
                <a:lnTo>
                  <a:pt x="5587" y="1207007"/>
                </a:lnTo>
                <a:lnTo>
                  <a:pt x="24384" y="1207007"/>
                </a:lnTo>
                <a:lnTo>
                  <a:pt x="24384" y="141732"/>
                </a:lnTo>
                <a:lnTo>
                  <a:pt x="25908" y="128016"/>
                </a:lnTo>
                <a:lnTo>
                  <a:pt x="38100" y="85344"/>
                </a:lnTo>
                <a:lnTo>
                  <a:pt x="67056" y="51816"/>
                </a:lnTo>
                <a:lnTo>
                  <a:pt x="106680" y="30480"/>
                </a:lnTo>
                <a:lnTo>
                  <a:pt x="1914144" y="25908"/>
                </a:lnTo>
                <a:lnTo>
                  <a:pt x="1926336" y="27432"/>
                </a:lnTo>
                <a:lnTo>
                  <a:pt x="1976628" y="51816"/>
                </a:lnTo>
                <a:lnTo>
                  <a:pt x="2004060" y="86868"/>
                </a:lnTo>
                <a:lnTo>
                  <a:pt x="2017776" y="129540"/>
                </a:lnTo>
                <a:lnTo>
                  <a:pt x="2017776" y="1207007"/>
                </a:lnTo>
                <a:lnTo>
                  <a:pt x="2037926" y="1207007"/>
                </a:lnTo>
                <a:lnTo>
                  <a:pt x="2040636" y="1194816"/>
                </a:lnTo>
                <a:lnTo>
                  <a:pt x="2042160" y="1181100"/>
                </a:lnTo>
                <a:lnTo>
                  <a:pt x="2043684" y="1165860"/>
                </a:lnTo>
                <a:close/>
              </a:path>
              <a:path w="2044064" h="1207135">
                <a:moveTo>
                  <a:pt x="31568" y="1207007"/>
                </a:moveTo>
                <a:lnTo>
                  <a:pt x="28956" y="1200912"/>
                </a:lnTo>
                <a:lnTo>
                  <a:pt x="27432" y="1188720"/>
                </a:lnTo>
                <a:lnTo>
                  <a:pt x="25908" y="1178052"/>
                </a:lnTo>
                <a:lnTo>
                  <a:pt x="24384" y="1165860"/>
                </a:lnTo>
                <a:lnTo>
                  <a:pt x="24384" y="1207007"/>
                </a:lnTo>
                <a:lnTo>
                  <a:pt x="31568" y="1207007"/>
                </a:lnTo>
                <a:close/>
              </a:path>
              <a:path w="2044064" h="1207135">
                <a:moveTo>
                  <a:pt x="2017776" y="1207007"/>
                </a:moveTo>
                <a:lnTo>
                  <a:pt x="2017776" y="1179576"/>
                </a:lnTo>
                <a:lnTo>
                  <a:pt x="2009938" y="1207007"/>
                </a:lnTo>
                <a:lnTo>
                  <a:pt x="2017776" y="1207007"/>
                </a:lnTo>
                <a:close/>
              </a:path>
            </a:pathLst>
          </a:custGeom>
          <a:solidFill>
            <a:srgbClr val="7F63A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4043529" y="2561216"/>
            <a:ext cx="1378324" cy="712111"/>
          </a:xfrm>
          <a:prstGeom prst="rect">
            <a:avLst/>
          </a:prstGeom>
        </p:spPr>
        <p:txBody>
          <a:bodyPr vert="horz" wrap="square" lIns="0" tIns="44824" rIns="0" bIns="0" rtlCol="0">
            <a:spAutoFit/>
          </a:bodyPr>
          <a:lstStyle/>
          <a:p>
            <a:pPr marL="72842" marR="67799" indent="-1121" algn="ctr">
              <a:lnSpc>
                <a:spcPts val="1544"/>
              </a:lnSpc>
              <a:spcBef>
                <a:spcPts val="353"/>
              </a:spcBef>
            </a:pPr>
            <a:r>
              <a:rPr sz="1500" spc="-4" dirty="0">
                <a:latin typeface="Arial"/>
                <a:cs typeface="Arial"/>
              </a:rPr>
              <a:t>Internal  </a:t>
            </a:r>
            <a:r>
              <a:rPr sz="1500" dirty="0">
                <a:latin typeface="Arial"/>
                <a:cs typeface="Arial"/>
              </a:rPr>
              <a:t>F</a:t>
            </a:r>
            <a:r>
              <a:rPr sz="1500" spc="-4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ag</a:t>
            </a:r>
            <a:r>
              <a:rPr sz="1500" spc="-4" dirty="0"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en</a:t>
            </a:r>
            <a:r>
              <a:rPr sz="1500" spc="-9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9" dirty="0">
                <a:latin typeface="Arial"/>
                <a:cs typeface="Arial"/>
              </a:rPr>
              <a:t>t</a:t>
            </a:r>
            <a:r>
              <a:rPr sz="1500" spc="4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on</a:t>
            </a:r>
            <a:endParaRPr sz="1500">
              <a:latin typeface="Arial"/>
              <a:cs typeface="Arial"/>
            </a:endParaRPr>
          </a:p>
          <a:p>
            <a:pPr algn="ctr">
              <a:spcBef>
                <a:spcPts val="353"/>
              </a:spcBef>
            </a:pPr>
            <a:r>
              <a:rPr sz="1500" dirty="0">
                <a:latin typeface="Arial"/>
                <a:cs typeface="Arial"/>
              </a:rPr>
              <a:t>(inside</a:t>
            </a:r>
            <a:r>
              <a:rPr sz="1500" spc="-88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partition)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73732" y="2187837"/>
            <a:ext cx="1781735" cy="1131234"/>
          </a:xfrm>
          <a:custGeom>
            <a:avLst/>
            <a:gdLst/>
            <a:ahLst/>
            <a:cxnLst/>
            <a:rect l="l" t="t" r="r" b="b"/>
            <a:pathLst>
              <a:path w="2019300" h="1282064">
                <a:moveTo>
                  <a:pt x="2019300" y="1153668"/>
                </a:moveTo>
                <a:lnTo>
                  <a:pt x="2019300" y="128016"/>
                </a:lnTo>
                <a:lnTo>
                  <a:pt x="2009155" y="77795"/>
                </a:lnTo>
                <a:lnTo>
                  <a:pt x="1981581" y="37147"/>
                </a:lnTo>
                <a:lnTo>
                  <a:pt x="1940861" y="9929"/>
                </a:lnTo>
                <a:lnTo>
                  <a:pt x="1891284" y="0"/>
                </a:lnTo>
                <a:lnTo>
                  <a:pt x="128016" y="0"/>
                </a:lnTo>
                <a:lnTo>
                  <a:pt x="78438" y="9929"/>
                </a:lnTo>
                <a:lnTo>
                  <a:pt x="37719" y="37147"/>
                </a:lnTo>
                <a:lnTo>
                  <a:pt x="10144" y="77795"/>
                </a:lnTo>
                <a:lnTo>
                  <a:pt x="0" y="128016"/>
                </a:lnTo>
                <a:lnTo>
                  <a:pt x="0" y="1153668"/>
                </a:lnTo>
                <a:lnTo>
                  <a:pt x="10144" y="1203245"/>
                </a:lnTo>
                <a:lnTo>
                  <a:pt x="37719" y="1243965"/>
                </a:lnTo>
                <a:lnTo>
                  <a:pt x="78438" y="1271539"/>
                </a:lnTo>
                <a:lnTo>
                  <a:pt x="128016" y="1281684"/>
                </a:lnTo>
                <a:lnTo>
                  <a:pt x="1891284" y="1281684"/>
                </a:lnTo>
                <a:lnTo>
                  <a:pt x="1940861" y="1271539"/>
                </a:lnTo>
                <a:lnTo>
                  <a:pt x="1981581" y="1243965"/>
                </a:lnTo>
                <a:lnTo>
                  <a:pt x="2009155" y="1203245"/>
                </a:lnTo>
                <a:lnTo>
                  <a:pt x="2019300" y="1153668"/>
                </a:lnTo>
                <a:close/>
              </a:path>
            </a:pathLst>
          </a:custGeom>
          <a:solidFill>
            <a:srgbClr val="7F63A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6762974" y="2175734"/>
            <a:ext cx="1803586" cy="1154206"/>
          </a:xfrm>
          <a:custGeom>
            <a:avLst/>
            <a:gdLst/>
            <a:ahLst/>
            <a:cxnLst/>
            <a:rect l="l" t="t" r="r" b="b"/>
            <a:pathLst>
              <a:path w="2044065" h="1308100">
                <a:moveTo>
                  <a:pt x="2043684" y="1181100"/>
                </a:moveTo>
                <a:lnTo>
                  <a:pt x="2043684" y="140208"/>
                </a:lnTo>
                <a:lnTo>
                  <a:pt x="2040636" y="112776"/>
                </a:lnTo>
                <a:lnTo>
                  <a:pt x="2026920" y="73152"/>
                </a:lnTo>
                <a:lnTo>
                  <a:pt x="2002536" y="41148"/>
                </a:lnTo>
                <a:lnTo>
                  <a:pt x="1969008" y="16764"/>
                </a:lnTo>
                <a:lnTo>
                  <a:pt x="1956816" y="12192"/>
                </a:lnTo>
                <a:lnTo>
                  <a:pt x="1944624" y="6096"/>
                </a:lnTo>
                <a:lnTo>
                  <a:pt x="1930908" y="3048"/>
                </a:lnTo>
                <a:lnTo>
                  <a:pt x="1903476" y="0"/>
                </a:lnTo>
                <a:lnTo>
                  <a:pt x="140208" y="0"/>
                </a:lnTo>
                <a:lnTo>
                  <a:pt x="97536" y="7620"/>
                </a:lnTo>
                <a:lnTo>
                  <a:pt x="60960" y="24384"/>
                </a:lnTo>
                <a:lnTo>
                  <a:pt x="32004" y="51816"/>
                </a:lnTo>
                <a:lnTo>
                  <a:pt x="10668" y="86868"/>
                </a:lnTo>
                <a:lnTo>
                  <a:pt x="0" y="128016"/>
                </a:lnTo>
                <a:lnTo>
                  <a:pt x="0" y="1182624"/>
                </a:lnTo>
                <a:lnTo>
                  <a:pt x="10668" y="1222248"/>
                </a:lnTo>
                <a:lnTo>
                  <a:pt x="25908" y="1248765"/>
                </a:lnTo>
                <a:lnTo>
                  <a:pt x="25908" y="129540"/>
                </a:lnTo>
                <a:lnTo>
                  <a:pt x="27432" y="117348"/>
                </a:lnTo>
                <a:lnTo>
                  <a:pt x="51816" y="67056"/>
                </a:lnTo>
                <a:lnTo>
                  <a:pt x="86868" y="39624"/>
                </a:lnTo>
                <a:lnTo>
                  <a:pt x="117348" y="28956"/>
                </a:lnTo>
                <a:lnTo>
                  <a:pt x="129540" y="25908"/>
                </a:lnTo>
                <a:lnTo>
                  <a:pt x="1903476" y="25908"/>
                </a:lnTo>
                <a:lnTo>
                  <a:pt x="1915668" y="27432"/>
                </a:lnTo>
                <a:lnTo>
                  <a:pt x="1958340" y="39624"/>
                </a:lnTo>
                <a:lnTo>
                  <a:pt x="1991868" y="68580"/>
                </a:lnTo>
                <a:lnTo>
                  <a:pt x="2004060" y="86868"/>
                </a:lnTo>
                <a:lnTo>
                  <a:pt x="2010156" y="97536"/>
                </a:lnTo>
                <a:lnTo>
                  <a:pt x="2016252" y="118872"/>
                </a:lnTo>
                <a:lnTo>
                  <a:pt x="2017776" y="129540"/>
                </a:lnTo>
                <a:lnTo>
                  <a:pt x="2017776" y="1247241"/>
                </a:lnTo>
                <a:lnTo>
                  <a:pt x="2019300" y="1245108"/>
                </a:lnTo>
                <a:lnTo>
                  <a:pt x="2026920" y="1232916"/>
                </a:lnTo>
                <a:lnTo>
                  <a:pt x="2033016" y="1220724"/>
                </a:lnTo>
                <a:lnTo>
                  <a:pt x="2037588" y="1208532"/>
                </a:lnTo>
                <a:lnTo>
                  <a:pt x="2043684" y="1181100"/>
                </a:lnTo>
                <a:close/>
              </a:path>
              <a:path w="2044065" h="1308100">
                <a:moveTo>
                  <a:pt x="2017776" y="1247241"/>
                </a:moveTo>
                <a:lnTo>
                  <a:pt x="2017776" y="1179576"/>
                </a:lnTo>
                <a:lnTo>
                  <a:pt x="2016252" y="1190244"/>
                </a:lnTo>
                <a:lnTo>
                  <a:pt x="2013204" y="1202436"/>
                </a:lnTo>
                <a:lnTo>
                  <a:pt x="1991868" y="1240536"/>
                </a:lnTo>
                <a:lnTo>
                  <a:pt x="1975104" y="1255776"/>
                </a:lnTo>
                <a:lnTo>
                  <a:pt x="1967484" y="1263396"/>
                </a:lnTo>
                <a:lnTo>
                  <a:pt x="1956816" y="1267968"/>
                </a:lnTo>
                <a:lnTo>
                  <a:pt x="1947672" y="1274064"/>
                </a:lnTo>
                <a:lnTo>
                  <a:pt x="1937004" y="1277112"/>
                </a:lnTo>
                <a:lnTo>
                  <a:pt x="1924812" y="1280160"/>
                </a:lnTo>
                <a:lnTo>
                  <a:pt x="1914144" y="1281684"/>
                </a:lnTo>
                <a:lnTo>
                  <a:pt x="128016" y="1281684"/>
                </a:lnTo>
                <a:lnTo>
                  <a:pt x="85344" y="1267968"/>
                </a:lnTo>
                <a:lnTo>
                  <a:pt x="51816" y="1240536"/>
                </a:lnTo>
                <a:lnTo>
                  <a:pt x="44196" y="1231392"/>
                </a:lnTo>
                <a:lnTo>
                  <a:pt x="38100" y="1220724"/>
                </a:lnTo>
                <a:lnTo>
                  <a:pt x="33528" y="1211580"/>
                </a:lnTo>
                <a:lnTo>
                  <a:pt x="27432" y="1190244"/>
                </a:lnTo>
                <a:lnTo>
                  <a:pt x="25908" y="1178052"/>
                </a:lnTo>
                <a:lnTo>
                  <a:pt x="25908" y="1248765"/>
                </a:lnTo>
                <a:lnTo>
                  <a:pt x="62484" y="1284732"/>
                </a:lnTo>
                <a:lnTo>
                  <a:pt x="99060" y="1301496"/>
                </a:lnTo>
                <a:lnTo>
                  <a:pt x="126492" y="1307592"/>
                </a:lnTo>
                <a:lnTo>
                  <a:pt x="1917192" y="1307592"/>
                </a:lnTo>
                <a:lnTo>
                  <a:pt x="1958340" y="1296924"/>
                </a:lnTo>
                <a:lnTo>
                  <a:pt x="1993392" y="1275588"/>
                </a:lnTo>
                <a:lnTo>
                  <a:pt x="2011680" y="1255776"/>
                </a:lnTo>
                <a:lnTo>
                  <a:pt x="2017776" y="12472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6971403" y="2376095"/>
            <a:ext cx="1781734" cy="1052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6960646" y="2363993"/>
            <a:ext cx="1803586" cy="1065119"/>
          </a:xfrm>
          <a:custGeom>
            <a:avLst/>
            <a:gdLst/>
            <a:ahLst/>
            <a:cxnLst/>
            <a:rect l="l" t="t" r="r" b="b"/>
            <a:pathLst>
              <a:path w="2044065" h="1207135">
                <a:moveTo>
                  <a:pt x="2043684" y="1181100"/>
                </a:moveTo>
                <a:lnTo>
                  <a:pt x="2043684" y="126492"/>
                </a:lnTo>
                <a:lnTo>
                  <a:pt x="2037588" y="99060"/>
                </a:lnTo>
                <a:lnTo>
                  <a:pt x="2011680" y="51816"/>
                </a:lnTo>
                <a:lnTo>
                  <a:pt x="1981200" y="24384"/>
                </a:lnTo>
                <a:lnTo>
                  <a:pt x="1944624" y="6096"/>
                </a:lnTo>
                <a:lnTo>
                  <a:pt x="1903476" y="0"/>
                </a:lnTo>
                <a:lnTo>
                  <a:pt x="140208" y="0"/>
                </a:lnTo>
                <a:lnTo>
                  <a:pt x="126492" y="1524"/>
                </a:lnTo>
                <a:lnTo>
                  <a:pt x="111252" y="3048"/>
                </a:lnTo>
                <a:lnTo>
                  <a:pt x="99060" y="7620"/>
                </a:lnTo>
                <a:lnTo>
                  <a:pt x="85344" y="12192"/>
                </a:lnTo>
                <a:lnTo>
                  <a:pt x="73152" y="18288"/>
                </a:lnTo>
                <a:lnTo>
                  <a:pt x="32004" y="51816"/>
                </a:lnTo>
                <a:lnTo>
                  <a:pt x="10668" y="86868"/>
                </a:lnTo>
                <a:lnTo>
                  <a:pt x="0" y="128016"/>
                </a:lnTo>
                <a:lnTo>
                  <a:pt x="0" y="1167384"/>
                </a:lnTo>
                <a:lnTo>
                  <a:pt x="1524" y="1181100"/>
                </a:lnTo>
                <a:lnTo>
                  <a:pt x="3048" y="1196340"/>
                </a:lnTo>
                <a:lnTo>
                  <a:pt x="5714" y="1207007"/>
                </a:lnTo>
                <a:lnTo>
                  <a:pt x="25908" y="1207007"/>
                </a:lnTo>
                <a:lnTo>
                  <a:pt x="25908" y="128016"/>
                </a:lnTo>
                <a:lnTo>
                  <a:pt x="27432" y="117348"/>
                </a:lnTo>
                <a:lnTo>
                  <a:pt x="51816" y="67056"/>
                </a:lnTo>
                <a:lnTo>
                  <a:pt x="86868" y="39624"/>
                </a:lnTo>
                <a:lnTo>
                  <a:pt x="129540" y="25908"/>
                </a:lnTo>
                <a:lnTo>
                  <a:pt x="1915668" y="25908"/>
                </a:lnTo>
                <a:lnTo>
                  <a:pt x="1958340" y="39624"/>
                </a:lnTo>
                <a:lnTo>
                  <a:pt x="1991868" y="68580"/>
                </a:lnTo>
                <a:lnTo>
                  <a:pt x="1999488" y="77724"/>
                </a:lnTo>
                <a:lnTo>
                  <a:pt x="2016252" y="118872"/>
                </a:lnTo>
                <a:lnTo>
                  <a:pt x="2019300" y="141732"/>
                </a:lnTo>
                <a:lnTo>
                  <a:pt x="2019300" y="1207007"/>
                </a:lnTo>
                <a:lnTo>
                  <a:pt x="2037926" y="1207007"/>
                </a:lnTo>
                <a:lnTo>
                  <a:pt x="2043684" y="1181100"/>
                </a:lnTo>
                <a:close/>
              </a:path>
              <a:path w="2044065" h="1207135">
                <a:moveTo>
                  <a:pt x="32221" y="1207007"/>
                </a:moveTo>
                <a:lnTo>
                  <a:pt x="30480" y="1200912"/>
                </a:lnTo>
                <a:lnTo>
                  <a:pt x="27432" y="1188720"/>
                </a:lnTo>
                <a:lnTo>
                  <a:pt x="25908" y="1178052"/>
                </a:lnTo>
                <a:lnTo>
                  <a:pt x="25908" y="1207007"/>
                </a:lnTo>
                <a:lnTo>
                  <a:pt x="32221" y="1207007"/>
                </a:lnTo>
                <a:close/>
              </a:path>
              <a:path w="2044065" h="1207135">
                <a:moveTo>
                  <a:pt x="2019300" y="1207007"/>
                </a:moveTo>
                <a:lnTo>
                  <a:pt x="2019300" y="1165860"/>
                </a:lnTo>
                <a:lnTo>
                  <a:pt x="2017776" y="1179576"/>
                </a:lnTo>
                <a:lnTo>
                  <a:pt x="2016252" y="1190244"/>
                </a:lnTo>
                <a:lnTo>
                  <a:pt x="2013204" y="1200912"/>
                </a:lnTo>
                <a:lnTo>
                  <a:pt x="2010591" y="1207007"/>
                </a:lnTo>
                <a:lnTo>
                  <a:pt x="2019300" y="1207007"/>
                </a:lnTo>
                <a:close/>
              </a:path>
            </a:pathLst>
          </a:custGeom>
          <a:solidFill>
            <a:srgbClr val="7F63A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 txBox="1"/>
          <p:nvPr/>
        </p:nvSpPr>
        <p:spPr>
          <a:xfrm>
            <a:off x="7234515" y="2463051"/>
            <a:ext cx="1252818" cy="917295"/>
          </a:xfrm>
          <a:prstGeom prst="rect">
            <a:avLst/>
          </a:prstGeom>
        </p:spPr>
        <p:txBody>
          <a:bodyPr vert="horz" wrap="square" lIns="0" tIns="44824" rIns="0" bIns="0" rtlCol="0">
            <a:spAutoFit/>
          </a:bodyPr>
          <a:lstStyle/>
          <a:p>
            <a:pPr marL="10646" marR="4483" indent="560" algn="ctr">
              <a:lnSpc>
                <a:spcPts val="1544"/>
              </a:lnSpc>
              <a:spcBef>
                <a:spcPts val="353"/>
              </a:spcBef>
            </a:pPr>
            <a:r>
              <a:rPr sz="1500" spc="-4" dirty="0">
                <a:latin typeface="Arial"/>
                <a:cs typeface="Arial"/>
              </a:rPr>
              <a:t>External  </a:t>
            </a:r>
            <a:r>
              <a:rPr sz="1500" dirty="0">
                <a:latin typeface="Arial"/>
                <a:cs typeface="Arial"/>
              </a:rPr>
              <a:t>F</a:t>
            </a:r>
            <a:r>
              <a:rPr sz="1500" spc="-4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ag</a:t>
            </a:r>
            <a:r>
              <a:rPr sz="1500" spc="-4" dirty="0"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en</a:t>
            </a:r>
            <a:r>
              <a:rPr sz="1500" spc="-9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9" dirty="0">
                <a:latin typeface="Arial"/>
                <a:cs typeface="Arial"/>
              </a:rPr>
              <a:t>t</a:t>
            </a:r>
            <a:r>
              <a:rPr sz="1500" spc="4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on</a:t>
            </a:r>
            <a:endParaRPr sz="1500">
              <a:latin typeface="Arial"/>
              <a:cs typeface="Arial"/>
            </a:endParaRPr>
          </a:p>
          <a:p>
            <a:pPr marL="62196" marR="53791" algn="ctr">
              <a:lnSpc>
                <a:spcPts val="1553"/>
              </a:lnSpc>
              <a:spcBef>
                <a:spcPts val="613"/>
              </a:spcBef>
            </a:pPr>
            <a:r>
              <a:rPr sz="1500" spc="-4" dirty="0">
                <a:latin typeface="Arial"/>
                <a:cs typeface="Arial"/>
              </a:rPr>
              <a:t>(between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two  </a:t>
            </a:r>
            <a:r>
              <a:rPr sz="1500" dirty="0">
                <a:latin typeface="Arial"/>
                <a:cs typeface="Arial"/>
              </a:rPr>
              <a:t>process)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95830" y="3824343"/>
            <a:ext cx="8068235" cy="3025588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7664599" y="3428999"/>
            <a:ext cx="0" cy="407894"/>
          </a:xfrm>
          <a:custGeom>
            <a:avLst/>
            <a:gdLst/>
            <a:ahLst/>
            <a:cxnLst/>
            <a:rect l="l" t="t" r="r" b="b"/>
            <a:pathLst>
              <a:path h="462279">
                <a:moveTo>
                  <a:pt x="0" y="0"/>
                </a:moveTo>
                <a:lnTo>
                  <a:pt x="0" y="461772"/>
                </a:lnTo>
              </a:path>
            </a:pathLst>
          </a:custGeom>
          <a:ln w="25908">
            <a:solidFill>
              <a:srgbClr val="4BABC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4534796" y="3428999"/>
            <a:ext cx="0" cy="407894"/>
          </a:xfrm>
          <a:custGeom>
            <a:avLst/>
            <a:gdLst/>
            <a:ahLst/>
            <a:cxnLst/>
            <a:rect l="l" t="t" r="r" b="b"/>
            <a:pathLst>
              <a:path h="462279">
                <a:moveTo>
                  <a:pt x="0" y="0"/>
                </a:moveTo>
                <a:lnTo>
                  <a:pt x="0" y="461772"/>
                </a:lnTo>
              </a:path>
            </a:pathLst>
          </a:custGeom>
          <a:ln w="24384">
            <a:solidFill>
              <a:srgbClr val="4BABC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3849417" y="3429000"/>
            <a:ext cx="1766100" cy="779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3836447" y="3428999"/>
            <a:ext cx="1793501" cy="89087"/>
          </a:xfrm>
          <a:custGeom>
            <a:avLst/>
            <a:gdLst/>
            <a:ahLst/>
            <a:cxnLst/>
            <a:rect l="l" t="t" r="r" b="b"/>
            <a:pathLst>
              <a:path w="2032635" h="100964">
                <a:moveTo>
                  <a:pt x="2032338" y="0"/>
                </a:moveTo>
                <a:lnTo>
                  <a:pt x="2004350" y="0"/>
                </a:lnTo>
                <a:lnTo>
                  <a:pt x="2003044" y="4572"/>
                </a:lnTo>
                <a:lnTo>
                  <a:pt x="1998472" y="15240"/>
                </a:lnTo>
                <a:lnTo>
                  <a:pt x="1969516" y="48768"/>
                </a:lnTo>
                <a:lnTo>
                  <a:pt x="1929892" y="70104"/>
                </a:lnTo>
                <a:lnTo>
                  <a:pt x="1908556" y="74676"/>
                </a:lnTo>
                <a:lnTo>
                  <a:pt x="122428" y="74676"/>
                </a:lnTo>
                <a:lnTo>
                  <a:pt x="78232" y="60960"/>
                </a:lnTo>
                <a:lnTo>
                  <a:pt x="44704" y="32004"/>
                </a:lnTo>
                <a:lnTo>
                  <a:pt x="25980" y="0"/>
                </a:lnTo>
                <a:lnTo>
                  <a:pt x="0" y="0"/>
                </a:lnTo>
                <a:lnTo>
                  <a:pt x="5080" y="15240"/>
                </a:lnTo>
                <a:lnTo>
                  <a:pt x="11176" y="27432"/>
                </a:lnTo>
                <a:lnTo>
                  <a:pt x="18796" y="38100"/>
                </a:lnTo>
                <a:lnTo>
                  <a:pt x="26416" y="50292"/>
                </a:lnTo>
                <a:lnTo>
                  <a:pt x="44704" y="68580"/>
                </a:lnTo>
                <a:lnTo>
                  <a:pt x="56896" y="76200"/>
                </a:lnTo>
                <a:lnTo>
                  <a:pt x="67564" y="83820"/>
                </a:lnTo>
                <a:lnTo>
                  <a:pt x="79756" y="89916"/>
                </a:lnTo>
                <a:lnTo>
                  <a:pt x="93472" y="94488"/>
                </a:lnTo>
                <a:lnTo>
                  <a:pt x="107188" y="97536"/>
                </a:lnTo>
                <a:lnTo>
                  <a:pt x="134620" y="100584"/>
                </a:lnTo>
                <a:lnTo>
                  <a:pt x="1897888" y="100584"/>
                </a:lnTo>
                <a:lnTo>
                  <a:pt x="1925320" y="97536"/>
                </a:lnTo>
                <a:lnTo>
                  <a:pt x="1939036" y="94488"/>
                </a:lnTo>
                <a:lnTo>
                  <a:pt x="1952752" y="88392"/>
                </a:lnTo>
                <a:lnTo>
                  <a:pt x="1964944" y="83820"/>
                </a:lnTo>
                <a:lnTo>
                  <a:pt x="1996948" y="59436"/>
                </a:lnTo>
                <a:lnTo>
                  <a:pt x="2021332" y="25908"/>
                </a:lnTo>
                <a:lnTo>
                  <a:pt x="2025904" y="13716"/>
                </a:lnTo>
                <a:lnTo>
                  <a:pt x="2032000" y="1524"/>
                </a:lnTo>
                <a:lnTo>
                  <a:pt x="2032338" y="0"/>
                </a:lnTo>
                <a:close/>
              </a:path>
            </a:pathLst>
          </a:custGeom>
          <a:solidFill>
            <a:srgbClr val="7F63A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3099995" y="3836446"/>
            <a:ext cx="2869826" cy="1131234"/>
          </a:xfrm>
          <a:custGeom>
            <a:avLst/>
            <a:gdLst/>
            <a:ahLst/>
            <a:cxnLst/>
            <a:rect l="l" t="t" r="r" b="b"/>
            <a:pathLst>
              <a:path w="3252470" h="1282064">
                <a:moveTo>
                  <a:pt x="3252216" y="1153668"/>
                </a:moveTo>
                <a:lnTo>
                  <a:pt x="3252216" y="128016"/>
                </a:lnTo>
                <a:lnTo>
                  <a:pt x="3242286" y="78438"/>
                </a:lnTo>
                <a:lnTo>
                  <a:pt x="3215068" y="37719"/>
                </a:lnTo>
                <a:lnTo>
                  <a:pt x="3174420" y="10144"/>
                </a:lnTo>
                <a:lnTo>
                  <a:pt x="3124200" y="0"/>
                </a:lnTo>
                <a:lnTo>
                  <a:pt x="128016" y="0"/>
                </a:lnTo>
                <a:lnTo>
                  <a:pt x="77795" y="10144"/>
                </a:lnTo>
                <a:lnTo>
                  <a:pt x="37147" y="37719"/>
                </a:lnTo>
                <a:lnTo>
                  <a:pt x="9929" y="78438"/>
                </a:lnTo>
                <a:lnTo>
                  <a:pt x="0" y="128016"/>
                </a:lnTo>
                <a:lnTo>
                  <a:pt x="0" y="1153668"/>
                </a:lnTo>
                <a:lnTo>
                  <a:pt x="9929" y="1203245"/>
                </a:lnTo>
                <a:lnTo>
                  <a:pt x="37147" y="1243965"/>
                </a:lnTo>
                <a:lnTo>
                  <a:pt x="77795" y="1271539"/>
                </a:lnTo>
                <a:lnTo>
                  <a:pt x="128016" y="1281684"/>
                </a:lnTo>
                <a:lnTo>
                  <a:pt x="3124200" y="1281684"/>
                </a:lnTo>
                <a:lnTo>
                  <a:pt x="3174420" y="1271539"/>
                </a:lnTo>
                <a:lnTo>
                  <a:pt x="3215068" y="1243965"/>
                </a:lnTo>
                <a:lnTo>
                  <a:pt x="3242286" y="1203245"/>
                </a:lnTo>
                <a:lnTo>
                  <a:pt x="3252216" y="1153668"/>
                </a:lnTo>
                <a:close/>
              </a:path>
            </a:pathLst>
          </a:custGeom>
          <a:solidFill>
            <a:srgbClr val="4BABC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3087893" y="3825689"/>
            <a:ext cx="2893919" cy="1152525"/>
          </a:xfrm>
          <a:custGeom>
            <a:avLst/>
            <a:gdLst/>
            <a:ahLst/>
            <a:cxnLst/>
            <a:rect l="l" t="t" r="r" b="b"/>
            <a:pathLst>
              <a:path w="3279775" h="1306195">
                <a:moveTo>
                  <a:pt x="3279648" y="1165860"/>
                </a:moveTo>
                <a:lnTo>
                  <a:pt x="3279648" y="140208"/>
                </a:lnTo>
                <a:lnTo>
                  <a:pt x="3278124" y="124968"/>
                </a:lnTo>
                <a:lnTo>
                  <a:pt x="3267456" y="85344"/>
                </a:lnTo>
                <a:lnTo>
                  <a:pt x="3236976" y="39624"/>
                </a:lnTo>
                <a:lnTo>
                  <a:pt x="3192780" y="10668"/>
                </a:lnTo>
                <a:lnTo>
                  <a:pt x="3151632" y="0"/>
                </a:lnTo>
                <a:lnTo>
                  <a:pt x="126492" y="0"/>
                </a:lnTo>
                <a:lnTo>
                  <a:pt x="85344" y="10668"/>
                </a:lnTo>
                <a:lnTo>
                  <a:pt x="51816" y="32004"/>
                </a:lnTo>
                <a:lnTo>
                  <a:pt x="16764" y="73152"/>
                </a:lnTo>
                <a:lnTo>
                  <a:pt x="3048" y="112776"/>
                </a:lnTo>
                <a:lnTo>
                  <a:pt x="0" y="140208"/>
                </a:lnTo>
                <a:lnTo>
                  <a:pt x="0" y="1165860"/>
                </a:lnTo>
                <a:lnTo>
                  <a:pt x="7620" y="1208532"/>
                </a:lnTo>
                <a:lnTo>
                  <a:pt x="24384" y="1245108"/>
                </a:lnTo>
                <a:lnTo>
                  <a:pt x="25908" y="1246886"/>
                </a:lnTo>
                <a:lnTo>
                  <a:pt x="25908" y="128016"/>
                </a:lnTo>
                <a:lnTo>
                  <a:pt x="27432" y="115824"/>
                </a:lnTo>
                <a:lnTo>
                  <a:pt x="45720" y="74676"/>
                </a:lnTo>
                <a:lnTo>
                  <a:pt x="86868" y="38100"/>
                </a:lnTo>
                <a:lnTo>
                  <a:pt x="129540" y="25908"/>
                </a:lnTo>
                <a:lnTo>
                  <a:pt x="141732" y="24384"/>
                </a:lnTo>
                <a:lnTo>
                  <a:pt x="3137916" y="24384"/>
                </a:lnTo>
                <a:lnTo>
                  <a:pt x="3162300" y="27432"/>
                </a:lnTo>
                <a:lnTo>
                  <a:pt x="3183636" y="33528"/>
                </a:lnTo>
                <a:lnTo>
                  <a:pt x="3194304" y="39624"/>
                </a:lnTo>
                <a:lnTo>
                  <a:pt x="3203448" y="44196"/>
                </a:lnTo>
                <a:lnTo>
                  <a:pt x="3240024" y="85344"/>
                </a:lnTo>
                <a:lnTo>
                  <a:pt x="3253740" y="129540"/>
                </a:lnTo>
                <a:lnTo>
                  <a:pt x="3253740" y="1245717"/>
                </a:lnTo>
                <a:lnTo>
                  <a:pt x="3262884" y="1232916"/>
                </a:lnTo>
                <a:lnTo>
                  <a:pt x="3267456" y="1219200"/>
                </a:lnTo>
                <a:lnTo>
                  <a:pt x="3273552" y="1207008"/>
                </a:lnTo>
                <a:lnTo>
                  <a:pt x="3276600" y="1193292"/>
                </a:lnTo>
                <a:lnTo>
                  <a:pt x="3279648" y="1165860"/>
                </a:lnTo>
                <a:close/>
              </a:path>
              <a:path w="3279775" h="1306195">
                <a:moveTo>
                  <a:pt x="3253740" y="1245717"/>
                </a:moveTo>
                <a:lnTo>
                  <a:pt x="3253740" y="1178052"/>
                </a:lnTo>
                <a:lnTo>
                  <a:pt x="3250692" y="1190244"/>
                </a:lnTo>
                <a:lnTo>
                  <a:pt x="3244596" y="1211580"/>
                </a:lnTo>
                <a:lnTo>
                  <a:pt x="3240024" y="1220724"/>
                </a:lnTo>
                <a:lnTo>
                  <a:pt x="3233928" y="1231392"/>
                </a:lnTo>
                <a:lnTo>
                  <a:pt x="3226308" y="1239012"/>
                </a:lnTo>
                <a:lnTo>
                  <a:pt x="3220212" y="1248156"/>
                </a:lnTo>
                <a:lnTo>
                  <a:pt x="3182112" y="1272540"/>
                </a:lnTo>
                <a:lnTo>
                  <a:pt x="3137916" y="1281684"/>
                </a:lnTo>
                <a:lnTo>
                  <a:pt x="141732" y="1281684"/>
                </a:lnTo>
                <a:lnTo>
                  <a:pt x="96012" y="1272540"/>
                </a:lnTo>
                <a:lnTo>
                  <a:pt x="51816" y="1239012"/>
                </a:lnTo>
                <a:lnTo>
                  <a:pt x="30480" y="1199388"/>
                </a:lnTo>
                <a:lnTo>
                  <a:pt x="25908" y="1176528"/>
                </a:lnTo>
                <a:lnTo>
                  <a:pt x="25908" y="1246886"/>
                </a:lnTo>
                <a:lnTo>
                  <a:pt x="42672" y="1266444"/>
                </a:lnTo>
                <a:lnTo>
                  <a:pt x="51816" y="1274064"/>
                </a:lnTo>
                <a:lnTo>
                  <a:pt x="62484" y="1283208"/>
                </a:lnTo>
                <a:lnTo>
                  <a:pt x="86868" y="1295400"/>
                </a:lnTo>
                <a:lnTo>
                  <a:pt x="100584" y="1299972"/>
                </a:lnTo>
                <a:lnTo>
                  <a:pt x="112776" y="1304544"/>
                </a:lnTo>
                <a:lnTo>
                  <a:pt x="128016" y="1306068"/>
                </a:lnTo>
                <a:lnTo>
                  <a:pt x="3153156" y="1306068"/>
                </a:lnTo>
                <a:lnTo>
                  <a:pt x="3194304" y="1295400"/>
                </a:lnTo>
                <a:lnTo>
                  <a:pt x="3227832" y="1274064"/>
                </a:lnTo>
                <a:lnTo>
                  <a:pt x="3247644" y="1254252"/>
                </a:lnTo>
                <a:lnTo>
                  <a:pt x="3253740" y="12457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3297667" y="4024705"/>
            <a:ext cx="2869601" cy="11308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3285565" y="4012602"/>
            <a:ext cx="2893919" cy="1154206"/>
          </a:xfrm>
          <a:custGeom>
            <a:avLst/>
            <a:gdLst/>
            <a:ahLst/>
            <a:cxnLst/>
            <a:rect l="l" t="t" r="r" b="b"/>
            <a:pathLst>
              <a:path w="3279775" h="1308100">
                <a:moveTo>
                  <a:pt x="3279648" y="1167384"/>
                </a:moveTo>
                <a:lnTo>
                  <a:pt x="3279648" y="140208"/>
                </a:lnTo>
                <a:lnTo>
                  <a:pt x="3276600" y="112776"/>
                </a:lnTo>
                <a:lnTo>
                  <a:pt x="3261360" y="73152"/>
                </a:lnTo>
                <a:lnTo>
                  <a:pt x="3236976" y="41148"/>
                </a:lnTo>
                <a:lnTo>
                  <a:pt x="3204972" y="16764"/>
                </a:lnTo>
                <a:lnTo>
                  <a:pt x="3192780" y="12192"/>
                </a:lnTo>
                <a:lnTo>
                  <a:pt x="3179064" y="6096"/>
                </a:lnTo>
                <a:lnTo>
                  <a:pt x="3166872" y="3048"/>
                </a:lnTo>
                <a:lnTo>
                  <a:pt x="3151632" y="1524"/>
                </a:lnTo>
                <a:lnTo>
                  <a:pt x="3137916" y="0"/>
                </a:lnTo>
                <a:lnTo>
                  <a:pt x="140208" y="0"/>
                </a:lnTo>
                <a:lnTo>
                  <a:pt x="112776" y="3048"/>
                </a:lnTo>
                <a:lnTo>
                  <a:pt x="73152" y="18288"/>
                </a:lnTo>
                <a:lnTo>
                  <a:pt x="41148" y="42672"/>
                </a:lnTo>
                <a:lnTo>
                  <a:pt x="16764" y="74676"/>
                </a:lnTo>
                <a:lnTo>
                  <a:pt x="12192" y="86868"/>
                </a:lnTo>
                <a:lnTo>
                  <a:pt x="6096" y="100584"/>
                </a:lnTo>
                <a:lnTo>
                  <a:pt x="3048" y="114300"/>
                </a:lnTo>
                <a:lnTo>
                  <a:pt x="0" y="141732"/>
                </a:lnTo>
                <a:lnTo>
                  <a:pt x="0" y="1167384"/>
                </a:lnTo>
                <a:lnTo>
                  <a:pt x="7620" y="1210056"/>
                </a:lnTo>
                <a:lnTo>
                  <a:pt x="24384" y="1246632"/>
                </a:lnTo>
                <a:lnTo>
                  <a:pt x="25908" y="1248410"/>
                </a:lnTo>
                <a:lnTo>
                  <a:pt x="25908" y="129540"/>
                </a:lnTo>
                <a:lnTo>
                  <a:pt x="28956" y="117348"/>
                </a:lnTo>
                <a:lnTo>
                  <a:pt x="35052" y="96012"/>
                </a:lnTo>
                <a:lnTo>
                  <a:pt x="39624" y="85344"/>
                </a:lnTo>
                <a:lnTo>
                  <a:pt x="45720" y="76200"/>
                </a:lnTo>
                <a:lnTo>
                  <a:pt x="53340" y="67056"/>
                </a:lnTo>
                <a:lnTo>
                  <a:pt x="59436" y="59436"/>
                </a:lnTo>
                <a:lnTo>
                  <a:pt x="68580" y="51816"/>
                </a:lnTo>
                <a:lnTo>
                  <a:pt x="86868" y="39624"/>
                </a:lnTo>
                <a:lnTo>
                  <a:pt x="108204" y="30480"/>
                </a:lnTo>
                <a:lnTo>
                  <a:pt x="118872" y="28956"/>
                </a:lnTo>
                <a:lnTo>
                  <a:pt x="129540" y="25908"/>
                </a:lnTo>
                <a:lnTo>
                  <a:pt x="3137916" y="25908"/>
                </a:lnTo>
                <a:lnTo>
                  <a:pt x="3151632" y="27432"/>
                </a:lnTo>
                <a:lnTo>
                  <a:pt x="3194304" y="39624"/>
                </a:lnTo>
                <a:lnTo>
                  <a:pt x="3227832" y="68580"/>
                </a:lnTo>
                <a:lnTo>
                  <a:pt x="3249168" y="108204"/>
                </a:lnTo>
                <a:lnTo>
                  <a:pt x="3253740" y="129540"/>
                </a:lnTo>
                <a:lnTo>
                  <a:pt x="3253740" y="1247241"/>
                </a:lnTo>
                <a:lnTo>
                  <a:pt x="3255264" y="1245108"/>
                </a:lnTo>
                <a:lnTo>
                  <a:pt x="3262884" y="1232916"/>
                </a:lnTo>
                <a:lnTo>
                  <a:pt x="3268980" y="1220724"/>
                </a:lnTo>
                <a:lnTo>
                  <a:pt x="3273552" y="1208532"/>
                </a:lnTo>
                <a:lnTo>
                  <a:pt x="3276600" y="1194816"/>
                </a:lnTo>
                <a:lnTo>
                  <a:pt x="3279648" y="1167384"/>
                </a:lnTo>
                <a:close/>
              </a:path>
              <a:path w="3279775" h="1308100">
                <a:moveTo>
                  <a:pt x="3253740" y="1247241"/>
                </a:moveTo>
                <a:lnTo>
                  <a:pt x="3253740" y="1179576"/>
                </a:lnTo>
                <a:lnTo>
                  <a:pt x="3250692" y="1190244"/>
                </a:lnTo>
                <a:lnTo>
                  <a:pt x="3249168" y="1202436"/>
                </a:lnTo>
                <a:lnTo>
                  <a:pt x="3244596" y="1213104"/>
                </a:lnTo>
                <a:lnTo>
                  <a:pt x="3240024" y="1222248"/>
                </a:lnTo>
                <a:lnTo>
                  <a:pt x="3227832" y="1240536"/>
                </a:lnTo>
                <a:lnTo>
                  <a:pt x="3220212" y="1249680"/>
                </a:lnTo>
                <a:lnTo>
                  <a:pt x="3211068" y="1255776"/>
                </a:lnTo>
                <a:lnTo>
                  <a:pt x="3201924" y="1263396"/>
                </a:lnTo>
                <a:lnTo>
                  <a:pt x="3192780" y="1269492"/>
                </a:lnTo>
                <a:lnTo>
                  <a:pt x="3182112" y="1274064"/>
                </a:lnTo>
                <a:lnTo>
                  <a:pt x="3160776" y="1280160"/>
                </a:lnTo>
                <a:lnTo>
                  <a:pt x="3150108" y="1281684"/>
                </a:lnTo>
                <a:lnTo>
                  <a:pt x="129540" y="1281684"/>
                </a:lnTo>
                <a:lnTo>
                  <a:pt x="85344" y="1267968"/>
                </a:lnTo>
                <a:lnTo>
                  <a:pt x="51816" y="1240536"/>
                </a:lnTo>
                <a:lnTo>
                  <a:pt x="30480" y="1200912"/>
                </a:lnTo>
                <a:lnTo>
                  <a:pt x="25908" y="1178052"/>
                </a:lnTo>
                <a:lnTo>
                  <a:pt x="25908" y="1248410"/>
                </a:lnTo>
                <a:lnTo>
                  <a:pt x="62484" y="1284732"/>
                </a:lnTo>
                <a:lnTo>
                  <a:pt x="100584" y="1301496"/>
                </a:lnTo>
                <a:lnTo>
                  <a:pt x="128016" y="1307592"/>
                </a:lnTo>
                <a:lnTo>
                  <a:pt x="3153156" y="1307592"/>
                </a:lnTo>
                <a:lnTo>
                  <a:pt x="3194304" y="1296924"/>
                </a:lnTo>
                <a:lnTo>
                  <a:pt x="3227832" y="1275588"/>
                </a:lnTo>
                <a:lnTo>
                  <a:pt x="3247644" y="1255776"/>
                </a:lnTo>
                <a:lnTo>
                  <a:pt x="3253740" y="1247241"/>
                </a:lnTo>
                <a:close/>
              </a:path>
            </a:pathLst>
          </a:custGeom>
          <a:solidFill>
            <a:srgbClr val="4BABC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 txBox="1"/>
          <p:nvPr/>
        </p:nvSpPr>
        <p:spPr>
          <a:xfrm>
            <a:off x="3428999" y="4030171"/>
            <a:ext cx="2604247" cy="1043460"/>
          </a:xfrm>
          <a:prstGeom prst="rect">
            <a:avLst/>
          </a:prstGeom>
        </p:spPr>
        <p:txBody>
          <a:bodyPr vert="horz" wrap="square" lIns="0" tIns="55469" rIns="0" bIns="0" rtlCol="0">
            <a:spAutoFit/>
          </a:bodyPr>
          <a:lstStyle/>
          <a:p>
            <a:pPr algn="ctr">
              <a:spcBef>
                <a:spcPts val="437"/>
              </a:spcBef>
            </a:pPr>
            <a:r>
              <a:rPr sz="1500" dirty="0">
                <a:latin typeface="Arial"/>
                <a:cs typeface="Arial"/>
              </a:rPr>
              <a:t>- </a:t>
            </a:r>
            <a:r>
              <a:rPr sz="1500" spc="-4" dirty="0">
                <a:latin typeface="Arial"/>
                <a:cs typeface="Arial"/>
              </a:rPr>
              <a:t>Fixed </a:t>
            </a:r>
            <a:r>
              <a:rPr sz="1500" dirty="0">
                <a:latin typeface="Arial"/>
                <a:cs typeface="Arial"/>
              </a:rPr>
              <a:t>Size</a:t>
            </a:r>
            <a:r>
              <a:rPr sz="1500" spc="-44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Partition</a:t>
            </a:r>
            <a:endParaRPr sz="1500">
              <a:latin typeface="Arial"/>
              <a:cs typeface="Arial"/>
            </a:endParaRPr>
          </a:p>
          <a:p>
            <a:pPr algn="ctr">
              <a:spcBef>
                <a:spcPts val="349"/>
              </a:spcBef>
            </a:pPr>
            <a:r>
              <a:rPr sz="1500" dirty="0">
                <a:latin typeface="Arial"/>
                <a:cs typeface="Arial"/>
              </a:rPr>
              <a:t>- </a:t>
            </a:r>
            <a:r>
              <a:rPr sz="1500" spc="-4" dirty="0">
                <a:latin typeface="Arial"/>
                <a:cs typeface="Arial"/>
              </a:rPr>
              <a:t>In-efficient memory</a:t>
            </a:r>
            <a:r>
              <a:rPr sz="1500" spc="-49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utilization</a:t>
            </a:r>
            <a:endParaRPr sz="1500">
              <a:latin typeface="Arial"/>
              <a:cs typeface="Arial"/>
            </a:endParaRPr>
          </a:p>
          <a:p>
            <a:pPr marL="121030" marR="114305" algn="ctr">
              <a:lnSpc>
                <a:spcPts val="1553"/>
              </a:lnSpc>
              <a:spcBef>
                <a:spcPts val="618"/>
              </a:spcBef>
            </a:pPr>
            <a:r>
              <a:rPr sz="1500" dirty="0">
                <a:latin typeface="Arial"/>
                <a:cs typeface="Arial"/>
              </a:rPr>
              <a:t>- Small prog occupies</a:t>
            </a:r>
            <a:r>
              <a:rPr sz="1500" spc="-88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entire  partition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978703" y="3429000"/>
            <a:ext cx="1767137" cy="779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6965689" y="3428999"/>
            <a:ext cx="1793501" cy="89087"/>
          </a:xfrm>
          <a:custGeom>
            <a:avLst/>
            <a:gdLst/>
            <a:ahLst/>
            <a:cxnLst/>
            <a:rect l="l" t="t" r="r" b="b"/>
            <a:pathLst>
              <a:path w="2032634" h="100964">
                <a:moveTo>
                  <a:pt x="2032211" y="0"/>
                </a:moveTo>
                <a:lnTo>
                  <a:pt x="2004876" y="0"/>
                </a:lnTo>
                <a:lnTo>
                  <a:pt x="1998345" y="15240"/>
                </a:lnTo>
                <a:lnTo>
                  <a:pt x="1986153" y="33528"/>
                </a:lnTo>
                <a:lnTo>
                  <a:pt x="1970913" y="48768"/>
                </a:lnTo>
                <a:lnTo>
                  <a:pt x="1961769" y="56388"/>
                </a:lnTo>
                <a:lnTo>
                  <a:pt x="1951101" y="60960"/>
                </a:lnTo>
                <a:lnTo>
                  <a:pt x="1941957" y="65532"/>
                </a:lnTo>
                <a:lnTo>
                  <a:pt x="1931289" y="70104"/>
                </a:lnTo>
                <a:lnTo>
                  <a:pt x="1920621" y="73152"/>
                </a:lnTo>
                <a:lnTo>
                  <a:pt x="1908429" y="74676"/>
                </a:lnTo>
                <a:lnTo>
                  <a:pt x="122301" y="74676"/>
                </a:lnTo>
                <a:lnTo>
                  <a:pt x="79629" y="60960"/>
                </a:lnTo>
                <a:lnTo>
                  <a:pt x="46101" y="32004"/>
                </a:lnTo>
                <a:lnTo>
                  <a:pt x="38481" y="24384"/>
                </a:lnTo>
                <a:lnTo>
                  <a:pt x="33909" y="13716"/>
                </a:lnTo>
                <a:lnTo>
                  <a:pt x="27813" y="4572"/>
                </a:lnTo>
                <a:lnTo>
                  <a:pt x="26506" y="0"/>
                </a:lnTo>
                <a:lnTo>
                  <a:pt x="0" y="0"/>
                </a:lnTo>
                <a:lnTo>
                  <a:pt x="381" y="1524"/>
                </a:lnTo>
                <a:lnTo>
                  <a:pt x="4953" y="15240"/>
                </a:lnTo>
                <a:lnTo>
                  <a:pt x="11049" y="27432"/>
                </a:lnTo>
                <a:lnTo>
                  <a:pt x="18669" y="38100"/>
                </a:lnTo>
                <a:lnTo>
                  <a:pt x="26289" y="50292"/>
                </a:lnTo>
                <a:lnTo>
                  <a:pt x="56769" y="76200"/>
                </a:lnTo>
                <a:lnTo>
                  <a:pt x="93345" y="94488"/>
                </a:lnTo>
                <a:lnTo>
                  <a:pt x="134493" y="100584"/>
                </a:lnTo>
                <a:lnTo>
                  <a:pt x="1897761" y="100584"/>
                </a:lnTo>
                <a:lnTo>
                  <a:pt x="1913001" y="99060"/>
                </a:lnTo>
                <a:lnTo>
                  <a:pt x="1926717" y="97536"/>
                </a:lnTo>
                <a:lnTo>
                  <a:pt x="1940433" y="94488"/>
                </a:lnTo>
                <a:lnTo>
                  <a:pt x="1952625" y="88392"/>
                </a:lnTo>
                <a:lnTo>
                  <a:pt x="1964817" y="83820"/>
                </a:lnTo>
                <a:lnTo>
                  <a:pt x="1996821" y="59436"/>
                </a:lnTo>
                <a:lnTo>
                  <a:pt x="2027301" y="13716"/>
                </a:lnTo>
                <a:lnTo>
                  <a:pt x="2031873" y="1524"/>
                </a:lnTo>
                <a:lnTo>
                  <a:pt x="2032211" y="0"/>
                </a:lnTo>
                <a:close/>
              </a:path>
            </a:pathLst>
          </a:custGeom>
          <a:solidFill>
            <a:srgbClr val="7F63A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6366286" y="3836446"/>
            <a:ext cx="2596963" cy="1131234"/>
          </a:xfrm>
          <a:custGeom>
            <a:avLst/>
            <a:gdLst/>
            <a:ahLst/>
            <a:cxnLst/>
            <a:rect l="l" t="t" r="r" b="b"/>
            <a:pathLst>
              <a:path w="2943225" h="1282064">
                <a:moveTo>
                  <a:pt x="2942844" y="1153668"/>
                </a:moveTo>
                <a:lnTo>
                  <a:pt x="2942844" y="128016"/>
                </a:lnTo>
                <a:lnTo>
                  <a:pt x="2932914" y="78438"/>
                </a:lnTo>
                <a:lnTo>
                  <a:pt x="2905696" y="37719"/>
                </a:lnTo>
                <a:lnTo>
                  <a:pt x="2865048" y="10144"/>
                </a:lnTo>
                <a:lnTo>
                  <a:pt x="2814828" y="0"/>
                </a:lnTo>
                <a:lnTo>
                  <a:pt x="128016" y="0"/>
                </a:lnTo>
                <a:lnTo>
                  <a:pt x="77795" y="10144"/>
                </a:lnTo>
                <a:lnTo>
                  <a:pt x="37147" y="37719"/>
                </a:lnTo>
                <a:lnTo>
                  <a:pt x="9929" y="78438"/>
                </a:lnTo>
                <a:lnTo>
                  <a:pt x="0" y="128016"/>
                </a:lnTo>
                <a:lnTo>
                  <a:pt x="0" y="1153668"/>
                </a:lnTo>
                <a:lnTo>
                  <a:pt x="9929" y="1203245"/>
                </a:lnTo>
                <a:lnTo>
                  <a:pt x="37147" y="1243965"/>
                </a:lnTo>
                <a:lnTo>
                  <a:pt x="77795" y="1271539"/>
                </a:lnTo>
                <a:lnTo>
                  <a:pt x="128016" y="1281684"/>
                </a:lnTo>
                <a:lnTo>
                  <a:pt x="2814828" y="1281684"/>
                </a:lnTo>
                <a:lnTo>
                  <a:pt x="2865048" y="1271539"/>
                </a:lnTo>
                <a:lnTo>
                  <a:pt x="2905696" y="1243965"/>
                </a:lnTo>
                <a:lnTo>
                  <a:pt x="2932914" y="1203245"/>
                </a:lnTo>
                <a:lnTo>
                  <a:pt x="2942844" y="1153668"/>
                </a:lnTo>
                <a:close/>
              </a:path>
            </a:pathLst>
          </a:custGeom>
          <a:solidFill>
            <a:srgbClr val="4BABC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6354183" y="3825689"/>
            <a:ext cx="2621056" cy="1152525"/>
          </a:xfrm>
          <a:custGeom>
            <a:avLst/>
            <a:gdLst/>
            <a:ahLst/>
            <a:cxnLst/>
            <a:rect l="l" t="t" r="r" b="b"/>
            <a:pathLst>
              <a:path w="2970529" h="1306195">
                <a:moveTo>
                  <a:pt x="2970276" y="1165860"/>
                </a:moveTo>
                <a:lnTo>
                  <a:pt x="2970276" y="140208"/>
                </a:lnTo>
                <a:lnTo>
                  <a:pt x="2968752" y="124968"/>
                </a:lnTo>
                <a:lnTo>
                  <a:pt x="2958084" y="85344"/>
                </a:lnTo>
                <a:lnTo>
                  <a:pt x="2927604" y="39624"/>
                </a:lnTo>
                <a:lnTo>
                  <a:pt x="2883408" y="10668"/>
                </a:lnTo>
                <a:lnTo>
                  <a:pt x="2842260" y="0"/>
                </a:lnTo>
                <a:lnTo>
                  <a:pt x="126492" y="0"/>
                </a:lnTo>
                <a:lnTo>
                  <a:pt x="85344" y="10668"/>
                </a:lnTo>
                <a:lnTo>
                  <a:pt x="51816" y="32004"/>
                </a:lnTo>
                <a:lnTo>
                  <a:pt x="16764" y="73152"/>
                </a:lnTo>
                <a:lnTo>
                  <a:pt x="3048" y="112776"/>
                </a:lnTo>
                <a:lnTo>
                  <a:pt x="0" y="140208"/>
                </a:lnTo>
                <a:lnTo>
                  <a:pt x="0" y="1165860"/>
                </a:lnTo>
                <a:lnTo>
                  <a:pt x="7620" y="1208532"/>
                </a:lnTo>
                <a:lnTo>
                  <a:pt x="24384" y="1245108"/>
                </a:lnTo>
                <a:lnTo>
                  <a:pt x="25908" y="1246886"/>
                </a:lnTo>
                <a:lnTo>
                  <a:pt x="25908" y="128016"/>
                </a:lnTo>
                <a:lnTo>
                  <a:pt x="28956" y="115824"/>
                </a:lnTo>
                <a:lnTo>
                  <a:pt x="45720" y="74676"/>
                </a:lnTo>
                <a:lnTo>
                  <a:pt x="86868" y="38100"/>
                </a:lnTo>
                <a:lnTo>
                  <a:pt x="129540" y="25908"/>
                </a:lnTo>
                <a:lnTo>
                  <a:pt x="2828544" y="24384"/>
                </a:lnTo>
                <a:lnTo>
                  <a:pt x="2852928" y="27432"/>
                </a:lnTo>
                <a:lnTo>
                  <a:pt x="2874264" y="33528"/>
                </a:lnTo>
                <a:lnTo>
                  <a:pt x="2884932" y="39624"/>
                </a:lnTo>
                <a:lnTo>
                  <a:pt x="2894076" y="44196"/>
                </a:lnTo>
                <a:lnTo>
                  <a:pt x="2930652" y="85344"/>
                </a:lnTo>
                <a:lnTo>
                  <a:pt x="2944368" y="129540"/>
                </a:lnTo>
                <a:lnTo>
                  <a:pt x="2944368" y="1245717"/>
                </a:lnTo>
                <a:lnTo>
                  <a:pt x="2953512" y="1232916"/>
                </a:lnTo>
                <a:lnTo>
                  <a:pt x="2958084" y="1220724"/>
                </a:lnTo>
                <a:lnTo>
                  <a:pt x="2964180" y="1207008"/>
                </a:lnTo>
                <a:lnTo>
                  <a:pt x="2967228" y="1193292"/>
                </a:lnTo>
                <a:lnTo>
                  <a:pt x="2970276" y="1165860"/>
                </a:lnTo>
                <a:close/>
              </a:path>
              <a:path w="2970529" h="1306195">
                <a:moveTo>
                  <a:pt x="2944368" y="1245717"/>
                </a:moveTo>
                <a:lnTo>
                  <a:pt x="2944368" y="1178052"/>
                </a:lnTo>
                <a:lnTo>
                  <a:pt x="2941320" y="1190244"/>
                </a:lnTo>
                <a:lnTo>
                  <a:pt x="2935224" y="1211580"/>
                </a:lnTo>
                <a:lnTo>
                  <a:pt x="2930652" y="1220724"/>
                </a:lnTo>
                <a:lnTo>
                  <a:pt x="2924556" y="1231392"/>
                </a:lnTo>
                <a:lnTo>
                  <a:pt x="2916936" y="1239012"/>
                </a:lnTo>
                <a:lnTo>
                  <a:pt x="2910840" y="1248156"/>
                </a:lnTo>
                <a:lnTo>
                  <a:pt x="2872740" y="1272540"/>
                </a:lnTo>
                <a:lnTo>
                  <a:pt x="2828544" y="1281684"/>
                </a:lnTo>
                <a:lnTo>
                  <a:pt x="141732" y="1281684"/>
                </a:lnTo>
                <a:lnTo>
                  <a:pt x="128016" y="1280160"/>
                </a:lnTo>
                <a:lnTo>
                  <a:pt x="85344" y="1266444"/>
                </a:lnTo>
                <a:lnTo>
                  <a:pt x="51816" y="1239012"/>
                </a:lnTo>
                <a:lnTo>
                  <a:pt x="30480" y="1199388"/>
                </a:lnTo>
                <a:lnTo>
                  <a:pt x="25908" y="1176528"/>
                </a:lnTo>
                <a:lnTo>
                  <a:pt x="25908" y="1246886"/>
                </a:lnTo>
                <a:lnTo>
                  <a:pt x="62484" y="1283208"/>
                </a:lnTo>
                <a:lnTo>
                  <a:pt x="100584" y="1299972"/>
                </a:lnTo>
                <a:lnTo>
                  <a:pt x="112776" y="1304544"/>
                </a:lnTo>
                <a:lnTo>
                  <a:pt x="128016" y="1306068"/>
                </a:lnTo>
                <a:lnTo>
                  <a:pt x="2843784" y="1306068"/>
                </a:lnTo>
                <a:lnTo>
                  <a:pt x="2871216" y="1299972"/>
                </a:lnTo>
                <a:lnTo>
                  <a:pt x="2918460" y="1274064"/>
                </a:lnTo>
                <a:lnTo>
                  <a:pt x="2938272" y="1254252"/>
                </a:lnTo>
                <a:lnTo>
                  <a:pt x="2944368" y="12457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6563957" y="4024705"/>
            <a:ext cx="2596626" cy="11308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6551855" y="4012602"/>
            <a:ext cx="2621056" cy="1154206"/>
          </a:xfrm>
          <a:custGeom>
            <a:avLst/>
            <a:gdLst/>
            <a:ahLst/>
            <a:cxnLst/>
            <a:rect l="l" t="t" r="r" b="b"/>
            <a:pathLst>
              <a:path w="2970529" h="1308100">
                <a:moveTo>
                  <a:pt x="2970276" y="1167384"/>
                </a:moveTo>
                <a:lnTo>
                  <a:pt x="2970276" y="140208"/>
                </a:lnTo>
                <a:lnTo>
                  <a:pt x="2967228" y="112776"/>
                </a:lnTo>
                <a:lnTo>
                  <a:pt x="2951988" y="73152"/>
                </a:lnTo>
                <a:lnTo>
                  <a:pt x="2927604" y="41148"/>
                </a:lnTo>
                <a:lnTo>
                  <a:pt x="2895600" y="16764"/>
                </a:lnTo>
                <a:lnTo>
                  <a:pt x="2883408" y="12192"/>
                </a:lnTo>
                <a:lnTo>
                  <a:pt x="2869692" y="6096"/>
                </a:lnTo>
                <a:lnTo>
                  <a:pt x="2857500" y="3048"/>
                </a:lnTo>
                <a:lnTo>
                  <a:pt x="2842260" y="1524"/>
                </a:lnTo>
                <a:lnTo>
                  <a:pt x="2828544" y="0"/>
                </a:lnTo>
                <a:lnTo>
                  <a:pt x="140208" y="0"/>
                </a:lnTo>
                <a:lnTo>
                  <a:pt x="85344" y="12192"/>
                </a:lnTo>
                <a:lnTo>
                  <a:pt x="41148" y="42672"/>
                </a:lnTo>
                <a:lnTo>
                  <a:pt x="24384" y="64008"/>
                </a:lnTo>
                <a:lnTo>
                  <a:pt x="16764" y="74676"/>
                </a:lnTo>
                <a:lnTo>
                  <a:pt x="12192" y="86868"/>
                </a:lnTo>
                <a:lnTo>
                  <a:pt x="6096" y="100584"/>
                </a:lnTo>
                <a:lnTo>
                  <a:pt x="3048" y="114300"/>
                </a:lnTo>
                <a:lnTo>
                  <a:pt x="0" y="141732"/>
                </a:lnTo>
                <a:lnTo>
                  <a:pt x="0" y="1167384"/>
                </a:lnTo>
                <a:lnTo>
                  <a:pt x="7620" y="1210056"/>
                </a:lnTo>
                <a:lnTo>
                  <a:pt x="24384" y="1246632"/>
                </a:lnTo>
                <a:lnTo>
                  <a:pt x="25908" y="1248410"/>
                </a:lnTo>
                <a:lnTo>
                  <a:pt x="25908" y="129540"/>
                </a:lnTo>
                <a:lnTo>
                  <a:pt x="28956" y="117348"/>
                </a:lnTo>
                <a:lnTo>
                  <a:pt x="35052" y="96012"/>
                </a:lnTo>
                <a:lnTo>
                  <a:pt x="39624" y="85344"/>
                </a:lnTo>
                <a:lnTo>
                  <a:pt x="45720" y="76200"/>
                </a:lnTo>
                <a:lnTo>
                  <a:pt x="53340" y="67056"/>
                </a:lnTo>
                <a:lnTo>
                  <a:pt x="59436" y="59436"/>
                </a:lnTo>
                <a:lnTo>
                  <a:pt x="68580" y="51816"/>
                </a:lnTo>
                <a:lnTo>
                  <a:pt x="86868" y="39624"/>
                </a:lnTo>
                <a:lnTo>
                  <a:pt x="108204" y="30480"/>
                </a:lnTo>
                <a:lnTo>
                  <a:pt x="118872" y="28956"/>
                </a:lnTo>
                <a:lnTo>
                  <a:pt x="129540" y="25908"/>
                </a:lnTo>
                <a:lnTo>
                  <a:pt x="2828544" y="25908"/>
                </a:lnTo>
                <a:lnTo>
                  <a:pt x="2874264" y="35052"/>
                </a:lnTo>
                <a:lnTo>
                  <a:pt x="2918460" y="68580"/>
                </a:lnTo>
                <a:lnTo>
                  <a:pt x="2939796" y="108204"/>
                </a:lnTo>
                <a:lnTo>
                  <a:pt x="2944368" y="129540"/>
                </a:lnTo>
                <a:lnTo>
                  <a:pt x="2944368" y="1247241"/>
                </a:lnTo>
                <a:lnTo>
                  <a:pt x="2945892" y="1245108"/>
                </a:lnTo>
                <a:lnTo>
                  <a:pt x="2953512" y="1232916"/>
                </a:lnTo>
                <a:lnTo>
                  <a:pt x="2959608" y="1220724"/>
                </a:lnTo>
                <a:lnTo>
                  <a:pt x="2964180" y="1208532"/>
                </a:lnTo>
                <a:lnTo>
                  <a:pt x="2967228" y="1194816"/>
                </a:lnTo>
                <a:lnTo>
                  <a:pt x="2970276" y="1167384"/>
                </a:lnTo>
                <a:close/>
              </a:path>
              <a:path w="2970529" h="1308100">
                <a:moveTo>
                  <a:pt x="2944368" y="1247241"/>
                </a:moveTo>
                <a:lnTo>
                  <a:pt x="2944368" y="1179576"/>
                </a:lnTo>
                <a:lnTo>
                  <a:pt x="2942844" y="1190244"/>
                </a:lnTo>
                <a:lnTo>
                  <a:pt x="2939796" y="1202436"/>
                </a:lnTo>
                <a:lnTo>
                  <a:pt x="2918460" y="1240536"/>
                </a:lnTo>
                <a:lnTo>
                  <a:pt x="2901696" y="1255776"/>
                </a:lnTo>
                <a:lnTo>
                  <a:pt x="2892552" y="1263396"/>
                </a:lnTo>
                <a:lnTo>
                  <a:pt x="2851404" y="1280160"/>
                </a:lnTo>
                <a:lnTo>
                  <a:pt x="129540" y="1281684"/>
                </a:lnTo>
                <a:lnTo>
                  <a:pt x="117348" y="1280160"/>
                </a:lnTo>
                <a:lnTo>
                  <a:pt x="67056" y="1255776"/>
                </a:lnTo>
                <a:lnTo>
                  <a:pt x="39624" y="1220724"/>
                </a:lnTo>
                <a:lnTo>
                  <a:pt x="25908" y="1178052"/>
                </a:lnTo>
                <a:lnTo>
                  <a:pt x="25908" y="1248410"/>
                </a:lnTo>
                <a:lnTo>
                  <a:pt x="62484" y="1284732"/>
                </a:lnTo>
                <a:lnTo>
                  <a:pt x="100584" y="1301496"/>
                </a:lnTo>
                <a:lnTo>
                  <a:pt x="128016" y="1307592"/>
                </a:lnTo>
                <a:lnTo>
                  <a:pt x="2843784" y="1307592"/>
                </a:lnTo>
                <a:lnTo>
                  <a:pt x="2884932" y="1296924"/>
                </a:lnTo>
                <a:lnTo>
                  <a:pt x="2918460" y="1275588"/>
                </a:lnTo>
                <a:lnTo>
                  <a:pt x="2938272" y="1255776"/>
                </a:lnTo>
                <a:lnTo>
                  <a:pt x="2944368" y="1247241"/>
                </a:lnTo>
                <a:close/>
              </a:path>
            </a:pathLst>
          </a:custGeom>
          <a:solidFill>
            <a:srgbClr val="4BABC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 txBox="1"/>
          <p:nvPr/>
        </p:nvSpPr>
        <p:spPr>
          <a:xfrm>
            <a:off x="6738767" y="4030171"/>
            <a:ext cx="2244538" cy="1056285"/>
          </a:xfrm>
          <a:prstGeom prst="rect">
            <a:avLst/>
          </a:prstGeom>
        </p:spPr>
        <p:txBody>
          <a:bodyPr vert="horz" wrap="square" lIns="0" tIns="55469" rIns="0" bIns="0" rtlCol="0">
            <a:spAutoFit/>
          </a:bodyPr>
          <a:lstStyle/>
          <a:p>
            <a:pPr algn="ctr">
              <a:spcBef>
                <a:spcPts val="437"/>
              </a:spcBef>
            </a:pPr>
            <a:r>
              <a:rPr sz="1500" spc="-13" dirty="0">
                <a:latin typeface="Arial"/>
                <a:cs typeface="Arial"/>
              </a:rPr>
              <a:t>Variable </a:t>
            </a:r>
            <a:r>
              <a:rPr sz="1500" dirty="0">
                <a:latin typeface="Arial"/>
                <a:cs typeface="Arial"/>
              </a:rPr>
              <a:t>size</a:t>
            </a:r>
            <a:r>
              <a:rPr sz="1500" spc="-66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partition</a:t>
            </a:r>
            <a:endParaRPr sz="1500">
              <a:latin typeface="Arial"/>
              <a:cs typeface="Arial"/>
            </a:endParaRPr>
          </a:p>
          <a:p>
            <a:pPr marL="33059" marR="26896" algn="ctr">
              <a:lnSpc>
                <a:spcPts val="1553"/>
              </a:lnSpc>
              <a:spcBef>
                <a:spcPts val="604"/>
              </a:spcBef>
            </a:pPr>
            <a:r>
              <a:rPr sz="1500" spc="-9" dirty="0">
                <a:latin typeface="Arial"/>
                <a:cs typeface="Arial"/>
              </a:rPr>
              <a:t>Worst </a:t>
            </a:r>
            <a:r>
              <a:rPr sz="1500" dirty="0">
                <a:latin typeface="Arial"/>
                <a:cs typeface="Arial"/>
              </a:rPr>
              <a:t>case, </a:t>
            </a:r>
            <a:r>
              <a:rPr sz="1500" spc="-4" dirty="0">
                <a:latin typeface="Arial"/>
                <a:cs typeface="Arial"/>
              </a:rPr>
              <a:t>would </a:t>
            </a:r>
            <a:r>
              <a:rPr sz="1500" dirty="0">
                <a:latin typeface="Arial"/>
                <a:cs typeface="Arial"/>
              </a:rPr>
              <a:t>have</a:t>
            </a:r>
            <a:r>
              <a:rPr sz="1500" spc="-57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  block of </a:t>
            </a:r>
            <a:r>
              <a:rPr sz="1500" spc="-4" dirty="0">
                <a:latin typeface="Arial"/>
                <a:cs typeface="Arial"/>
              </a:rPr>
              <a:t>free</a:t>
            </a:r>
            <a:r>
              <a:rPr sz="1500" spc="-49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memory</a:t>
            </a:r>
            <a:endParaRPr sz="1500">
              <a:latin typeface="Arial"/>
              <a:cs typeface="Arial"/>
            </a:endParaRPr>
          </a:p>
          <a:p>
            <a:pPr algn="ctr">
              <a:spcBef>
                <a:spcPts val="353"/>
              </a:spcBef>
            </a:pPr>
            <a:r>
              <a:rPr sz="1500" spc="4" dirty="0">
                <a:latin typeface="Arial"/>
                <a:cs typeface="Arial"/>
              </a:rPr>
              <a:t>Sol</a:t>
            </a:r>
            <a:r>
              <a:rPr sz="1456" spc="6" baseline="25252" dirty="0">
                <a:latin typeface="Arial"/>
                <a:cs typeface="Arial"/>
              </a:rPr>
              <a:t>n </a:t>
            </a:r>
            <a:r>
              <a:rPr sz="1500" dirty="0">
                <a:latin typeface="Arial"/>
                <a:cs typeface="Arial"/>
              </a:rPr>
              <a:t>-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Compaction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16</a:t>
            </a:fld>
            <a:endParaRPr lang="en-US" dirty="0"/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94AA-1E17-4AC0-B041-400DF43A6127}" type="datetime1">
              <a:rPr lang="en-US" smtClean="0"/>
              <a:t>4/18/2022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38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Reduce external fragmentation by </a:t>
            </a:r>
            <a:r>
              <a:rPr lang="en-US" altLang="en-US" b="1" dirty="0">
                <a:solidFill>
                  <a:srgbClr val="3366FF"/>
                </a:solidFill>
              </a:rPr>
              <a:t>compaction</a:t>
            </a:r>
          </a:p>
          <a:p>
            <a:pPr lvl="1"/>
            <a:r>
              <a:rPr lang="en-US" altLang="en-US" sz="2800" dirty="0"/>
              <a:t>Shuffle memory contents to place all free memory together in one large block</a:t>
            </a:r>
          </a:p>
          <a:p>
            <a:pPr lvl="1"/>
            <a:r>
              <a:rPr lang="en-US" altLang="en-US" sz="2800" dirty="0"/>
              <a:t>Compaction is possible </a:t>
            </a:r>
            <a:r>
              <a:rPr lang="en-US" altLang="en-US" sz="2800" i="1" dirty="0"/>
              <a:t>only</a:t>
            </a:r>
            <a:r>
              <a:rPr lang="en-US" altLang="en-US" sz="2800" dirty="0"/>
              <a:t> if relocation is dynamic, and is done at execution time</a:t>
            </a:r>
          </a:p>
          <a:p>
            <a:pPr marL="457200" lvl="1" indent="0">
              <a:buNone/>
            </a:pPr>
            <a:r>
              <a:rPr lang="en-US" altLang="en-US" sz="2800" dirty="0">
                <a:solidFill>
                  <a:srgbClr val="0070C0"/>
                </a:solidFill>
              </a:rPr>
              <a:t>Disadvantages</a:t>
            </a:r>
          </a:p>
          <a:p>
            <a:pPr lvl="1"/>
            <a:r>
              <a:rPr lang="en-US" altLang="en-US" sz="2800" dirty="0"/>
              <a:t>Before shifting, the processes at running states need to be halted</a:t>
            </a:r>
          </a:p>
          <a:p>
            <a:pPr lvl="1"/>
            <a:r>
              <a:rPr lang="en-US" altLang="en-US" sz="2800" dirty="0"/>
              <a:t>Time consuming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0928-CD58-47BD-AA3F-507A31BBE618}" type="datetime1">
              <a:rPr lang="en-US" smtClean="0"/>
              <a:t>4/18/2022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1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Physical  address space of a process can be noncontiguous; process is allocated physical memory whenever the latter is available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Avoids external fragmentation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Avoids problem of varying sized memory chunks</a:t>
            </a:r>
            <a:endParaRPr kumimoji="1" lang="en-US" altLang="en-US" sz="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Divide physical memory into fixed-sized blocks called </a:t>
            </a:r>
            <a:r>
              <a:rPr kumimoji="1" lang="en-US" altLang="en-US" sz="1800" b="1" kern="0" dirty="0">
                <a:solidFill>
                  <a:srgbClr val="3366FF"/>
                </a:solidFill>
                <a:latin typeface="Helvetica"/>
                <a:ea typeface="MS PGothic" pitchFamily="34" charset="-128"/>
              </a:rPr>
              <a:t>frames</a:t>
            </a:r>
            <a:endParaRPr kumimoji="1" lang="en-US" altLang="en-US" sz="1800" kern="0" dirty="0">
              <a:solidFill>
                <a:srgbClr val="3366FF"/>
              </a:solidFill>
              <a:latin typeface="Helvetica"/>
              <a:ea typeface="MS PGothic" pitchFamily="34" charset="-128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Size is power of 2, between 512 bytes and 16 Mbytes</a:t>
            </a:r>
            <a:endParaRPr kumimoji="1" lang="en-US" altLang="en-US" sz="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Divide logical memory into blocks of same size called </a:t>
            </a:r>
            <a:r>
              <a:rPr kumimoji="1" lang="en-US" altLang="en-US" sz="1800" b="1" kern="0" dirty="0">
                <a:solidFill>
                  <a:srgbClr val="3366FF"/>
                </a:solidFill>
                <a:latin typeface="Helvetica"/>
                <a:ea typeface="MS PGothic" pitchFamily="34" charset="-128"/>
              </a:rPr>
              <a:t>pages</a:t>
            </a:r>
            <a:endParaRPr kumimoji="1" lang="en-US" altLang="en-US" sz="800" b="1" kern="0" dirty="0">
              <a:solidFill>
                <a:srgbClr val="3366FF"/>
              </a:solidFill>
              <a:latin typeface="Helvetica"/>
              <a:ea typeface="MS PGothic" pitchFamily="34" charset="-128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Keep track of all free frames</a:t>
            </a:r>
            <a:endParaRPr kumimoji="1" lang="en-US" altLang="en-US" sz="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To run a program of size </a:t>
            </a:r>
            <a:r>
              <a:rPr kumimoji="1" lang="en-US" altLang="en-US" sz="1800" b="1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N</a:t>
            </a:r>
            <a:r>
              <a:rPr kumimoji="1" lang="en-US" altLang="en-US" sz="1800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pages, need to find </a:t>
            </a:r>
            <a:r>
              <a:rPr kumimoji="1" lang="en-US" altLang="en-US" sz="1800" b="1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N</a:t>
            </a: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free frames and load program</a:t>
            </a:r>
            <a:endParaRPr kumimoji="1" lang="en-US" altLang="en-US" sz="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Set up a </a:t>
            </a:r>
            <a:r>
              <a:rPr kumimoji="1" lang="en-US" altLang="en-US" sz="1800" b="1" kern="0" dirty="0">
                <a:solidFill>
                  <a:srgbClr val="3366FF"/>
                </a:solidFill>
                <a:latin typeface="Helvetica"/>
                <a:ea typeface="MS PGothic" pitchFamily="34" charset="-128"/>
              </a:rPr>
              <a:t>page table</a:t>
            </a: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to translate logical to physical addresses</a:t>
            </a:r>
            <a:endParaRPr kumimoji="1" lang="en-US" altLang="en-US" sz="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Backing store likewise split into pages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endParaRPr kumimoji="1" lang="en-US" altLang="en-US" sz="1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5D3-0986-48DF-BD1B-FAE6F4E27CA6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45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Hardware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A6A9-71E1-44D8-9804-8FFEC1AC1797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010" y="1690688"/>
            <a:ext cx="62261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23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method of managing various types of memory especially the primary memory (RAM).</a:t>
            </a:r>
          </a:p>
          <a:p>
            <a:r>
              <a:rPr lang="en-US" altLang="en-US" dirty="0"/>
              <a:t>Program must be brought secondary memory (from disk)  into primary memory and placed within a process for it to be run</a:t>
            </a:r>
            <a:endParaRPr lang="en-US" altLang="en-US" sz="1050" dirty="0"/>
          </a:p>
          <a:p>
            <a:r>
              <a:rPr lang="en-US" altLang="en-US" dirty="0"/>
              <a:t>Main memory (RAM) and registers are only storage CPU can access directly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A640-9D75-48EA-B85E-6004683163BD}" type="datetime1">
              <a:rPr lang="en-US" smtClean="0"/>
              <a:t>4/18/2022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40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Paging Model of Logical and  Physical Memory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A6A9-71E1-44D8-9804-8FFEC1AC1797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1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639" y="1925637"/>
            <a:ext cx="4938712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09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8" y="146831"/>
            <a:ext cx="10515600" cy="1325563"/>
          </a:xfrm>
        </p:spPr>
        <p:txBody>
          <a:bodyPr/>
          <a:lstStyle/>
          <a:p>
            <a:r>
              <a:rPr lang="en-US" dirty="0"/>
              <a:t>Paging Explained With an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A6A9-71E1-44D8-9804-8FFEC1AC1797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424" y="1828799"/>
            <a:ext cx="1068946" cy="682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CCCCCDCDV</a:t>
            </a:r>
            <a:r>
              <a:rPr lang="en-US" dirty="0">
                <a:solidFill>
                  <a:schemeClr val="tx1"/>
                </a:solidFill>
              </a:rPr>
              <a:t>CPU</a:t>
            </a:r>
            <a:r>
              <a:rPr lang="en-US" dirty="0"/>
              <a:t>V\\\V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0018" y="1690688"/>
            <a:ext cx="1442434" cy="1464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6" idx="1"/>
            <a:endCxn id="6" idx="3"/>
          </p:cNvCxnSpPr>
          <p:nvPr/>
        </p:nvCxnSpPr>
        <p:spPr>
          <a:xfrm>
            <a:off x="2550018" y="2423006"/>
            <a:ext cx="144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04563" y="1828799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04563" y="2614411"/>
            <a:ext cx="121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2          3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4563" y="3195533"/>
            <a:ext cx="136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9255" y="1880980"/>
            <a:ext cx="52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40570" y="2670288"/>
            <a:ext cx="3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10234" y="3004539"/>
            <a:ext cx="94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number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738648" y="2250312"/>
            <a:ext cx="360607" cy="78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803042" y="2818713"/>
            <a:ext cx="381534" cy="28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65938" y="1828799"/>
            <a:ext cx="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</a:t>
            </a:r>
          </a:p>
        </p:txBody>
      </p:sp>
      <p:cxnSp>
        <p:nvCxnSpPr>
          <p:cNvPr id="29" name="Straight Arrow Connector 28"/>
          <p:cNvCxnSpPr>
            <a:endCxn id="27" idx="1"/>
          </p:cNvCxnSpPr>
          <p:nvPr/>
        </p:nvCxnSpPr>
        <p:spPr>
          <a:xfrm flipV="1">
            <a:off x="4069722" y="2013465"/>
            <a:ext cx="296216" cy="156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069722" y="2091777"/>
            <a:ext cx="296216" cy="578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349285" y="1588305"/>
            <a:ext cx="2434107" cy="3099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6349285" y="1933160"/>
            <a:ext cx="2434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49284" y="2270201"/>
            <a:ext cx="2434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49283" y="2708924"/>
            <a:ext cx="2434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349282" y="3039620"/>
            <a:ext cx="2434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49281" y="3386133"/>
            <a:ext cx="2434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340695" y="3811329"/>
            <a:ext cx="2434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49280" y="4197696"/>
            <a:ext cx="2434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68228" y="1589977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0                   1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81108" y="1922247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2                   3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30469" y="2293500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4                  5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43347" y="2677945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6                  7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64815" y="3010867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8                  9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64815" y="3461750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10                11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99157" y="3884511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12                13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714179" y="4295970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14                15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74780" y="4814136"/>
            <a:ext cx="170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27687" y="1552915"/>
            <a:ext cx="35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36282" y="1874040"/>
            <a:ext cx="35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37358" y="2300365"/>
            <a:ext cx="35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852381" y="2683099"/>
            <a:ext cx="35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874911" y="3047277"/>
            <a:ext cx="35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874915" y="3441997"/>
            <a:ext cx="35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87794" y="3855167"/>
            <a:ext cx="35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10328" y="4269794"/>
            <a:ext cx="35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244884" y="1168097"/>
            <a:ext cx="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8527962" y="1390648"/>
            <a:ext cx="716922" cy="410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885394" y="1174188"/>
            <a:ext cx="953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number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400542" y="1734511"/>
            <a:ext cx="474369" cy="19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884868" y="4480636"/>
            <a:ext cx="875763" cy="1143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4" idx="1"/>
            <a:endCxn id="74" idx="3"/>
          </p:cNvCxnSpPr>
          <p:nvPr/>
        </p:nvCxnSpPr>
        <p:spPr>
          <a:xfrm>
            <a:off x="2884868" y="5052335"/>
            <a:ext cx="875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402712" y="4591275"/>
            <a:ext cx="56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402711" y="5104480"/>
            <a:ext cx="56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12906" y="4537137"/>
            <a:ext cx="8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84868" y="5087961"/>
            <a:ext cx="8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20661" y="5667026"/>
            <a:ext cx="1332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 of process1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56503" y="4001964"/>
            <a:ext cx="1712891" cy="569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83" idx="0"/>
            <a:endCxn id="83" idx="2"/>
          </p:cNvCxnSpPr>
          <p:nvPr/>
        </p:nvCxnSpPr>
        <p:spPr>
          <a:xfrm>
            <a:off x="1112949" y="4001964"/>
            <a:ext cx="0" cy="569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16228" y="4253843"/>
            <a:ext cx="43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312571" y="4250697"/>
            <a:ext cx="43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8736" y="4560654"/>
            <a:ext cx="107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number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12092" y="4547640"/>
            <a:ext cx="94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offset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6474" y="3595738"/>
            <a:ext cx="35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82332" y="3609181"/>
            <a:ext cx="35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06060" y="5353155"/>
            <a:ext cx="1712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address 3 generated by CPU </a:t>
            </a:r>
          </a:p>
        </p:txBody>
      </p:sp>
      <p:sp>
        <p:nvSpPr>
          <p:cNvPr id="98" name="Rectangle 97"/>
          <p:cNvSpPr/>
          <p:nvPr/>
        </p:nvSpPr>
        <p:spPr>
          <a:xfrm>
            <a:off x="9635542" y="4480636"/>
            <a:ext cx="1712891" cy="569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10491987" y="4473298"/>
            <a:ext cx="0" cy="569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9365891" y="5087961"/>
            <a:ext cx="123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number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558528" y="5104480"/>
            <a:ext cx="94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offset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916732" y="4039833"/>
            <a:ext cx="35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840796" y="4039833"/>
            <a:ext cx="35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770769" y="4605557"/>
            <a:ext cx="6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766739" y="4582986"/>
            <a:ext cx="43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635541" y="3004539"/>
            <a:ext cx="1712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 9 generated by MMU </a:t>
            </a:r>
          </a:p>
        </p:txBody>
      </p:sp>
    </p:spTree>
    <p:extLst>
      <p:ext uri="{BB962C8B-B14F-4D97-AF65-F5344CB8AC3E}">
        <p14:creationId xmlns:p14="http://schemas.microsoft.com/office/powerpoint/2010/main" val="1246445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Explained With an Example(cont.)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size is 4B</a:t>
            </a:r>
          </a:p>
          <a:p>
            <a:r>
              <a:rPr lang="en-US" dirty="0"/>
              <a:t>Page size is 2B</a:t>
            </a:r>
          </a:p>
          <a:p>
            <a:r>
              <a:rPr lang="en-US" dirty="0"/>
              <a:t>Number of pages is 2 (4/2).</a:t>
            </a:r>
          </a:p>
          <a:p>
            <a:endParaRPr lang="en-US" dirty="0"/>
          </a:p>
          <a:p>
            <a:r>
              <a:rPr lang="en-US" dirty="0"/>
              <a:t>RAM size is 16B</a:t>
            </a:r>
          </a:p>
          <a:p>
            <a:r>
              <a:rPr lang="en-US" dirty="0"/>
              <a:t>Frame size is 2B</a:t>
            </a:r>
          </a:p>
          <a:p>
            <a:r>
              <a:rPr lang="en-US" dirty="0"/>
              <a:t>Number of frames is 8 (16/2).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5D3-0986-48DF-BD1B-FAE6F4E27CA6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09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a system which has logical address which is represented by 7 bits, physical </a:t>
            </a:r>
            <a:r>
              <a:rPr lang="en-US"/>
              <a:t>address represented by </a:t>
            </a:r>
            <a:r>
              <a:rPr lang="en-US" dirty="0"/>
              <a:t>6 bits, page size of 8 bytes, then calculate number of pages and number of frames.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5D3-0986-48DF-BD1B-FAE6F4E27CA6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129" y="3593207"/>
            <a:ext cx="2163651" cy="61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0"/>
            <a:endCxn id="6" idx="2"/>
          </p:cNvCxnSpPr>
          <p:nvPr/>
        </p:nvCxnSpPr>
        <p:spPr>
          <a:xfrm>
            <a:off x="2343955" y="3593207"/>
            <a:ext cx="0" cy="618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55313" y="3773510"/>
            <a:ext cx="75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07624" y="3773510"/>
            <a:ext cx="75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2128" y="4224681"/>
            <a:ext cx="1094705" cy="66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number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59865" y="4224681"/>
            <a:ext cx="94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offset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53354" y="5005949"/>
            <a:ext cx="171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address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31982" y="3535569"/>
            <a:ext cx="2163651" cy="61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6913807" y="3535569"/>
            <a:ext cx="0" cy="618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94471" y="3717634"/>
            <a:ext cx="75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75488" y="3714142"/>
            <a:ext cx="75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80011" y="4221903"/>
            <a:ext cx="109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number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42597" y="4233382"/>
            <a:ext cx="94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offset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39840" y="4918779"/>
            <a:ext cx="171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 </a:t>
            </a:r>
          </a:p>
        </p:txBody>
      </p:sp>
    </p:spTree>
    <p:extLst>
      <p:ext uri="{BB962C8B-B14F-4D97-AF65-F5344CB8AC3E}">
        <p14:creationId xmlns:p14="http://schemas.microsoft.com/office/powerpoint/2010/main" val="237606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Calculations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number of pages= 2</a:t>
            </a:r>
            <a:r>
              <a:rPr lang="en-US" baseline="30000" dirty="0"/>
              <a:t>4</a:t>
            </a:r>
            <a:r>
              <a:rPr lang="en-US" dirty="0"/>
              <a:t>=16</a:t>
            </a:r>
          </a:p>
          <a:p>
            <a:r>
              <a:rPr lang="en-US" dirty="0"/>
              <a:t>Total number of frames= 2</a:t>
            </a:r>
            <a:r>
              <a:rPr lang="en-US" baseline="30000" dirty="0"/>
              <a:t>3</a:t>
            </a:r>
            <a:r>
              <a:rPr lang="en-US" dirty="0"/>
              <a:t>=8</a:t>
            </a:r>
          </a:p>
          <a:p>
            <a:r>
              <a:rPr lang="en-US" dirty="0"/>
              <a:t>Logical address space=2</a:t>
            </a:r>
            <a:r>
              <a:rPr lang="en-US" baseline="30000" dirty="0"/>
              <a:t>7</a:t>
            </a:r>
            <a:r>
              <a:rPr lang="en-US" dirty="0"/>
              <a:t>=128</a:t>
            </a:r>
          </a:p>
          <a:p>
            <a:r>
              <a:rPr lang="en-US" dirty="0"/>
              <a:t>Physical address space=2</a:t>
            </a:r>
            <a:r>
              <a:rPr lang="en-US" baseline="30000" dirty="0"/>
              <a:t>6</a:t>
            </a:r>
            <a:r>
              <a:rPr lang="en-US" dirty="0"/>
              <a:t>=64</a:t>
            </a:r>
          </a:p>
          <a:p>
            <a:r>
              <a:rPr lang="en-US" dirty="0"/>
              <a:t>Number of entries in a page table of a process= number of pages in a process =16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5D3-0986-48DF-BD1B-FAE6F4E27CA6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99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 of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</a:t>
            </a:r>
            <a:r>
              <a:rPr lang="en-US" dirty="0"/>
              <a:t>=2                 2</a:t>
            </a:r>
            <a:r>
              <a:rPr lang="en-US" baseline="30000" dirty="0"/>
              <a:t>8</a:t>
            </a:r>
            <a:r>
              <a:rPr lang="en-US" dirty="0"/>
              <a:t>=256</a:t>
            </a:r>
          </a:p>
          <a:p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=4                 2</a:t>
            </a:r>
            <a:r>
              <a:rPr lang="en-US" baseline="30000" dirty="0"/>
              <a:t>9</a:t>
            </a:r>
            <a:r>
              <a:rPr lang="en-US" dirty="0"/>
              <a:t>=512</a:t>
            </a:r>
          </a:p>
          <a:p>
            <a:r>
              <a:rPr lang="en-US" dirty="0"/>
              <a:t>2</a:t>
            </a:r>
            <a:r>
              <a:rPr lang="en-US" baseline="30000" dirty="0"/>
              <a:t>3</a:t>
            </a:r>
            <a:r>
              <a:rPr lang="en-US" dirty="0"/>
              <a:t>=8                 2</a:t>
            </a:r>
            <a:r>
              <a:rPr lang="en-US" baseline="30000" dirty="0"/>
              <a:t>10</a:t>
            </a:r>
            <a:r>
              <a:rPr lang="en-US" dirty="0"/>
              <a:t>=1K</a:t>
            </a:r>
          </a:p>
          <a:p>
            <a:r>
              <a:rPr lang="en-US" dirty="0"/>
              <a:t>2</a:t>
            </a:r>
            <a:r>
              <a:rPr lang="en-US" baseline="30000" dirty="0"/>
              <a:t>4</a:t>
            </a:r>
            <a:r>
              <a:rPr lang="en-US" dirty="0"/>
              <a:t>=16               2</a:t>
            </a:r>
            <a:r>
              <a:rPr lang="en-US" baseline="30000" dirty="0"/>
              <a:t>20</a:t>
            </a:r>
            <a:r>
              <a:rPr lang="en-US" dirty="0"/>
              <a:t>=1M</a:t>
            </a:r>
          </a:p>
          <a:p>
            <a:r>
              <a:rPr lang="en-US" dirty="0"/>
              <a:t>2</a:t>
            </a:r>
            <a:r>
              <a:rPr lang="en-US" baseline="30000" dirty="0"/>
              <a:t>5</a:t>
            </a:r>
            <a:r>
              <a:rPr lang="en-US" dirty="0"/>
              <a:t>=32               2</a:t>
            </a:r>
            <a:r>
              <a:rPr lang="en-US" baseline="30000" dirty="0"/>
              <a:t>30</a:t>
            </a:r>
            <a:r>
              <a:rPr lang="en-US" dirty="0"/>
              <a:t>=1G</a:t>
            </a:r>
          </a:p>
          <a:p>
            <a:r>
              <a:rPr lang="en-US" dirty="0"/>
              <a:t>2</a:t>
            </a:r>
            <a:r>
              <a:rPr lang="en-US" baseline="30000" dirty="0"/>
              <a:t>6</a:t>
            </a:r>
            <a:r>
              <a:rPr lang="en-US" dirty="0"/>
              <a:t>=64               2</a:t>
            </a:r>
            <a:r>
              <a:rPr lang="en-US" baseline="30000" dirty="0"/>
              <a:t>40</a:t>
            </a:r>
            <a:r>
              <a:rPr lang="en-US" dirty="0"/>
              <a:t>=1T</a:t>
            </a:r>
          </a:p>
          <a:p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=128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5D3-0986-48DF-BD1B-FAE6F4E27CA6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99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Implementation of Page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Page table is kept in main memory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Page-table base register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PTBR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points to the page table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Page-table length register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PTLR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indicates size of the page table</a:t>
            </a:r>
          </a:p>
          <a:p>
            <a:r>
              <a:rPr lang="en-US" altLang="en-US" dirty="0"/>
              <a:t>In this scheme every data/instruction access requires two memory accesses</a:t>
            </a:r>
          </a:p>
          <a:p>
            <a:pPr lvl="1"/>
            <a:r>
              <a:rPr lang="en-US" altLang="en-US" dirty="0"/>
              <a:t>One for the page table and one for the data / instruction</a:t>
            </a:r>
          </a:p>
          <a:p>
            <a:r>
              <a:rPr lang="en-US" altLang="en-US" dirty="0"/>
              <a:t>The two memory access problem can be solved by the use of a special fast-lookup hardware cache called </a:t>
            </a:r>
            <a:r>
              <a:rPr lang="en-US" altLang="en-US" b="1" dirty="0">
                <a:solidFill>
                  <a:srgbClr val="3366FF"/>
                </a:solidFill>
              </a:rPr>
              <a:t>associative memory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3366FF"/>
                </a:solidFill>
              </a:rPr>
              <a:t>translation look-aside buffers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TLBs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5D3-0986-48DF-BD1B-FAE6F4E27CA6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06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Paging Hardware With TLB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5D3-0986-48DF-BD1B-FAE6F4E27CA6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404" y="1825625"/>
            <a:ext cx="575519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366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/>
              <a:t>Effective </a:t>
            </a:r>
            <a:r>
              <a:rPr lang="en-US" spc="-5" dirty="0"/>
              <a:t>Memory </a:t>
            </a:r>
            <a:r>
              <a:rPr lang="en-US" dirty="0"/>
              <a:t>Access</a:t>
            </a:r>
            <a:r>
              <a:rPr lang="en-US" spc="-400" dirty="0"/>
              <a:t> </a:t>
            </a:r>
            <a:r>
              <a:rPr lang="en-US" spc="-45" dirty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lvl="0" indent="0">
              <a:lnSpc>
                <a:spcPct val="100000"/>
              </a:lnSpc>
              <a:spcBef>
                <a:spcPts val="560"/>
              </a:spcBef>
              <a:buNone/>
            </a:pPr>
            <a:r>
              <a:rPr lang="en-US" spc="-10" dirty="0">
                <a:solidFill>
                  <a:prstClr val="black"/>
                </a:solidFill>
                <a:latin typeface="Arial"/>
                <a:cs typeface="Arial"/>
              </a:rPr>
              <a:t>Effective </a:t>
            </a: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access</a:t>
            </a:r>
            <a:r>
              <a:rPr lang="en-US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Arial"/>
                <a:cs typeface="Arial"/>
              </a:rPr>
              <a:t>time=</a:t>
            </a: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  <a:p>
            <a:pPr marL="3965575" marR="895985" lvl="0" indent="-1297305">
              <a:lnSpc>
                <a:spcPct val="103299"/>
              </a:lnSpc>
              <a:spcBef>
                <a:spcPts val="305"/>
              </a:spcBef>
              <a:buNone/>
            </a:pPr>
            <a:r>
              <a:rPr lang="en-US" sz="2400" spc="-5" dirty="0">
                <a:solidFill>
                  <a:prstClr val="black"/>
                </a:solidFill>
                <a:latin typeface="Arial"/>
                <a:cs typeface="Arial"/>
              </a:rPr>
              <a:t>#TLB hit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x </a:t>
            </a:r>
            <a:r>
              <a:rPr lang="en-US" sz="2400" spc="-5" dirty="0">
                <a:solidFill>
                  <a:prstClr val="black"/>
                </a:solidFill>
                <a:latin typeface="Arial"/>
                <a:cs typeface="Arial"/>
              </a:rPr>
              <a:t>(TLB access time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+ </a:t>
            </a:r>
            <a:r>
              <a:rPr lang="en-US" sz="2400" spc="-5" dirty="0">
                <a:solidFill>
                  <a:prstClr val="black"/>
                </a:solidFill>
                <a:latin typeface="Arial"/>
                <a:cs typeface="Arial"/>
              </a:rPr>
              <a:t>memory  access time)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+</a:t>
            </a:r>
          </a:p>
          <a:p>
            <a:pPr marL="3965575" marR="5080" lvl="0" indent="-1347470">
              <a:lnSpc>
                <a:spcPct val="100000"/>
              </a:lnSpc>
              <a:spcBef>
                <a:spcPts val="0"/>
              </a:spcBef>
              <a:buNone/>
              <a:tabLst>
                <a:tab pos="4549140" algn="l"/>
              </a:tabLst>
            </a:pPr>
            <a:r>
              <a:rPr lang="en-US" sz="2400" spc="-5" dirty="0">
                <a:solidFill>
                  <a:prstClr val="black"/>
                </a:solidFill>
                <a:latin typeface="Arial"/>
                <a:cs typeface="Arial"/>
              </a:rPr>
              <a:t>#TLB</a:t>
            </a:r>
            <a:r>
              <a:rPr lang="en-US" sz="2400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prstClr val="black"/>
                </a:solidFill>
                <a:latin typeface="Arial"/>
                <a:cs typeface="Arial"/>
              </a:rPr>
              <a:t>miss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x	</a:t>
            </a:r>
            <a:r>
              <a:rPr lang="en-US" sz="2400" spc="-5" dirty="0">
                <a:solidFill>
                  <a:prstClr val="black"/>
                </a:solidFill>
                <a:latin typeface="Arial"/>
                <a:cs typeface="Arial"/>
              </a:rPr>
              <a:t>(TLB access time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+ </a:t>
            </a:r>
            <a:r>
              <a:rPr lang="en-US" sz="2400" spc="-5" dirty="0">
                <a:solidFill>
                  <a:prstClr val="black"/>
                </a:solidFill>
                <a:latin typeface="Arial"/>
                <a:cs typeface="Arial"/>
              </a:rPr>
              <a:t>Page table  access time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+ </a:t>
            </a:r>
            <a:r>
              <a:rPr lang="en-US" sz="2400" spc="-5" dirty="0">
                <a:solidFill>
                  <a:prstClr val="black"/>
                </a:solidFill>
                <a:latin typeface="Arial"/>
                <a:cs typeface="Arial"/>
              </a:rPr>
              <a:t>memory access</a:t>
            </a:r>
            <a:r>
              <a:rPr lang="en-US" sz="24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prstClr val="black"/>
                </a:solidFill>
                <a:latin typeface="Arial"/>
                <a:cs typeface="Arial"/>
              </a:rPr>
              <a:t>time)</a:t>
            </a: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6865" lvl="0" indent="0">
              <a:lnSpc>
                <a:spcPct val="100000"/>
              </a:lnSpc>
              <a:spcBef>
                <a:spcPts val="1455"/>
              </a:spcBef>
              <a:buNone/>
            </a:pPr>
            <a:r>
              <a:rPr lang="en-US" sz="1800" b="1" spc="-5" dirty="0">
                <a:solidFill>
                  <a:srgbClr val="0000FF"/>
                </a:solidFill>
                <a:latin typeface="Arial"/>
                <a:cs typeface="Arial"/>
              </a:rPr>
              <a:t>Memory </a:t>
            </a:r>
            <a:r>
              <a:rPr lang="en-US" sz="1800" b="1" spc="-10" dirty="0">
                <a:solidFill>
                  <a:srgbClr val="0000FF"/>
                </a:solidFill>
                <a:latin typeface="Arial"/>
                <a:cs typeface="Arial"/>
              </a:rPr>
              <a:t>Access Time </a:t>
            </a:r>
            <a:r>
              <a:rPr lang="en-US" sz="1800" b="1" spc="-5" dirty="0">
                <a:solidFill>
                  <a:srgbClr val="0000FF"/>
                </a:solidFill>
                <a:latin typeface="Arial"/>
                <a:cs typeface="Arial"/>
              </a:rPr>
              <a:t>100</a:t>
            </a:r>
            <a:r>
              <a:rPr lang="en-US" sz="18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800" b="1" spc="-5" dirty="0">
                <a:solidFill>
                  <a:srgbClr val="0000FF"/>
                </a:solidFill>
                <a:latin typeface="Arial"/>
                <a:cs typeface="Arial"/>
              </a:rPr>
              <a:t>nanoseconds</a:t>
            </a:r>
            <a:endParaRPr lang="en-US" sz="1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lnSpc>
                <a:spcPct val="100000"/>
              </a:lnSpc>
              <a:spcBef>
                <a:spcPts val="25"/>
              </a:spcBef>
              <a:buNone/>
            </a:pPr>
            <a:endParaRPr lang="en-US" sz="2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0665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100% </a:t>
            </a:r>
            <a:r>
              <a:rPr lang="en-US" sz="2000" b="1" spc="-5" dirty="0">
                <a:solidFill>
                  <a:srgbClr val="0000FF"/>
                </a:solidFill>
                <a:latin typeface="Arial"/>
                <a:cs typeface="Arial"/>
              </a:rPr>
              <a:t>hit</a:t>
            </a:r>
            <a:r>
              <a:rPr lang="en-US" sz="20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b="1" spc="-5" dirty="0">
                <a:solidFill>
                  <a:srgbClr val="0000FF"/>
                </a:solidFill>
                <a:latin typeface="Arial"/>
                <a:cs typeface="Arial"/>
              </a:rPr>
              <a:t>ratio:</a:t>
            </a:r>
            <a:r>
              <a:rPr lang="en-US" sz="2000" spc="-5" dirty="0">
                <a:solidFill>
                  <a:prstClr val="black"/>
                </a:solidFill>
                <a:latin typeface="Arial"/>
                <a:cs typeface="Arial"/>
              </a:rPr>
              <a:t>1.0</a:t>
            </a:r>
            <a:r>
              <a:rPr lang="en-US" sz="20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lang="en-US" sz="2000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(20+100)	nanoseconds</a:t>
            </a:r>
            <a:r>
              <a:rPr lang="en-US"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=120 nanoseconds</a:t>
            </a:r>
            <a:endParaRPr lang="en-US"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0665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80% </a:t>
            </a:r>
            <a:r>
              <a:rPr lang="en-US" sz="2000" b="1" spc="-5" dirty="0">
                <a:solidFill>
                  <a:srgbClr val="0000FF"/>
                </a:solidFill>
                <a:latin typeface="Arial"/>
                <a:cs typeface="Arial"/>
              </a:rPr>
              <a:t>hit</a:t>
            </a:r>
            <a:r>
              <a:rPr lang="en-US" sz="20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b="1" spc="-5" dirty="0">
                <a:solidFill>
                  <a:srgbClr val="0000FF"/>
                </a:solidFill>
                <a:latin typeface="Arial"/>
                <a:cs typeface="Arial"/>
              </a:rPr>
              <a:t>ratio:</a:t>
            </a:r>
            <a:r>
              <a:rPr lang="en-US" sz="2000" spc="-5" dirty="0">
                <a:solidFill>
                  <a:prstClr val="black"/>
                </a:solidFill>
                <a:latin typeface="Arial"/>
                <a:cs typeface="Arial"/>
              </a:rPr>
              <a:t>0.8 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x (20+100) + </a:t>
            </a:r>
            <a:r>
              <a:rPr lang="en-US" sz="2000" spc="-5" dirty="0">
                <a:solidFill>
                  <a:prstClr val="black"/>
                </a:solidFill>
                <a:latin typeface="Arial"/>
                <a:cs typeface="Arial"/>
              </a:rPr>
              <a:t>0.20x 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(20+100+100)</a:t>
            </a:r>
            <a:r>
              <a:rPr lang="en-US" sz="2000" spc="-1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nanoseconds=140	nanoseconds</a:t>
            </a:r>
          </a:p>
          <a:p>
            <a:pPr marL="240665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98% </a:t>
            </a:r>
            <a:r>
              <a:rPr lang="en-US" sz="2000" b="1" spc="-5" dirty="0">
                <a:solidFill>
                  <a:srgbClr val="0000FF"/>
                </a:solidFill>
                <a:latin typeface="Arial"/>
                <a:cs typeface="Arial"/>
              </a:rPr>
              <a:t>hit</a:t>
            </a:r>
            <a:r>
              <a:rPr lang="en-US" sz="20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b="1" spc="-5" dirty="0">
                <a:solidFill>
                  <a:srgbClr val="0000FF"/>
                </a:solidFill>
                <a:latin typeface="Arial"/>
                <a:cs typeface="Arial"/>
              </a:rPr>
              <a:t>ratio:</a:t>
            </a:r>
            <a:r>
              <a:rPr lang="en-US" sz="2000" spc="-5" dirty="0">
                <a:solidFill>
                  <a:prstClr val="black"/>
                </a:solidFill>
                <a:latin typeface="Arial"/>
                <a:cs typeface="Arial"/>
              </a:rPr>
              <a:t>0.98 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x (20+100) + </a:t>
            </a:r>
            <a:r>
              <a:rPr lang="en-US" sz="2000" spc="-5" dirty="0">
                <a:solidFill>
                  <a:prstClr val="black"/>
                </a:solidFill>
                <a:latin typeface="Arial"/>
                <a:cs typeface="Arial"/>
              </a:rPr>
              <a:t>0.02x 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(20+100+100)</a:t>
            </a:r>
            <a:r>
              <a:rPr lang="en-US" sz="2000" spc="-1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nanoseconds</a:t>
            </a:r>
          </a:p>
          <a:p>
            <a:pPr marL="701040" lvl="0" indent="0" algn="ctr">
              <a:lnSpc>
                <a:spcPct val="100000"/>
              </a:lnSpc>
              <a:spcBef>
                <a:spcPts val="0"/>
              </a:spcBef>
              <a:buNone/>
              <a:tabLst>
                <a:tab pos="6415405" algn="l"/>
              </a:tabLst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=122</a:t>
            </a:r>
            <a:r>
              <a:rPr lang="en-US" sz="2000"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nanoseconds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5D3-0986-48DF-BD1B-FAE6F4E27CA6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2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831975" algn="l"/>
              </a:tabLst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Memory-management scheme that supports user view of memory </a:t>
            </a:r>
            <a:endParaRPr kumimoji="1" lang="en-US" altLang="en-US" sz="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831975" algn="l"/>
              </a:tabLst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A program is a collection of segments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31975" algn="l"/>
              </a:tabLst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A segment is a logical unit such as:</a:t>
            </a: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  <a:tabLst>
                <a:tab pos="1831975" algn="l"/>
              </a:tabLst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		main program</a:t>
            </a: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  <a:tabLst>
                <a:tab pos="1831975" algn="l"/>
              </a:tabLst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		procedure </a:t>
            </a: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  <a:tabLst>
                <a:tab pos="1831975" algn="l"/>
              </a:tabLst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		function</a:t>
            </a: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  <a:tabLst>
                <a:tab pos="1831975" algn="l"/>
              </a:tabLst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		method</a:t>
            </a: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  <a:tabLst>
                <a:tab pos="1831975" algn="l"/>
              </a:tabLst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		object</a:t>
            </a: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  <a:tabLst>
                <a:tab pos="1831975" algn="l"/>
              </a:tabLst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		local variables, global variables</a:t>
            </a: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  <a:tabLst>
                <a:tab pos="1831975" algn="l"/>
              </a:tabLst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		common block</a:t>
            </a: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  <a:tabLst>
                <a:tab pos="1831975" algn="l"/>
              </a:tabLst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		stack</a:t>
            </a: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  <a:tabLst>
                <a:tab pos="1831975" algn="l"/>
              </a:tabLst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		symbol table</a:t>
            </a: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  <a:tabLst>
                <a:tab pos="1831975" algn="l"/>
              </a:tabLst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		arrays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5D3-0986-48DF-BD1B-FAE6F4E27CA6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5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5600" indent="-342900">
              <a:lnSpc>
                <a:spcPct val="100000"/>
              </a:lnSpc>
              <a:spcBef>
                <a:spcPts val="192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latin typeface="Arial"/>
                <a:cs typeface="Arial"/>
              </a:rPr>
              <a:t>Multiple Programs </a:t>
            </a:r>
            <a:r>
              <a:rPr lang="en-US" dirty="0">
                <a:latin typeface="Arial"/>
                <a:cs typeface="Arial"/>
              </a:rPr>
              <a:t>stored at </a:t>
            </a:r>
            <a:r>
              <a:rPr lang="en-US" spc="-5" dirty="0">
                <a:latin typeface="Arial"/>
                <a:cs typeface="Arial"/>
              </a:rPr>
              <a:t>the same</a:t>
            </a:r>
            <a:r>
              <a:rPr lang="en-US" spc="8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time</a:t>
            </a:r>
            <a:endParaRPr lang="en-US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820"/>
              </a:spcBef>
              <a:buChar char="–"/>
              <a:tabLst>
                <a:tab pos="756920" algn="l"/>
              </a:tabLst>
            </a:pPr>
            <a:r>
              <a:rPr lang="en-US" sz="2800" spc="-5" dirty="0">
                <a:latin typeface="Arial"/>
                <a:cs typeface="Arial"/>
              </a:rPr>
              <a:t>into different </a:t>
            </a:r>
            <a:r>
              <a:rPr lang="en-US" sz="2800" dirty="0">
                <a:latin typeface="Arial"/>
                <a:cs typeface="Arial"/>
              </a:rPr>
              <a:t>areas of</a:t>
            </a:r>
            <a:r>
              <a:rPr lang="en-US" sz="2800" spc="-2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memory</a:t>
            </a:r>
            <a:endParaRPr lang="en-US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tabLst>
                <a:tab pos="354965" algn="l"/>
                <a:tab pos="355600" algn="l"/>
              </a:tabLst>
            </a:pPr>
            <a:r>
              <a:rPr lang="en-US" dirty="0">
                <a:latin typeface="Arial"/>
                <a:cs typeface="Arial"/>
              </a:rPr>
              <a:t>Processor needs </a:t>
            </a:r>
            <a:r>
              <a:rPr lang="en-US" spc="-5" dirty="0">
                <a:latin typeface="Arial"/>
                <a:cs typeface="Arial"/>
              </a:rPr>
              <a:t>to </a:t>
            </a:r>
            <a:r>
              <a:rPr lang="en-US" dirty="0">
                <a:latin typeface="Arial"/>
                <a:cs typeface="Arial"/>
              </a:rPr>
              <a:t>context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switch</a:t>
            </a:r>
            <a:endParaRPr lang="en-US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latin typeface="Arial"/>
                <a:cs typeface="Arial"/>
              </a:rPr>
              <a:t>Programs </a:t>
            </a:r>
            <a:r>
              <a:rPr lang="en-US" dirty="0">
                <a:latin typeface="Arial"/>
                <a:cs typeface="Arial"/>
              </a:rPr>
              <a:t>use </a:t>
            </a:r>
            <a:r>
              <a:rPr lang="en-US" spc="-5" dirty="0">
                <a:latin typeface="Arial"/>
                <a:cs typeface="Arial"/>
              </a:rPr>
              <a:t>memory </a:t>
            </a:r>
            <a:r>
              <a:rPr lang="en-US" dirty="0">
                <a:latin typeface="Arial"/>
                <a:cs typeface="Arial"/>
              </a:rPr>
              <a:t>addresses </a:t>
            </a:r>
            <a:r>
              <a:rPr lang="en-US" spc="-5" dirty="0">
                <a:latin typeface="Arial"/>
                <a:cs typeface="Arial"/>
              </a:rPr>
              <a:t>/</a:t>
            </a:r>
            <a:r>
              <a:rPr lang="en-US" spc="2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references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30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C00000"/>
                </a:solidFill>
                <a:latin typeface="Arial"/>
                <a:cs typeface="Arial"/>
              </a:rPr>
              <a:t>Proper 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addressing </a:t>
            </a:r>
            <a:r>
              <a:rPr lang="en-US" spc="-5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lang="en-US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required</a:t>
            </a:r>
            <a:endParaRPr lang="en-US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lang="en-US" sz="2800" spc="-5" dirty="0">
                <a:latin typeface="Arial"/>
                <a:cs typeface="Arial"/>
              </a:rPr>
              <a:t>no matter where the </a:t>
            </a:r>
            <a:r>
              <a:rPr lang="en-US" sz="2800" dirty="0">
                <a:latin typeface="Arial"/>
                <a:cs typeface="Arial"/>
              </a:rPr>
              <a:t>program </a:t>
            </a:r>
            <a:r>
              <a:rPr lang="en-US" sz="2800" spc="-5" dirty="0">
                <a:latin typeface="Arial"/>
                <a:cs typeface="Arial"/>
              </a:rPr>
              <a:t>is </a:t>
            </a:r>
            <a:r>
              <a:rPr lang="en-US" sz="2800" dirty="0">
                <a:latin typeface="Arial"/>
                <a:cs typeface="Arial"/>
              </a:rPr>
              <a:t>located </a:t>
            </a:r>
            <a:r>
              <a:rPr lang="en-US" sz="2800" spc="-5" dirty="0">
                <a:latin typeface="Arial"/>
                <a:cs typeface="Arial"/>
              </a:rPr>
              <a:t>in</a:t>
            </a:r>
            <a:r>
              <a:rPr lang="en-US" sz="2800" spc="5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memory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DD87-49AE-42F1-AF73-25B18DE3B3B7}" type="datetime1">
              <a:rPr lang="en-US" smtClean="0"/>
              <a:t>4/18/2022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06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User</a:t>
            </a:r>
            <a:r>
              <a:rPr lang="ja-JP" altLang="en-US" dirty="0"/>
              <a:t>’</a:t>
            </a:r>
            <a:r>
              <a:rPr lang="en-US" altLang="ja-JP" dirty="0"/>
              <a:t>s View of a Program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A6A9-71E1-44D8-9804-8FFEC1AC1797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41" y="2129396"/>
            <a:ext cx="3483065" cy="422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576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View of Segmentation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A6A9-71E1-44D8-9804-8FFEC1AC1797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320084" y="1690688"/>
            <a:ext cx="2895600" cy="396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77284" y="2295256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34584" y="2750443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46538" y="3671888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976629" y="3775476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986029" y="5891258"/>
            <a:ext cx="1377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user space </a:t>
            </a:r>
          </a:p>
        </p:txBody>
      </p:sp>
      <p:grpSp>
        <p:nvGrpSpPr>
          <p:cNvPr id="11" name="Group 24"/>
          <p:cNvGrpSpPr>
            <a:grpSpLocks/>
          </p:cNvGrpSpPr>
          <p:nvPr/>
        </p:nvGrpSpPr>
        <p:grpSpPr bwMode="auto">
          <a:xfrm>
            <a:off x="6939567" y="1690688"/>
            <a:ext cx="1143000" cy="3962400"/>
            <a:chOff x="3888" y="1056"/>
            <a:chExt cx="720" cy="2496"/>
          </a:xfrm>
        </p:grpSpPr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Line 9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4125" y="113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127" y="143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127" y="24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4127" y="288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3</a:t>
              </a: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212492" y="5817394"/>
            <a:ext cx="259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physical memory space</a:t>
            </a:r>
          </a:p>
        </p:txBody>
      </p:sp>
    </p:spTree>
    <p:extLst>
      <p:ext uri="{BB962C8B-B14F-4D97-AF65-F5344CB8AC3E}">
        <p14:creationId xmlns:p14="http://schemas.microsoft.com/office/powerpoint/2010/main" val="152296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Segmentation Hardware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A6A9-71E1-44D8-9804-8FFEC1AC1797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7" y="1978819"/>
            <a:ext cx="5827713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6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Multiprogramming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700" indent="-342900">
              <a:lnSpc>
                <a:spcPct val="100000"/>
              </a:lnSpc>
              <a:spcBef>
                <a:spcPts val="2215"/>
              </a:spcBef>
              <a:tabLst>
                <a:tab pos="393065" algn="l"/>
                <a:tab pos="393700" algn="l"/>
              </a:tabLst>
            </a:pP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CPU </a:t>
            </a:r>
            <a:r>
              <a:rPr lang="en-US" sz="3200" spc="-5" dirty="0">
                <a:solidFill>
                  <a:srgbClr val="0000FF"/>
                </a:solidFill>
                <a:latin typeface="Arial"/>
                <a:cs typeface="Arial"/>
              </a:rPr>
              <a:t>utilization 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= 1 –</a:t>
            </a:r>
            <a:r>
              <a:rPr lang="en-US" sz="32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3200" spc="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3150" spc="7" baseline="25132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 lang="en-US" sz="3150" baseline="25132" dirty="0">
              <a:latin typeface="Arial"/>
              <a:cs typeface="Arial"/>
            </a:endParaRPr>
          </a:p>
          <a:p>
            <a:pPr marL="794385" lvl="1" indent="-287655">
              <a:lnSpc>
                <a:spcPct val="100000"/>
              </a:lnSpc>
              <a:spcBef>
                <a:spcPts val="1839"/>
              </a:spcBef>
              <a:buChar char="–"/>
              <a:tabLst>
                <a:tab pos="795020" algn="l"/>
              </a:tabLst>
            </a:pPr>
            <a:r>
              <a:rPr lang="en-US" sz="2800" spc="-5" dirty="0">
                <a:latin typeface="Arial"/>
                <a:cs typeface="Arial"/>
              </a:rPr>
              <a:t>n </a:t>
            </a:r>
            <a:r>
              <a:rPr lang="en-US" sz="2800" dirty="0">
                <a:latin typeface="Arial"/>
                <a:cs typeface="Arial"/>
              </a:rPr>
              <a:t>process </a:t>
            </a:r>
            <a:r>
              <a:rPr lang="en-US" sz="2800" spc="-5" dirty="0">
                <a:latin typeface="Arial"/>
                <a:cs typeface="Arial"/>
              </a:rPr>
              <a:t>in memory</a:t>
            </a:r>
            <a:endParaRPr lang="en-US" sz="2800" dirty="0">
              <a:latin typeface="Arial"/>
              <a:cs typeface="Arial"/>
            </a:endParaRPr>
          </a:p>
          <a:p>
            <a:pPr marL="794385" lvl="1" indent="-287655">
              <a:lnSpc>
                <a:spcPct val="100000"/>
              </a:lnSpc>
              <a:spcBef>
                <a:spcPts val="670"/>
              </a:spcBef>
              <a:buChar char="–"/>
              <a:tabLst>
                <a:tab pos="795020" algn="l"/>
              </a:tabLst>
            </a:pPr>
            <a:r>
              <a:rPr lang="en-US" sz="2800" spc="-5" dirty="0">
                <a:latin typeface="Arial"/>
                <a:cs typeface="Arial"/>
              </a:rPr>
              <a:t>P is the I/O </a:t>
            </a:r>
            <a:r>
              <a:rPr lang="en-US" sz="2800" dirty="0">
                <a:latin typeface="Arial"/>
                <a:cs typeface="Arial"/>
              </a:rPr>
              <a:t>block </a:t>
            </a:r>
            <a:r>
              <a:rPr lang="en-US" sz="2800" spc="-5" dirty="0">
                <a:latin typeface="Arial"/>
                <a:cs typeface="Arial"/>
              </a:rPr>
              <a:t>time </a:t>
            </a:r>
            <a:r>
              <a:rPr lang="en-US" sz="2800" dirty="0">
                <a:latin typeface="Arial"/>
                <a:cs typeface="Arial"/>
              </a:rPr>
              <a:t>by one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process</a:t>
            </a:r>
          </a:p>
          <a:p>
            <a:pPr marL="794385" lvl="1" indent="-287655">
              <a:lnSpc>
                <a:spcPct val="100000"/>
              </a:lnSpc>
              <a:spcBef>
                <a:spcPts val="675"/>
              </a:spcBef>
              <a:buChar char="–"/>
              <a:tabLst>
                <a:tab pos="795020" algn="l"/>
              </a:tabLst>
            </a:pP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775" baseline="25525" dirty="0">
                <a:latin typeface="Arial"/>
                <a:cs typeface="Arial"/>
              </a:rPr>
              <a:t>n </a:t>
            </a:r>
            <a:r>
              <a:rPr lang="en-US" sz="2800" dirty="0">
                <a:latin typeface="Arial"/>
                <a:cs typeface="Arial"/>
              </a:rPr>
              <a:t>probability of </a:t>
            </a:r>
            <a:r>
              <a:rPr lang="en-US" sz="2800" spc="-5" dirty="0">
                <a:latin typeface="Arial"/>
                <a:cs typeface="Arial"/>
              </a:rPr>
              <a:t>all </a:t>
            </a:r>
            <a:r>
              <a:rPr lang="en-US" sz="2800" dirty="0">
                <a:latin typeface="Arial"/>
                <a:cs typeface="Arial"/>
              </a:rPr>
              <a:t>process </a:t>
            </a:r>
            <a:r>
              <a:rPr lang="en-US" sz="2800" spc="-5" dirty="0">
                <a:latin typeface="Arial"/>
                <a:cs typeface="Arial"/>
              </a:rPr>
              <a:t>are waiting </a:t>
            </a:r>
            <a:r>
              <a:rPr lang="en-US" sz="2800" dirty="0">
                <a:latin typeface="Arial"/>
                <a:cs typeface="Arial"/>
              </a:rPr>
              <a:t>for</a:t>
            </a:r>
            <a:r>
              <a:rPr lang="en-US" sz="2800" spc="1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I/O</a:t>
            </a:r>
          </a:p>
          <a:p>
            <a:pPr marL="381000" indent="-342900">
              <a:lnSpc>
                <a:spcPct val="100000"/>
              </a:lnSpc>
              <a:spcBef>
                <a:spcPts val="915"/>
              </a:spcBef>
              <a:tabLst>
                <a:tab pos="380365" algn="l"/>
                <a:tab pos="381000" algn="l"/>
              </a:tabLst>
            </a:pPr>
            <a:r>
              <a:rPr lang="en-US" sz="3200" spc="-5" dirty="0">
                <a:solidFill>
                  <a:srgbClr val="0000FF"/>
                </a:solidFill>
                <a:latin typeface="Arial"/>
                <a:cs typeface="Arial"/>
              </a:rPr>
              <a:t>I/O waiting 80% of</a:t>
            </a:r>
            <a:r>
              <a:rPr lang="en-US" sz="32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3200" spc="-5" dirty="0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endParaRPr lang="en-US" sz="3200" dirty="0">
              <a:latin typeface="Arial"/>
              <a:cs typeface="Arial"/>
            </a:endParaRPr>
          </a:p>
          <a:p>
            <a:pPr marL="781685" lvl="1" indent="-287655">
              <a:lnSpc>
                <a:spcPct val="100000"/>
              </a:lnSpc>
              <a:spcBef>
                <a:spcPts val="605"/>
              </a:spcBef>
              <a:buFont typeface="Arial" panose="020B0604020202020204" pitchFamily="34" charset="0"/>
              <a:buChar char="–"/>
              <a:tabLst>
                <a:tab pos="782320" algn="l"/>
              </a:tabLst>
            </a:pPr>
            <a:r>
              <a:rPr lang="en-US" spc="-5" dirty="0">
                <a:solidFill>
                  <a:srgbClr val="001F5F"/>
                </a:solidFill>
                <a:latin typeface="Arial"/>
                <a:cs typeface="Arial"/>
              </a:rPr>
              <a:t>CPU utilization </a:t>
            </a:r>
            <a:r>
              <a:rPr lang="en-US" dirty="0">
                <a:solidFill>
                  <a:srgbClr val="001F5F"/>
                </a:solidFill>
                <a:latin typeface="Arial"/>
                <a:cs typeface="Arial"/>
              </a:rPr>
              <a:t>= </a:t>
            </a:r>
            <a:r>
              <a:rPr lang="en-US" spc="-5" dirty="0">
                <a:solidFill>
                  <a:srgbClr val="001F5F"/>
                </a:solidFill>
                <a:latin typeface="Arial"/>
                <a:cs typeface="Arial"/>
              </a:rPr>
              <a:t>1 – 0.8</a:t>
            </a:r>
            <a:r>
              <a:rPr lang="en-US" spc="-7" baseline="24305" dirty="0">
                <a:solidFill>
                  <a:srgbClr val="001F5F"/>
                </a:solidFill>
                <a:latin typeface="Arial"/>
                <a:cs typeface="Arial"/>
              </a:rPr>
              <a:t>1 </a:t>
            </a:r>
            <a:r>
              <a:rPr lang="en-US" baseline="243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001F5F"/>
                </a:solidFill>
                <a:latin typeface="Arial"/>
                <a:cs typeface="Arial"/>
              </a:rPr>
              <a:t>=20%  </a:t>
            </a:r>
            <a:r>
              <a:rPr lang="en-US" spc="-5" dirty="0">
                <a:solidFill>
                  <a:srgbClr val="0070C0"/>
                </a:solidFill>
                <a:latin typeface="Arial"/>
                <a:cs typeface="Arial"/>
              </a:rPr>
              <a:t>[</a:t>
            </a:r>
            <a:r>
              <a:rPr lang="en-US" spc="-5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process @</a:t>
            </a:r>
            <a:r>
              <a:rPr lang="en-US" spc="2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0000FF"/>
                </a:solidFill>
                <a:latin typeface="Arial"/>
                <a:cs typeface="Arial"/>
              </a:rPr>
              <a:t>memory ]</a:t>
            </a:r>
            <a:endParaRPr lang="en-US" dirty="0">
              <a:latin typeface="Arial"/>
              <a:cs typeface="Arial"/>
            </a:endParaRPr>
          </a:p>
          <a:p>
            <a:pPr marL="781685" lvl="1" indent="-287655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–"/>
              <a:tabLst>
                <a:tab pos="782320" algn="l"/>
              </a:tabLst>
            </a:pPr>
            <a:r>
              <a:rPr lang="en-US" spc="-5" dirty="0">
                <a:solidFill>
                  <a:srgbClr val="001F5F"/>
                </a:solidFill>
                <a:latin typeface="Arial"/>
                <a:cs typeface="Arial"/>
              </a:rPr>
              <a:t>CPU utilization </a:t>
            </a:r>
            <a:r>
              <a:rPr lang="en-US" dirty="0">
                <a:solidFill>
                  <a:srgbClr val="001F5F"/>
                </a:solidFill>
                <a:latin typeface="Arial"/>
                <a:cs typeface="Arial"/>
              </a:rPr>
              <a:t>= </a:t>
            </a:r>
            <a:r>
              <a:rPr lang="en-US" spc="-5" dirty="0">
                <a:solidFill>
                  <a:srgbClr val="001F5F"/>
                </a:solidFill>
                <a:latin typeface="Arial"/>
                <a:cs typeface="Arial"/>
              </a:rPr>
              <a:t>1 – 0.8</a:t>
            </a:r>
            <a:r>
              <a:rPr lang="en-US" spc="-7" baseline="24305" dirty="0">
                <a:solidFill>
                  <a:srgbClr val="001F5F"/>
                </a:solidFill>
                <a:latin typeface="Arial"/>
                <a:cs typeface="Arial"/>
              </a:rPr>
              <a:t>3 </a:t>
            </a:r>
            <a:r>
              <a:rPr lang="en-US" baseline="243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001F5F"/>
                </a:solidFill>
                <a:latin typeface="Arial"/>
                <a:cs typeface="Arial"/>
              </a:rPr>
              <a:t>=49%    </a:t>
            </a:r>
            <a:r>
              <a:rPr lang="en-US" spc="-5" dirty="0">
                <a:solidFill>
                  <a:srgbClr val="0070C0"/>
                </a:solidFill>
                <a:latin typeface="Arial"/>
                <a:cs typeface="Arial"/>
              </a:rPr>
              <a:t>[</a:t>
            </a:r>
            <a:r>
              <a:rPr lang="en-US" spc="-5" dirty="0">
                <a:solidFill>
                  <a:srgbClr val="0000FF"/>
                </a:solidFill>
                <a:latin typeface="Arial"/>
                <a:cs typeface="Arial"/>
              </a:rPr>
              <a:t>3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processes @</a:t>
            </a:r>
            <a:r>
              <a:rPr lang="en-US" spc="2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0000FF"/>
                </a:solidFill>
                <a:latin typeface="Arial"/>
                <a:cs typeface="Arial"/>
              </a:rPr>
              <a:t>memory ]</a:t>
            </a:r>
            <a:endParaRPr lang="en-US" dirty="0">
              <a:latin typeface="Arial"/>
              <a:cs typeface="Arial"/>
            </a:endParaRPr>
          </a:p>
          <a:p>
            <a:pPr marL="781685" lvl="1" indent="-287655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–"/>
              <a:tabLst>
                <a:tab pos="782320" algn="l"/>
              </a:tabLst>
            </a:pPr>
            <a:r>
              <a:rPr lang="en-US" spc="-5" dirty="0">
                <a:solidFill>
                  <a:srgbClr val="001F5F"/>
                </a:solidFill>
                <a:latin typeface="Arial"/>
                <a:cs typeface="Arial"/>
              </a:rPr>
              <a:t>CPU utilization </a:t>
            </a:r>
            <a:r>
              <a:rPr lang="en-US" dirty="0">
                <a:solidFill>
                  <a:srgbClr val="001F5F"/>
                </a:solidFill>
                <a:latin typeface="Arial"/>
                <a:cs typeface="Arial"/>
              </a:rPr>
              <a:t>= </a:t>
            </a:r>
            <a:r>
              <a:rPr lang="en-US" spc="-5" dirty="0">
                <a:solidFill>
                  <a:srgbClr val="001F5F"/>
                </a:solidFill>
                <a:latin typeface="Arial"/>
                <a:cs typeface="Arial"/>
              </a:rPr>
              <a:t>1 – 0.8</a:t>
            </a:r>
            <a:r>
              <a:rPr lang="en-US" spc="-7" baseline="24305" dirty="0">
                <a:solidFill>
                  <a:srgbClr val="001F5F"/>
                </a:solidFill>
                <a:latin typeface="Arial"/>
                <a:cs typeface="Arial"/>
              </a:rPr>
              <a:t>10 </a:t>
            </a:r>
            <a:r>
              <a:rPr lang="en-US" spc="-5" dirty="0">
                <a:solidFill>
                  <a:srgbClr val="001F5F"/>
                </a:solidFill>
                <a:latin typeface="Arial"/>
                <a:cs typeface="Arial"/>
              </a:rPr>
              <a:t>=89% </a:t>
            </a:r>
            <a:r>
              <a:rPr lang="en-US" spc="-5" dirty="0">
                <a:solidFill>
                  <a:srgbClr val="0070C0"/>
                </a:solidFill>
                <a:latin typeface="Arial"/>
                <a:cs typeface="Arial"/>
              </a:rPr>
              <a:t>[</a:t>
            </a:r>
            <a:r>
              <a:rPr lang="en-US" spc="-5" dirty="0">
                <a:solidFill>
                  <a:srgbClr val="0000FF"/>
                </a:solidFill>
                <a:latin typeface="Arial"/>
                <a:cs typeface="Arial"/>
              </a:rPr>
              <a:t>10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processes @</a:t>
            </a:r>
            <a:r>
              <a:rPr lang="en-US" spc="2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0000FF"/>
                </a:solidFill>
                <a:latin typeface="Arial"/>
                <a:cs typeface="Arial"/>
              </a:rPr>
              <a:t>memory ]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82E4-3AE5-4C24-9AA3-E48AF96EFBCE}" type="datetime1">
              <a:rPr lang="en-US" smtClean="0"/>
              <a:t>4/18/2022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8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 process can be swapped temporarily out of memory to a backing store, and then brought back into memory for continued execution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Total physical memory space of processes can exceed physical memory</a:t>
            </a:r>
          </a:p>
          <a:p>
            <a:r>
              <a:rPr lang="en-US" altLang="en-US" dirty="0"/>
              <a:t>If next processes to be put on CPU is not in memory, need to swap out a process and swap in target process</a:t>
            </a:r>
          </a:p>
          <a:p>
            <a:r>
              <a:rPr lang="en-US" altLang="en-US" dirty="0"/>
              <a:t>Context switch time can then be very high</a:t>
            </a:r>
          </a:p>
          <a:p>
            <a:pPr marL="0" indent="0">
              <a:buNone/>
            </a:pP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5D3-0986-48DF-BD1B-FAE6F4E27CA6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8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Schematic View of Swapping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A6A9-71E1-44D8-9804-8FFEC1AC1797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50" y="2366091"/>
            <a:ext cx="5099050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34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92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0070C0"/>
                </a:solidFill>
                <a:latin typeface="Arial"/>
                <a:cs typeface="Arial"/>
              </a:rPr>
              <a:t>Contiguous</a:t>
            </a:r>
            <a:endParaRPr lang="en-US" dirty="0">
              <a:solidFill>
                <a:srgbClr val="0070C0"/>
              </a:solidFill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820"/>
              </a:spcBef>
              <a:buChar char="–"/>
              <a:tabLst>
                <a:tab pos="756920" algn="l"/>
              </a:tabLst>
            </a:pPr>
            <a:r>
              <a:rPr lang="en-US" sz="2800" spc="-5" dirty="0">
                <a:latin typeface="Arial"/>
                <a:cs typeface="Arial"/>
              </a:rPr>
              <a:t>Fixed partitioning (static)</a:t>
            </a:r>
          </a:p>
          <a:p>
            <a:pPr marL="756285" lvl="1" indent="-287655">
              <a:lnSpc>
                <a:spcPct val="100000"/>
              </a:lnSpc>
              <a:spcBef>
                <a:spcPts val="1820"/>
              </a:spcBef>
              <a:buChar char="–"/>
              <a:tabLst>
                <a:tab pos="756920" algn="l"/>
              </a:tabLst>
            </a:pPr>
            <a:r>
              <a:rPr lang="en-US" sz="2800" spc="-5" dirty="0">
                <a:latin typeface="Arial"/>
                <a:cs typeface="Arial"/>
              </a:rPr>
              <a:t>Variable partitioning (dynamic)</a:t>
            </a:r>
            <a:endParaRPr lang="en-US" dirty="0"/>
          </a:p>
          <a:p>
            <a:pPr marL="355600" indent="-342900">
              <a:lnSpc>
                <a:spcPct val="100000"/>
              </a:lnSpc>
              <a:spcBef>
                <a:spcPts val="1925"/>
              </a:spcBef>
              <a:tabLst>
                <a:tab pos="354965" algn="l"/>
                <a:tab pos="355600" algn="l"/>
              </a:tabLst>
            </a:pPr>
            <a:r>
              <a:rPr lang="en-US" dirty="0"/>
              <a:t>  </a:t>
            </a:r>
            <a:r>
              <a:rPr lang="en-US" spc="-5" dirty="0">
                <a:solidFill>
                  <a:srgbClr val="0070C0"/>
                </a:solidFill>
                <a:latin typeface="Arial"/>
                <a:cs typeface="Arial"/>
              </a:rPr>
              <a:t>Non-contiguous </a:t>
            </a:r>
            <a:endParaRPr lang="en-US" dirty="0">
              <a:solidFill>
                <a:srgbClr val="0070C0"/>
              </a:solidFill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820"/>
              </a:spcBef>
              <a:buChar char="–"/>
              <a:tabLst>
                <a:tab pos="756920" algn="l"/>
              </a:tabLst>
            </a:pPr>
            <a:r>
              <a:rPr lang="en-US" sz="2800" spc="-5" dirty="0">
                <a:latin typeface="Arial"/>
                <a:cs typeface="Arial"/>
              </a:rPr>
              <a:t>Paging </a:t>
            </a:r>
          </a:p>
          <a:p>
            <a:pPr marL="756285" lvl="1" indent="-287655">
              <a:lnSpc>
                <a:spcPct val="100000"/>
              </a:lnSpc>
              <a:spcBef>
                <a:spcPts val="1820"/>
              </a:spcBef>
              <a:buChar char="–"/>
              <a:tabLst>
                <a:tab pos="756920" algn="l"/>
              </a:tabLst>
            </a:pPr>
            <a:r>
              <a:rPr lang="en-US" sz="2800" spc="-5" dirty="0">
                <a:latin typeface="Arial"/>
                <a:cs typeface="Arial"/>
              </a:rPr>
              <a:t>Segmentation</a:t>
            </a:r>
          </a:p>
          <a:p>
            <a:pPr marL="756285" lvl="1" indent="-287655">
              <a:lnSpc>
                <a:spcPct val="100000"/>
              </a:lnSpc>
              <a:spcBef>
                <a:spcPts val="1820"/>
              </a:spcBef>
              <a:buChar char="–"/>
              <a:tabLst>
                <a:tab pos="75692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9295-2AE6-451B-A9B4-110E9284FBF2}" type="datetime1">
              <a:rPr lang="en-US" smtClean="0"/>
              <a:t>4/18/2022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1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Base register contains value of smallest physical address</a:t>
            </a: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Limit register contains range of logical addresses – each logical address must be less than the limit register </a:t>
            </a: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MMU maps logical address 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dynamically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5D3-0986-48DF-BD1B-FAE6F4E27CA6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0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Hardware Support for Relocation and Limit Registers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A6A9-71E1-44D8-9804-8FFEC1AC1797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E2A-BFB4-4C02-A0D8-BC508FA9041C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279561"/>
            <a:ext cx="5845175" cy="338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99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1274</Words>
  <Application>Microsoft Office PowerPoint</Application>
  <PresentationFormat>Widescreen</PresentationFormat>
  <Paragraphs>303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Helvetica</vt:lpstr>
      <vt:lpstr>Monotype Sorts</vt:lpstr>
      <vt:lpstr>Times New Roman</vt:lpstr>
      <vt:lpstr>Verdana</vt:lpstr>
      <vt:lpstr>Office Theme</vt:lpstr>
      <vt:lpstr>PowerPoint Presentation</vt:lpstr>
      <vt:lpstr>Background</vt:lpstr>
      <vt:lpstr>Multiprogramming</vt:lpstr>
      <vt:lpstr>Degree of Multiprogramming </vt:lpstr>
      <vt:lpstr>Swapping</vt:lpstr>
      <vt:lpstr>Schematic View of Swapping</vt:lpstr>
      <vt:lpstr>Memory Management Techniques</vt:lpstr>
      <vt:lpstr>Contiguous Allocation</vt:lpstr>
      <vt:lpstr>Hardware Support for Relocation and Limit Registers</vt:lpstr>
      <vt:lpstr>Fixed Partitioning</vt:lpstr>
      <vt:lpstr>Fixed Partitioning</vt:lpstr>
      <vt:lpstr>Variable Partitioning</vt:lpstr>
      <vt:lpstr>Effects of Variable Partitioning</vt:lpstr>
      <vt:lpstr>Dynamic Storage-Allocation Problem</vt:lpstr>
      <vt:lpstr>Allocation Schemes</vt:lpstr>
      <vt:lpstr>Fragmentation</vt:lpstr>
      <vt:lpstr>Compaction</vt:lpstr>
      <vt:lpstr>Paging</vt:lpstr>
      <vt:lpstr>Paging Hardware</vt:lpstr>
      <vt:lpstr>Paging Model of Logical and  Physical Memory</vt:lpstr>
      <vt:lpstr>Paging Explained With an Example</vt:lpstr>
      <vt:lpstr>Paging Explained With an Example(cont.)</vt:lpstr>
      <vt:lpstr>Paging Calculations</vt:lpstr>
      <vt:lpstr>Paging Calculations (Cont.)</vt:lpstr>
      <vt:lpstr>Powers of 2</vt:lpstr>
      <vt:lpstr>Implementation of Page Table</vt:lpstr>
      <vt:lpstr>Paging Hardware With TLB</vt:lpstr>
      <vt:lpstr>Effective Memory Access Time</vt:lpstr>
      <vt:lpstr>Segmentation</vt:lpstr>
      <vt:lpstr>User’s View of a Program</vt:lpstr>
      <vt:lpstr>Logical View of Segmentation</vt:lpstr>
      <vt:lpstr>Segmentation Hardware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creator>Masiath Mubassira</dc:creator>
  <cp:lastModifiedBy>MMPC1 License1</cp:lastModifiedBy>
  <cp:revision>53</cp:revision>
  <dcterms:created xsi:type="dcterms:W3CDTF">2020-04-28T10:28:17Z</dcterms:created>
  <dcterms:modified xsi:type="dcterms:W3CDTF">2022-04-18T04:32:59Z</dcterms:modified>
</cp:coreProperties>
</file>