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0dd3664a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0dd3664a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0dd3664a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0dd3664a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0dd3664a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0dd3664a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0dd3664a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0dd3664a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0dd3664a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0dd3664a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0dd3664a2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0dd3664a2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0dd3664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0dd3664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0dd3664a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0dd3664a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0dd3664a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d0dd3664a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0dd3664a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0dd3664a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0dd3664a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0dd3664a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0dd3664a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0dd3664a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0dd3664a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0dd3664a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0dd3664a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0dd3664a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guru99.com/manual-testing.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www.guru99.com/unit-testing-guide.html" TargetMode="External"/><Relationship Id="rId4" Type="http://schemas.openxmlformats.org/officeDocument/2006/relationships/hyperlink" Target="https://www.guru99.com/integration-testing.html" TargetMode="External"/><Relationship Id="rId5" Type="http://schemas.openxmlformats.org/officeDocument/2006/relationships/hyperlink" Target="https://www.guru99.com/regression-testing.html" TargetMode="External"/><Relationship Id="rId6" Type="http://schemas.openxmlformats.org/officeDocument/2006/relationships/hyperlink" Target="https://www.guru99.com/performance-testing.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guru99.com/quick-test-professional-qtp-tutorial.html" TargetMode="External"/><Relationship Id="rId4" Type="http://schemas.openxmlformats.org/officeDocument/2006/relationships/hyperlink" Target="https://www.guru99.com/junit-tutorial.html" TargetMode="External"/><Relationship Id="rId5" Type="http://schemas.openxmlformats.org/officeDocument/2006/relationships/hyperlink" Target="https://www.guru99.com/java-tutorial.html" TargetMode="External"/><Relationship Id="rId6" Type="http://schemas.openxmlformats.org/officeDocument/2006/relationships/hyperlink" Target="https://www.guru99.com/system-test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Functional Testing</a:t>
            </a:r>
            <a:endParaRPr/>
          </a:p>
        </p:txBody>
      </p:sp>
      <p:sp>
        <p:nvSpPr>
          <p:cNvPr id="55" name="Google Shape;55;p13"/>
          <p:cNvSpPr txBox="1"/>
          <p:nvPr>
            <p:ph idx="1" type="subTitle"/>
          </p:nvPr>
        </p:nvSpPr>
        <p:spPr>
          <a:xfrm>
            <a:off x="311700" y="3362025"/>
            <a:ext cx="8520600" cy="8841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Anika Tabassum</a:t>
            </a:r>
            <a:endParaRPr/>
          </a:p>
          <a:p>
            <a:pPr indent="0" lvl="0" marL="0" rtl="0" algn="ctr">
              <a:spcBef>
                <a:spcPts val="0"/>
              </a:spcBef>
              <a:spcAft>
                <a:spcPts val="0"/>
              </a:spcAft>
              <a:buNone/>
            </a:pPr>
            <a:r>
              <a:rPr lang="en"/>
              <a:t>Lecturer</a:t>
            </a:r>
            <a:endParaRPr/>
          </a:p>
          <a:p>
            <a:pPr indent="0" lvl="0" marL="0" rtl="0" algn="ctr">
              <a:spcBef>
                <a:spcPts val="0"/>
              </a:spcBef>
              <a:spcAft>
                <a:spcPts val="0"/>
              </a:spcAft>
              <a:buNone/>
            </a:pPr>
            <a:r>
              <a:rPr lang="en"/>
              <a:t>CSE, EWU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Vs Non-Functional Testing</a:t>
            </a:r>
            <a:endParaRPr/>
          </a:p>
        </p:txBody>
      </p:sp>
      <p:sp>
        <p:nvSpPr>
          <p:cNvPr id="117" name="Google Shape;117;p2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22222"/>
              </a:buClr>
              <a:buSzPts val="1500"/>
              <a:buChar char="❏"/>
            </a:pPr>
            <a:r>
              <a:rPr lang="en" sz="1500">
                <a:solidFill>
                  <a:srgbClr val="222222"/>
                </a:solidFill>
                <a:highlight>
                  <a:srgbClr val="F9F9F9"/>
                </a:highlight>
              </a:rPr>
              <a:t>Functional testing is performed using the functional specification provided by the client and verifies the system against the functional requirements.</a:t>
            </a:r>
            <a:endParaRPr sz="1500">
              <a:solidFill>
                <a:srgbClr val="222222"/>
              </a:solidFill>
              <a:highlight>
                <a:srgbClr val="F9F9F9"/>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FFFFF"/>
                </a:highlight>
              </a:rPr>
              <a:t>Functional testing is executed first</a:t>
            </a:r>
            <a:endParaRPr sz="1500">
              <a:solidFill>
                <a:srgbClr val="222222"/>
              </a:solidFill>
              <a:highlight>
                <a:srgbClr val="FFFFFF"/>
              </a:highlight>
            </a:endParaRPr>
          </a:p>
          <a:p>
            <a:pPr indent="-323850" lvl="0" marL="457200" rtl="0" algn="l">
              <a:spcBef>
                <a:spcPts val="0"/>
              </a:spcBef>
              <a:spcAft>
                <a:spcPts val="0"/>
              </a:spcAft>
              <a:buClr>
                <a:srgbClr val="222222"/>
              </a:buClr>
              <a:buSzPts val="1500"/>
              <a:buChar char="❏"/>
            </a:pPr>
            <a:r>
              <a:rPr lang="en" sz="1500">
                <a:solidFill>
                  <a:schemeClr val="dk1"/>
                </a:solidFill>
                <a:uFill>
                  <a:noFill/>
                </a:uFill>
                <a:hlinkClick r:id="rId3">
                  <a:extLst>
                    <a:ext uri="{A12FA001-AC4F-418D-AE19-62706E023703}">
                      <ahyp:hlinkClr val="tx"/>
                    </a:ext>
                  </a:extLst>
                </a:hlinkClick>
              </a:rPr>
              <a:t>Manual Testing</a:t>
            </a:r>
            <a:r>
              <a:rPr lang="en" sz="1500">
                <a:solidFill>
                  <a:srgbClr val="222222"/>
                </a:solidFill>
                <a:highlight>
                  <a:srgbClr val="F9F9F9"/>
                </a:highlight>
              </a:rPr>
              <a:t> or automation tools can be used for functional testing</a:t>
            </a:r>
            <a:endParaRPr sz="1500">
              <a:solidFill>
                <a:srgbClr val="222222"/>
              </a:solidFill>
              <a:highlight>
                <a:srgbClr val="F9F9F9"/>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FFFFF"/>
                </a:highlight>
              </a:rPr>
              <a:t>Business requirements are the inputs to functional testing</a:t>
            </a:r>
            <a:endParaRPr sz="1500">
              <a:solidFill>
                <a:srgbClr val="222222"/>
              </a:solidFill>
              <a:highlight>
                <a:srgbClr val="FFFFFF"/>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9F9F9"/>
                </a:highlight>
              </a:rPr>
              <a:t>Functional testing describes what the product does</a:t>
            </a:r>
            <a:endParaRPr b="1" sz="1500">
              <a:solidFill>
                <a:srgbClr val="222222"/>
              </a:solidFill>
              <a:highlight>
                <a:srgbClr val="F9F9F9"/>
              </a:highlight>
            </a:endParaRPr>
          </a:p>
        </p:txBody>
      </p:sp>
      <p:sp>
        <p:nvSpPr>
          <p:cNvPr id="118" name="Google Shape;118;p22"/>
          <p:cNvSpPr txBox="1"/>
          <p:nvPr>
            <p:ph idx="2" type="body"/>
          </p:nvPr>
        </p:nvSpPr>
        <p:spPr>
          <a:xfrm>
            <a:off x="4832400" y="1152475"/>
            <a:ext cx="3999900" cy="3615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Non-Functional testing checks the Performance, reliability, scalability and other non-functional aspects of the software system.</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rgbClr val="222222"/>
                </a:solidFill>
                <a:highlight>
                  <a:srgbClr val="FFFFFF"/>
                </a:highlight>
              </a:rPr>
              <a:t>Non-functional testing should be performed after functional testing</a:t>
            </a:r>
            <a:endParaRPr sz="1500">
              <a:solidFill>
                <a:srgbClr val="222222"/>
              </a:solidFill>
              <a:highlight>
                <a:srgbClr val="FFFFFF"/>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9F9F9"/>
                </a:highlight>
              </a:rPr>
              <a:t>Using tools will be effective for this testing</a:t>
            </a:r>
            <a:endParaRPr sz="1500">
              <a:solidFill>
                <a:srgbClr val="222222"/>
              </a:solidFill>
              <a:highlight>
                <a:srgbClr val="F9F9F9"/>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FFFFF"/>
                </a:highlight>
              </a:rPr>
              <a:t>Performance parameters like speed, scalability are inputs to non-functional testing.</a:t>
            </a:r>
            <a:endParaRPr sz="1500">
              <a:solidFill>
                <a:srgbClr val="222222"/>
              </a:solidFill>
              <a:highlight>
                <a:srgbClr val="FFFFFF"/>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9F9F9"/>
                </a:highlight>
              </a:rPr>
              <a:t>Nonfunctional testing describes how good the product works</a:t>
            </a:r>
            <a:endParaRPr sz="1500">
              <a:solidFill>
                <a:srgbClr val="222222"/>
              </a:solidFill>
              <a:highlight>
                <a:srgbClr val="FFFFFF"/>
              </a:highlight>
            </a:endParaRPr>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Functional Vs Non-Functional Testing</a:t>
            </a:r>
            <a:endParaRPr/>
          </a:p>
        </p:txBody>
      </p:sp>
      <p:sp>
        <p:nvSpPr>
          <p:cNvPr id="125" name="Google Shape;125;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Clr>
                <a:srgbClr val="222222"/>
              </a:buClr>
              <a:buSzPts val="1500"/>
              <a:buChar char="❏"/>
            </a:pPr>
            <a:r>
              <a:rPr lang="en" sz="1500">
                <a:solidFill>
                  <a:srgbClr val="222222"/>
                </a:solidFill>
                <a:highlight>
                  <a:srgbClr val="FFFFFF"/>
                </a:highlight>
              </a:rPr>
              <a:t>Easy to do Manual Testing</a:t>
            </a:r>
            <a:endParaRPr sz="1500">
              <a:solidFill>
                <a:srgbClr val="222222"/>
              </a:solidFill>
              <a:highlight>
                <a:srgbClr val="F9F9F9"/>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9F9F9"/>
                </a:highlight>
              </a:rPr>
              <a:t>Examples of Functional testing are</a:t>
            </a:r>
            <a:endParaRPr sz="1500">
              <a:solidFill>
                <a:srgbClr val="222222"/>
              </a:solidFill>
              <a:highlight>
                <a:srgbClr val="F9F9F9"/>
              </a:highlight>
            </a:endParaRPr>
          </a:p>
          <a:p>
            <a:pPr indent="-323850" lvl="1" marL="914400" rtl="0" algn="l">
              <a:spcBef>
                <a:spcPts val="0"/>
              </a:spcBef>
              <a:spcAft>
                <a:spcPts val="0"/>
              </a:spcAft>
              <a:buClr>
                <a:schemeClr val="dk1"/>
              </a:buClr>
              <a:buSzPts val="1500"/>
              <a:buChar char="❏"/>
            </a:pPr>
            <a:r>
              <a:rPr lang="en" sz="1500">
                <a:solidFill>
                  <a:schemeClr val="dk1"/>
                </a:solidFill>
                <a:uFill>
                  <a:noFill/>
                </a:uFill>
                <a:hlinkClick r:id="rId3">
                  <a:extLst>
                    <a:ext uri="{A12FA001-AC4F-418D-AE19-62706E023703}">
                      <ahyp:hlinkClr val="tx"/>
                    </a:ext>
                  </a:extLst>
                </a:hlinkClick>
              </a:rPr>
              <a:t>Unit Testing</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Smoke Testing</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Sanity Testing</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uFill>
                  <a:noFill/>
                </a:uFill>
                <a:hlinkClick r:id="rId4">
                  <a:extLst>
                    <a:ext uri="{A12FA001-AC4F-418D-AE19-62706E023703}">
                      <ahyp:hlinkClr val="tx"/>
                    </a:ext>
                  </a:extLst>
                </a:hlinkClick>
              </a:rPr>
              <a:t>Integration Testing</a:t>
            </a:r>
            <a:endParaRPr sz="1500">
              <a:solidFill>
                <a:schemeClr val="dk1"/>
              </a:solidFill>
            </a:endParaRPr>
          </a:p>
          <a:p>
            <a:pPr indent="-323850" lvl="1" marL="914400" rtl="0" algn="l">
              <a:spcBef>
                <a:spcPts val="0"/>
              </a:spcBef>
              <a:spcAft>
                <a:spcPts val="0"/>
              </a:spcAft>
              <a:buClr>
                <a:srgbClr val="222222"/>
              </a:buClr>
              <a:buSzPts val="1500"/>
              <a:buChar char="❏"/>
            </a:pPr>
            <a:r>
              <a:rPr lang="en" sz="1500">
                <a:solidFill>
                  <a:srgbClr val="222222"/>
                </a:solidFill>
              </a:rPr>
              <a:t>White box testing</a:t>
            </a:r>
            <a:endParaRPr sz="1500">
              <a:solidFill>
                <a:srgbClr val="222222"/>
              </a:solidFill>
            </a:endParaRPr>
          </a:p>
          <a:p>
            <a:pPr indent="-323850" lvl="1" marL="914400" rtl="0" algn="l">
              <a:spcBef>
                <a:spcPts val="0"/>
              </a:spcBef>
              <a:spcAft>
                <a:spcPts val="0"/>
              </a:spcAft>
              <a:buClr>
                <a:srgbClr val="222222"/>
              </a:buClr>
              <a:buSzPts val="1500"/>
              <a:buChar char="❏"/>
            </a:pPr>
            <a:r>
              <a:rPr lang="en" sz="1500">
                <a:solidFill>
                  <a:srgbClr val="222222"/>
                </a:solidFill>
              </a:rPr>
              <a:t>Black Box testing</a:t>
            </a:r>
            <a:endParaRPr sz="1500">
              <a:solidFill>
                <a:srgbClr val="222222"/>
              </a:solidFill>
            </a:endParaRPr>
          </a:p>
          <a:p>
            <a:pPr indent="-323850" lvl="1" marL="914400" rtl="0" algn="l">
              <a:spcBef>
                <a:spcPts val="0"/>
              </a:spcBef>
              <a:spcAft>
                <a:spcPts val="0"/>
              </a:spcAft>
              <a:buClr>
                <a:srgbClr val="222222"/>
              </a:buClr>
              <a:buSzPts val="1500"/>
              <a:buChar char="❏"/>
            </a:pPr>
            <a:r>
              <a:rPr lang="en" sz="1500">
                <a:solidFill>
                  <a:srgbClr val="222222"/>
                </a:solidFill>
              </a:rPr>
              <a:t>User Acceptance testing</a:t>
            </a:r>
            <a:endParaRPr sz="1500">
              <a:solidFill>
                <a:srgbClr val="222222"/>
              </a:solidFill>
            </a:endParaRPr>
          </a:p>
          <a:p>
            <a:pPr indent="-323850" lvl="1" marL="914400" rtl="0" algn="l">
              <a:spcBef>
                <a:spcPts val="0"/>
              </a:spcBef>
              <a:spcAft>
                <a:spcPts val="0"/>
              </a:spcAft>
              <a:buClr>
                <a:schemeClr val="dk1"/>
              </a:buClr>
              <a:buSzPts val="1500"/>
              <a:buChar char="❏"/>
            </a:pPr>
            <a:r>
              <a:rPr lang="en" sz="1500">
                <a:solidFill>
                  <a:schemeClr val="dk1"/>
                </a:solidFill>
                <a:uFill>
                  <a:noFill/>
                </a:uFill>
                <a:hlinkClick r:id="rId5">
                  <a:extLst>
                    <a:ext uri="{A12FA001-AC4F-418D-AE19-62706E023703}">
                      <ahyp:hlinkClr val="tx"/>
                    </a:ext>
                  </a:extLst>
                </a:hlinkClick>
              </a:rPr>
              <a:t>Regression Testing</a:t>
            </a:r>
            <a:endParaRPr sz="1500">
              <a:solidFill>
                <a:schemeClr val="dk1"/>
              </a:solidFill>
            </a:endParaRPr>
          </a:p>
          <a:p>
            <a:pPr indent="0" lvl="0" marL="914400" rtl="0" algn="l">
              <a:spcBef>
                <a:spcPts val="0"/>
              </a:spcBef>
              <a:spcAft>
                <a:spcPts val="0"/>
              </a:spcAft>
              <a:buNone/>
            </a:pPr>
            <a:r>
              <a:t/>
            </a:r>
            <a:endParaRPr sz="1500">
              <a:solidFill>
                <a:srgbClr val="222222"/>
              </a:solidFill>
              <a:highlight>
                <a:srgbClr val="F9F9F9"/>
              </a:highlight>
            </a:endParaRPr>
          </a:p>
          <a:p>
            <a:pPr indent="0" lvl="0" marL="0" rtl="0" algn="l">
              <a:spcBef>
                <a:spcPts val="1200"/>
              </a:spcBef>
              <a:spcAft>
                <a:spcPts val="1200"/>
              </a:spcAft>
              <a:buNone/>
            </a:pPr>
            <a:r>
              <a:t/>
            </a:r>
            <a:endParaRPr/>
          </a:p>
        </p:txBody>
      </p:sp>
      <p:sp>
        <p:nvSpPr>
          <p:cNvPr id="126" name="Google Shape;126;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222222"/>
              </a:buClr>
              <a:buSzPts val="1500"/>
              <a:buChar char="❏"/>
            </a:pPr>
            <a:r>
              <a:rPr lang="en" sz="1500">
                <a:solidFill>
                  <a:srgbClr val="222222"/>
                </a:solidFill>
                <a:highlight>
                  <a:srgbClr val="FFFFFF"/>
                </a:highlight>
              </a:rPr>
              <a:t>Tough to do Manual Testing</a:t>
            </a:r>
            <a:endParaRPr sz="1500">
              <a:solidFill>
                <a:srgbClr val="222222"/>
              </a:solidFill>
              <a:highlight>
                <a:srgbClr val="FFFFFF"/>
              </a:highlight>
            </a:endParaRPr>
          </a:p>
          <a:p>
            <a:pPr indent="-323850" lvl="0" marL="457200" rtl="0" algn="l">
              <a:spcBef>
                <a:spcPts val="0"/>
              </a:spcBef>
              <a:spcAft>
                <a:spcPts val="0"/>
              </a:spcAft>
              <a:buClr>
                <a:srgbClr val="222222"/>
              </a:buClr>
              <a:buSzPts val="1500"/>
              <a:buChar char="❏"/>
            </a:pPr>
            <a:r>
              <a:rPr lang="en" sz="1500">
                <a:solidFill>
                  <a:srgbClr val="222222"/>
                </a:solidFill>
                <a:highlight>
                  <a:srgbClr val="F9F9F9"/>
                </a:highlight>
              </a:rPr>
              <a:t>Examples of Non-functional testing are</a:t>
            </a:r>
            <a:endParaRPr sz="1500">
              <a:solidFill>
                <a:srgbClr val="222222"/>
              </a:solidFill>
              <a:highlight>
                <a:srgbClr val="F9F9F9"/>
              </a:highlight>
            </a:endParaRPr>
          </a:p>
          <a:p>
            <a:pPr indent="-323850" lvl="0" marL="914400" rtl="0" algn="l">
              <a:spcBef>
                <a:spcPts val="0"/>
              </a:spcBef>
              <a:spcAft>
                <a:spcPts val="0"/>
              </a:spcAft>
              <a:buClr>
                <a:schemeClr val="dk1"/>
              </a:buClr>
              <a:buSzPts val="1500"/>
              <a:buChar char="❏"/>
            </a:pPr>
            <a:r>
              <a:rPr lang="en" sz="1500">
                <a:solidFill>
                  <a:schemeClr val="dk1"/>
                </a:solidFill>
                <a:uFill>
                  <a:noFill/>
                </a:uFill>
                <a:hlinkClick r:id="rId6">
                  <a:extLst>
                    <a:ext uri="{A12FA001-AC4F-418D-AE19-62706E023703}">
                      <ahyp:hlinkClr val="tx"/>
                    </a:ext>
                  </a:extLst>
                </a:hlinkClick>
              </a:rPr>
              <a:t>Performance Testing</a:t>
            </a:r>
            <a:endParaRPr sz="1500">
              <a:solidFill>
                <a:schemeClr val="dk1"/>
              </a:solidFill>
            </a:endParaRPr>
          </a:p>
          <a:p>
            <a:pPr indent="-323850" lvl="0" marL="914400" rtl="0" algn="l">
              <a:spcBef>
                <a:spcPts val="0"/>
              </a:spcBef>
              <a:spcAft>
                <a:spcPts val="0"/>
              </a:spcAft>
              <a:buClr>
                <a:srgbClr val="222222"/>
              </a:buClr>
              <a:buSzPts val="1500"/>
              <a:buChar char="❏"/>
            </a:pPr>
            <a:r>
              <a:rPr lang="en" sz="1500">
                <a:solidFill>
                  <a:srgbClr val="222222"/>
                </a:solidFill>
              </a:rPr>
              <a:t>Load Testing</a:t>
            </a:r>
            <a:endParaRPr sz="1500">
              <a:solidFill>
                <a:srgbClr val="222222"/>
              </a:solidFill>
            </a:endParaRPr>
          </a:p>
          <a:p>
            <a:pPr indent="-323850" lvl="0" marL="914400" rtl="0" algn="l">
              <a:spcBef>
                <a:spcPts val="0"/>
              </a:spcBef>
              <a:spcAft>
                <a:spcPts val="0"/>
              </a:spcAft>
              <a:buClr>
                <a:srgbClr val="222222"/>
              </a:buClr>
              <a:buSzPts val="1500"/>
              <a:buChar char="❏"/>
            </a:pPr>
            <a:r>
              <a:rPr lang="en" sz="1500">
                <a:solidFill>
                  <a:srgbClr val="222222"/>
                </a:solidFill>
              </a:rPr>
              <a:t>Volume Testing</a:t>
            </a:r>
            <a:endParaRPr sz="1500">
              <a:solidFill>
                <a:srgbClr val="222222"/>
              </a:solidFill>
            </a:endParaRPr>
          </a:p>
          <a:p>
            <a:pPr indent="-323850" lvl="0" marL="914400" rtl="0" algn="l">
              <a:spcBef>
                <a:spcPts val="0"/>
              </a:spcBef>
              <a:spcAft>
                <a:spcPts val="0"/>
              </a:spcAft>
              <a:buClr>
                <a:srgbClr val="222222"/>
              </a:buClr>
              <a:buSzPts val="1500"/>
              <a:buChar char="❏"/>
            </a:pPr>
            <a:r>
              <a:rPr lang="en" sz="1500">
                <a:solidFill>
                  <a:srgbClr val="222222"/>
                </a:solidFill>
              </a:rPr>
              <a:t>Stress Testing</a:t>
            </a:r>
            <a:endParaRPr sz="1500">
              <a:solidFill>
                <a:srgbClr val="222222"/>
              </a:solidFill>
            </a:endParaRPr>
          </a:p>
          <a:p>
            <a:pPr indent="-323850" lvl="0" marL="914400" rtl="0" algn="l">
              <a:spcBef>
                <a:spcPts val="0"/>
              </a:spcBef>
              <a:spcAft>
                <a:spcPts val="0"/>
              </a:spcAft>
              <a:buClr>
                <a:srgbClr val="222222"/>
              </a:buClr>
              <a:buSzPts val="1500"/>
              <a:buChar char="❏"/>
            </a:pPr>
            <a:r>
              <a:rPr lang="en" sz="1500">
                <a:solidFill>
                  <a:srgbClr val="222222"/>
                </a:solidFill>
              </a:rPr>
              <a:t>Security Testing</a:t>
            </a:r>
            <a:endParaRPr sz="1500">
              <a:solidFill>
                <a:srgbClr val="222222"/>
              </a:solidFill>
            </a:endParaRPr>
          </a:p>
          <a:p>
            <a:pPr indent="-323850" lvl="0" marL="914400" rtl="0" algn="l">
              <a:spcBef>
                <a:spcPts val="0"/>
              </a:spcBef>
              <a:spcAft>
                <a:spcPts val="0"/>
              </a:spcAft>
              <a:buClr>
                <a:srgbClr val="222222"/>
              </a:buClr>
              <a:buSzPts val="1500"/>
              <a:buChar char="❏"/>
            </a:pPr>
            <a:r>
              <a:rPr lang="en" sz="1500">
                <a:solidFill>
                  <a:srgbClr val="222222"/>
                </a:solidFill>
              </a:rPr>
              <a:t>Installation Testing</a:t>
            </a:r>
            <a:endParaRPr sz="1500">
              <a:solidFill>
                <a:srgbClr val="222222"/>
              </a:solidFill>
            </a:endParaRPr>
          </a:p>
          <a:p>
            <a:pPr indent="-323850" lvl="0" marL="914400" rtl="0" algn="l">
              <a:spcBef>
                <a:spcPts val="0"/>
              </a:spcBef>
              <a:spcAft>
                <a:spcPts val="0"/>
              </a:spcAft>
              <a:buClr>
                <a:srgbClr val="222222"/>
              </a:buClr>
              <a:buSzPts val="1500"/>
              <a:buChar char="❏"/>
            </a:pPr>
            <a:r>
              <a:rPr lang="en" sz="1500">
                <a:solidFill>
                  <a:srgbClr val="222222"/>
                </a:solidFill>
              </a:rPr>
              <a:t>Penetration Testing</a:t>
            </a:r>
            <a:endParaRPr sz="1500">
              <a:solidFill>
                <a:srgbClr val="222222"/>
              </a:solidFill>
            </a:endParaRPr>
          </a:p>
          <a:p>
            <a:pPr indent="-323850" lvl="0" marL="914400" rtl="0" algn="l">
              <a:spcBef>
                <a:spcPts val="0"/>
              </a:spcBef>
              <a:spcAft>
                <a:spcPts val="0"/>
              </a:spcAft>
              <a:buClr>
                <a:srgbClr val="222222"/>
              </a:buClr>
              <a:buSzPts val="1500"/>
              <a:buChar char="❏"/>
            </a:pPr>
            <a:r>
              <a:rPr lang="en" sz="1500">
                <a:solidFill>
                  <a:srgbClr val="222222"/>
                </a:solidFill>
              </a:rPr>
              <a:t>Compatibility Testing</a:t>
            </a:r>
            <a:endParaRPr sz="1500">
              <a:solidFill>
                <a:srgbClr val="222222"/>
              </a:solidFill>
            </a:endParaRPr>
          </a:p>
          <a:p>
            <a:pPr indent="-323850" lvl="0" marL="914400" rtl="0" algn="l">
              <a:spcBef>
                <a:spcPts val="0"/>
              </a:spcBef>
              <a:spcAft>
                <a:spcPts val="0"/>
              </a:spcAft>
              <a:buClr>
                <a:srgbClr val="222222"/>
              </a:buClr>
              <a:buSzPts val="1500"/>
              <a:buChar char="❏"/>
            </a:pPr>
            <a:r>
              <a:rPr lang="en" sz="1500">
                <a:solidFill>
                  <a:srgbClr val="222222"/>
                </a:solidFill>
              </a:rPr>
              <a:t>Migration Testing</a:t>
            </a:r>
            <a:endParaRPr sz="1500">
              <a:solidFill>
                <a:srgbClr val="222222"/>
              </a:solidFill>
            </a:endParaRPr>
          </a:p>
          <a:p>
            <a:pPr indent="0" lvl="0" marL="457200" rtl="0" algn="l">
              <a:spcBef>
                <a:spcPts val="0"/>
              </a:spcBef>
              <a:spcAft>
                <a:spcPts val="1200"/>
              </a:spcAft>
              <a:buNone/>
            </a:pPr>
            <a:r>
              <a:t/>
            </a:r>
            <a:endParaRPr sz="1500">
              <a:solidFill>
                <a:srgbClr val="222222"/>
              </a:solidFill>
              <a:highlight>
                <a:srgbClr val="FFFFFF"/>
              </a:highlight>
            </a:endParaRPr>
          </a:p>
        </p:txBody>
      </p:sp>
      <p:sp>
        <p:nvSpPr>
          <p:cNvPr id="127" name="Google Shape;12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Testing Tools</a:t>
            </a:r>
            <a:endParaRPr/>
          </a:p>
        </p:txBody>
      </p:sp>
      <p:pic>
        <p:nvPicPr>
          <p:cNvPr id="133" name="Google Shape;133;p24"/>
          <p:cNvPicPr preferRelativeResize="0"/>
          <p:nvPr/>
        </p:nvPicPr>
        <p:blipFill>
          <a:blip r:embed="rId3">
            <a:alphaModFix/>
          </a:blip>
          <a:stretch>
            <a:fillRect/>
          </a:stretch>
        </p:blipFill>
        <p:spPr>
          <a:xfrm>
            <a:off x="589350" y="1143325"/>
            <a:ext cx="7696799" cy="3484850"/>
          </a:xfrm>
          <a:prstGeom prst="rect">
            <a:avLst/>
          </a:prstGeom>
          <a:noFill/>
          <a:ln>
            <a:noFill/>
          </a:ln>
        </p:spPr>
      </p:pic>
      <p:sp>
        <p:nvSpPr>
          <p:cNvPr id="134" name="Google Shape;13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Testing Tools</a:t>
            </a:r>
            <a:endParaRPr/>
          </a:p>
        </p:txBody>
      </p:sp>
      <p:pic>
        <p:nvPicPr>
          <p:cNvPr id="140" name="Google Shape;140;p25"/>
          <p:cNvPicPr preferRelativeResize="0"/>
          <p:nvPr/>
        </p:nvPicPr>
        <p:blipFill>
          <a:blip r:embed="rId3">
            <a:alphaModFix/>
          </a:blip>
          <a:stretch>
            <a:fillRect/>
          </a:stretch>
        </p:blipFill>
        <p:spPr>
          <a:xfrm>
            <a:off x="500675" y="1237100"/>
            <a:ext cx="7620000" cy="2800350"/>
          </a:xfrm>
          <a:prstGeom prst="rect">
            <a:avLst/>
          </a:prstGeom>
          <a:noFill/>
          <a:ln>
            <a:noFill/>
          </a:ln>
        </p:spPr>
      </p:pic>
      <p:sp>
        <p:nvSpPr>
          <p:cNvPr id="141" name="Google Shape;14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Testing Tools</a:t>
            </a:r>
            <a:endParaRPr/>
          </a:p>
        </p:txBody>
      </p:sp>
      <p:pic>
        <p:nvPicPr>
          <p:cNvPr id="147" name="Google Shape;147;p26"/>
          <p:cNvPicPr preferRelativeResize="0"/>
          <p:nvPr/>
        </p:nvPicPr>
        <p:blipFill>
          <a:blip r:embed="rId3">
            <a:alphaModFix/>
          </a:blip>
          <a:stretch>
            <a:fillRect/>
          </a:stretch>
        </p:blipFill>
        <p:spPr>
          <a:xfrm>
            <a:off x="476250" y="1371600"/>
            <a:ext cx="8191500" cy="2400300"/>
          </a:xfrm>
          <a:prstGeom prst="rect">
            <a:avLst/>
          </a:prstGeom>
          <a:noFill/>
          <a:ln>
            <a:noFill/>
          </a:ln>
        </p:spPr>
      </p:pic>
      <p:sp>
        <p:nvSpPr>
          <p:cNvPr id="148" name="Google Shape;14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Testing Tools</a:t>
            </a:r>
            <a:endParaRPr/>
          </a:p>
        </p:txBody>
      </p:sp>
      <p:sp>
        <p:nvSpPr>
          <p:cNvPr id="154" name="Google Shape;154;p27"/>
          <p:cNvSpPr txBox="1"/>
          <p:nvPr>
            <p:ph idx="1" type="body"/>
          </p:nvPr>
        </p:nvSpPr>
        <p:spPr>
          <a:xfrm>
            <a:off x="311700" y="10989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rgbClr val="222222"/>
                </a:solidFill>
                <a:highlight>
                  <a:srgbClr val="FFFFFF"/>
                </a:highlight>
              </a:rPr>
              <a:t>4)</a:t>
            </a:r>
            <a:r>
              <a:rPr lang="en" sz="2200">
                <a:solidFill>
                  <a:srgbClr val="222222"/>
                </a:solidFill>
                <a:highlight>
                  <a:srgbClr val="FFFFFF"/>
                </a:highlight>
              </a:rPr>
              <a:t> </a:t>
            </a:r>
            <a:r>
              <a:rPr lang="en" sz="2200">
                <a:solidFill>
                  <a:schemeClr val="hlink"/>
                </a:solidFill>
                <a:highlight>
                  <a:srgbClr val="FFFFFF"/>
                </a:highlight>
                <a:uFill>
                  <a:noFill/>
                </a:uFill>
                <a:hlinkClick r:id="rId3"/>
              </a:rPr>
              <a:t>QTP</a:t>
            </a:r>
            <a:r>
              <a:rPr lang="en" sz="2200">
                <a:solidFill>
                  <a:srgbClr val="222222"/>
                </a:solidFill>
                <a:highlight>
                  <a:srgbClr val="FFFFFF"/>
                </a:highlight>
              </a:rPr>
              <a:t> – Very user-friendly Functional Test tool by HP</a:t>
            </a:r>
            <a:endParaRPr sz="2200">
              <a:solidFill>
                <a:srgbClr val="222222"/>
              </a:solidFill>
              <a:highlight>
                <a:srgbClr val="FFFFFF"/>
              </a:highlight>
            </a:endParaRPr>
          </a:p>
          <a:p>
            <a:pPr indent="0" lvl="0" marL="0" rtl="0" algn="l">
              <a:spcBef>
                <a:spcPts val="1200"/>
              </a:spcBef>
              <a:spcAft>
                <a:spcPts val="1200"/>
              </a:spcAft>
              <a:buNone/>
            </a:pPr>
            <a:r>
              <a:rPr b="1" lang="en" sz="2200">
                <a:solidFill>
                  <a:srgbClr val="222222"/>
                </a:solidFill>
                <a:highlight>
                  <a:srgbClr val="FFFFFF"/>
                </a:highlight>
              </a:rPr>
              <a:t>5)</a:t>
            </a:r>
            <a:r>
              <a:rPr lang="en" sz="2200">
                <a:solidFill>
                  <a:srgbClr val="222222"/>
                </a:solidFill>
                <a:highlight>
                  <a:srgbClr val="FFFFFF"/>
                </a:highlight>
              </a:rPr>
              <a:t> </a:t>
            </a:r>
            <a:r>
              <a:rPr lang="en" sz="2200">
                <a:solidFill>
                  <a:schemeClr val="hlink"/>
                </a:solidFill>
                <a:highlight>
                  <a:srgbClr val="FFFFFF"/>
                </a:highlight>
                <a:uFill>
                  <a:noFill/>
                </a:uFill>
                <a:hlinkClick r:id="rId4"/>
              </a:rPr>
              <a:t>JUnit</a:t>
            </a:r>
            <a:r>
              <a:rPr lang="en" sz="2200">
                <a:solidFill>
                  <a:srgbClr val="222222"/>
                </a:solidFill>
                <a:highlight>
                  <a:srgbClr val="FFFFFF"/>
                </a:highlight>
              </a:rPr>
              <a:t>– Used mainly for</a:t>
            </a:r>
            <a:r>
              <a:rPr lang="en" sz="2200">
                <a:solidFill>
                  <a:schemeClr val="hlink"/>
                </a:solidFill>
                <a:highlight>
                  <a:srgbClr val="FFFFFF"/>
                </a:highlight>
                <a:uFill>
                  <a:noFill/>
                </a:uFill>
                <a:hlinkClick r:id="rId5"/>
              </a:rPr>
              <a:t> Java </a:t>
            </a:r>
            <a:r>
              <a:rPr lang="en" sz="2200">
                <a:solidFill>
                  <a:srgbClr val="222222"/>
                </a:solidFill>
                <a:highlight>
                  <a:srgbClr val="FFFFFF"/>
                </a:highlight>
              </a:rPr>
              <a:t>applications and this can be used in Unit and </a:t>
            </a:r>
            <a:r>
              <a:rPr lang="en" sz="2200">
                <a:solidFill>
                  <a:schemeClr val="hlink"/>
                </a:solidFill>
                <a:highlight>
                  <a:srgbClr val="FFFFFF"/>
                </a:highlight>
                <a:uFill>
                  <a:noFill/>
                </a:uFill>
                <a:hlinkClick r:id="rId6"/>
              </a:rPr>
              <a:t>System Testing</a:t>
            </a:r>
            <a:endParaRPr sz="2200">
              <a:solidFill>
                <a:srgbClr val="222222"/>
              </a:solidFill>
              <a:highlight>
                <a:srgbClr val="FFFFFF"/>
              </a:highlight>
            </a:endParaRPr>
          </a:p>
        </p:txBody>
      </p:sp>
      <p:sp>
        <p:nvSpPr>
          <p:cNvPr id="155" name="Google Shape;15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Testing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solidFill>
                  <a:srgbClr val="222222"/>
                </a:solidFill>
                <a:highlight>
                  <a:srgbClr val="FFFFFF"/>
                </a:highlight>
              </a:rPr>
              <a:t>Is a type of software testing that validates the software system against the functional requirements/specifications. </a:t>
            </a:r>
            <a:endParaRPr sz="2000">
              <a:solidFill>
                <a:srgbClr val="222222"/>
              </a:solidFill>
              <a:highlight>
                <a:srgbClr val="FFFFFF"/>
              </a:highlight>
            </a:endParaRPr>
          </a:p>
          <a:p>
            <a:pPr indent="-355600" lvl="0" marL="457200" rtl="0" algn="l">
              <a:spcBef>
                <a:spcPts val="0"/>
              </a:spcBef>
              <a:spcAft>
                <a:spcPts val="0"/>
              </a:spcAft>
              <a:buClr>
                <a:srgbClr val="222222"/>
              </a:buClr>
              <a:buSzPts val="2000"/>
              <a:buChar char="●"/>
            </a:pPr>
            <a:r>
              <a:rPr lang="en" sz="2000">
                <a:solidFill>
                  <a:srgbClr val="222222"/>
                </a:solidFill>
                <a:highlight>
                  <a:srgbClr val="FFFFFF"/>
                </a:highlight>
              </a:rPr>
              <a:t>The purpose of Functional tests is to test each function of the software application, by providing appropriate input, verifying the output against the Functional requirements.</a:t>
            </a:r>
            <a:endParaRPr sz="2000">
              <a:solidFill>
                <a:srgbClr val="222222"/>
              </a:solidFill>
              <a:highlight>
                <a:srgbClr val="FFFFFF"/>
              </a:highlight>
            </a:endParaRPr>
          </a:p>
          <a:p>
            <a:pPr indent="-355600" lvl="0" marL="457200" rtl="0" algn="l">
              <a:spcBef>
                <a:spcPts val="0"/>
              </a:spcBef>
              <a:spcAft>
                <a:spcPts val="0"/>
              </a:spcAft>
              <a:buClr>
                <a:srgbClr val="222222"/>
              </a:buClr>
              <a:buSzPts val="2000"/>
              <a:buChar char="●"/>
            </a:pPr>
            <a:r>
              <a:rPr lang="en" sz="2000">
                <a:solidFill>
                  <a:srgbClr val="222222"/>
                </a:solidFill>
                <a:highlight>
                  <a:srgbClr val="FFFFFF"/>
                </a:highlight>
              </a:rPr>
              <a:t>Mainly involves black box testing and it is not concerned about the source code of the application.</a:t>
            </a:r>
            <a:endParaRPr sz="2000">
              <a:solidFill>
                <a:srgbClr val="222222"/>
              </a:solidFill>
              <a:highlight>
                <a:srgbClr val="FFFFFF"/>
              </a:highlight>
            </a:endParaRPr>
          </a:p>
          <a:p>
            <a:pPr indent="-355600" lvl="0" marL="457200" rtl="0" algn="l">
              <a:spcBef>
                <a:spcPts val="0"/>
              </a:spcBef>
              <a:spcAft>
                <a:spcPts val="0"/>
              </a:spcAft>
              <a:buClr>
                <a:srgbClr val="222222"/>
              </a:buClr>
              <a:buSzPts val="2000"/>
              <a:buChar char="●"/>
            </a:pPr>
            <a:r>
              <a:rPr lang="en" sz="2000">
                <a:solidFill>
                  <a:srgbClr val="222222"/>
                </a:solidFill>
                <a:highlight>
                  <a:srgbClr val="FFFFFF"/>
                </a:highlight>
              </a:rPr>
              <a:t>Checks User Interface, APIs, Database, Security, Client/Server communication and other functionality of the Application Under Test. </a:t>
            </a:r>
            <a:endParaRPr sz="2000">
              <a:solidFill>
                <a:srgbClr val="222222"/>
              </a:solidFill>
              <a:highlight>
                <a:srgbClr val="FFFFFF"/>
              </a:highlight>
            </a:endParaRPr>
          </a:p>
          <a:p>
            <a:pPr indent="-355600" lvl="0" marL="457200" rtl="0" algn="l">
              <a:spcBef>
                <a:spcPts val="0"/>
              </a:spcBef>
              <a:spcAft>
                <a:spcPts val="0"/>
              </a:spcAft>
              <a:buClr>
                <a:srgbClr val="222222"/>
              </a:buClr>
              <a:buSzPts val="2000"/>
              <a:buChar char="●"/>
            </a:pPr>
            <a:r>
              <a:rPr lang="en" sz="2000">
                <a:solidFill>
                  <a:srgbClr val="222222"/>
                </a:solidFill>
                <a:highlight>
                  <a:srgbClr val="FFFFFF"/>
                </a:highlight>
              </a:rPr>
              <a:t>Can be done either manually or using automation.</a:t>
            </a:r>
            <a:endParaRPr sz="2000">
              <a:solidFill>
                <a:srgbClr val="222222"/>
              </a:solidFill>
              <a:highlight>
                <a:srgbClr val="FFFFFF"/>
              </a:highlight>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you test in Functional Testing?</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22222"/>
              </a:buClr>
              <a:buSzPts val="2000"/>
              <a:buChar char="●"/>
            </a:pPr>
            <a:r>
              <a:rPr b="1" lang="en" sz="2000">
                <a:solidFill>
                  <a:srgbClr val="222222"/>
                </a:solidFill>
                <a:highlight>
                  <a:srgbClr val="FFFFFF"/>
                </a:highlight>
              </a:rPr>
              <a:t>Mainline functions</a:t>
            </a:r>
            <a:r>
              <a:rPr lang="en" sz="2000">
                <a:solidFill>
                  <a:srgbClr val="222222"/>
                </a:solidFill>
                <a:highlight>
                  <a:srgbClr val="FFFFFF"/>
                </a:highlight>
              </a:rPr>
              <a:t>: Testing the main functions of an application</a:t>
            </a:r>
            <a:endParaRPr sz="2000">
              <a:solidFill>
                <a:srgbClr val="222222"/>
              </a:solidFill>
              <a:highlight>
                <a:srgbClr val="FFFFFF"/>
              </a:highlight>
            </a:endParaRPr>
          </a:p>
          <a:p>
            <a:pPr indent="-355600" lvl="0" marL="457200" rtl="0" algn="l">
              <a:spcBef>
                <a:spcPts val="0"/>
              </a:spcBef>
              <a:spcAft>
                <a:spcPts val="0"/>
              </a:spcAft>
              <a:buClr>
                <a:srgbClr val="222222"/>
              </a:buClr>
              <a:buSzPts val="2000"/>
              <a:buChar char="●"/>
            </a:pPr>
            <a:r>
              <a:rPr b="1" lang="en" sz="2000">
                <a:solidFill>
                  <a:srgbClr val="222222"/>
                </a:solidFill>
                <a:highlight>
                  <a:srgbClr val="FFFFFF"/>
                </a:highlight>
              </a:rPr>
              <a:t>Basic Usability</a:t>
            </a:r>
            <a:r>
              <a:rPr lang="en" sz="2000">
                <a:solidFill>
                  <a:srgbClr val="222222"/>
                </a:solidFill>
                <a:highlight>
                  <a:srgbClr val="FFFFFF"/>
                </a:highlight>
              </a:rPr>
              <a:t>: It involves basic usability testing of the system. It checks whether a user can freely navigate through the screens without any difficulties.</a:t>
            </a:r>
            <a:endParaRPr sz="2000">
              <a:solidFill>
                <a:srgbClr val="222222"/>
              </a:solidFill>
              <a:highlight>
                <a:srgbClr val="FFFFFF"/>
              </a:highlight>
            </a:endParaRPr>
          </a:p>
          <a:p>
            <a:pPr indent="-355600" lvl="0" marL="457200" rtl="0" algn="l">
              <a:spcBef>
                <a:spcPts val="0"/>
              </a:spcBef>
              <a:spcAft>
                <a:spcPts val="0"/>
              </a:spcAft>
              <a:buClr>
                <a:srgbClr val="222222"/>
              </a:buClr>
              <a:buSzPts val="2000"/>
              <a:buChar char="●"/>
            </a:pPr>
            <a:r>
              <a:rPr b="1" lang="en" sz="2000">
                <a:solidFill>
                  <a:srgbClr val="222222"/>
                </a:solidFill>
                <a:highlight>
                  <a:srgbClr val="FFFFFF"/>
                </a:highlight>
              </a:rPr>
              <a:t>Accessibility</a:t>
            </a:r>
            <a:r>
              <a:rPr lang="en" sz="2000">
                <a:solidFill>
                  <a:srgbClr val="222222"/>
                </a:solidFill>
                <a:highlight>
                  <a:srgbClr val="FFFFFF"/>
                </a:highlight>
              </a:rPr>
              <a:t>: Checks the accessibility of the system for the user</a:t>
            </a:r>
            <a:endParaRPr sz="2000">
              <a:solidFill>
                <a:srgbClr val="222222"/>
              </a:solidFill>
              <a:highlight>
                <a:srgbClr val="FFFFFF"/>
              </a:highlight>
            </a:endParaRPr>
          </a:p>
          <a:p>
            <a:pPr indent="-355600" lvl="0" marL="457200" rtl="0" algn="l">
              <a:spcBef>
                <a:spcPts val="0"/>
              </a:spcBef>
              <a:spcAft>
                <a:spcPts val="0"/>
              </a:spcAft>
              <a:buClr>
                <a:srgbClr val="222222"/>
              </a:buClr>
              <a:buSzPts val="2000"/>
              <a:buChar char="●"/>
            </a:pPr>
            <a:r>
              <a:rPr b="1" lang="en" sz="2000">
                <a:solidFill>
                  <a:srgbClr val="222222"/>
                </a:solidFill>
                <a:highlight>
                  <a:srgbClr val="FFFFFF"/>
                </a:highlight>
              </a:rPr>
              <a:t>Error Conditions</a:t>
            </a:r>
            <a:r>
              <a:rPr lang="en" sz="2000">
                <a:solidFill>
                  <a:srgbClr val="222222"/>
                </a:solidFill>
                <a:highlight>
                  <a:srgbClr val="FFFFFF"/>
                </a:highlight>
              </a:rPr>
              <a:t>: Usage of testing techniques to check for error conditions. It checks whether suitable error messages are displayed.</a:t>
            </a:r>
            <a:endParaRPr sz="2000"/>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do Functional Testing</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222222"/>
              </a:buClr>
              <a:buSzPts val="2200"/>
              <a:buAutoNum type="arabicPeriod"/>
            </a:pPr>
            <a:r>
              <a:rPr lang="en" sz="2200">
                <a:solidFill>
                  <a:srgbClr val="222222"/>
                </a:solidFill>
                <a:highlight>
                  <a:srgbClr val="FFFFFF"/>
                </a:highlight>
              </a:rPr>
              <a:t>Understand the Functional Requirements</a:t>
            </a:r>
            <a:endParaRPr sz="2200">
              <a:solidFill>
                <a:srgbClr val="222222"/>
              </a:solidFill>
              <a:highlight>
                <a:srgbClr val="FFFFFF"/>
              </a:highlight>
            </a:endParaRPr>
          </a:p>
          <a:p>
            <a:pPr indent="-368300" lvl="0" marL="457200" rtl="0" algn="l">
              <a:spcBef>
                <a:spcPts val="0"/>
              </a:spcBef>
              <a:spcAft>
                <a:spcPts val="0"/>
              </a:spcAft>
              <a:buClr>
                <a:srgbClr val="222222"/>
              </a:buClr>
              <a:buSzPts val="2200"/>
              <a:buAutoNum type="arabicPeriod"/>
            </a:pPr>
            <a:r>
              <a:rPr lang="en" sz="2200">
                <a:solidFill>
                  <a:srgbClr val="222222"/>
                </a:solidFill>
                <a:highlight>
                  <a:srgbClr val="FFFFFF"/>
                </a:highlight>
              </a:rPr>
              <a:t>Identify test input or test data based on requirements</a:t>
            </a:r>
            <a:endParaRPr sz="2200">
              <a:solidFill>
                <a:srgbClr val="222222"/>
              </a:solidFill>
              <a:highlight>
                <a:srgbClr val="FFFFFF"/>
              </a:highlight>
            </a:endParaRPr>
          </a:p>
          <a:p>
            <a:pPr indent="-368300" lvl="0" marL="457200" rtl="0" algn="l">
              <a:spcBef>
                <a:spcPts val="0"/>
              </a:spcBef>
              <a:spcAft>
                <a:spcPts val="0"/>
              </a:spcAft>
              <a:buClr>
                <a:srgbClr val="222222"/>
              </a:buClr>
              <a:buSzPts val="2200"/>
              <a:buAutoNum type="arabicPeriod"/>
            </a:pPr>
            <a:r>
              <a:rPr lang="en" sz="2200">
                <a:solidFill>
                  <a:srgbClr val="222222"/>
                </a:solidFill>
                <a:highlight>
                  <a:srgbClr val="FFFFFF"/>
                </a:highlight>
              </a:rPr>
              <a:t>Compute the expected outcomes with selected test input values</a:t>
            </a:r>
            <a:endParaRPr sz="2200">
              <a:solidFill>
                <a:srgbClr val="222222"/>
              </a:solidFill>
              <a:highlight>
                <a:srgbClr val="FFFFFF"/>
              </a:highlight>
            </a:endParaRPr>
          </a:p>
          <a:p>
            <a:pPr indent="-368300" lvl="0" marL="457200" rtl="0" algn="l">
              <a:spcBef>
                <a:spcPts val="0"/>
              </a:spcBef>
              <a:spcAft>
                <a:spcPts val="0"/>
              </a:spcAft>
              <a:buClr>
                <a:srgbClr val="222222"/>
              </a:buClr>
              <a:buSzPts val="2200"/>
              <a:buAutoNum type="arabicPeriod"/>
            </a:pPr>
            <a:r>
              <a:rPr lang="en" sz="2200">
                <a:solidFill>
                  <a:srgbClr val="222222"/>
                </a:solidFill>
                <a:highlight>
                  <a:srgbClr val="FFFFFF"/>
                </a:highlight>
              </a:rPr>
              <a:t>Execute test cases</a:t>
            </a:r>
            <a:endParaRPr sz="2200">
              <a:solidFill>
                <a:srgbClr val="222222"/>
              </a:solidFill>
              <a:highlight>
                <a:srgbClr val="FFFFFF"/>
              </a:highlight>
            </a:endParaRPr>
          </a:p>
          <a:p>
            <a:pPr indent="-368300" lvl="0" marL="457200" rtl="0" algn="l">
              <a:spcBef>
                <a:spcPts val="0"/>
              </a:spcBef>
              <a:spcAft>
                <a:spcPts val="0"/>
              </a:spcAft>
              <a:buClr>
                <a:srgbClr val="222222"/>
              </a:buClr>
              <a:buSzPts val="2200"/>
              <a:buAutoNum type="arabicPeriod"/>
            </a:pPr>
            <a:r>
              <a:rPr lang="en" sz="2200">
                <a:solidFill>
                  <a:srgbClr val="222222"/>
                </a:solidFill>
                <a:highlight>
                  <a:srgbClr val="FFFFFF"/>
                </a:highlight>
              </a:rPr>
              <a:t>Compare actual and computed expected results</a:t>
            </a:r>
            <a:endParaRPr sz="2200">
              <a:solidFill>
                <a:srgbClr val="222222"/>
              </a:solidFill>
              <a:highlight>
                <a:srgbClr val="FFFFFF"/>
              </a:highlight>
            </a:endParaRPr>
          </a:p>
          <a:p>
            <a:pPr indent="0" lvl="0" marL="0" rtl="0" algn="l">
              <a:spcBef>
                <a:spcPts val="0"/>
              </a:spcBef>
              <a:spcAft>
                <a:spcPts val="1200"/>
              </a:spcAft>
              <a:buNone/>
            </a:pPr>
            <a:r>
              <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Functional Testing Types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222222"/>
              </a:buClr>
              <a:buSzPts val="2200"/>
              <a:buChar char="●"/>
            </a:pPr>
            <a:r>
              <a:rPr lang="en" sz="2200">
                <a:solidFill>
                  <a:srgbClr val="222222"/>
                </a:solidFill>
                <a:highlight>
                  <a:srgbClr val="FFFFFF"/>
                </a:highlight>
              </a:rPr>
              <a:t>Unit testing</a:t>
            </a:r>
            <a:endParaRPr sz="2200">
              <a:solidFill>
                <a:srgbClr val="222222"/>
              </a:solidFill>
              <a:highlight>
                <a:srgbClr val="FFFFFF"/>
              </a:highlight>
            </a:endParaRPr>
          </a:p>
          <a:p>
            <a:pPr indent="-368300" lvl="0" marL="457200" rtl="0" algn="l">
              <a:spcBef>
                <a:spcPts val="0"/>
              </a:spcBef>
              <a:spcAft>
                <a:spcPts val="0"/>
              </a:spcAft>
              <a:buClr>
                <a:srgbClr val="222222"/>
              </a:buClr>
              <a:buSzPts val="2200"/>
              <a:buChar char="●"/>
            </a:pPr>
            <a:r>
              <a:rPr lang="en" sz="2200">
                <a:solidFill>
                  <a:srgbClr val="222222"/>
                </a:solidFill>
                <a:highlight>
                  <a:srgbClr val="FFFFFF"/>
                </a:highlight>
              </a:rPr>
              <a:t>Smoke testing</a:t>
            </a:r>
            <a:endParaRPr sz="2200">
              <a:solidFill>
                <a:srgbClr val="222222"/>
              </a:solidFill>
              <a:highlight>
                <a:srgbClr val="FFFFFF"/>
              </a:highlight>
            </a:endParaRPr>
          </a:p>
          <a:p>
            <a:pPr indent="-368300" lvl="0" marL="457200" rtl="0" algn="l">
              <a:spcBef>
                <a:spcPts val="0"/>
              </a:spcBef>
              <a:spcAft>
                <a:spcPts val="0"/>
              </a:spcAft>
              <a:buClr>
                <a:srgbClr val="222222"/>
              </a:buClr>
              <a:buSzPts val="2200"/>
              <a:buChar char="●"/>
            </a:pPr>
            <a:r>
              <a:rPr lang="en" sz="2200">
                <a:solidFill>
                  <a:srgbClr val="222222"/>
                </a:solidFill>
                <a:highlight>
                  <a:srgbClr val="FFFFFF"/>
                </a:highlight>
              </a:rPr>
              <a:t>User Acceptance</a:t>
            </a:r>
            <a:endParaRPr sz="2200">
              <a:solidFill>
                <a:srgbClr val="222222"/>
              </a:solidFill>
              <a:highlight>
                <a:srgbClr val="FFFFFF"/>
              </a:highlight>
            </a:endParaRPr>
          </a:p>
          <a:p>
            <a:pPr indent="-368300" lvl="0" marL="457200" rtl="0" algn="l">
              <a:spcBef>
                <a:spcPts val="0"/>
              </a:spcBef>
              <a:spcAft>
                <a:spcPts val="0"/>
              </a:spcAft>
              <a:buClr>
                <a:srgbClr val="222222"/>
              </a:buClr>
              <a:buSzPts val="2200"/>
              <a:buChar char="●"/>
            </a:pPr>
            <a:r>
              <a:rPr lang="en" sz="2200">
                <a:solidFill>
                  <a:srgbClr val="222222"/>
                </a:solidFill>
                <a:highlight>
                  <a:srgbClr val="FFFFFF"/>
                </a:highlight>
              </a:rPr>
              <a:t>Integration Testing</a:t>
            </a:r>
            <a:endParaRPr sz="2200">
              <a:solidFill>
                <a:srgbClr val="222222"/>
              </a:solidFill>
              <a:highlight>
                <a:srgbClr val="FFFFFF"/>
              </a:highlight>
            </a:endParaRPr>
          </a:p>
          <a:p>
            <a:pPr indent="-368300" lvl="0" marL="457200" rtl="0" algn="l">
              <a:spcBef>
                <a:spcPts val="0"/>
              </a:spcBef>
              <a:spcAft>
                <a:spcPts val="0"/>
              </a:spcAft>
              <a:buClr>
                <a:srgbClr val="222222"/>
              </a:buClr>
              <a:buSzPts val="2200"/>
              <a:buChar char="●"/>
            </a:pPr>
            <a:r>
              <a:rPr lang="en" sz="2200">
                <a:solidFill>
                  <a:srgbClr val="222222"/>
                </a:solidFill>
                <a:highlight>
                  <a:srgbClr val="FFFFFF"/>
                </a:highlight>
              </a:rPr>
              <a:t>Regression testing</a:t>
            </a:r>
            <a:endParaRPr sz="2200">
              <a:solidFill>
                <a:srgbClr val="222222"/>
              </a:solidFill>
              <a:highlight>
                <a:srgbClr val="FFFFFF"/>
              </a:highlight>
            </a:endParaRPr>
          </a:p>
          <a:p>
            <a:pPr indent="-368300" lvl="0" marL="457200" rtl="0" algn="l">
              <a:spcBef>
                <a:spcPts val="0"/>
              </a:spcBef>
              <a:spcAft>
                <a:spcPts val="0"/>
              </a:spcAft>
              <a:buClr>
                <a:srgbClr val="222222"/>
              </a:buClr>
              <a:buSzPts val="2200"/>
              <a:buChar char="●"/>
            </a:pPr>
            <a:r>
              <a:rPr lang="en" sz="2200">
                <a:solidFill>
                  <a:srgbClr val="222222"/>
                </a:solidFill>
                <a:highlight>
                  <a:srgbClr val="FFFFFF"/>
                </a:highlight>
              </a:rPr>
              <a:t>Localization</a:t>
            </a:r>
            <a:endParaRPr sz="2200">
              <a:solidFill>
                <a:srgbClr val="222222"/>
              </a:solidFill>
              <a:highlight>
                <a:srgbClr val="FFFFFF"/>
              </a:highlight>
            </a:endParaRPr>
          </a:p>
          <a:p>
            <a:pPr indent="-368300" lvl="0" marL="457200" rtl="0" algn="l">
              <a:spcBef>
                <a:spcPts val="0"/>
              </a:spcBef>
              <a:spcAft>
                <a:spcPts val="0"/>
              </a:spcAft>
              <a:buClr>
                <a:srgbClr val="222222"/>
              </a:buClr>
              <a:buSzPts val="2200"/>
              <a:buChar char="●"/>
            </a:pPr>
            <a:r>
              <a:rPr lang="en" sz="2200">
                <a:solidFill>
                  <a:srgbClr val="222222"/>
                </a:solidFill>
                <a:highlight>
                  <a:srgbClr val="FFFFFF"/>
                </a:highlight>
              </a:rPr>
              <a:t>Globalization</a:t>
            </a:r>
            <a:endParaRPr sz="2200">
              <a:solidFill>
                <a:srgbClr val="222222"/>
              </a:solidFill>
              <a:highlight>
                <a:srgbClr val="FFFFFF"/>
              </a:highlight>
            </a:endParaRPr>
          </a:p>
          <a:p>
            <a:pPr indent="-368300" lvl="0" marL="457200" rtl="0" algn="l">
              <a:spcBef>
                <a:spcPts val="0"/>
              </a:spcBef>
              <a:spcAft>
                <a:spcPts val="0"/>
              </a:spcAft>
              <a:buClr>
                <a:srgbClr val="222222"/>
              </a:buClr>
              <a:buSzPts val="2200"/>
              <a:buChar char="●"/>
            </a:pPr>
            <a:r>
              <a:rPr lang="en" sz="2200">
                <a:solidFill>
                  <a:srgbClr val="222222"/>
                </a:solidFill>
                <a:highlight>
                  <a:srgbClr val="FFFFFF"/>
                </a:highlight>
              </a:rPr>
              <a:t>Interoperability</a:t>
            </a:r>
            <a:endParaRPr sz="2200">
              <a:solidFill>
                <a:srgbClr val="222222"/>
              </a:solidFill>
              <a:highlight>
                <a:srgbClr val="FFFFFF"/>
              </a:highlight>
            </a:endParaRPr>
          </a:p>
          <a:p>
            <a:pPr indent="0" lvl="0" marL="0" rtl="0" algn="l">
              <a:spcBef>
                <a:spcPts val="0"/>
              </a:spcBef>
              <a:spcAft>
                <a:spcPts val="1200"/>
              </a:spcAft>
              <a:buNone/>
            </a:pPr>
            <a:r>
              <a:t/>
            </a:r>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see in details!</a:t>
            </a:r>
            <a:endParaRPr/>
          </a:p>
        </p:txBody>
      </p:sp>
      <p:sp>
        <p:nvSpPr>
          <p:cNvPr id="89" name="Google Shape;89;p18"/>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200">
                <a:solidFill>
                  <a:srgbClr val="1F1F1F"/>
                </a:solidFill>
                <a:highlight>
                  <a:srgbClr val="FFFFFF"/>
                </a:highlight>
              </a:rPr>
              <a:t>Unit testing</a:t>
            </a:r>
            <a:r>
              <a:rPr lang="en" sz="2200">
                <a:solidFill>
                  <a:srgbClr val="1F1F1F"/>
                </a:solidFill>
                <a:highlight>
                  <a:srgbClr val="FFFFFF"/>
                </a:highlight>
              </a:rPr>
              <a:t> is </a:t>
            </a:r>
            <a:r>
              <a:rPr lang="en" sz="2200">
                <a:solidFill>
                  <a:srgbClr val="040C28"/>
                </a:solidFill>
              </a:rPr>
              <a:t>the process where you test the smallest functional unit of code</a:t>
            </a:r>
            <a:r>
              <a:rPr lang="en" sz="2200">
                <a:solidFill>
                  <a:srgbClr val="1F1F1F"/>
                </a:solidFill>
              </a:rPr>
              <a:t>.</a:t>
            </a:r>
            <a:endParaRPr sz="2200">
              <a:solidFill>
                <a:srgbClr val="1F1F1F"/>
              </a:solidFill>
            </a:endParaRPr>
          </a:p>
          <a:p>
            <a:pPr indent="0" lvl="0" marL="0" rtl="0" algn="l">
              <a:spcBef>
                <a:spcPts val="1200"/>
              </a:spcBef>
              <a:spcAft>
                <a:spcPts val="1200"/>
              </a:spcAft>
              <a:buNone/>
            </a:pPr>
            <a:r>
              <a:rPr b="1" lang="en" sz="2200">
                <a:solidFill>
                  <a:srgbClr val="1F1F1F"/>
                </a:solidFill>
              </a:rPr>
              <a:t>Smoke testing</a:t>
            </a:r>
            <a:r>
              <a:rPr lang="en" sz="2200">
                <a:solidFill>
                  <a:srgbClr val="1F1F1F"/>
                </a:solidFill>
              </a:rPr>
              <a:t>, also called build verification testing or confidence testing, is a software testing method that is used to determine if a new software build is ready for the next testing phase. This testing method determines if the most crucial functions of a program work but does not delve into finer details. As a preliminary check of software, smoke testing finds basic and critical issues in an application before more in-depth testing is done.</a:t>
            </a:r>
            <a:endParaRPr sz="2200">
              <a:solidFill>
                <a:srgbClr val="1F1F1F"/>
              </a:solidFill>
            </a:endParaRPr>
          </a:p>
        </p:txBody>
      </p:sp>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see in details!</a:t>
            </a:r>
            <a:endParaRPr/>
          </a:p>
        </p:txBody>
      </p:sp>
      <p:sp>
        <p:nvSpPr>
          <p:cNvPr id="96" name="Google Shape;96;p19"/>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200">
                <a:solidFill>
                  <a:srgbClr val="1F1F1F"/>
                </a:solidFill>
                <a:highlight>
                  <a:srgbClr val="FFFFFF"/>
                </a:highlight>
              </a:rPr>
              <a:t>User acceptance testing (UAT), </a:t>
            </a:r>
            <a:r>
              <a:rPr lang="en" sz="2200">
                <a:solidFill>
                  <a:srgbClr val="1F1F1F"/>
                </a:solidFill>
                <a:highlight>
                  <a:srgbClr val="FFFFFF"/>
                </a:highlight>
              </a:rPr>
              <a:t>also called application testing or end-user testing, is a phase of software development in which the software is tested in the real world by its intended audience.</a:t>
            </a:r>
            <a:endParaRPr sz="2200">
              <a:solidFill>
                <a:srgbClr val="1F1F1F"/>
              </a:solidFill>
              <a:highlight>
                <a:srgbClr val="FFFFFF"/>
              </a:highlight>
            </a:endParaRPr>
          </a:p>
          <a:p>
            <a:pPr indent="0" lvl="0" marL="0" rtl="0" algn="l">
              <a:spcBef>
                <a:spcPts val="1200"/>
              </a:spcBef>
              <a:spcAft>
                <a:spcPts val="0"/>
              </a:spcAft>
              <a:buNone/>
            </a:pPr>
            <a:r>
              <a:t/>
            </a:r>
            <a:endParaRPr sz="2200">
              <a:solidFill>
                <a:srgbClr val="1F1F1F"/>
              </a:solidFill>
              <a:highlight>
                <a:srgbClr val="FFFFFF"/>
              </a:highlight>
            </a:endParaRPr>
          </a:p>
          <a:p>
            <a:pPr indent="0" lvl="0" marL="0" rtl="0" algn="l">
              <a:spcBef>
                <a:spcPts val="1200"/>
              </a:spcBef>
              <a:spcAft>
                <a:spcPts val="1200"/>
              </a:spcAft>
              <a:buNone/>
            </a:pPr>
            <a:r>
              <a:rPr b="1" lang="en" sz="2200">
                <a:solidFill>
                  <a:srgbClr val="1F1F1F"/>
                </a:solidFill>
                <a:highlight>
                  <a:srgbClr val="FFFFFF"/>
                </a:highlight>
              </a:rPr>
              <a:t>Integration testing (sometimes called integration and testing, abbreviated I&amp;T)</a:t>
            </a:r>
            <a:r>
              <a:rPr lang="en" sz="2200">
                <a:solidFill>
                  <a:srgbClr val="1F1F1F"/>
                </a:solidFill>
                <a:highlight>
                  <a:srgbClr val="FFFFFF"/>
                </a:highlight>
              </a:rPr>
              <a:t> is the phase in software testing in which the whole software module is tested or if it consists of multiple software modules they are combined and then tested as a group.</a:t>
            </a:r>
            <a:endParaRPr sz="2200">
              <a:solidFill>
                <a:srgbClr val="1F1F1F"/>
              </a:solidFill>
              <a:highlight>
                <a:srgbClr val="FFFFFF"/>
              </a:highlight>
            </a:endParaRPr>
          </a:p>
        </p:txBody>
      </p:sp>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see in details!</a:t>
            </a:r>
            <a:endParaRPr/>
          </a:p>
        </p:txBody>
      </p:sp>
      <p:sp>
        <p:nvSpPr>
          <p:cNvPr id="103" name="Google Shape;103;p20"/>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200">
                <a:solidFill>
                  <a:srgbClr val="1F1F1F"/>
                </a:solidFill>
                <a:highlight>
                  <a:srgbClr val="FFFFFF"/>
                </a:highlight>
              </a:rPr>
              <a:t>Regression Testing</a:t>
            </a:r>
            <a:r>
              <a:rPr lang="en" sz="2200">
                <a:solidFill>
                  <a:srgbClr val="1F1F1F"/>
                </a:solidFill>
                <a:highlight>
                  <a:srgbClr val="FFFFFF"/>
                </a:highlight>
              </a:rPr>
              <a:t> is a type of testing in the software development cycle that runs after every change to ensure that the change introduces no unintended breaks. Regression testing addresses a common issue that developers face — the emergence of old bugs with the introduction of new changes.</a:t>
            </a:r>
            <a:endParaRPr sz="2200">
              <a:solidFill>
                <a:srgbClr val="1F1F1F"/>
              </a:solidFill>
              <a:highlight>
                <a:srgbClr val="FFFFFF"/>
              </a:highlight>
            </a:endParaRPr>
          </a:p>
          <a:p>
            <a:pPr indent="0" lvl="0" marL="0" rtl="0" algn="l">
              <a:spcBef>
                <a:spcPts val="1200"/>
              </a:spcBef>
              <a:spcAft>
                <a:spcPts val="1200"/>
              </a:spcAft>
              <a:buNone/>
            </a:pPr>
            <a:r>
              <a:rPr b="1" lang="en" sz="2200">
                <a:solidFill>
                  <a:srgbClr val="1F1F1F"/>
                </a:solidFill>
                <a:highlight>
                  <a:srgbClr val="FFFFFF"/>
                </a:highlight>
              </a:rPr>
              <a:t>Localization testing</a:t>
            </a:r>
            <a:r>
              <a:rPr lang="en" sz="2200">
                <a:solidFill>
                  <a:srgbClr val="1F1F1F"/>
                </a:solidFill>
                <a:highlight>
                  <a:srgbClr val="FFFFFF"/>
                </a:highlight>
              </a:rPr>
              <a:t> involves verifying that the application works correctly in the local environment, such as the correct translation of the text, the use of appropriate symbols and characters, and compliance with local regulations and standards.</a:t>
            </a:r>
            <a:endParaRPr sz="2200">
              <a:solidFill>
                <a:srgbClr val="1F1F1F"/>
              </a:solidFill>
              <a:highlight>
                <a:srgbClr val="FFFFFF"/>
              </a:highlight>
            </a:endParaRPr>
          </a:p>
        </p:txBody>
      </p:sp>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see in details!</a:t>
            </a:r>
            <a:endParaRPr/>
          </a:p>
        </p:txBody>
      </p:sp>
      <p:sp>
        <p:nvSpPr>
          <p:cNvPr id="110" name="Google Shape;110;p21"/>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2200">
                <a:solidFill>
                  <a:srgbClr val="1F1F1F"/>
                </a:solidFill>
                <a:highlight>
                  <a:srgbClr val="FFFFFF"/>
                </a:highlight>
              </a:rPr>
              <a:t>Globalization Testing </a:t>
            </a:r>
            <a:r>
              <a:rPr lang="en" sz="2200">
                <a:solidFill>
                  <a:srgbClr val="1F1F1F"/>
                </a:solidFill>
                <a:highlight>
                  <a:srgbClr val="FFFFFF"/>
                </a:highlight>
              </a:rPr>
              <a:t>is a type of software testing that is performed to ensure the system or software application can function independently of the geographical and cultural environment. It ensures that the application can be used all over the world and accepts all language texts.</a:t>
            </a:r>
            <a:endParaRPr sz="2200">
              <a:solidFill>
                <a:srgbClr val="1F1F1F"/>
              </a:solidFill>
              <a:highlight>
                <a:srgbClr val="FFFFFF"/>
              </a:highlight>
            </a:endParaRPr>
          </a:p>
          <a:p>
            <a:pPr indent="0" lvl="0" marL="0" rtl="0" algn="l">
              <a:spcBef>
                <a:spcPts val="1200"/>
              </a:spcBef>
              <a:spcAft>
                <a:spcPts val="1200"/>
              </a:spcAft>
              <a:buNone/>
            </a:pPr>
            <a:r>
              <a:rPr b="1" lang="en" sz="2200">
                <a:solidFill>
                  <a:srgbClr val="1F1F1F"/>
                </a:solidFill>
                <a:highlight>
                  <a:srgbClr val="FFFFFF"/>
                </a:highlight>
              </a:rPr>
              <a:t>Interoperability testing </a:t>
            </a:r>
            <a:r>
              <a:rPr lang="en" sz="2200">
                <a:solidFill>
                  <a:srgbClr val="1F1F1F"/>
                </a:solidFill>
                <a:highlight>
                  <a:srgbClr val="FFFFFF"/>
                </a:highlight>
              </a:rPr>
              <a:t>is a type of software testing that verifies the compatibility and communication of different systems, applications, or devices. It ensures that the data exchange and functionality are consistent and reliable across various platforms and environments.</a:t>
            </a:r>
            <a:endParaRPr sz="2200">
              <a:solidFill>
                <a:srgbClr val="1F1F1F"/>
              </a:solidFill>
              <a:highlight>
                <a:srgbClr val="FFFFFF"/>
              </a:highlight>
            </a:endParaRPr>
          </a:p>
        </p:txBody>
      </p:sp>
      <p:sp>
        <p:nvSpPr>
          <p:cNvPr id="111" name="Google Shape;11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