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3" r:id="rId1"/>
  </p:sldMasterIdLst>
  <p:notesMasterIdLst>
    <p:notesMasterId r:id="rId60"/>
  </p:notesMasterIdLst>
  <p:sldIdLst>
    <p:sldId id="303" r:id="rId2"/>
    <p:sldId id="257" r:id="rId3"/>
    <p:sldId id="262"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9" r:id="rId22"/>
    <p:sldId id="280" r:id="rId23"/>
    <p:sldId id="272" r:id="rId24"/>
    <p:sldId id="281" r:id="rId25"/>
    <p:sldId id="282" r:id="rId26"/>
    <p:sldId id="285" r:id="rId27"/>
    <p:sldId id="286" r:id="rId28"/>
    <p:sldId id="287" r:id="rId29"/>
    <p:sldId id="289" r:id="rId30"/>
    <p:sldId id="288" r:id="rId31"/>
    <p:sldId id="290" r:id="rId32"/>
    <p:sldId id="291" r:id="rId33"/>
    <p:sldId id="292" r:id="rId34"/>
    <p:sldId id="293" r:id="rId35"/>
    <p:sldId id="294" r:id="rId36"/>
    <p:sldId id="295" r:id="rId37"/>
    <p:sldId id="297" r:id="rId38"/>
    <p:sldId id="296" r:id="rId39"/>
    <p:sldId id="298" r:id="rId40"/>
    <p:sldId id="299" r:id="rId41"/>
    <p:sldId id="300" r:id="rId42"/>
    <p:sldId id="301" r:id="rId43"/>
    <p:sldId id="302" r:id="rId44"/>
    <p:sldId id="304" r:id="rId45"/>
    <p:sldId id="305" r:id="rId46"/>
    <p:sldId id="306" r:id="rId47"/>
    <p:sldId id="307" r:id="rId48"/>
    <p:sldId id="308" r:id="rId49"/>
    <p:sldId id="309" r:id="rId50"/>
    <p:sldId id="310" r:id="rId51"/>
    <p:sldId id="311" r:id="rId52"/>
    <p:sldId id="283" r:id="rId53"/>
    <p:sldId id="284" r:id="rId54"/>
    <p:sldId id="312" r:id="rId55"/>
    <p:sldId id="313" r:id="rId56"/>
    <p:sldId id="315" r:id="rId57"/>
    <p:sldId id="316" r:id="rId58"/>
    <p:sldId id="31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5FDBA8-1732-4C50-8186-5993C95988FE}"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C87E9-9286-4B79-B976-430F97C78DA1}" type="slidenum">
              <a:rPr lang="en-US" smtClean="0"/>
              <a:t>‹#›</a:t>
            </a:fld>
            <a:endParaRPr lang="en-US"/>
          </a:p>
        </p:txBody>
      </p:sp>
    </p:spTree>
    <p:extLst>
      <p:ext uri="{BB962C8B-B14F-4D97-AF65-F5344CB8AC3E}">
        <p14:creationId xmlns:p14="http://schemas.microsoft.com/office/powerpoint/2010/main" val="3481713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6E74DCD-6693-48D6-B139-7CDA7961CFBE}" type="slidenum">
              <a:rPr lang="en-GB" smtClean="0"/>
              <a:t>25</a:t>
            </a:fld>
            <a:endParaRPr lang="en-GB"/>
          </a:p>
        </p:txBody>
      </p:sp>
    </p:spTree>
    <p:extLst>
      <p:ext uri="{BB962C8B-B14F-4D97-AF65-F5344CB8AC3E}">
        <p14:creationId xmlns:p14="http://schemas.microsoft.com/office/powerpoint/2010/main" val="357197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6E74DCD-6693-48D6-B139-7CDA7961CFBE}" type="slidenum">
              <a:rPr lang="en-GB" smtClean="0"/>
              <a:t>57</a:t>
            </a:fld>
            <a:endParaRPr lang="en-GB"/>
          </a:p>
        </p:txBody>
      </p:sp>
    </p:spTree>
    <p:extLst>
      <p:ext uri="{BB962C8B-B14F-4D97-AF65-F5344CB8AC3E}">
        <p14:creationId xmlns:p14="http://schemas.microsoft.com/office/powerpoint/2010/main" val="3216030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6E74DCD-6693-48D6-B139-7CDA7961CFBE}" type="slidenum">
              <a:rPr lang="en-GB" smtClean="0"/>
              <a:t>26</a:t>
            </a:fld>
            <a:endParaRPr lang="en-GB"/>
          </a:p>
        </p:txBody>
      </p:sp>
    </p:spTree>
    <p:extLst>
      <p:ext uri="{BB962C8B-B14F-4D97-AF65-F5344CB8AC3E}">
        <p14:creationId xmlns:p14="http://schemas.microsoft.com/office/powerpoint/2010/main" val="2631486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6E74DCD-6693-48D6-B139-7CDA7961CFBE}" type="slidenum">
              <a:rPr lang="en-GB" smtClean="0"/>
              <a:t>27</a:t>
            </a:fld>
            <a:endParaRPr lang="en-GB"/>
          </a:p>
        </p:txBody>
      </p:sp>
    </p:spTree>
    <p:extLst>
      <p:ext uri="{BB962C8B-B14F-4D97-AF65-F5344CB8AC3E}">
        <p14:creationId xmlns:p14="http://schemas.microsoft.com/office/powerpoint/2010/main" val="1341903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6E74DCD-6693-48D6-B139-7CDA7961CFBE}" type="slidenum">
              <a:rPr lang="en-GB" smtClean="0"/>
              <a:t>51</a:t>
            </a:fld>
            <a:endParaRPr lang="en-GB"/>
          </a:p>
        </p:txBody>
      </p:sp>
    </p:spTree>
    <p:extLst>
      <p:ext uri="{BB962C8B-B14F-4D97-AF65-F5344CB8AC3E}">
        <p14:creationId xmlns:p14="http://schemas.microsoft.com/office/powerpoint/2010/main" val="1072886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6E74DCD-6693-48D6-B139-7CDA7961CFBE}" type="slidenum">
              <a:rPr lang="en-GB" smtClean="0"/>
              <a:t>52</a:t>
            </a:fld>
            <a:endParaRPr lang="en-GB"/>
          </a:p>
        </p:txBody>
      </p:sp>
    </p:spTree>
    <p:extLst>
      <p:ext uri="{BB962C8B-B14F-4D97-AF65-F5344CB8AC3E}">
        <p14:creationId xmlns:p14="http://schemas.microsoft.com/office/powerpoint/2010/main" val="3858454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6E74DCD-6693-48D6-B139-7CDA7961CFBE}" type="slidenum">
              <a:rPr lang="en-GB" smtClean="0"/>
              <a:t>53</a:t>
            </a:fld>
            <a:endParaRPr lang="en-GB"/>
          </a:p>
        </p:txBody>
      </p:sp>
    </p:spTree>
    <p:extLst>
      <p:ext uri="{BB962C8B-B14F-4D97-AF65-F5344CB8AC3E}">
        <p14:creationId xmlns:p14="http://schemas.microsoft.com/office/powerpoint/2010/main" val="1090922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6E74DCD-6693-48D6-B139-7CDA7961CFBE}" type="slidenum">
              <a:rPr lang="en-GB" smtClean="0"/>
              <a:t>54</a:t>
            </a:fld>
            <a:endParaRPr lang="en-GB"/>
          </a:p>
        </p:txBody>
      </p:sp>
    </p:spTree>
    <p:extLst>
      <p:ext uri="{BB962C8B-B14F-4D97-AF65-F5344CB8AC3E}">
        <p14:creationId xmlns:p14="http://schemas.microsoft.com/office/powerpoint/2010/main" val="35963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6E74DCD-6693-48D6-B139-7CDA7961CFBE}" type="slidenum">
              <a:rPr lang="en-GB" smtClean="0"/>
              <a:t>55</a:t>
            </a:fld>
            <a:endParaRPr lang="en-GB"/>
          </a:p>
        </p:txBody>
      </p:sp>
    </p:spTree>
    <p:extLst>
      <p:ext uri="{BB962C8B-B14F-4D97-AF65-F5344CB8AC3E}">
        <p14:creationId xmlns:p14="http://schemas.microsoft.com/office/powerpoint/2010/main" val="1714410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6E74DCD-6693-48D6-B139-7CDA7961CFBE}" type="slidenum">
              <a:rPr lang="en-GB" smtClean="0"/>
              <a:t>56</a:t>
            </a:fld>
            <a:endParaRPr lang="en-GB"/>
          </a:p>
        </p:txBody>
      </p:sp>
    </p:spTree>
    <p:extLst>
      <p:ext uri="{BB962C8B-B14F-4D97-AF65-F5344CB8AC3E}">
        <p14:creationId xmlns:p14="http://schemas.microsoft.com/office/powerpoint/2010/main" val="4133976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47CFF-C377-E26C-8C27-99BF71E4F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8D5B21-CEAB-5090-A0CD-36BFE32D8A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E587B0-7EB9-B024-8B03-910262242C05}"/>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D0E46B4C-BC01-7400-C4C8-57536FED4858}"/>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89C6913F-6B3A-6A87-82E5-A645E62B90EB}"/>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693868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5194-9F2B-7EA1-8ACD-6996D49386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3297D-31E5-2901-41E9-BC3511BF9F4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E4DC0A-53B6-1E11-4A82-C976A62AEA42}"/>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EA42D5AC-DAB4-3A7F-3B5E-AEB5B391288B}"/>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BADFF7E7-0529-EA3B-7D9E-0E88D64F2C18}"/>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996418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E8117F-7549-4B52-0B10-CABA5E1B44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126F6D-C673-C236-9467-E1B04C8AF3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E55EC6-F177-C386-F632-354BB97EAC2C}"/>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06D45D80-0851-0114-0932-836824F564E3}"/>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A01FBEC1-6F57-36ED-C7D8-47A58C22382F}"/>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3221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B60D-C3A0-BFBB-5EB2-F570436C8C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0AA103-633A-7EDE-26FA-044BA50045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DE082-1D8D-AFD3-E48F-E520CE40DDCD}"/>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BCB478EF-912E-3590-D193-2273CFBA0135}"/>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C939A730-2580-B84B-4502-B878E2E6D2D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24190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7C72C-DD40-5737-5389-B4E7600A3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DA3FA4-32A5-00F1-BE39-200E59B69E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41BE86-680B-00DE-521A-F432C6382980}"/>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0E7E2849-4BE1-F052-3156-DC995C3855B5}"/>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58F8BEB7-8A84-90E8-305C-9A2CA08C83A8}"/>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182603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57037-0412-7BC7-A07E-13601A5BE6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71812D-8AF9-4F0A-445C-2CD7B5F9DC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B34095-9030-CDBC-C873-3A40CC0789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429633-2292-3559-6DEA-B93120AC4790}"/>
              </a:ext>
            </a:extLst>
          </p:cNvPr>
          <p:cNvSpPr>
            <a:spLocks noGrp="1"/>
          </p:cNvSpPr>
          <p:nvPr>
            <p:ph type="dt" sz="half" idx="10"/>
          </p:nvPr>
        </p:nvSpPr>
        <p:spPr/>
        <p:txBody>
          <a:bodyPr/>
          <a:lstStyle/>
          <a:p>
            <a:r>
              <a:rPr lang="en-US"/>
              <a:t>8/29/2023</a:t>
            </a:r>
          </a:p>
        </p:txBody>
      </p:sp>
      <p:sp>
        <p:nvSpPr>
          <p:cNvPr id="6" name="Footer Placeholder 5">
            <a:extLst>
              <a:ext uri="{FF2B5EF4-FFF2-40B4-BE49-F238E27FC236}">
                <a16:creationId xmlns:a16="http://schemas.microsoft.com/office/drawing/2014/main" id="{C86BFE1F-503F-8E15-05F1-E17273106764}"/>
              </a:ext>
            </a:extLst>
          </p:cNvPr>
          <p:cNvSpPr>
            <a:spLocks noGrp="1"/>
          </p:cNvSpPr>
          <p:nvPr>
            <p:ph type="ftr" sz="quarter" idx="11"/>
          </p:nvPr>
        </p:nvSpPr>
        <p:spPr/>
        <p:txBody>
          <a:bodyPr/>
          <a:lstStyle/>
          <a:p>
            <a:r>
              <a:rPr lang="en-US"/>
              <a:t>Dr. Shamim Ripon</a:t>
            </a:r>
          </a:p>
        </p:txBody>
      </p:sp>
      <p:sp>
        <p:nvSpPr>
          <p:cNvPr id="7" name="Slide Number Placeholder 6">
            <a:extLst>
              <a:ext uri="{FF2B5EF4-FFF2-40B4-BE49-F238E27FC236}">
                <a16:creationId xmlns:a16="http://schemas.microsoft.com/office/drawing/2014/main" id="{AC888D3F-D7DB-4C95-5933-CD262F368C6C}"/>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279031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95BA-7B0C-A451-C23E-AF25EAE148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E6B9E4-93CF-A435-D065-88708E53CD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A97C15-D462-2D43-B019-D7DAD32F30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63A9AB-A7C4-C87A-6888-5C4B1ADF75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E860D-6C84-FAEE-A92A-7503EB39E2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58672-F155-D76D-FAA8-451A707D1372}"/>
              </a:ext>
            </a:extLst>
          </p:cNvPr>
          <p:cNvSpPr>
            <a:spLocks noGrp="1"/>
          </p:cNvSpPr>
          <p:nvPr>
            <p:ph type="dt" sz="half" idx="10"/>
          </p:nvPr>
        </p:nvSpPr>
        <p:spPr/>
        <p:txBody>
          <a:bodyPr/>
          <a:lstStyle/>
          <a:p>
            <a:r>
              <a:rPr lang="en-US"/>
              <a:t>8/29/2023</a:t>
            </a:r>
          </a:p>
        </p:txBody>
      </p:sp>
      <p:sp>
        <p:nvSpPr>
          <p:cNvPr id="8" name="Footer Placeholder 7">
            <a:extLst>
              <a:ext uri="{FF2B5EF4-FFF2-40B4-BE49-F238E27FC236}">
                <a16:creationId xmlns:a16="http://schemas.microsoft.com/office/drawing/2014/main" id="{5ED9577D-F000-DD42-B25C-C30D4A1E4B86}"/>
              </a:ext>
            </a:extLst>
          </p:cNvPr>
          <p:cNvSpPr>
            <a:spLocks noGrp="1"/>
          </p:cNvSpPr>
          <p:nvPr>
            <p:ph type="ftr" sz="quarter" idx="11"/>
          </p:nvPr>
        </p:nvSpPr>
        <p:spPr/>
        <p:txBody>
          <a:bodyPr/>
          <a:lstStyle/>
          <a:p>
            <a:r>
              <a:rPr lang="en-US"/>
              <a:t>Dr. Shamim Ripon</a:t>
            </a:r>
          </a:p>
        </p:txBody>
      </p:sp>
      <p:sp>
        <p:nvSpPr>
          <p:cNvPr id="9" name="Slide Number Placeholder 8">
            <a:extLst>
              <a:ext uri="{FF2B5EF4-FFF2-40B4-BE49-F238E27FC236}">
                <a16:creationId xmlns:a16="http://schemas.microsoft.com/office/drawing/2014/main" id="{7482EFC5-167E-F4DB-4C23-60A609565386}"/>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42175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4448-1C02-C0E6-5D70-CDA74CA0CC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73CE5C-EF60-40FC-C6A4-FD67B68E4848}"/>
              </a:ext>
            </a:extLst>
          </p:cNvPr>
          <p:cNvSpPr>
            <a:spLocks noGrp="1"/>
          </p:cNvSpPr>
          <p:nvPr>
            <p:ph type="dt" sz="half" idx="10"/>
          </p:nvPr>
        </p:nvSpPr>
        <p:spPr/>
        <p:txBody>
          <a:bodyPr/>
          <a:lstStyle/>
          <a:p>
            <a:r>
              <a:rPr lang="en-US"/>
              <a:t>8/29/2023</a:t>
            </a:r>
          </a:p>
        </p:txBody>
      </p:sp>
      <p:sp>
        <p:nvSpPr>
          <p:cNvPr id="4" name="Footer Placeholder 3">
            <a:extLst>
              <a:ext uri="{FF2B5EF4-FFF2-40B4-BE49-F238E27FC236}">
                <a16:creationId xmlns:a16="http://schemas.microsoft.com/office/drawing/2014/main" id="{83503669-F84F-E314-EA53-EF5B38D5142A}"/>
              </a:ext>
            </a:extLst>
          </p:cNvPr>
          <p:cNvSpPr>
            <a:spLocks noGrp="1"/>
          </p:cNvSpPr>
          <p:nvPr>
            <p:ph type="ftr" sz="quarter" idx="11"/>
          </p:nvPr>
        </p:nvSpPr>
        <p:spPr/>
        <p:txBody>
          <a:bodyPr/>
          <a:lstStyle/>
          <a:p>
            <a:r>
              <a:rPr lang="en-US"/>
              <a:t>Dr. Shamim Ripon</a:t>
            </a:r>
          </a:p>
        </p:txBody>
      </p:sp>
      <p:sp>
        <p:nvSpPr>
          <p:cNvPr id="5" name="Slide Number Placeholder 4">
            <a:extLst>
              <a:ext uri="{FF2B5EF4-FFF2-40B4-BE49-F238E27FC236}">
                <a16:creationId xmlns:a16="http://schemas.microsoft.com/office/drawing/2014/main" id="{689D4516-D57E-3F06-5DAD-A1A750F50CBD}"/>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278991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753DA-7A26-E714-56AC-15A0B3BE291B}"/>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15FA54A4-CE3A-A7EE-E47A-CCCBCECE1FE5}"/>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BF2FBA18-B35C-C664-8C89-232D1BBED9D9}"/>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56889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9D356-946D-ACFA-CBEA-70ED51654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4A4365-FECA-B493-B9BD-D862F2748A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0C498A-ECDA-2185-A32C-0F041DD0B7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C86E0-1261-E407-D375-01B3266F8EE9}"/>
              </a:ext>
            </a:extLst>
          </p:cNvPr>
          <p:cNvSpPr>
            <a:spLocks noGrp="1"/>
          </p:cNvSpPr>
          <p:nvPr>
            <p:ph type="dt" sz="half" idx="10"/>
          </p:nvPr>
        </p:nvSpPr>
        <p:spPr/>
        <p:txBody>
          <a:bodyPr/>
          <a:lstStyle/>
          <a:p>
            <a:r>
              <a:rPr lang="en-US"/>
              <a:t>8/29/2023</a:t>
            </a:r>
          </a:p>
        </p:txBody>
      </p:sp>
      <p:sp>
        <p:nvSpPr>
          <p:cNvPr id="6" name="Footer Placeholder 5">
            <a:extLst>
              <a:ext uri="{FF2B5EF4-FFF2-40B4-BE49-F238E27FC236}">
                <a16:creationId xmlns:a16="http://schemas.microsoft.com/office/drawing/2014/main" id="{DF5DFB5D-4674-E4F0-23EE-3263652E8DFA}"/>
              </a:ext>
            </a:extLst>
          </p:cNvPr>
          <p:cNvSpPr>
            <a:spLocks noGrp="1"/>
          </p:cNvSpPr>
          <p:nvPr>
            <p:ph type="ftr" sz="quarter" idx="11"/>
          </p:nvPr>
        </p:nvSpPr>
        <p:spPr/>
        <p:txBody>
          <a:bodyPr/>
          <a:lstStyle/>
          <a:p>
            <a:r>
              <a:rPr lang="en-US"/>
              <a:t>Dr. Shamim Ripon</a:t>
            </a:r>
          </a:p>
        </p:txBody>
      </p:sp>
      <p:sp>
        <p:nvSpPr>
          <p:cNvPr id="7" name="Slide Number Placeholder 6">
            <a:extLst>
              <a:ext uri="{FF2B5EF4-FFF2-40B4-BE49-F238E27FC236}">
                <a16:creationId xmlns:a16="http://schemas.microsoft.com/office/drawing/2014/main" id="{973A6604-328A-2FC3-5846-82910822ADB5}"/>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881693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8A082-3B74-BE63-B184-B9A378F177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B38DC8-9852-ED70-4518-832681C7CB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BC1C07-E9AB-2985-AA16-074933166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00D4B-8EDF-0D5F-10E1-462C1EAC01F8}"/>
              </a:ext>
            </a:extLst>
          </p:cNvPr>
          <p:cNvSpPr>
            <a:spLocks noGrp="1"/>
          </p:cNvSpPr>
          <p:nvPr>
            <p:ph type="dt" sz="half" idx="10"/>
          </p:nvPr>
        </p:nvSpPr>
        <p:spPr/>
        <p:txBody>
          <a:bodyPr/>
          <a:lstStyle/>
          <a:p>
            <a:r>
              <a:rPr lang="en-US"/>
              <a:t>8/29/2023</a:t>
            </a:r>
          </a:p>
        </p:txBody>
      </p:sp>
      <p:sp>
        <p:nvSpPr>
          <p:cNvPr id="6" name="Footer Placeholder 5">
            <a:extLst>
              <a:ext uri="{FF2B5EF4-FFF2-40B4-BE49-F238E27FC236}">
                <a16:creationId xmlns:a16="http://schemas.microsoft.com/office/drawing/2014/main" id="{2129BB3E-7CC3-E4B8-7E5B-1F94C81874C1}"/>
              </a:ext>
            </a:extLst>
          </p:cNvPr>
          <p:cNvSpPr>
            <a:spLocks noGrp="1"/>
          </p:cNvSpPr>
          <p:nvPr>
            <p:ph type="ftr" sz="quarter" idx="11"/>
          </p:nvPr>
        </p:nvSpPr>
        <p:spPr/>
        <p:txBody>
          <a:bodyPr/>
          <a:lstStyle/>
          <a:p>
            <a:r>
              <a:rPr lang="en-US"/>
              <a:t>Dr. Shamim Ripon</a:t>
            </a:r>
          </a:p>
        </p:txBody>
      </p:sp>
      <p:sp>
        <p:nvSpPr>
          <p:cNvPr id="7" name="Slide Number Placeholder 6">
            <a:extLst>
              <a:ext uri="{FF2B5EF4-FFF2-40B4-BE49-F238E27FC236}">
                <a16:creationId xmlns:a16="http://schemas.microsoft.com/office/drawing/2014/main" id="{FF24884D-7B24-8989-5825-40C2C91D77E3}"/>
              </a:ext>
            </a:extLst>
          </p:cNvPr>
          <p:cNvSpPr>
            <a:spLocks noGrp="1"/>
          </p:cNvSpPr>
          <p:nvPr>
            <p:ph type="sldNum" sz="quarter" idx="12"/>
          </p:nvPr>
        </p:nvSpPr>
        <p:spPr/>
        <p:txBody>
          <a:bodyPr/>
          <a:lstStyle/>
          <a:p>
            <a:fld id="{C3DB2ADC-AF19-4574-8C10-79B5B04FCA27}" type="slidenum">
              <a:rPr lang="en-US" smtClean="0"/>
              <a:t>‹#›</a:t>
            </a:fld>
            <a:endParaRPr lang="en-US"/>
          </a:p>
        </p:txBody>
      </p:sp>
    </p:spTree>
    <p:extLst>
      <p:ext uri="{BB962C8B-B14F-4D97-AF65-F5344CB8AC3E}">
        <p14:creationId xmlns:p14="http://schemas.microsoft.com/office/powerpoint/2010/main" val="383182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C1E14-EC56-3DBB-B1EF-B28FA90FE5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1C3242-F9B8-992E-4793-F5357E37D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7567A2-DF9E-501A-0144-3B099C8CE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8/29/2023</a:t>
            </a:r>
            <a:endParaRPr lang="en-US" dirty="0"/>
          </a:p>
        </p:txBody>
      </p:sp>
      <p:sp>
        <p:nvSpPr>
          <p:cNvPr id="5" name="Footer Placeholder 4">
            <a:extLst>
              <a:ext uri="{FF2B5EF4-FFF2-40B4-BE49-F238E27FC236}">
                <a16:creationId xmlns:a16="http://schemas.microsoft.com/office/drawing/2014/main" id="{6ABB9C3E-4B6B-4902-834E-C1331AD4D6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Shamim Ripon</a:t>
            </a:r>
            <a:endParaRPr lang="en-US" dirty="0"/>
          </a:p>
        </p:txBody>
      </p:sp>
      <p:sp>
        <p:nvSpPr>
          <p:cNvPr id="6" name="Slide Number Placeholder 5">
            <a:extLst>
              <a:ext uri="{FF2B5EF4-FFF2-40B4-BE49-F238E27FC236}">
                <a16:creationId xmlns:a16="http://schemas.microsoft.com/office/drawing/2014/main" id="{4929F2D0-E818-145F-47BA-2FA2638312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DB2ADC-AF19-4574-8C10-79B5B04FCA27}" type="slidenum">
              <a:rPr lang="en-US" smtClean="0"/>
              <a:pPr/>
              <a:t>‹#›</a:t>
            </a:fld>
            <a:endParaRPr lang="en-US" dirty="0"/>
          </a:p>
        </p:txBody>
      </p:sp>
    </p:spTree>
    <p:extLst>
      <p:ext uri="{BB962C8B-B14F-4D97-AF65-F5344CB8AC3E}">
        <p14:creationId xmlns:p14="http://schemas.microsoft.com/office/powerpoint/2010/main" val="18382911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jpg"/><Relationship Id="rId4"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wood puzzle">
            <a:extLst>
              <a:ext uri="{FF2B5EF4-FFF2-40B4-BE49-F238E27FC236}">
                <a16:creationId xmlns:a16="http://schemas.microsoft.com/office/drawing/2014/main" id="{533387E2-C009-F8DD-6CBF-5CE7DFFB7799}"/>
              </a:ext>
            </a:extLst>
          </p:cNvPr>
          <p:cNvPicPr>
            <a:picLocks noChangeAspect="1"/>
          </p:cNvPicPr>
          <p:nvPr/>
        </p:nvPicPr>
        <p:blipFill rotWithShape="1">
          <a:blip r:embed="rId2">
            <a:alphaModFix amt="49000"/>
            <a:extLst>
              <a:ext uri="{28A0092B-C50C-407E-A947-70E740481C1C}">
                <a14:useLocalDpi xmlns:a14="http://schemas.microsoft.com/office/drawing/2010/main" val="0"/>
              </a:ext>
            </a:extLst>
          </a:blip>
          <a:srcRect l="22747" r="1030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Subtitle 2">
            <a:extLst>
              <a:ext uri="{FF2B5EF4-FFF2-40B4-BE49-F238E27FC236}">
                <a16:creationId xmlns:a16="http://schemas.microsoft.com/office/drawing/2014/main" id="{8F368D60-F58F-95C5-1B0D-6B46B4403E46}"/>
              </a:ext>
            </a:extLst>
          </p:cNvPr>
          <p:cNvSpPr>
            <a:spLocks noGrp="1"/>
          </p:cNvSpPr>
          <p:nvPr>
            <p:ph type="subTitle" idx="1"/>
          </p:nvPr>
        </p:nvSpPr>
        <p:spPr>
          <a:xfrm>
            <a:off x="534649" y="4516438"/>
            <a:ext cx="9144000" cy="1655762"/>
          </a:xfrm>
        </p:spPr>
        <p:txBody>
          <a:bodyPr vert="horz" lIns="91440" tIns="45720" rIns="91440" bIns="45720" rtlCol="0">
            <a:normAutofit/>
          </a:bodyPr>
          <a:lstStyle/>
          <a:p>
            <a:pPr algn="l"/>
            <a:r>
              <a:rPr lang="en-US" sz="2200" b="1" dirty="0"/>
              <a:t>CSE430</a:t>
            </a:r>
            <a:r>
              <a:rPr lang="en-US" sz="2200" dirty="0"/>
              <a:t> – Software Testing and Quality Assurance</a:t>
            </a:r>
          </a:p>
          <a:p>
            <a:pPr algn="l"/>
            <a:r>
              <a:rPr lang="en-US" sz="2200" b="1" dirty="0"/>
              <a:t>Instructor:</a:t>
            </a:r>
          </a:p>
          <a:p>
            <a:pPr algn="l"/>
            <a:r>
              <a:rPr lang="en-US" sz="2200" dirty="0">
                <a:solidFill>
                  <a:srgbClr val="FF0000"/>
                </a:solidFill>
              </a:rPr>
              <a:t>Prof. Dr. Shamim H Ripon</a:t>
            </a:r>
          </a:p>
          <a:p>
            <a:pPr indent="-228600" algn="l">
              <a:buFont typeface="Arial" panose="020B0604020202020204" pitchFamily="34" charset="0"/>
              <a:buChar char="•"/>
            </a:pPr>
            <a:endParaRPr lang="en-US" sz="2200" dirty="0"/>
          </a:p>
        </p:txBody>
      </p:sp>
      <p:sp>
        <p:nvSpPr>
          <p:cNvPr id="2" name="Title 1">
            <a:extLst>
              <a:ext uri="{FF2B5EF4-FFF2-40B4-BE49-F238E27FC236}">
                <a16:creationId xmlns:a16="http://schemas.microsoft.com/office/drawing/2014/main" id="{6B246810-E74A-C189-7573-622B36C25375}"/>
              </a:ext>
            </a:extLst>
          </p:cNvPr>
          <p:cNvSpPr>
            <a:spLocks noGrp="1"/>
          </p:cNvSpPr>
          <p:nvPr>
            <p:ph type="ctrTitle"/>
          </p:nvPr>
        </p:nvSpPr>
        <p:spPr>
          <a:xfrm>
            <a:off x="534649" y="1691989"/>
            <a:ext cx="9144000" cy="2387600"/>
          </a:xfrm>
        </p:spPr>
        <p:txBody>
          <a:bodyPr vert="horz" lIns="91440" tIns="45720" rIns="91440" bIns="45720" rtlCol="0" anchor="b">
            <a:normAutofit/>
          </a:bodyPr>
          <a:lstStyle/>
          <a:p>
            <a:pPr algn="l"/>
            <a:r>
              <a:rPr lang="en-US" sz="5400" b="1" dirty="0"/>
              <a:t>Integration Testing </a:t>
            </a:r>
          </a:p>
        </p:txBody>
      </p:sp>
    </p:spTree>
    <p:extLst>
      <p:ext uri="{BB962C8B-B14F-4D97-AF65-F5344CB8AC3E}">
        <p14:creationId xmlns:p14="http://schemas.microsoft.com/office/powerpoint/2010/main" val="3304151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F7D79-BA95-81ED-EF3C-B5BEA6F53287}"/>
              </a:ext>
            </a:extLst>
          </p:cNvPr>
          <p:cNvSpPr txBox="1"/>
          <p:nvPr/>
        </p:nvSpPr>
        <p:spPr>
          <a:xfrm>
            <a:off x="931459" y="977668"/>
            <a:ext cx="10368887" cy="4555093"/>
          </a:xfrm>
          <a:prstGeom prst="rect">
            <a:avLst/>
          </a:prstGeom>
          <a:noFill/>
        </p:spPr>
        <p:txBody>
          <a:bodyPr wrap="square">
            <a:spAutoFit/>
          </a:bodyPr>
          <a:lstStyle/>
          <a:p>
            <a:pPr marL="342900" indent="-342900">
              <a:spcBef>
                <a:spcPts val="600"/>
              </a:spcBef>
              <a:spcAft>
                <a:spcPts val="600"/>
              </a:spcAft>
              <a:buFont typeface="Arial" panose="020B0604020202020204" pitchFamily="34" charset="0"/>
              <a:buChar char="•"/>
            </a:pPr>
            <a:r>
              <a:rPr lang="en-US" sz="2400" dirty="0"/>
              <a:t>For any application in this world functional testing is compulsory, whereas integration testing will be done only if the modules are dependent on each other. </a:t>
            </a:r>
          </a:p>
          <a:p>
            <a:pPr marL="342900" indent="-342900">
              <a:spcBef>
                <a:spcPts val="600"/>
              </a:spcBef>
              <a:spcAft>
                <a:spcPts val="600"/>
              </a:spcAft>
              <a:buFont typeface="Arial" panose="020B0604020202020204" pitchFamily="34" charset="0"/>
              <a:buChar char="•"/>
            </a:pPr>
            <a:r>
              <a:rPr lang="en-US" sz="2400" dirty="0"/>
              <a:t>Each integration scenarios should compulsorily have </a:t>
            </a:r>
          </a:p>
          <a:p>
            <a:pPr algn="ctr">
              <a:spcBef>
                <a:spcPts val="600"/>
              </a:spcBef>
              <a:spcAft>
                <a:spcPts val="600"/>
              </a:spcAft>
            </a:pPr>
            <a:r>
              <a:rPr lang="en-US" sz="2400" dirty="0"/>
              <a:t>source→ </a:t>
            </a:r>
            <a:r>
              <a:rPr lang="en-US" sz="2400" dirty="0" err="1"/>
              <a:t>data→destination</a:t>
            </a:r>
            <a:r>
              <a:rPr lang="en-US" sz="2400" dirty="0"/>
              <a:t>. </a:t>
            </a:r>
          </a:p>
          <a:p>
            <a:pPr marL="342900" indent="-342900">
              <a:spcBef>
                <a:spcPts val="600"/>
              </a:spcBef>
              <a:spcAft>
                <a:spcPts val="600"/>
              </a:spcAft>
              <a:buFont typeface="Arial" panose="020B0604020202020204" pitchFamily="34" charset="0"/>
              <a:buChar char="•"/>
            </a:pPr>
            <a:r>
              <a:rPr lang="en-US" sz="2400" dirty="0"/>
              <a:t>Any scenarios can be called as integration scenario only if the data gets saved in the destination.</a:t>
            </a:r>
          </a:p>
          <a:p>
            <a:pPr marL="342900" indent="-342900">
              <a:spcBef>
                <a:spcPts val="600"/>
              </a:spcBef>
              <a:spcAft>
                <a:spcPts val="600"/>
              </a:spcAft>
              <a:buFont typeface="Arial" panose="020B0604020202020204" pitchFamily="34" charset="0"/>
              <a:buChar char="•"/>
            </a:pPr>
            <a:endParaRPr lang="en-US" sz="2400" dirty="0"/>
          </a:p>
          <a:p>
            <a:pPr>
              <a:spcBef>
                <a:spcPts val="600"/>
              </a:spcBef>
              <a:spcAft>
                <a:spcPts val="600"/>
              </a:spcAft>
            </a:pPr>
            <a:r>
              <a:rPr lang="en-US" sz="2400" dirty="0"/>
              <a:t>For example: In the Gmail application, the </a:t>
            </a:r>
            <a:r>
              <a:rPr lang="en-US" sz="2400" b="1" dirty="0"/>
              <a:t>Source</a:t>
            </a:r>
            <a:r>
              <a:rPr lang="en-US" sz="2400" dirty="0"/>
              <a:t> could be Compose, </a:t>
            </a:r>
            <a:r>
              <a:rPr lang="en-US" sz="2400" b="1" dirty="0"/>
              <a:t>Data</a:t>
            </a:r>
            <a:r>
              <a:rPr lang="en-US" sz="2400" dirty="0"/>
              <a:t> could be Email and the </a:t>
            </a:r>
            <a:r>
              <a:rPr lang="en-US" sz="2400" b="1" dirty="0"/>
              <a:t>Destination</a:t>
            </a:r>
            <a:r>
              <a:rPr lang="en-US" sz="2400" dirty="0"/>
              <a:t> could be the Inbox.</a:t>
            </a:r>
          </a:p>
        </p:txBody>
      </p:sp>
      <p:sp>
        <p:nvSpPr>
          <p:cNvPr id="4" name="Date Placeholder 3">
            <a:extLst>
              <a:ext uri="{FF2B5EF4-FFF2-40B4-BE49-F238E27FC236}">
                <a16:creationId xmlns:a16="http://schemas.microsoft.com/office/drawing/2014/main" id="{D6F2F3B9-7D5F-BBD8-165B-FAB67894FF20}"/>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CD8D8449-36B6-6D7D-E201-52BC418D33EB}"/>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3C7C5F3F-1D85-94F7-D4CB-F803D2039C94}"/>
              </a:ext>
            </a:extLst>
          </p:cNvPr>
          <p:cNvSpPr>
            <a:spLocks noGrp="1"/>
          </p:cNvSpPr>
          <p:nvPr>
            <p:ph type="sldNum" sz="quarter" idx="12"/>
          </p:nvPr>
        </p:nvSpPr>
        <p:spPr/>
        <p:txBody>
          <a:bodyPr/>
          <a:lstStyle/>
          <a:p>
            <a:fld id="{C3DB2ADC-AF19-4574-8C10-79B5B04FCA27}" type="slidenum">
              <a:rPr lang="en-US" smtClean="0"/>
              <a:t>10</a:t>
            </a:fld>
            <a:endParaRPr lang="en-US"/>
          </a:p>
        </p:txBody>
      </p:sp>
    </p:spTree>
    <p:extLst>
      <p:ext uri="{BB962C8B-B14F-4D97-AF65-F5344CB8AC3E}">
        <p14:creationId xmlns:p14="http://schemas.microsoft.com/office/powerpoint/2010/main" val="1662440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D65CF2-3D13-2F21-0C8C-EF9EB40948B6}"/>
              </a:ext>
            </a:extLst>
          </p:cNvPr>
          <p:cNvSpPr txBox="1"/>
          <p:nvPr/>
        </p:nvSpPr>
        <p:spPr>
          <a:xfrm>
            <a:off x="3049138" y="777502"/>
            <a:ext cx="6093724" cy="584775"/>
          </a:xfrm>
          <a:prstGeom prst="rect">
            <a:avLst/>
          </a:prstGeom>
          <a:noFill/>
        </p:spPr>
        <p:txBody>
          <a:bodyPr wrap="square">
            <a:spAutoFit/>
          </a:bodyPr>
          <a:lstStyle/>
          <a:p>
            <a:pPr algn="ctr"/>
            <a:r>
              <a:rPr lang="en-US" sz="3200" b="1" dirty="0"/>
              <a:t>Example of integration testing</a:t>
            </a:r>
          </a:p>
        </p:txBody>
      </p:sp>
      <p:sp>
        <p:nvSpPr>
          <p:cNvPr id="5" name="TextBox 4">
            <a:extLst>
              <a:ext uri="{FF2B5EF4-FFF2-40B4-BE49-F238E27FC236}">
                <a16:creationId xmlns:a16="http://schemas.microsoft.com/office/drawing/2014/main" id="{254D8352-4C17-9D3B-5A36-EFEE9D2635CB}"/>
              </a:ext>
            </a:extLst>
          </p:cNvPr>
          <p:cNvSpPr txBox="1"/>
          <p:nvPr/>
        </p:nvSpPr>
        <p:spPr>
          <a:xfrm>
            <a:off x="726743" y="1803168"/>
            <a:ext cx="10737376" cy="461665"/>
          </a:xfrm>
          <a:prstGeom prst="rect">
            <a:avLst/>
          </a:prstGeom>
          <a:noFill/>
        </p:spPr>
        <p:txBody>
          <a:bodyPr wrap="square">
            <a:spAutoFit/>
          </a:bodyPr>
          <a:lstStyle/>
          <a:p>
            <a:r>
              <a:rPr lang="en-US" sz="2400" dirty="0"/>
              <a:t>We have a </a:t>
            </a:r>
            <a:r>
              <a:rPr lang="en-US" sz="2400" b="1" dirty="0"/>
              <a:t>Gmail</a:t>
            </a:r>
            <a:r>
              <a:rPr lang="en-US" sz="2400" dirty="0"/>
              <a:t> application where we perform the integration testing</a:t>
            </a:r>
          </a:p>
        </p:txBody>
      </p:sp>
      <p:sp>
        <p:nvSpPr>
          <p:cNvPr id="7" name="TextBox 6">
            <a:extLst>
              <a:ext uri="{FF2B5EF4-FFF2-40B4-BE49-F238E27FC236}">
                <a16:creationId xmlns:a16="http://schemas.microsoft.com/office/drawing/2014/main" id="{D7A1F1D7-8FE2-5162-C03F-099E54A5F019}"/>
              </a:ext>
            </a:extLst>
          </p:cNvPr>
          <p:cNvSpPr txBox="1"/>
          <p:nvPr/>
        </p:nvSpPr>
        <p:spPr>
          <a:xfrm>
            <a:off x="726743" y="2828835"/>
            <a:ext cx="10737376" cy="1200329"/>
          </a:xfrm>
          <a:prstGeom prst="rect">
            <a:avLst/>
          </a:prstGeom>
          <a:noFill/>
        </p:spPr>
        <p:txBody>
          <a:bodyPr wrap="square">
            <a:spAutoFit/>
          </a:bodyPr>
          <a:lstStyle/>
          <a:p>
            <a:r>
              <a:rPr lang="en-US" sz="2400" dirty="0"/>
              <a:t>First, we will do </a:t>
            </a:r>
            <a:r>
              <a:rPr lang="en-US" sz="2400" b="1" dirty="0"/>
              <a:t>functional testing</a:t>
            </a:r>
            <a:r>
              <a:rPr lang="en-US" sz="2400" dirty="0"/>
              <a:t> on </a:t>
            </a:r>
            <a:r>
              <a:rPr lang="en-US" sz="2400" b="1" dirty="0"/>
              <a:t>the login page</a:t>
            </a:r>
            <a:r>
              <a:rPr lang="en-US" sz="2400" dirty="0"/>
              <a:t>, which includes the various components such as </a:t>
            </a:r>
            <a:r>
              <a:rPr lang="en-US" sz="2400" b="1" dirty="0"/>
              <a:t>username, password, submit, and cancel</a:t>
            </a:r>
            <a:r>
              <a:rPr lang="en-US" sz="2400" dirty="0"/>
              <a:t> button. Then only we can perform integration testing.</a:t>
            </a:r>
          </a:p>
        </p:txBody>
      </p:sp>
      <p:sp>
        <p:nvSpPr>
          <p:cNvPr id="10" name="Date Placeholder 9">
            <a:extLst>
              <a:ext uri="{FF2B5EF4-FFF2-40B4-BE49-F238E27FC236}">
                <a16:creationId xmlns:a16="http://schemas.microsoft.com/office/drawing/2014/main" id="{110437F0-54D2-8A61-F1D5-CA37552F7943}"/>
              </a:ext>
            </a:extLst>
          </p:cNvPr>
          <p:cNvSpPr>
            <a:spLocks noGrp="1"/>
          </p:cNvSpPr>
          <p:nvPr>
            <p:ph type="dt" sz="half" idx="10"/>
          </p:nvPr>
        </p:nvSpPr>
        <p:spPr/>
        <p:txBody>
          <a:bodyPr/>
          <a:lstStyle/>
          <a:p>
            <a:r>
              <a:rPr lang="en-US"/>
              <a:t>8/29/2023</a:t>
            </a:r>
          </a:p>
        </p:txBody>
      </p:sp>
      <p:sp>
        <p:nvSpPr>
          <p:cNvPr id="11" name="Footer Placeholder 10">
            <a:extLst>
              <a:ext uri="{FF2B5EF4-FFF2-40B4-BE49-F238E27FC236}">
                <a16:creationId xmlns:a16="http://schemas.microsoft.com/office/drawing/2014/main" id="{D23C938C-AD9F-E4C6-F9AC-D72F8DD1E2F6}"/>
              </a:ext>
            </a:extLst>
          </p:cNvPr>
          <p:cNvSpPr>
            <a:spLocks noGrp="1"/>
          </p:cNvSpPr>
          <p:nvPr>
            <p:ph type="ftr" sz="quarter" idx="11"/>
          </p:nvPr>
        </p:nvSpPr>
        <p:spPr/>
        <p:txBody>
          <a:bodyPr/>
          <a:lstStyle/>
          <a:p>
            <a:r>
              <a:rPr lang="en-US"/>
              <a:t>Dr. Shamim Ripon</a:t>
            </a:r>
          </a:p>
        </p:txBody>
      </p:sp>
      <p:sp>
        <p:nvSpPr>
          <p:cNvPr id="12" name="Slide Number Placeholder 11">
            <a:extLst>
              <a:ext uri="{FF2B5EF4-FFF2-40B4-BE49-F238E27FC236}">
                <a16:creationId xmlns:a16="http://schemas.microsoft.com/office/drawing/2014/main" id="{2D6AA55A-0A51-4DD5-3128-9C1A3E4F596C}"/>
              </a:ext>
            </a:extLst>
          </p:cNvPr>
          <p:cNvSpPr>
            <a:spLocks noGrp="1"/>
          </p:cNvSpPr>
          <p:nvPr>
            <p:ph type="sldNum" sz="quarter" idx="12"/>
          </p:nvPr>
        </p:nvSpPr>
        <p:spPr/>
        <p:txBody>
          <a:bodyPr/>
          <a:lstStyle/>
          <a:p>
            <a:fld id="{C3DB2ADC-AF19-4574-8C10-79B5B04FCA27}" type="slidenum">
              <a:rPr lang="en-US" smtClean="0"/>
              <a:t>11</a:t>
            </a:fld>
            <a:endParaRPr lang="en-US"/>
          </a:p>
        </p:txBody>
      </p:sp>
    </p:spTree>
    <p:extLst>
      <p:ext uri="{BB962C8B-B14F-4D97-AF65-F5344CB8AC3E}">
        <p14:creationId xmlns:p14="http://schemas.microsoft.com/office/powerpoint/2010/main" val="340783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mail form&#10;&#10;Description automatically generated">
            <a:extLst>
              <a:ext uri="{FF2B5EF4-FFF2-40B4-BE49-F238E27FC236}">
                <a16:creationId xmlns:a16="http://schemas.microsoft.com/office/drawing/2014/main" id="{ED2990F8-A4B8-F8C4-0FAB-768D43A59E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0838"/>
            <a:ext cx="5663821" cy="4247866"/>
          </a:xfrm>
          <a:prstGeom prst="rect">
            <a:avLst/>
          </a:prstGeom>
        </p:spPr>
      </p:pic>
      <p:sp>
        <p:nvSpPr>
          <p:cNvPr id="4" name="TextBox 3">
            <a:extLst>
              <a:ext uri="{FF2B5EF4-FFF2-40B4-BE49-F238E27FC236}">
                <a16:creationId xmlns:a16="http://schemas.microsoft.com/office/drawing/2014/main" id="{720D7991-E983-3353-C34F-D8BB2C99AAB0}"/>
              </a:ext>
            </a:extLst>
          </p:cNvPr>
          <p:cNvSpPr txBox="1"/>
          <p:nvPr/>
        </p:nvSpPr>
        <p:spPr>
          <a:xfrm>
            <a:off x="5899815" y="981712"/>
            <a:ext cx="6093724" cy="427809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2200" dirty="0"/>
              <a:t>First, we login as </a:t>
            </a:r>
            <a:r>
              <a:rPr lang="en-US" sz="2200" b="1" dirty="0"/>
              <a:t>P</a:t>
            </a:r>
            <a:r>
              <a:rPr lang="en-US" sz="2200" dirty="0"/>
              <a:t> users and click on the </a:t>
            </a:r>
            <a:r>
              <a:rPr lang="en-US" sz="2200" b="1" dirty="0"/>
              <a:t>Compose</a:t>
            </a:r>
            <a:r>
              <a:rPr lang="en-US" sz="2200" dirty="0"/>
              <a:t> mail and performing the functional testing for the specific components.</a:t>
            </a:r>
          </a:p>
          <a:p>
            <a:pPr marL="285750" indent="-285750">
              <a:spcBef>
                <a:spcPts val="600"/>
              </a:spcBef>
              <a:spcAft>
                <a:spcPts val="600"/>
              </a:spcAft>
              <a:buFont typeface="Arial" panose="020B0604020202020204" pitchFamily="34" charset="0"/>
              <a:buChar char="•"/>
            </a:pPr>
            <a:r>
              <a:rPr lang="en-US" sz="2200" dirty="0"/>
              <a:t>Now we click on the </a:t>
            </a:r>
            <a:r>
              <a:rPr lang="en-US" sz="2200" b="1" dirty="0"/>
              <a:t>Send</a:t>
            </a:r>
            <a:r>
              <a:rPr lang="en-US" sz="2200" dirty="0"/>
              <a:t> and also check for </a:t>
            </a:r>
            <a:r>
              <a:rPr lang="en-US" sz="2200" b="1" dirty="0"/>
              <a:t>Save Drafts</a:t>
            </a:r>
            <a:r>
              <a:rPr lang="en-US" sz="2200" dirty="0"/>
              <a:t>.</a:t>
            </a:r>
          </a:p>
          <a:p>
            <a:pPr marL="285750" indent="-285750">
              <a:spcBef>
                <a:spcPts val="600"/>
              </a:spcBef>
              <a:spcAft>
                <a:spcPts val="600"/>
              </a:spcAft>
              <a:buFont typeface="Arial" panose="020B0604020202020204" pitchFamily="34" charset="0"/>
              <a:buChar char="•"/>
            </a:pPr>
            <a:r>
              <a:rPr lang="en-US" sz="2200" dirty="0"/>
              <a:t>After that, we send a </a:t>
            </a:r>
            <a:r>
              <a:rPr lang="en-US" sz="2200" b="1" dirty="0"/>
              <a:t>mail</a:t>
            </a:r>
            <a:r>
              <a:rPr lang="en-US" sz="2200" dirty="0"/>
              <a:t> to </a:t>
            </a:r>
            <a:r>
              <a:rPr lang="en-US" sz="2200" b="1" dirty="0"/>
              <a:t>Q</a:t>
            </a:r>
            <a:r>
              <a:rPr lang="en-US" sz="2200" dirty="0"/>
              <a:t> and verify in the </a:t>
            </a:r>
            <a:r>
              <a:rPr lang="en-US" sz="2200" b="1" dirty="0"/>
              <a:t>Send Items</a:t>
            </a:r>
            <a:r>
              <a:rPr lang="en-US" sz="2200" dirty="0"/>
              <a:t> folder of P to check if the send mail is there.</a:t>
            </a:r>
          </a:p>
          <a:p>
            <a:pPr marL="285750" indent="-285750">
              <a:spcBef>
                <a:spcPts val="600"/>
              </a:spcBef>
              <a:spcAft>
                <a:spcPts val="600"/>
              </a:spcAft>
              <a:buFont typeface="Arial" panose="020B0604020202020204" pitchFamily="34" charset="0"/>
              <a:buChar char="•"/>
            </a:pPr>
            <a:r>
              <a:rPr lang="en-US" sz="2200" dirty="0"/>
              <a:t>Now, we will </a:t>
            </a:r>
            <a:r>
              <a:rPr lang="en-US" sz="2200" b="1" dirty="0"/>
              <a:t>log out</a:t>
            </a:r>
            <a:r>
              <a:rPr lang="en-US" sz="2200" dirty="0"/>
              <a:t> as P and login as Q and move to the </a:t>
            </a:r>
            <a:r>
              <a:rPr lang="en-US" sz="2200" b="1" dirty="0"/>
              <a:t>Inbox</a:t>
            </a:r>
            <a:r>
              <a:rPr lang="en-US" sz="2200" dirty="0"/>
              <a:t> and verify that if the mail has reached.</a:t>
            </a:r>
          </a:p>
        </p:txBody>
      </p:sp>
      <p:sp>
        <p:nvSpPr>
          <p:cNvPr id="5" name="Date Placeholder 4">
            <a:extLst>
              <a:ext uri="{FF2B5EF4-FFF2-40B4-BE49-F238E27FC236}">
                <a16:creationId xmlns:a16="http://schemas.microsoft.com/office/drawing/2014/main" id="{4A2567AA-8778-CEF5-FB11-502F664A4837}"/>
              </a:ext>
            </a:extLst>
          </p:cNvPr>
          <p:cNvSpPr>
            <a:spLocks noGrp="1"/>
          </p:cNvSpPr>
          <p:nvPr>
            <p:ph type="dt" sz="half" idx="10"/>
          </p:nvPr>
        </p:nvSpPr>
        <p:spPr/>
        <p:txBody>
          <a:bodyPr/>
          <a:lstStyle/>
          <a:p>
            <a:r>
              <a:rPr lang="en-US"/>
              <a:t>8/29/2023</a:t>
            </a:r>
          </a:p>
        </p:txBody>
      </p:sp>
      <p:sp>
        <p:nvSpPr>
          <p:cNvPr id="6" name="Footer Placeholder 5">
            <a:extLst>
              <a:ext uri="{FF2B5EF4-FFF2-40B4-BE49-F238E27FC236}">
                <a16:creationId xmlns:a16="http://schemas.microsoft.com/office/drawing/2014/main" id="{47731ED1-2354-4107-B1DD-1E25BEFB8726}"/>
              </a:ext>
            </a:extLst>
          </p:cNvPr>
          <p:cNvSpPr>
            <a:spLocks noGrp="1"/>
          </p:cNvSpPr>
          <p:nvPr>
            <p:ph type="ftr" sz="quarter" idx="11"/>
          </p:nvPr>
        </p:nvSpPr>
        <p:spPr/>
        <p:txBody>
          <a:bodyPr/>
          <a:lstStyle/>
          <a:p>
            <a:r>
              <a:rPr lang="en-US"/>
              <a:t>Dr. Shamim Ripon</a:t>
            </a:r>
          </a:p>
        </p:txBody>
      </p:sp>
      <p:sp>
        <p:nvSpPr>
          <p:cNvPr id="7" name="Slide Number Placeholder 6">
            <a:extLst>
              <a:ext uri="{FF2B5EF4-FFF2-40B4-BE49-F238E27FC236}">
                <a16:creationId xmlns:a16="http://schemas.microsoft.com/office/drawing/2014/main" id="{8E7664F1-D9E3-F35E-69AF-C1B35EF8A3E8}"/>
              </a:ext>
            </a:extLst>
          </p:cNvPr>
          <p:cNvSpPr>
            <a:spLocks noGrp="1"/>
          </p:cNvSpPr>
          <p:nvPr>
            <p:ph type="sldNum" sz="quarter" idx="12"/>
          </p:nvPr>
        </p:nvSpPr>
        <p:spPr/>
        <p:txBody>
          <a:bodyPr/>
          <a:lstStyle/>
          <a:p>
            <a:fld id="{C3DB2ADC-AF19-4574-8C10-79B5B04FCA27}" type="slidenum">
              <a:rPr lang="en-US" smtClean="0"/>
              <a:t>12</a:t>
            </a:fld>
            <a:endParaRPr lang="en-US"/>
          </a:p>
        </p:txBody>
      </p:sp>
    </p:spTree>
    <p:extLst>
      <p:ext uri="{BB962C8B-B14F-4D97-AF65-F5344CB8AC3E}">
        <p14:creationId xmlns:p14="http://schemas.microsoft.com/office/powerpoint/2010/main" val="817286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D4486-81B2-05FC-BE4A-FE0E4BA6031D}"/>
              </a:ext>
            </a:extLst>
          </p:cNvPr>
          <p:cNvSpPr>
            <a:spLocks noGrp="1"/>
          </p:cNvSpPr>
          <p:nvPr>
            <p:ph type="title"/>
          </p:nvPr>
        </p:nvSpPr>
        <p:spPr>
          <a:xfrm>
            <a:off x="700635" y="2743485"/>
            <a:ext cx="10691265" cy="1371030"/>
          </a:xfrm>
        </p:spPr>
        <p:txBody>
          <a:bodyPr anchor="ctr" anchorCtr="1"/>
          <a:lstStyle/>
          <a:p>
            <a:pPr algn="ctr"/>
            <a:r>
              <a:rPr lang="en-US" b="1" dirty="0"/>
              <a:t>Reason Behind Integration Testing</a:t>
            </a:r>
          </a:p>
        </p:txBody>
      </p:sp>
      <p:sp>
        <p:nvSpPr>
          <p:cNvPr id="3" name="Date Placeholder 2">
            <a:extLst>
              <a:ext uri="{FF2B5EF4-FFF2-40B4-BE49-F238E27FC236}">
                <a16:creationId xmlns:a16="http://schemas.microsoft.com/office/drawing/2014/main" id="{576D09D8-335A-B1E5-787E-22743D03E1EF}"/>
              </a:ext>
            </a:extLst>
          </p:cNvPr>
          <p:cNvSpPr>
            <a:spLocks noGrp="1"/>
          </p:cNvSpPr>
          <p:nvPr>
            <p:ph type="dt" sz="half" idx="10"/>
          </p:nvPr>
        </p:nvSpPr>
        <p:spPr/>
        <p:txBody>
          <a:bodyPr/>
          <a:lstStyle/>
          <a:p>
            <a:r>
              <a:rPr lang="en-US"/>
              <a:t>8/29/2023</a:t>
            </a:r>
          </a:p>
        </p:txBody>
      </p:sp>
      <p:sp>
        <p:nvSpPr>
          <p:cNvPr id="4" name="Footer Placeholder 3">
            <a:extLst>
              <a:ext uri="{FF2B5EF4-FFF2-40B4-BE49-F238E27FC236}">
                <a16:creationId xmlns:a16="http://schemas.microsoft.com/office/drawing/2014/main" id="{72FECBD6-2C47-84DF-54F2-C689B39F05EE}"/>
              </a:ext>
            </a:extLst>
          </p:cNvPr>
          <p:cNvSpPr>
            <a:spLocks noGrp="1"/>
          </p:cNvSpPr>
          <p:nvPr>
            <p:ph type="ftr" sz="quarter" idx="11"/>
          </p:nvPr>
        </p:nvSpPr>
        <p:spPr/>
        <p:txBody>
          <a:bodyPr/>
          <a:lstStyle/>
          <a:p>
            <a:r>
              <a:rPr lang="en-US"/>
              <a:t>Dr. Shamim Ripon</a:t>
            </a:r>
          </a:p>
        </p:txBody>
      </p:sp>
      <p:sp>
        <p:nvSpPr>
          <p:cNvPr id="5" name="Slide Number Placeholder 4">
            <a:extLst>
              <a:ext uri="{FF2B5EF4-FFF2-40B4-BE49-F238E27FC236}">
                <a16:creationId xmlns:a16="http://schemas.microsoft.com/office/drawing/2014/main" id="{E63AFE82-1B5B-B85D-0F0B-F96A66671F5E}"/>
              </a:ext>
            </a:extLst>
          </p:cNvPr>
          <p:cNvSpPr>
            <a:spLocks noGrp="1"/>
          </p:cNvSpPr>
          <p:nvPr>
            <p:ph type="sldNum" sz="quarter" idx="12"/>
          </p:nvPr>
        </p:nvSpPr>
        <p:spPr/>
        <p:txBody>
          <a:bodyPr/>
          <a:lstStyle/>
          <a:p>
            <a:fld id="{C3DB2ADC-AF19-4574-8C10-79B5B04FCA27}" type="slidenum">
              <a:rPr lang="en-US" smtClean="0"/>
              <a:t>13</a:t>
            </a:fld>
            <a:endParaRPr lang="en-US"/>
          </a:p>
        </p:txBody>
      </p:sp>
    </p:spTree>
    <p:extLst>
      <p:ext uri="{BB962C8B-B14F-4D97-AF65-F5344CB8AC3E}">
        <p14:creationId xmlns:p14="http://schemas.microsoft.com/office/powerpoint/2010/main" val="3004943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BB1BB3-6DA1-A37E-4B47-9A4FCAC0C437}"/>
              </a:ext>
            </a:extLst>
          </p:cNvPr>
          <p:cNvSpPr txBox="1"/>
          <p:nvPr/>
        </p:nvSpPr>
        <p:spPr>
          <a:xfrm>
            <a:off x="781334" y="1075225"/>
            <a:ext cx="10628193" cy="3647152"/>
          </a:xfrm>
          <a:prstGeom prst="rect">
            <a:avLst/>
          </a:prstGeom>
          <a:noFill/>
        </p:spPr>
        <p:txBody>
          <a:bodyPr wrap="square">
            <a:spAutoFit/>
          </a:bodyPr>
          <a:lstStyle/>
          <a:p>
            <a:r>
              <a:rPr lang="en-US" sz="2400" dirty="0"/>
              <a:t>Although all modules of software application already tested in unit testing, errors still exist due to the following reasons:</a:t>
            </a:r>
          </a:p>
          <a:p>
            <a:endParaRPr lang="en-US" sz="2400" dirty="0"/>
          </a:p>
          <a:p>
            <a:pPr marL="457200" indent="-457200">
              <a:spcBef>
                <a:spcPts val="600"/>
              </a:spcBef>
              <a:spcAft>
                <a:spcPts val="600"/>
              </a:spcAft>
              <a:buFont typeface="+mj-lt"/>
              <a:buAutoNum type="arabicPeriod"/>
            </a:pPr>
            <a:r>
              <a:rPr lang="en-US" sz="2400" dirty="0"/>
              <a:t>Each module is designed by individual software developer whose programming logic may differ from developers of other modules so; integration testing becomes essential to determine the working of software modules.</a:t>
            </a:r>
          </a:p>
          <a:p>
            <a:pPr marL="457200" indent="-457200">
              <a:spcBef>
                <a:spcPts val="600"/>
              </a:spcBef>
              <a:spcAft>
                <a:spcPts val="600"/>
              </a:spcAft>
              <a:buFont typeface="+mj-lt"/>
              <a:buAutoNum type="arabicPeriod"/>
            </a:pPr>
            <a:r>
              <a:rPr lang="en-US" sz="2400" dirty="0"/>
              <a:t>To check the interaction of software modules with the database whether it is an erroneous or not.</a:t>
            </a:r>
          </a:p>
        </p:txBody>
      </p:sp>
      <p:sp>
        <p:nvSpPr>
          <p:cNvPr id="6" name="Date Placeholder 5">
            <a:extLst>
              <a:ext uri="{FF2B5EF4-FFF2-40B4-BE49-F238E27FC236}">
                <a16:creationId xmlns:a16="http://schemas.microsoft.com/office/drawing/2014/main" id="{199225F7-D512-A9BC-91D1-5773887F735A}"/>
              </a:ext>
            </a:extLst>
          </p:cNvPr>
          <p:cNvSpPr>
            <a:spLocks noGrp="1"/>
          </p:cNvSpPr>
          <p:nvPr>
            <p:ph type="dt" sz="half" idx="10"/>
          </p:nvPr>
        </p:nvSpPr>
        <p:spPr/>
        <p:txBody>
          <a:bodyPr/>
          <a:lstStyle/>
          <a:p>
            <a:r>
              <a:rPr lang="en-US"/>
              <a:t>8/29/2023</a:t>
            </a:r>
          </a:p>
        </p:txBody>
      </p:sp>
      <p:sp>
        <p:nvSpPr>
          <p:cNvPr id="7" name="Footer Placeholder 6">
            <a:extLst>
              <a:ext uri="{FF2B5EF4-FFF2-40B4-BE49-F238E27FC236}">
                <a16:creationId xmlns:a16="http://schemas.microsoft.com/office/drawing/2014/main" id="{4C621246-E9FF-B4B1-436D-F18325EE9862}"/>
              </a:ext>
            </a:extLst>
          </p:cNvPr>
          <p:cNvSpPr>
            <a:spLocks noGrp="1"/>
          </p:cNvSpPr>
          <p:nvPr>
            <p:ph type="ftr" sz="quarter" idx="11"/>
          </p:nvPr>
        </p:nvSpPr>
        <p:spPr/>
        <p:txBody>
          <a:bodyPr/>
          <a:lstStyle/>
          <a:p>
            <a:r>
              <a:rPr lang="en-US"/>
              <a:t>Dr. Shamim Ripon</a:t>
            </a:r>
          </a:p>
        </p:txBody>
      </p:sp>
      <p:sp>
        <p:nvSpPr>
          <p:cNvPr id="8" name="Slide Number Placeholder 7">
            <a:extLst>
              <a:ext uri="{FF2B5EF4-FFF2-40B4-BE49-F238E27FC236}">
                <a16:creationId xmlns:a16="http://schemas.microsoft.com/office/drawing/2014/main" id="{F1202139-373B-0551-EFD2-7B1D4C1B5181}"/>
              </a:ext>
            </a:extLst>
          </p:cNvPr>
          <p:cNvSpPr>
            <a:spLocks noGrp="1"/>
          </p:cNvSpPr>
          <p:nvPr>
            <p:ph type="sldNum" sz="quarter" idx="12"/>
          </p:nvPr>
        </p:nvSpPr>
        <p:spPr/>
        <p:txBody>
          <a:bodyPr/>
          <a:lstStyle/>
          <a:p>
            <a:fld id="{C3DB2ADC-AF19-4574-8C10-79B5B04FCA27}" type="slidenum">
              <a:rPr lang="en-US" smtClean="0"/>
              <a:t>14</a:t>
            </a:fld>
            <a:endParaRPr lang="en-US"/>
          </a:p>
        </p:txBody>
      </p:sp>
    </p:spTree>
    <p:extLst>
      <p:ext uri="{BB962C8B-B14F-4D97-AF65-F5344CB8AC3E}">
        <p14:creationId xmlns:p14="http://schemas.microsoft.com/office/powerpoint/2010/main" val="294100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5F99CC-00DD-90BD-1B4F-DC147834F7AF}"/>
              </a:ext>
            </a:extLst>
          </p:cNvPr>
          <p:cNvSpPr txBox="1"/>
          <p:nvPr/>
        </p:nvSpPr>
        <p:spPr>
          <a:xfrm>
            <a:off x="740392" y="1047930"/>
            <a:ext cx="10669136" cy="2769989"/>
          </a:xfrm>
          <a:prstGeom prst="rect">
            <a:avLst/>
          </a:prstGeom>
          <a:noFill/>
        </p:spPr>
        <p:txBody>
          <a:bodyPr wrap="square">
            <a:spAutoFit/>
          </a:bodyPr>
          <a:lstStyle/>
          <a:p>
            <a:pPr marL="342900" indent="-342900">
              <a:spcBef>
                <a:spcPts val="600"/>
              </a:spcBef>
              <a:spcAft>
                <a:spcPts val="600"/>
              </a:spcAft>
              <a:buFont typeface="+mj-lt"/>
              <a:buAutoNum type="arabicPeriod" startAt="3"/>
            </a:pPr>
            <a:r>
              <a:rPr lang="en-US" sz="2400" dirty="0"/>
              <a:t>Requirements can be changed or enhanced at the time of module development. These new requirements may not be tested at the level of unit testing hence integration testing becomes mandatory.</a:t>
            </a:r>
          </a:p>
          <a:p>
            <a:pPr marL="342900" indent="-342900">
              <a:spcBef>
                <a:spcPts val="600"/>
              </a:spcBef>
              <a:spcAft>
                <a:spcPts val="600"/>
              </a:spcAft>
              <a:buFont typeface="+mj-lt"/>
              <a:buAutoNum type="arabicPeriod" startAt="3"/>
            </a:pPr>
            <a:r>
              <a:rPr lang="en-US" sz="2400" dirty="0"/>
              <a:t>Incompatibility between modules of software could create errors.</a:t>
            </a:r>
          </a:p>
          <a:p>
            <a:pPr marL="342900" indent="-342900">
              <a:spcBef>
                <a:spcPts val="600"/>
              </a:spcBef>
              <a:spcAft>
                <a:spcPts val="600"/>
              </a:spcAft>
              <a:buFont typeface="+mj-lt"/>
              <a:buAutoNum type="arabicPeriod" startAt="3"/>
            </a:pPr>
            <a:r>
              <a:rPr lang="en-US" sz="2400" dirty="0"/>
              <a:t>To test hardware's compatibility with software.</a:t>
            </a:r>
          </a:p>
          <a:p>
            <a:pPr marL="342900" indent="-342900">
              <a:spcBef>
                <a:spcPts val="600"/>
              </a:spcBef>
              <a:spcAft>
                <a:spcPts val="600"/>
              </a:spcAft>
              <a:buFont typeface="+mj-lt"/>
              <a:buAutoNum type="arabicPeriod" startAt="3"/>
            </a:pPr>
            <a:r>
              <a:rPr lang="en-US" sz="2400" dirty="0"/>
              <a:t>If exception handling is inadequate between modules, it can create bugs. </a:t>
            </a:r>
          </a:p>
        </p:txBody>
      </p:sp>
      <p:sp>
        <p:nvSpPr>
          <p:cNvPr id="5" name="Date Placeholder 4">
            <a:extLst>
              <a:ext uri="{FF2B5EF4-FFF2-40B4-BE49-F238E27FC236}">
                <a16:creationId xmlns:a16="http://schemas.microsoft.com/office/drawing/2014/main" id="{1B871122-EA17-13AD-CE12-254110BE9646}"/>
              </a:ext>
            </a:extLst>
          </p:cNvPr>
          <p:cNvSpPr>
            <a:spLocks noGrp="1"/>
          </p:cNvSpPr>
          <p:nvPr>
            <p:ph type="dt" sz="half" idx="10"/>
          </p:nvPr>
        </p:nvSpPr>
        <p:spPr/>
        <p:txBody>
          <a:bodyPr/>
          <a:lstStyle/>
          <a:p>
            <a:r>
              <a:rPr lang="en-US"/>
              <a:t>8/29/2023</a:t>
            </a:r>
          </a:p>
        </p:txBody>
      </p:sp>
      <p:sp>
        <p:nvSpPr>
          <p:cNvPr id="6" name="Footer Placeholder 5">
            <a:extLst>
              <a:ext uri="{FF2B5EF4-FFF2-40B4-BE49-F238E27FC236}">
                <a16:creationId xmlns:a16="http://schemas.microsoft.com/office/drawing/2014/main" id="{E64953A1-F87B-C3DB-5691-7410B60A0CAC}"/>
              </a:ext>
            </a:extLst>
          </p:cNvPr>
          <p:cNvSpPr>
            <a:spLocks noGrp="1"/>
          </p:cNvSpPr>
          <p:nvPr>
            <p:ph type="ftr" sz="quarter" idx="11"/>
          </p:nvPr>
        </p:nvSpPr>
        <p:spPr/>
        <p:txBody>
          <a:bodyPr/>
          <a:lstStyle/>
          <a:p>
            <a:r>
              <a:rPr lang="en-US"/>
              <a:t>Dr. Shamim Ripon</a:t>
            </a:r>
          </a:p>
        </p:txBody>
      </p:sp>
      <p:sp>
        <p:nvSpPr>
          <p:cNvPr id="7" name="Slide Number Placeholder 6">
            <a:extLst>
              <a:ext uri="{FF2B5EF4-FFF2-40B4-BE49-F238E27FC236}">
                <a16:creationId xmlns:a16="http://schemas.microsoft.com/office/drawing/2014/main" id="{F8BD629A-7A1F-1ECC-440F-19F145D5C40E}"/>
              </a:ext>
            </a:extLst>
          </p:cNvPr>
          <p:cNvSpPr>
            <a:spLocks noGrp="1"/>
          </p:cNvSpPr>
          <p:nvPr>
            <p:ph type="sldNum" sz="quarter" idx="12"/>
          </p:nvPr>
        </p:nvSpPr>
        <p:spPr/>
        <p:txBody>
          <a:bodyPr/>
          <a:lstStyle/>
          <a:p>
            <a:fld id="{C3DB2ADC-AF19-4574-8C10-79B5B04FCA27}" type="slidenum">
              <a:rPr lang="en-US" smtClean="0"/>
              <a:t>15</a:t>
            </a:fld>
            <a:endParaRPr lang="en-US"/>
          </a:p>
        </p:txBody>
      </p:sp>
    </p:spTree>
    <p:extLst>
      <p:ext uri="{BB962C8B-B14F-4D97-AF65-F5344CB8AC3E}">
        <p14:creationId xmlns:p14="http://schemas.microsoft.com/office/powerpoint/2010/main" val="1664409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1DA36-B876-C2C0-4664-25A480453559}"/>
              </a:ext>
            </a:extLst>
          </p:cNvPr>
          <p:cNvSpPr>
            <a:spLocks noGrp="1"/>
          </p:cNvSpPr>
          <p:nvPr>
            <p:ph type="title"/>
          </p:nvPr>
        </p:nvSpPr>
        <p:spPr>
          <a:xfrm>
            <a:off x="700635" y="2743485"/>
            <a:ext cx="10691265" cy="1371030"/>
          </a:xfrm>
        </p:spPr>
        <p:txBody>
          <a:bodyPr anchor="ctr" anchorCtr="1"/>
          <a:lstStyle/>
          <a:p>
            <a:pPr algn="ctr"/>
            <a:r>
              <a:rPr lang="en-US" b="1" dirty="0"/>
              <a:t>Integration Testing Techniques, Types </a:t>
            </a:r>
          </a:p>
        </p:txBody>
      </p:sp>
      <p:sp>
        <p:nvSpPr>
          <p:cNvPr id="3" name="Date Placeholder 2">
            <a:extLst>
              <a:ext uri="{FF2B5EF4-FFF2-40B4-BE49-F238E27FC236}">
                <a16:creationId xmlns:a16="http://schemas.microsoft.com/office/drawing/2014/main" id="{67183131-3130-10A5-CC11-4E6D583AE67E}"/>
              </a:ext>
            </a:extLst>
          </p:cNvPr>
          <p:cNvSpPr>
            <a:spLocks noGrp="1"/>
          </p:cNvSpPr>
          <p:nvPr>
            <p:ph type="dt" sz="half" idx="10"/>
          </p:nvPr>
        </p:nvSpPr>
        <p:spPr/>
        <p:txBody>
          <a:bodyPr/>
          <a:lstStyle/>
          <a:p>
            <a:r>
              <a:rPr lang="en-US"/>
              <a:t>8/29/2023</a:t>
            </a:r>
          </a:p>
        </p:txBody>
      </p:sp>
      <p:sp>
        <p:nvSpPr>
          <p:cNvPr id="4" name="Footer Placeholder 3">
            <a:extLst>
              <a:ext uri="{FF2B5EF4-FFF2-40B4-BE49-F238E27FC236}">
                <a16:creationId xmlns:a16="http://schemas.microsoft.com/office/drawing/2014/main" id="{0DBBF655-EC1C-AE75-A3C9-4E5F006C9236}"/>
              </a:ext>
            </a:extLst>
          </p:cNvPr>
          <p:cNvSpPr>
            <a:spLocks noGrp="1"/>
          </p:cNvSpPr>
          <p:nvPr>
            <p:ph type="ftr" sz="quarter" idx="11"/>
          </p:nvPr>
        </p:nvSpPr>
        <p:spPr/>
        <p:txBody>
          <a:bodyPr/>
          <a:lstStyle/>
          <a:p>
            <a:r>
              <a:rPr lang="en-US"/>
              <a:t>Dr. Shamim Ripon</a:t>
            </a:r>
          </a:p>
        </p:txBody>
      </p:sp>
      <p:sp>
        <p:nvSpPr>
          <p:cNvPr id="5" name="Slide Number Placeholder 4">
            <a:extLst>
              <a:ext uri="{FF2B5EF4-FFF2-40B4-BE49-F238E27FC236}">
                <a16:creationId xmlns:a16="http://schemas.microsoft.com/office/drawing/2014/main" id="{76EACB3C-EDF8-D991-E97A-B90759B7072A}"/>
              </a:ext>
            </a:extLst>
          </p:cNvPr>
          <p:cNvSpPr>
            <a:spLocks noGrp="1"/>
          </p:cNvSpPr>
          <p:nvPr>
            <p:ph type="sldNum" sz="quarter" idx="12"/>
          </p:nvPr>
        </p:nvSpPr>
        <p:spPr/>
        <p:txBody>
          <a:bodyPr/>
          <a:lstStyle/>
          <a:p>
            <a:fld id="{C3DB2ADC-AF19-4574-8C10-79B5B04FCA27}" type="slidenum">
              <a:rPr lang="en-US" smtClean="0"/>
              <a:t>16</a:t>
            </a:fld>
            <a:endParaRPr lang="en-US"/>
          </a:p>
        </p:txBody>
      </p:sp>
      <p:pic>
        <p:nvPicPr>
          <p:cNvPr id="6" name="Picture 5" descr="A diagram of a software testing process&#10;&#10;Description automatically generated">
            <a:extLst>
              <a:ext uri="{FF2B5EF4-FFF2-40B4-BE49-F238E27FC236}">
                <a16:creationId xmlns:a16="http://schemas.microsoft.com/office/drawing/2014/main" id="{6E03DED1-D54E-B486-23E5-F132F771E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5467" y="3961745"/>
            <a:ext cx="3861600" cy="1821388"/>
          </a:xfrm>
          <a:prstGeom prst="rect">
            <a:avLst/>
          </a:prstGeom>
        </p:spPr>
      </p:pic>
    </p:spTree>
    <p:extLst>
      <p:ext uri="{BB962C8B-B14F-4D97-AF65-F5344CB8AC3E}">
        <p14:creationId xmlns:p14="http://schemas.microsoft.com/office/powerpoint/2010/main" val="39316399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A54778-BD14-53CB-4088-AA0DC8F7153B}"/>
              </a:ext>
            </a:extLst>
          </p:cNvPr>
          <p:cNvSpPr>
            <a:spLocks noGrp="1"/>
          </p:cNvSpPr>
          <p:nvPr>
            <p:ph type="title"/>
          </p:nvPr>
        </p:nvSpPr>
        <p:spPr/>
        <p:txBody>
          <a:bodyPr/>
          <a:lstStyle/>
          <a:p>
            <a:r>
              <a:rPr lang="en-US" dirty="0"/>
              <a:t>Types of Integration Testing</a:t>
            </a:r>
          </a:p>
        </p:txBody>
      </p:sp>
      <p:sp>
        <p:nvSpPr>
          <p:cNvPr id="7" name="Date Placeholder 6">
            <a:extLst>
              <a:ext uri="{FF2B5EF4-FFF2-40B4-BE49-F238E27FC236}">
                <a16:creationId xmlns:a16="http://schemas.microsoft.com/office/drawing/2014/main" id="{6C25A5E6-1323-8052-13DD-0E1551294EB1}"/>
              </a:ext>
            </a:extLst>
          </p:cNvPr>
          <p:cNvSpPr>
            <a:spLocks noGrp="1"/>
          </p:cNvSpPr>
          <p:nvPr>
            <p:ph type="dt" sz="half" idx="10"/>
          </p:nvPr>
        </p:nvSpPr>
        <p:spPr/>
        <p:txBody>
          <a:bodyPr/>
          <a:lstStyle/>
          <a:p>
            <a:r>
              <a:rPr lang="en-US"/>
              <a:t>8/29/2023</a:t>
            </a:r>
          </a:p>
        </p:txBody>
      </p:sp>
      <p:sp>
        <p:nvSpPr>
          <p:cNvPr id="8" name="Footer Placeholder 7">
            <a:extLst>
              <a:ext uri="{FF2B5EF4-FFF2-40B4-BE49-F238E27FC236}">
                <a16:creationId xmlns:a16="http://schemas.microsoft.com/office/drawing/2014/main" id="{F3A45A20-0734-BDB9-0653-3F90C8BC0613}"/>
              </a:ext>
            </a:extLst>
          </p:cNvPr>
          <p:cNvSpPr>
            <a:spLocks noGrp="1"/>
          </p:cNvSpPr>
          <p:nvPr>
            <p:ph type="ftr" sz="quarter" idx="11"/>
          </p:nvPr>
        </p:nvSpPr>
        <p:spPr/>
        <p:txBody>
          <a:bodyPr/>
          <a:lstStyle/>
          <a:p>
            <a:r>
              <a:rPr lang="en-US"/>
              <a:t>Dr. Shamim Ripon</a:t>
            </a:r>
          </a:p>
        </p:txBody>
      </p:sp>
      <p:sp>
        <p:nvSpPr>
          <p:cNvPr id="9" name="Slide Number Placeholder 8">
            <a:extLst>
              <a:ext uri="{FF2B5EF4-FFF2-40B4-BE49-F238E27FC236}">
                <a16:creationId xmlns:a16="http://schemas.microsoft.com/office/drawing/2014/main" id="{A3D43EED-3446-784D-0E9C-C45801A51476}"/>
              </a:ext>
            </a:extLst>
          </p:cNvPr>
          <p:cNvSpPr>
            <a:spLocks noGrp="1"/>
          </p:cNvSpPr>
          <p:nvPr>
            <p:ph type="sldNum" sz="quarter" idx="12"/>
          </p:nvPr>
        </p:nvSpPr>
        <p:spPr/>
        <p:txBody>
          <a:bodyPr/>
          <a:lstStyle/>
          <a:p>
            <a:fld id="{C3DB2ADC-AF19-4574-8C10-79B5B04FCA27}" type="slidenum">
              <a:rPr lang="en-US" smtClean="0"/>
              <a:t>17</a:t>
            </a:fld>
            <a:endParaRPr lang="en-US"/>
          </a:p>
        </p:txBody>
      </p:sp>
      <p:pic>
        <p:nvPicPr>
          <p:cNvPr id="6" name="Picture 5" descr="A diagram of a software testing process&#10;&#10;Description automatically generated">
            <a:extLst>
              <a:ext uri="{FF2B5EF4-FFF2-40B4-BE49-F238E27FC236}">
                <a16:creationId xmlns:a16="http://schemas.microsoft.com/office/drawing/2014/main" id="{ACA66E14-6136-900A-6B2E-36F0AA390A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3264" y="1992874"/>
            <a:ext cx="8359779" cy="3943029"/>
          </a:xfrm>
          <a:prstGeom prst="rect">
            <a:avLst/>
          </a:prstGeom>
        </p:spPr>
      </p:pic>
    </p:spTree>
    <p:extLst>
      <p:ext uri="{BB962C8B-B14F-4D97-AF65-F5344CB8AC3E}">
        <p14:creationId xmlns:p14="http://schemas.microsoft.com/office/powerpoint/2010/main" val="2386283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9D78-F4D6-1783-507A-1A6645494338}"/>
              </a:ext>
            </a:extLst>
          </p:cNvPr>
          <p:cNvSpPr>
            <a:spLocks noGrp="1"/>
          </p:cNvSpPr>
          <p:nvPr>
            <p:ph type="title"/>
          </p:nvPr>
        </p:nvSpPr>
        <p:spPr/>
        <p:txBody>
          <a:bodyPr/>
          <a:lstStyle/>
          <a:p>
            <a:r>
              <a:rPr lang="en-US" dirty="0"/>
              <a:t>Incremental Approach</a:t>
            </a:r>
          </a:p>
        </p:txBody>
      </p:sp>
      <p:sp>
        <p:nvSpPr>
          <p:cNvPr id="3" name="Content Placeholder 2">
            <a:extLst>
              <a:ext uri="{FF2B5EF4-FFF2-40B4-BE49-F238E27FC236}">
                <a16:creationId xmlns:a16="http://schemas.microsoft.com/office/drawing/2014/main" id="{8C223666-651A-3646-EF99-8854C3418148}"/>
              </a:ext>
            </a:extLst>
          </p:cNvPr>
          <p:cNvSpPr>
            <a:spLocks noGrp="1"/>
          </p:cNvSpPr>
          <p:nvPr>
            <p:ph idx="1"/>
          </p:nvPr>
        </p:nvSpPr>
        <p:spPr>
          <a:xfrm>
            <a:off x="700635" y="1979226"/>
            <a:ext cx="10459303" cy="3956677"/>
          </a:xfrm>
        </p:spPr>
        <p:txBody>
          <a:bodyPr>
            <a:normAutofit/>
          </a:bodyPr>
          <a:lstStyle/>
          <a:p>
            <a:pPr>
              <a:lnSpc>
                <a:spcPct val="100000"/>
              </a:lnSpc>
              <a:spcBef>
                <a:spcPts val="600"/>
              </a:spcBef>
              <a:spcAft>
                <a:spcPts val="600"/>
              </a:spcAft>
            </a:pPr>
            <a:r>
              <a:rPr lang="en-US" sz="2400" dirty="0"/>
              <a:t>In the Incremental Approach, modules are added in ascending order one by one or according to need. </a:t>
            </a:r>
          </a:p>
          <a:p>
            <a:pPr>
              <a:lnSpc>
                <a:spcPct val="100000"/>
              </a:lnSpc>
              <a:spcBef>
                <a:spcPts val="600"/>
              </a:spcBef>
              <a:spcAft>
                <a:spcPts val="600"/>
              </a:spcAft>
            </a:pPr>
            <a:r>
              <a:rPr lang="en-US" sz="2400" dirty="0"/>
              <a:t>The selected modules must be logically related. Generally, two or more than two modules are added and tested to determine the correctness of functions.</a:t>
            </a:r>
          </a:p>
          <a:p>
            <a:pPr>
              <a:lnSpc>
                <a:spcPct val="100000"/>
              </a:lnSpc>
              <a:spcBef>
                <a:spcPts val="600"/>
              </a:spcBef>
              <a:spcAft>
                <a:spcPts val="600"/>
              </a:spcAft>
            </a:pPr>
            <a:r>
              <a:rPr lang="en-US" sz="2400" dirty="0"/>
              <a:t>The process continues until the successful testing of all the modules.</a:t>
            </a:r>
          </a:p>
          <a:p>
            <a:pPr>
              <a:lnSpc>
                <a:spcPct val="100000"/>
              </a:lnSpc>
              <a:spcBef>
                <a:spcPts val="600"/>
              </a:spcBef>
              <a:spcAft>
                <a:spcPts val="600"/>
              </a:spcAft>
            </a:pPr>
            <a:r>
              <a:rPr lang="en-US" sz="2400" dirty="0"/>
              <a:t>There is a strong relationship between the dependent modules. </a:t>
            </a:r>
          </a:p>
          <a:p>
            <a:pPr lvl="1">
              <a:lnSpc>
                <a:spcPct val="100000"/>
              </a:lnSpc>
              <a:spcBef>
                <a:spcPts val="600"/>
              </a:spcBef>
              <a:spcAft>
                <a:spcPts val="600"/>
              </a:spcAft>
            </a:pPr>
            <a:r>
              <a:rPr lang="en-US" sz="2200" dirty="0"/>
              <a:t>Suppose we take two or more modules and verify that the data flow between them is working fine. If it is, then add more modules and test again.</a:t>
            </a:r>
          </a:p>
        </p:txBody>
      </p:sp>
      <p:sp>
        <p:nvSpPr>
          <p:cNvPr id="4" name="Date Placeholder 3">
            <a:extLst>
              <a:ext uri="{FF2B5EF4-FFF2-40B4-BE49-F238E27FC236}">
                <a16:creationId xmlns:a16="http://schemas.microsoft.com/office/drawing/2014/main" id="{A13018F3-43B9-B862-D3A3-AFB060F9678A}"/>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1DB43FB9-AE9A-5DE4-4E1B-23FED4FE5FC6}"/>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389DC676-CCCB-328C-C4E1-EEB0EAB463E8}"/>
              </a:ext>
            </a:extLst>
          </p:cNvPr>
          <p:cNvSpPr>
            <a:spLocks noGrp="1"/>
          </p:cNvSpPr>
          <p:nvPr>
            <p:ph type="sldNum" sz="quarter" idx="12"/>
          </p:nvPr>
        </p:nvSpPr>
        <p:spPr/>
        <p:txBody>
          <a:bodyPr/>
          <a:lstStyle/>
          <a:p>
            <a:fld id="{C3DB2ADC-AF19-4574-8C10-79B5B04FCA27}" type="slidenum">
              <a:rPr lang="en-US" smtClean="0"/>
              <a:t>18</a:t>
            </a:fld>
            <a:endParaRPr lang="en-US"/>
          </a:p>
        </p:txBody>
      </p:sp>
    </p:spTree>
    <p:extLst>
      <p:ext uri="{BB962C8B-B14F-4D97-AF65-F5344CB8AC3E}">
        <p14:creationId xmlns:p14="http://schemas.microsoft.com/office/powerpoint/2010/main" val="115281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A1963-11F4-1B82-8952-6FC22E8AE256}"/>
              </a:ext>
            </a:extLst>
          </p:cNvPr>
          <p:cNvPicPr>
            <a:picLocks noChangeAspect="1"/>
          </p:cNvPicPr>
          <p:nvPr/>
        </p:nvPicPr>
        <p:blipFill>
          <a:blip r:embed="rId2"/>
          <a:stretch>
            <a:fillRect/>
          </a:stretch>
        </p:blipFill>
        <p:spPr>
          <a:xfrm>
            <a:off x="1736321" y="1089048"/>
            <a:ext cx="8267829" cy="4679903"/>
          </a:xfrm>
          <a:prstGeom prst="rect">
            <a:avLst/>
          </a:prstGeom>
        </p:spPr>
      </p:pic>
      <p:sp>
        <p:nvSpPr>
          <p:cNvPr id="5" name="Date Placeholder 4">
            <a:extLst>
              <a:ext uri="{FF2B5EF4-FFF2-40B4-BE49-F238E27FC236}">
                <a16:creationId xmlns:a16="http://schemas.microsoft.com/office/drawing/2014/main" id="{0FBC4B56-6BD6-9755-9852-E17CC7F54E1F}"/>
              </a:ext>
            </a:extLst>
          </p:cNvPr>
          <p:cNvSpPr>
            <a:spLocks noGrp="1"/>
          </p:cNvSpPr>
          <p:nvPr>
            <p:ph type="dt" sz="half" idx="10"/>
          </p:nvPr>
        </p:nvSpPr>
        <p:spPr/>
        <p:txBody>
          <a:bodyPr/>
          <a:lstStyle/>
          <a:p>
            <a:r>
              <a:rPr lang="en-US"/>
              <a:t>8/29/2023</a:t>
            </a:r>
          </a:p>
        </p:txBody>
      </p:sp>
      <p:sp>
        <p:nvSpPr>
          <p:cNvPr id="6" name="Footer Placeholder 5">
            <a:extLst>
              <a:ext uri="{FF2B5EF4-FFF2-40B4-BE49-F238E27FC236}">
                <a16:creationId xmlns:a16="http://schemas.microsoft.com/office/drawing/2014/main" id="{D42AACE2-2E31-418D-695A-CAD4623A44EC}"/>
              </a:ext>
            </a:extLst>
          </p:cNvPr>
          <p:cNvSpPr>
            <a:spLocks noGrp="1"/>
          </p:cNvSpPr>
          <p:nvPr>
            <p:ph type="ftr" sz="quarter" idx="11"/>
          </p:nvPr>
        </p:nvSpPr>
        <p:spPr/>
        <p:txBody>
          <a:bodyPr/>
          <a:lstStyle/>
          <a:p>
            <a:r>
              <a:rPr lang="en-US"/>
              <a:t>Dr. Shamim Ripon</a:t>
            </a:r>
          </a:p>
        </p:txBody>
      </p:sp>
      <p:sp>
        <p:nvSpPr>
          <p:cNvPr id="7" name="Slide Number Placeholder 6">
            <a:extLst>
              <a:ext uri="{FF2B5EF4-FFF2-40B4-BE49-F238E27FC236}">
                <a16:creationId xmlns:a16="http://schemas.microsoft.com/office/drawing/2014/main" id="{A585166A-74B8-2564-0591-6AA8F584B5E2}"/>
              </a:ext>
            </a:extLst>
          </p:cNvPr>
          <p:cNvSpPr>
            <a:spLocks noGrp="1"/>
          </p:cNvSpPr>
          <p:nvPr>
            <p:ph type="sldNum" sz="quarter" idx="12"/>
          </p:nvPr>
        </p:nvSpPr>
        <p:spPr/>
        <p:txBody>
          <a:bodyPr/>
          <a:lstStyle/>
          <a:p>
            <a:fld id="{C3DB2ADC-AF19-4574-8C10-79B5B04FCA27}" type="slidenum">
              <a:rPr lang="en-US" smtClean="0"/>
              <a:t>19</a:t>
            </a:fld>
            <a:endParaRPr lang="en-US"/>
          </a:p>
        </p:txBody>
      </p:sp>
    </p:spTree>
    <p:extLst>
      <p:ext uri="{BB962C8B-B14F-4D97-AF65-F5344CB8AC3E}">
        <p14:creationId xmlns:p14="http://schemas.microsoft.com/office/powerpoint/2010/main" val="478086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FDC9E-1C6A-025F-31A1-A034C63A2CC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533E5D86-DE34-6C9F-30E6-EDE408F63547}"/>
              </a:ext>
            </a:extLst>
          </p:cNvPr>
          <p:cNvSpPr>
            <a:spLocks noGrp="1"/>
          </p:cNvSpPr>
          <p:nvPr>
            <p:ph idx="1"/>
          </p:nvPr>
        </p:nvSpPr>
        <p:spPr/>
        <p:txBody>
          <a:bodyPr/>
          <a:lstStyle/>
          <a:p>
            <a:r>
              <a:rPr lang="en-US" dirty="0"/>
              <a:t>Integration Testing Overview</a:t>
            </a:r>
          </a:p>
          <a:p>
            <a:r>
              <a:rPr lang="en-US" dirty="0"/>
              <a:t>Integration Testing Guideline</a:t>
            </a:r>
          </a:p>
          <a:p>
            <a:r>
              <a:rPr lang="en-US" dirty="0"/>
              <a:t>Integration Testing Techniques</a:t>
            </a:r>
          </a:p>
          <a:p>
            <a:r>
              <a:rPr lang="en-US" dirty="0"/>
              <a:t>Examples</a:t>
            </a:r>
          </a:p>
        </p:txBody>
      </p:sp>
      <p:sp>
        <p:nvSpPr>
          <p:cNvPr id="5" name="Date Placeholder 4">
            <a:extLst>
              <a:ext uri="{FF2B5EF4-FFF2-40B4-BE49-F238E27FC236}">
                <a16:creationId xmlns:a16="http://schemas.microsoft.com/office/drawing/2014/main" id="{8E10546B-BC71-0058-D581-9A7D4E84D68E}"/>
              </a:ext>
            </a:extLst>
          </p:cNvPr>
          <p:cNvSpPr>
            <a:spLocks noGrp="1"/>
          </p:cNvSpPr>
          <p:nvPr>
            <p:ph type="dt" sz="half" idx="10"/>
          </p:nvPr>
        </p:nvSpPr>
        <p:spPr/>
        <p:txBody>
          <a:bodyPr/>
          <a:lstStyle/>
          <a:p>
            <a:r>
              <a:rPr lang="en-US"/>
              <a:t>8/29/2023</a:t>
            </a:r>
          </a:p>
        </p:txBody>
      </p:sp>
      <p:sp>
        <p:nvSpPr>
          <p:cNvPr id="6" name="Footer Placeholder 5">
            <a:extLst>
              <a:ext uri="{FF2B5EF4-FFF2-40B4-BE49-F238E27FC236}">
                <a16:creationId xmlns:a16="http://schemas.microsoft.com/office/drawing/2014/main" id="{8F214402-FA6B-41CF-2696-FC3B40B84C6B}"/>
              </a:ext>
            </a:extLst>
          </p:cNvPr>
          <p:cNvSpPr>
            <a:spLocks noGrp="1"/>
          </p:cNvSpPr>
          <p:nvPr>
            <p:ph type="ftr" sz="quarter" idx="11"/>
          </p:nvPr>
        </p:nvSpPr>
        <p:spPr/>
        <p:txBody>
          <a:bodyPr/>
          <a:lstStyle/>
          <a:p>
            <a:r>
              <a:rPr lang="en-US"/>
              <a:t>Dr. Shamim Ripon</a:t>
            </a:r>
          </a:p>
        </p:txBody>
      </p:sp>
      <p:sp>
        <p:nvSpPr>
          <p:cNvPr id="7" name="Slide Number Placeholder 6">
            <a:extLst>
              <a:ext uri="{FF2B5EF4-FFF2-40B4-BE49-F238E27FC236}">
                <a16:creationId xmlns:a16="http://schemas.microsoft.com/office/drawing/2014/main" id="{8A231683-1DB6-A489-02C4-92B8D70B5EAF}"/>
              </a:ext>
            </a:extLst>
          </p:cNvPr>
          <p:cNvSpPr>
            <a:spLocks noGrp="1"/>
          </p:cNvSpPr>
          <p:nvPr>
            <p:ph type="sldNum" sz="quarter" idx="12"/>
          </p:nvPr>
        </p:nvSpPr>
        <p:spPr/>
        <p:txBody>
          <a:bodyPr/>
          <a:lstStyle/>
          <a:p>
            <a:fld id="{C3DB2ADC-AF19-4574-8C10-79B5B04FCA27}" type="slidenum">
              <a:rPr lang="en-US" smtClean="0"/>
              <a:t>2</a:t>
            </a:fld>
            <a:endParaRPr lang="en-US"/>
          </a:p>
        </p:txBody>
      </p:sp>
      <p:pic>
        <p:nvPicPr>
          <p:cNvPr id="4" name="Picture 3">
            <a:extLst>
              <a:ext uri="{FF2B5EF4-FFF2-40B4-BE49-F238E27FC236}">
                <a16:creationId xmlns:a16="http://schemas.microsoft.com/office/drawing/2014/main" id="{6C749389-D9E2-340E-747D-822C9DB8973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4675566" y="1524000"/>
            <a:ext cx="7972425" cy="3810000"/>
          </a:xfrm>
          <a:prstGeom prst="rect">
            <a:avLst/>
          </a:prstGeom>
        </p:spPr>
      </p:pic>
    </p:spTree>
    <p:extLst>
      <p:ext uri="{BB962C8B-B14F-4D97-AF65-F5344CB8AC3E}">
        <p14:creationId xmlns:p14="http://schemas.microsoft.com/office/powerpoint/2010/main" val="3594854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A1963-11F4-1B82-8952-6FC22E8AE256}"/>
              </a:ext>
            </a:extLst>
          </p:cNvPr>
          <p:cNvPicPr>
            <a:picLocks noChangeAspect="1"/>
          </p:cNvPicPr>
          <p:nvPr/>
        </p:nvPicPr>
        <p:blipFill>
          <a:blip r:embed="rId2"/>
          <a:stretch>
            <a:fillRect/>
          </a:stretch>
        </p:blipFill>
        <p:spPr>
          <a:xfrm>
            <a:off x="767330" y="925276"/>
            <a:ext cx="3139335" cy="1776982"/>
          </a:xfrm>
          <a:prstGeom prst="rect">
            <a:avLst/>
          </a:prstGeom>
        </p:spPr>
      </p:pic>
      <p:pic>
        <p:nvPicPr>
          <p:cNvPr id="3" name="Picture 2" descr="A diagram of a diagram&#10;&#10;Description automatically generated">
            <a:extLst>
              <a:ext uri="{FF2B5EF4-FFF2-40B4-BE49-F238E27FC236}">
                <a16:creationId xmlns:a16="http://schemas.microsoft.com/office/drawing/2014/main" id="{0FA26507-B2AE-74F7-4E99-A1F44F913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1929" y="2830204"/>
            <a:ext cx="3198693" cy="1919216"/>
          </a:xfrm>
          <a:prstGeom prst="rect">
            <a:avLst/>
          </a:prstGeom>
        </p:spPr>
      </p:pic>
      <p:sp>
        <p:nvSpPr>
          <p:cNvPr id="5" name="Date Placeholder 4">
            <a:extLst>
              <a:ext uri="{FF2B5EF4-FFF2-40B4-BE49-F238E27FC236}">
                <a16:creationId xmlns:a16="http://schemas.microsoft.com/office/drawing/2014/main" id="{A45515AA-6483-51F4-624E-233C4EFE045F}"/>
              </a:ext>
            </a:extLst>
          </p:cNvPr>
          <p:cNvSpPr>
            <a:spLocks noGrp="1"/>
          </p:cNvSpPr>
          <p:nvPr>
            <p:ph type="dt" sz="half" idx="10"/>
          </p:nvPr>
        </p:nvSpPr>
        <p:spPr/>
        <p:txBody>
          <a:bodyPr/>
          <a:lstStyle/>
          <a:p>
            <a:r>
              <a:rPr lang="en-US"/>
              <a:t>8/29/2023</a:t>
            </a:r>
          </a:p>
        </p:txBody>
      </p:sp>
      <p:sp>
        <p:nvSpPr>
          <p:cNvPr id="6" name="Footer Placeholder 5">
            <a:extLst>
              <a:ext uri="{FF2B5EF4-FFF2-40B4-BE49-F238E27FC236}">
                <a16:creationId xmlns:a16="http://schemas.microsoft.com/office/drawing/2014/main" id="{7C28F9F6-521F-A574-5DCB-83D543F8C22E}"/>
              </a:ext>
            </a:extLst>
          </p:cNvPr>
          <p:cNvSpPr>
            <a:spLocks noGrp="1"/>
          </p:cNvSpPr>
          <p:nvPr>
            <p:ph type="ftr" sz="quarter" idx="11"/>
          </p:nvPr>
        </p:nvSpPr>
        <p:spPr/>
        <p:txBody>
          <a:bodyPr/>
          <a:lstStyle/>
          <a:p>
            <a:r>
              <a:rPr lang="en-US"/>
              <a:t>Dr. Shamim Ripon</a:t>
            </a:r>
          </a:p>
        </p:txBody>
      </p:sp>
      <p:sp>
        <p:nvSpPr>
          <p:cNvPr id="7" name="Slide Number Placeholder 6">
            <a:extLst>
              <a:ext uri="{FF2B5EF4-FFF2-40B4-BE49-F238E27FC236}">
                <a16:creationId xmlns:a16="http://schemas.microsoft.com/office/drawing/2014/main" id="{A3FC1443-DFDA-37FF-C6A5-56E2EB2B7CFA}"/>
              </a:ext>
            </a:extLst>
          </p:cNvPr>
          <p:cNvSpPr>
            <a:spLocks noGrp="1"/>
          </p:cNvSpPr>
          <p:nvPr>
            <p:ph type="sldNum" sz="quarter" idx="12"/>
          </p:nvPr>
        </p:nvSpPr>
        <p:spPr/>
        <p:txBody>
          <a:bodyPr/>
          <a:lstStyle/>
          <a:p>
            <a:fld id="{C3DB2ADC-AF19-4574-8C10-79B5B04FCA27}" type="slidenum">
              <a:rPr lang="en-US" smtClean="0"/>
              <a:t>20</a:t>
            </a:fld>
            <a:endParaRPr lang="en-US"/>
          </a:p>
        </p:txBody>
      </p:sp>
    </p:spTree>
    <p:extLst>
      <p:ext uri="{BB962C8B-B14F-4D97-AF65-F5344CB8AC3E}">
        <p14:creationId xmlns:p14="http://schemas.microsoft.com/office/powerpoint/2010/main" val="2754844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A1963-11F4-1B82-8952-6FC22E8AE256}"/>
              </a:ext>
            </a:extLst>
          </p:cNvPr>
          <p:cNvPicPr>
            <a:picLocks noChangeAspect="1"/>
          </p:cNvPicPr>
          <p:nvPr/>
        </p:nvPicPr>
        <p:blipFill>
          <a:blip r:embed="rId2"/>
          <a:stretch>
            <a:fillRect/>
          </a:stretch>
        </p:blipFill>
        <p:spPr>
          <a:xfrm>
            <a:off x="767330" y="925276"/>
            <a:ext cx="3139335" cy="1776982"/>
          </a:xfrm>
          <a:prstGeom prst="rect">
            <a:avLst/>
          </a:prstGeom>
        </p:spPr>
      </p:pic>
      <p:pic>
        <p:nvPicPr>
          <p:cNvPr id="3" name="Picture 2" descr="A diagram of a diagram&#10;&#10;Description automatically generated">
            <a:extLst>
              <a:ext uri="{FF2B5EF4-FFF2-40B4-BE49-F238E27FC236}">
                <a16:creationId xmlns:a16="http://schemas.microsoft.com/office/drawing/2014/main" id="{0FA26507-B2AE-74F7-4E99-A1F44F913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73" y="2966682"/>
            <a:ext cx="1981768" cy="1189061"/>
          </a:xfrm>
          <a:prstGeom prst="rect">
            <a:avLst/>
          </a:prstGeom>
        </p:spPr>
      </p:pic>
      <p:pic>
        <p:nvPicPr>
          <p:cNvPr id="5" name="Picture 4" descr="A diagram of a diagram&#10;&#10;Description automatically generated">
            <a:extLst>
              <a:ext uri="{FF2B5EF4-FFF2-40B4-BE49-F238E27FC236}">
                <a16:creationId xmlns:a16="http://schemas.microsoft.com/office/drawing/2014/main" id="{93CE8F87-21B6-FF62-F3D1-9AAF2A48A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8577" y="2966682"/>
            <a:ext cx="4214846" cy="1669079"/>
          </a:xfrm>
          <a:prstGeom prst="rect">
            <a:avLst/>
          </a:prstGeom>
        </p:spPr>
      </p:pic>
      <p:sp>
        <p:nvSpPr>
          <p:cNvPr id="6" name="Date Placeholder 5">
            <a:extLst>
              <a:ext uri="{FF2B5EF4-FFF2-40B4-BE49-F238E27FC236}">
                <a16:creationId xmlns:a16="http://schemas.microsoft.com/office/drawing/2014/main" id="{114F2078-2924-5D83-1444-E454CFCFD2C6}"/>
              </a:ext>
            </a:extLst>
          </p:cNvPr>
          <p:cNvSpPr>
            <a:spLocks noGrp="1"/>
          </p:cNvSpPr>
          <p:nvPr>
            <p:ph type="dt" sz="half" idx="10"/>
          </p:nvPr>
        </p:nvSpPr>
        <p:spPr/>
        <p:txBody>
          <a:bodyPr/>
          <a:lstStyle/>
          <a:p>
            <a:r>
              <a:rPr lang="en-US"/>
              <a:t>8/29/2023</a:t>
            </a:r>
          </a:p>
        </p:txBody>
      </p:sp>
      <p:sp>
        <p:nvSpPr>
          <p:cNvPr id="7" name="Footer Placeholder 6">
            <a:extLst>
              <a:ext uri="{FF2B5EF4-FFF2-40B4-BE49-F238E27FC236}">
                <a16:creationId xmlns:a16="http://schemas.microsoft.com/office/drawing/2014/main" id="{E22FCC78-DABF-743B-B047-7A2DD4748AF0}"/>
              </a:ext>
            </a:extLst>
          </p:cNvPr>
          <p:cNvSpPr>
            <a:spLocks noGrp="1"/>
          </p:cNvSpPr>
          <p:nvPr>
            <p:ph type="ftr" sz="quarter" idx="11"/>
          </p:nvPr>
        </p:nvSpPr>
        <p:spPr/>
        <p:txBody>
          <a:bodyPr/>
          <a:lstStyle/>
          <a:p>
            <a:r>
              <a:rPr lang="en-US"/>
              <a:t>Dr. Shamim Ripon</a:t>
            </a:r>
          </a:p>
        </p:txBody>
      </p:sp>
      <p:sp>
        <p:nvSpPr>
          <p:cNvPr id="8" name="Slide Number Placeholder 7">
            <a:extLst>
              <a:ext uri="{FF2B5EF4-FFF2-40B4-BE49-F238E27FC236}">
                <a16:creationId xmlns:a16="http://schemas.microsoft.com/office/drawing/2014/main" id="{AE9B9D2E-0D5F-8AEF-113F-FED9F8D3F855}"/>
              </a:ext>
            </a:extLst>
          </p:cNvPr>
          <p:cNvSpPr>
            <a:spLocks noGrp="1"/>
          </p:cNvSpPr>
          <p:nvPr>
            <p:ph type="sldNum" sz="quarter" idx="12"/>
          </p:nvPr>
        </p:nvSpPr>
        <p:spPr/>
        <p:txBody>
          <a:bodyPr/>
          <a:lstStyle/>
          <a:p>
            <a:fld id="{C3DB2ADC-AF19-4574-8C10-79B5B04FCA27}" type="slidenum">
              <a:rPr lang="en-US" smtClean="0"/>
              <a:t>21</a:t>
            </a:fld>
            <a:endParaRPr lang="en-US"/>
          </a:p>
        </p:txBody>
      </p:sp>
    </p:spTree>
    <p:extLst>
      <p:ext uri="{BB962C8B-B14F-4D97-AF65-F5344CB8AC3E}">
        <p14:creationId xmlns:p14="http://schemas.microsoft.com/office/powerpoint/2010/main" val="3639171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BA1963-11F4-1B82-8952-6FC22E8AE256}"/>
              </a:ext>
            </a:extLst>
          </p:cNvPr>
          <p:cNvPicPr>
            <a:picLocks noChangeAspect="1"/>
          </p:cNvPicPr>
          <p:nvPr/>
        </p:nvPicPr>
        <p:blipFill>
          <a:blip r:embed="rId2"/>
          <a:stretch>
            <a:fillRect/>
          </a:stretch>
        </p:blipFill>
        <p:spPr>
          <a:xfrm>
            <a:off x="767330" y="925276"/>
            <a:ext cx="3139335" cy="1776982"/>
          </a:xfrm>
          <a:prstGeom prst="rect">
            <a:avLst/>
          </a:prstGeom>
        </p:spPr>
      </p:pic>
      <p:pic>
        <p:nvPicPr>
          <p:cNvPr id="3" name="Picture 2" descr="A diagram of a diagram&#10;&#10;Description automatically generated">
            <a:extLst>
              <a:ext uri="{FF2B5EF4-FFF2-40B4-BE49-F238E27FC236}">
                <a16:creationId xmlns:a16="http://schemas.microsoft.com/office/drawing/2014/main" id="{0FA26507-B2AE-74F7-4E99-A1F44F9130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973" y="2966682"/>
            <a:ext cx="1981768" cy="1189061"/>
          </a:xfrm>
          <a:prstGeom prst="rect">
            <a:avLst/>
          </a:prstGeom>
        </p:spPr>
      </p:pic>
      <p:pic>
        <p:nvPicPr>
          <p:cNvPr id="5" name="Picture 4" descr="A diagram of a diagram&#10;&#10;Description automatically generated">
            <a:extLst>
              <a:ext uri="{FF2B5EF4-FFF2-40B4-BE49-F238E27FC236}">
                <a16:creationId xmlns:a16="http://schemas.microsoft.com/office/drawing/2014/main" id="{93CE8F87-21B6-FF62-F3D1-9AAF2A48AAE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973" y="4420167"/>
            <a:ext cx="2658043" cy="1052585"/>
          </a:xfrm>
          <a:prstGeom prst="rect">
            <a:avLst/>
          </a:prstGeom>
        </p:spPr>
      </p:pic>
      <p:pic>
        <p:nvPicPr>
          <p:cNvPr id="6" name="Picture 5" descr="A diagram of a diagram&#10;&#10;Description automatically generated with medium confidence">
            <a:extLst>
              <a:ext uri="{FF2B5EF4-FFF2-40B4-BE49-F238E27FC236}">
                <a16:creationId xmlns:a16="http://schemas.microsoft.com/office/drawing/2014/main" id="{F45AA743-1EC3-3EDE-B5BF-ED44CDA950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9579" y="2966682"/>
            <a:ext cx="4739591" cy="1505517"/>
          </a:xfrm>
          <a:prstGeom prst="rect">
            <a:avLst/>
          </a:prstGeom>
        </p:spPr>
      </p:pic>
      <p:sp>
        <p:nvSpPr>
          <p:cNvPr id="7" name="Date Placeholder 6">
            <a:extLst>
              <a:ext uri="{FF2B5EF4-FFF2-40B4-BE49-F238E27FC236}">
                <a16:creationId xmlns:a16="http://schemas.microsoft.com/office/drawing/2014/main" id="{1B906647-6458-23B9-7EBB-CCD451CC5CB2}"/>
              </a:ext>
            </a:extLst>
          </p:cNvPr>
          <p:cNvSpPr>
            <a:spLocks noGrp="1"/>
          </p:cNvSpPr>
          <p:nvPr>
            <p:ph type="dt" sz="half" idx="10"/>
          </p:nvPr>
        </p:nvSpPr>
        <p:spPr/>
        <p:txBody>
          <a:bodyPr/>
          <a:lstStyle/>
          <a:p>
            <a:r>
              <a:rPr lang="en-US"/>
              <a:t>8/29/2023</a:t>
            </a:r>
          </a:p>
        </p:txBody>
      </p:sp>
      <p:sp>
        <p:nvSpPr>
          <p:cNvPr id="8" name="Footer Placeholder 7">
            <a:extLst>
              <a:ext uri="{FF2B5EF4-FFF2-40B4-BE49-F238E27FC236}">
                <a16:creationId xmlns:a16="http://schemas.microsoft.com/office/drawing/2014/main" id="{35CDA4F5-BD1C-CC84-279D-BFB03824DFFF}"/>
              </a:ext>
            </a:extLst>
          </p:cNvPr>
          <p:cNvSpPr>
            <a:spLocks noGrp="1"/>
          </p:cNvSpPr>
          <p:nvPr>
            <p:ph type="ftr" sz="quarter" idx="11"/>
          </p:nvPr>
        </p:nvSpPr>
        <p:spPr/>
        <p:txBody>
          <a:bodyPr/>
          <a:lstStyle/>
          <a:p>
            <a:r>
              <a:rPr lang="en-US"/>
              <a:t>Dr. Shamim Ripon</a:t>
            </a:r>
          </a:p>
        </p:txBody>
      </p:sp>
      <p:sp>
        <p:nvSpPr>
          <p:cNvPr id="9" name="Slide Number Placeholder 8">
            <a:extLst>
              <a:ext uri="{FF2B5EF4-FFF2-40B4-BE49-F238E27FC236}">
                <a16:creationId xmlns:a16="http://schemas.microsoft.com/office/drawing/2014/main" id="{201C9E94-47EE-3E4F-BCDB-FDD8C5A5915C}"/>
              </a:ext>
            </a:extLst>
          </p:cNvPr>
          <p:cNvSpPr>
            <a:spLocks noGrp="1"/>
          </p:cNvSpPr>
          <p:nvPr>
            <p:ph type="sldNum" sz="quarter" idx="12"/>
          </p:nvPr>
        </p:nvSpPr>
        <p:spPr/>
        <p:txBody>
          <a:bodyPr/>
          <a:lstStyle/>
          <a:p>
            <a:fld id="{C3DB2ADC-AF19-4574-8C10-79B5B04FCA27}" type="slidenum">
              <a:rPr lang="en-US" smtClean="0"/>
              <a:t>22</a:t>
            </a:fld>
            <a:endParaRPr lang="en-US"/>
          </a:p>
        </p:txBody>
      </p:sp>
    </p:spTree>
    <p:extLst>
      <p:ext uri="{BB962C8B-B14F-4D97-AF65-F5344CB8AC3E}">
        <p14:creationId xmlns:p14="http://schemas.microsoft.com/office/powerpoint/2010/main" val="2028432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DB17FB-7472-8E40-C920-B5BAC0850755}"/>
              </a:ext>
            </a:extLst>
          </p:cNvPr>
          <p:cNvSpPr txBox="1"/>
          <p:nvPr/>
        </p:nvSpPr>
        <p:spPr>
          <a:xfrm>
            <a:off x="808188" y="916885"/>
            <a:ext cx="4624384" cy="4416594"/>
          </a:xfrm>
          <a:prstGeom prst="rect">
            <a:avLst/>
          </a:prstGeom>
          <a:noFill/>
        </p:spPr>
        <p:txBody>
          <a:bodyPr wrap="square" rtlCol="0">
            <a:spAutoFit/>
          </a:bodyPr>
          <a:lstStyle/>
          <a:p>
            <a:r>
              <a:rPr lang="en-US" sz="2400" b="1" dirty="0"/>
              <a:t>Black Box Testing</a:t>
            </a:r>
          </a:p>
          <a:p>
            <a:endParaRPr lang="en-US" sz="2400" dirty="0"/>
          </a:p>
          <a:p>
            <a:pPr marL="342900" indent="-342900">
              <a:spcBef>
                <a:spcPts val="600"/>
              </a:spcBef>
              <a:spcAft>
                <a:spcPts val="600"/>
              </a:spcAft>
              <a:buFont typeface="Arial" panose="020B0604020202020204" pitchFamily="34" charset="0"/>
              <a:buChar char="•"/>
            </a:pPr>
            <a:r>
              <a:rPr lang="en-US" sz="2400" dirty="0"/>
              <a:t>State Transition technique</a:t>
            </a:r>
          </a:p>
          <a:p>
            <a:pPr marL="342900" indent="-342900">
              <a:spcBef>
                <a:spcPts val="600"/>
              </a:spcBef>
              <a:spcAft>
                <a:spcPts val="600"/>
              </a:spcAft>
              <a:buFont typeface="Arial" panose="020B0604020202020204" pitchFamily="34" charset="0"/>
              <a:buChar char="•"/>
            </a:pPr>
            <a:r>
              <a:rPr lang="en-US" sz="2400" dirty="0"/>
              <a:t>Decision Table Technique</a:t>
            </a:r>
          </a:p>
          <a:p>
            <a:pPr marL="342900" indent="-342900">
              <a:spcBef>
                <a:spcPts val="600"/>
              </a:spcBef>
              <a:spcAft>
                <a:spcPts val="600"/>
              </a:spcAft>
              <a:buFont typeface="Arial" panose="020B0604020202020204" pitchFamily="34" charset="0"/>
              <a:buChar char="•"/>
            </a:pPr>
            <a:r>
              <a:rPr lang="en-US" sz="2400" dirty="0"/>
              <a:t>Boundary Value Analysis</a:t>
            </a:r>
          </a:p>
          <a:p>
            <a:pPr marL="342900" indent="-342900">
              <a:spcBef>
                <a:spcPts val="600"/>
              </a:spcBef>
              <a:spcAft>
                <a:spcPts val="600"/>
              </a:spcAft>
              <a:buFont typeface="Arial" panose="020B0604020202020204" pitchFamily="34" charset="0"/>
              <a:buChar char="•"/>
            </a:pPr>
            <a:r>
              <a:rPr lang="en-US" sz="2400" dirty="0"/>
              <a:t>All-pairs Testing</a:t>
            </a:r>
          </a:p>
          <a:p>
            <a:pPr marL="342900" indent="-342900">
              <a:spcBef>
                <a:spcPts val="600"/>
              </a:spcBef>
              <a:spcAft>
                <a:spcPts val="600"/>
              </a:spcAft>
              <a:buFont typeface="Arial" panose="020B0604020202020204" pitchFamily="34" charset="0"/>
              <a:buChar char="•"/>
            </a:pPr>
            <a:r>
              <a:rPr lang="en-US" sz="2400" dirty="0"/>
              <a:t>Cause and Effect Graph</a:t>
            </a:r>
          </a:p>
          <a:p>
            <a:pPr marL="342900" indent="-342900">
              <a:spcBef>
                <a:spcPts val="600"/>
              </a:spcBef>
              <a:spcAft>
                <a:spcPts val="600"/>
              </a:spcAft>
              <a:buFont typeface="Arial" panose="020B0604020202020204" pitchFamily="34" charset="0"/>
              <a:buChar char="•"/>
            </a:pPr>
            <a:r>
              <a:rPr lang="en-US" sz="2400" dirty="0"/>
              <a:t>Equivalence Partitioning</a:t>
            </a:r>
          </a:p>
          <a:p>
            <a:pPr marL="342900" indent="-342900">
              <a:spcBef>
                <a:spcPts val="600"/>
              </a:spcBef>
              <a:spcAft>
                <a:spcPts val="600"/>
              </a:spcAft>
              <a:buFont typeface="Arial" panose="020B0604020202020204" pitchFamily="34" charset="0"/>
              <a:buChar char="•"/>
            </a:pPr>
            <a:r>
              <a:rPr lang="en-US" sz="2400" dirty="0"/>
              <a:t>Error Guessing</a:t>
            </a:r>
          </a:p>
        </p:txBody>
      </p:sp>
      <p:sp>
        <p:nvSpPr>
          <p:cNvPr id="4" name="TextBox 3">
            <a:extLst>
              <a:ext uri="{FF2B5EF4-FFF2-40B4-BE49-F238E27FC236}">
                <a16:creationId xmlns:a16="http://schemas.microsoft.com/office/drawing/2014/main" id="{C8E66BD6-33CA-0747-5553-B94E2BEF2B97}"/>
              </a:ext>
            </a:extLst>
          </p:cNvPr>
          <p:cNvSpPr txBox="1"/>
          <p:nvPr/>
        </p:nvSpPr>
        <p:spPr>
          <a:xfrm>
            <a:off x="7090081" y="1026067"/>
            <a:ext cx="3993016" cy="3293209"/>
          </a:xfrm>
          <a:prstGeom prst="rect">
            <a:avLst/>
          </a:prstGeom>
          <a:noFill/>
        </p:spPr>
        <p:txBody>
          <a:bodyPr wrap="none" rtlCol="0">
            <a:spAutoFit/>
          </a:bodyPr>
          <a:lstStyle/>
          <a:p>
            <a:r>
              <a:rPr lang="en-US" sz="2400" b="1" dirty="0"/>
              <a:t>White Box Testing</a:t>
            </a:r>
          </a:p>
          <a:p>
            <a:endParaRPr lang="en-US" sz="2400" b="1" dirty="0"/>
          </a:p>
          <a:p>
            <a:pPr marL="342900" indent="-342900">
              <a:spcBef>
                <a:spcPts val="600"/>
              </a:spcBef>
              <a:spcAft>
                <a:spcPts val="600"/>
              </a:spcAft>
              <a:buFont typeface="Arial" panose="020B0604020202020204" pitchFamily="34" charset="0"/>
              <a:buChar char="•"/>
            </a:pPr>
            <a:r>
              <a:rPr lang="en-US" sz="2400" dirty="0"/>
              <a:t>Data flow testing</a:t>
            </a:r>
          </a:p>
          <a:p>
            <a:pPr marL="342900" indent="-342900">
              <a:spcBef>
                <a:spcPts val="600"/>
              </a:spcBef>
              <a:spcAft>
                <a:spcPts val="600"/>
              </a:spcAft>
              <a:buFont typeface="Arial" panose="020B0604020202020204" pitchFamily="34" charset="0"/>
              <a:buChar char="•"/>
            </a:pPr>
            <a:r>
              <a:rPr lang="en-US" sz="2400" dirty="0"/>
              <a:t>Control Flow Testing</a:t>
            </a:r>
          </a:p>
          <a:p>
            <a:pPr marL="342900" indent="-342900">
              <a:spcBef>
                <a:spcPts val="600"/>
              </a:spcBef>
              <a:spcAft>
                <a:spcPts val="600"/>
              </a:spcAft>
              <a:buFont typeface="Arial" panose="020B0604020202020204" pitchFamily="34" charset="0"/>
              <a:buChar char="•"/>
            </a:pPr>
            <a:r>
              <a:rPr lang="en-US" sz="2400" dirty="0"/>
              <a:t>Branch Coverage Testing</a:t>
            </a:r>
          </a:p>
          <a:p>
            <a:pPr marL="342900" indent="-342900">
              <a:spcBef>
                <a:spcPts val="600"/>
              </a:spcBef>
              <a:spcAft>
                <a:spcPts val="600"/>
              </a:spcAft>
              <a:buFont typeface="Arial" panose="020B0604020202020204" pitchFamily="34" charset="0"/>
              <a:buChar char="•"/>
            </a:pPr>
            <a:r>
              <a:rPr lang="en-US" sz="2400" dirty="0"/>
              <a:t>Decision Coverage Testing</a:t>
            </a:r>
          </a:p>
          <a:p>
            <a:endParaRPr lang="en-US" sz="2400" dirty="0"/>
          </a:p>
        </p:txBody>
      </p:sp>
      <p:sp>
        <p:nvSpPr>
          <p:cNvPr id="5" name="Date Placeholder 4">
            <a:extLst>
              <a:ext uri="{FF2B5EF4-FFF2-40B4-BE49-F238E27FC236}">
                <a16:creationId xmlns:a16="http://schemas.microsoft.com/office/drawing/2014/main" id="{A510516D-FB0B-833C-8B7D-A7E70E39CD8E}"/>
              </a:ext>
            </a:extLst>
          </p:cNvPr>
          <p:cNvSpPr>
            <a:spLocks noGrp="1"/>
          </p:cNvSpPr>
          <p:nvPr>
            <p:ph type="dt" sz="half" idx="10"/>
          </p:nvPr>
        </p:nvSpPr>
        <p:spPr/>
        <p:txBody>
          <a:bodyPr/>
          <a:lstStyle/>
          <a:p>
            <a:r>
              <a:rPr lang="en-US"/>
              <a:t>8/29/2023</a:t>
            </a:r>
          </a:p>
        </p:txBody>
      </p:sp>
      <p:sp>
        <p:nvSpPr>
          <p:cNvPr id="6" name="Footer Placeholder 5">
            <a:extLst>
              <a:ext uri="{FF2B5EF4-FFF2-40B4-BE49-F238E27FC236}">
                <a16:creationId xmlns:a16="http://schemas.microsoft.com/office/drawing/2014/main" id="{5AA30BFC-4AC4-5858-5AEE-B7934B54C84E}"/>
              </a:ext>
            </a:extLst>
          </p:cNvPr>
          <p:cNvSpPr>
            <a:spLocks noGrp="1"/>
          </p:cNvSpPr>
          <p:nvPr>
            <p:ph type="ftr" sz="quarter" idx="11"/>
          </p:nvPr>
        </p:nvSpPr>
        <p:spPr/>
        <p:txBody>
          <a:bodyPr/>
          <a:lstStyle/>
          <a:p>
            <a:r>
              <a:rPr lang="en-US"/>
              <a:t>Dr. Shamim Ripon</a:t>
            </a:r>
          </a:p>
        </p:txBody>
      </p:sp>
      <p:sp>
        <p:nvSpPr>
          <p:cNvPr id="7" name="Slide Number Placeholder 6">
            <a:extLst>
              <a:ext uri="{FF2B5EF4-FFF2-40B4-BE49-F238E27FC236}">
                <a16:creationId xmlns:a16="http://schemas.microsoft.com/office/drawing/2014/main" id="{4F7E51DB-8AFB-6A93-9AA2-8174162AF6F1}"/>
              </a:ext>
            </a:extLst>
          </p:cNvPr>
          <p:cNvSpPr>
            <a:spLocks noGrp="1"/>
          </p:cNvSpPr>
          <p:nvPr>
            <p:ph type="sldNum" sz="quarter" idx="12"/>
          </p:nvPr>
        </p:nvSpPr>
        <p:spPr/>
        <p:txBody>
          <a:bodyPr/>
          <a:lstStyle/>
          <a:p>
            <a:fld id="{C3DB2ADC-AF19-4574-8C10-79B5B04FCA27}" type="slidenum">
              <a:rPr lang="en-US" smtClean="0"/>
              <a:t>23</a:t>
            </a:fld>
            <a:endParaRPr lang="en-US"/>
          </a:p>
        </p:txBody>
      </p:sp>
    </p:spTree>
    <p:extLst>
      <p:ext uri="{BB962C8B-B14F-4D97-AF65-F5344CB8AC3E}">
        <p14:creationId xmlns:p14="http://schemas.microsoft.com/office/powerpoint/2010/main" val="1718666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5CBC-A4D9-8E4C-851B-BF750F6BC635}"/>
              </a:ext>
            </a:extLst>
          </p:cNvPr>
          <p:cNvSpPr>
            <a:spLocks noGrp="1"/>
          </p:cNvSpPr>
          <p:nvPr>
            <p:ph type="title"/>
          </p:nvPr>
        </p:nvSpPr>
        <p:spPr/>
        <p:txBody>
          <a:bodyPr/>
          <a:lstStyle/>
          <a:p>
            <a:r>
              <a:rPr lang="en-US" dirty="0"/>
              <a:t>Objective of Incremental Test</a:t>
            </a:r>
            <a:br>
              <a:rPr lang="en-US" dirty="0"/>
            </a:br>
            <a:endParaRPr lang="en-US" dirty="0"/>
          </a:p>
        </p:txBody>
      </p:sp>
      <p:sp>
        <p:nvSpPr>
          <p:cNvPr id="3" name="Content Placeholder 2">
            <a:extLst>
              <a:ext uri="{FF2B5EF4-FFF2-40B4-BE49-F238E27FC236}">
                <a16:creationId xmlns:a16="http://schemas.microsoft.com/office/drawing/2014/main" id="{6ABFEF03-1120-C01A-09C3-230FBA1F5B9B}"/>
              </a:ext>
            </a:extLst>
          </p:cNvPr>
          <p:cNvSpPr>
            <a:spLocks noGrp="1"/>
          </p:cNvSpPr>
          <p:nvPr>
            <p:ph idx="1"/>
          </p:nvPr>
        </p:nvSpPr>
        <p:spPr/>
        <p:txBody>
          <a:bodyPr>
            <a:normAutofit/>
          </a:bodyPr>
          <a:lstStyle/>
          <a:p>
            <a:pPr>
              <a:lnSpc>
                <a:spcPct val="100000"/>
              </a:lnSpc>
              <a:spcBef>
                <a:spcPts val="600"/>
              </a:spcBef>
              <a:spcAft>
                <a:spcPts val="600"/>
              </a:spcAft>
            </a:pPr>
            <a:r>
              <a:rPr lang="en-US" sz="2400" dirty="0"/>
              <a:t>To </a:t>
            </a:r>
            <a:r>
              <a:rPr lang="en-US" sz="2400" dirty="0">
                <a:solidFill>
                  <a:srgbClr val="0070C0"/>
                </a:solidFill>
              </a:rPr>
              <a:t>ensure that different modules work together successfully after integration</a:t>
            </a:r>
          </a:p>
          <a:p>
            <a:pPr>
              <a:lnSpc>
                <a:spcPct val="100000"/>
              </a:lnSpc>
              <a:spcBef>
                <a:spcPts val="600"/>
              </a:spcBef>
              <a:spcAft>
                <a:spcPts val="600"/>
              </a:spcAft>
            </a:pPr>
            <a:r>
              <a:rPr lang="en-US" sz="2400" dirty="0">
                <a:solidFill>
                  <a:srgbClr val="0070C0"/>
                </a:solidFill>
              </a:rPr>
              <a:t>Identify the defects earlier and in each phase</a:t>
            </a:r>
            <a:r>
              <a:rPr lang="en-US" sz="2400" dirty="0"/>
              <a:t>. This gives developers an edge to identify where the problem is. Like if testing after M1 and M2 are integrated is successful but when M3 is added, the test fails; this will help the developer in segregating the issue</a:t>
            </a:r>
          </a:p>
          <a:p>
            <a:pPr>
              <a:lnSpc>
                <a:spcPct val="100000"/>
              </a:lnSpc>
              <a:spcBef>
                <a:spcPts val="600"/>
              </a:spcBef>
              <a:spcAft>
                <a:spcPts val="600"/>
              </a:spcAft>
            </a:pPr>
            <a:r>
              <a:rPr lang="en-US" sz="2400" dirty="0">
                <a:solidFill>
                  <a:srgbClr val="0070C0"/>
                </a:solidFill>
              </a:rPr>
              <a:t>Issues can be fixed in early phase without much rework and in less cost</a:t>
            </a:r>
          </a:p>
          <a:p>
            <a:pPr>
              <a:lnSpc>
                <a:spcPct val="100000"/>
              </a:lnSpc>
              <a:spcBef>
                <a:spcPts val="600"/>
              </a:spcBef>
              <a:spcAft>
                <a:spcPts val="600"/>
              </a:spcAft>
            </a:pPr>
            <a:endParaRPr lang="en-US" sz="2400" dirty="0"/>
          </a:p>
        </p:txBody>
      </p:sp>
      <p:sp>
        <p:nvSpPr>
          <p:cNvPr id="4" name="Date Placeholder 3">
            <a:extLst>
              <a:ext uri="{FF2B5EF4-FFF2-40B4-BE49-F238E27FC236}">
                <a16:creationId xmlns:a16="http://schemas.microsoft.com/office/drawing/2014/main" id="{FB3F1767-DF18-648D-F97F-5BE10E85397F}"/>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FC23799E-A34B-A395-B4FB-A2860A91E725}"/>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6CEE1C28-ADF9-C121-61D1-EF5CDA125E1E}"/>
              </a:ext>
            </a:extLst>
          </p:cNvPr>
          <p:cNvSpPr>
            <a:spLocks noGrp="1"/>
          </p:cNvSpPr>
          <p:nvPr>
            <p:ph type="sldNum" sz="quarter" idx="12"/>
          </p:nvPr>
        </p:nvSpPr>
        <p:spPr/>
        <p:txBody>
          <a:bodyPr/>
          <a:lstStyle/>
          <a:p>
            <a:fld id="{C3DB2ADC-AF19-4574-8C10-79B5B04FCA27}" type="slidenum">
              <a:rPr lang="en-US" smtClean="0"/>
              <a:t>24</a:t>
            </a:fld>
            <a:endParaRPr lang="en-US"/>
          </a:p>
        </p:txBody>
      </p:sp>
    </p:spTree>
    <p:extLst>
      <p:ext uri="{BB962C8B-B14F-4D97-AF65-F5344CB8AC3E}">
        <p14:creationId xmlns:p14="http://schemas.microsoft.com/office/powerpoint/2010/main" val="21127010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97D2-8AAB-4A81-8CAB-E3F335C455FA}"/>
              </a:ext>
            </a:extLst>
          </p:cNvPr>
          <p:cNvSpPr>
            <a:spLocks noGrp="1"/>
          </p:cNvSpPr>
          <p:nvPr>
            <p:ph type="title"/>
          </p:nvPr>
        </p:nvSpPr>
        <p:spPr/>
        <p:txBody>
          <a:bodyPr>
            <a:normAutofit/>
          </a:bodyPr>
          <a:lstStyle/>
          <a:p>
            <a:r>
              <a:rPr lang="en-US" dirty="0"/>
              <a:t>Stubs and Drivers</a:t>
            </a:r>
            <a:endParaRPr lang="en-GB" dirty="0"/>
          </a:p>
        </p:txBody>
      </p:sp>
      <p:sp>
        <p:nvSpPr>
          <p:cNvPr id="3" name="Content Placeholder 2">
            <a:extLst>
              <a:ext uri="{FF2B5EF4-FFF2-40B4-BE49-F238E27FC236}">
                <a16:creationId xmlns:a16="http://schemas.microsoft.com/office/drawing/2014/main" id="{37E90641-9F60-4A1C-AF82-9A391B91B0AA}"/>
              </a:ext>
            </a:extLst>
          </p:cNvPr>
          <p:cNvSpPr>
            <a:spLocks noGrp="1"/>
          </p:cNvSpPr>
          <p:nvPr>
            <p:ph idx="1"/>
          </p:nvPr>
        </p:nvSpPr>
        <p:spPr>
          <a:xfrm>
            <a:off x="700635" y="2293126"/>
            <a:ext cx="7924749" cy="3636088"/>
          </a:xfrm>
        </p:spPr>
        <p:txBody>
          <a:bodyPr>
            <a:normAutofit/>
          </a:bodyPr>
          <a:lstStyle/>
          <a:p>
            <a:pPr>
              <a:lnSpc>
                <a:spcPct val="100000"/>
              </a:lnSpc>
            </a:pPr>
            <a:r>
              <a:rPr lang="en-US" sz="2400" dirty="0">
                <a:latin typeface="Baskerville Old Face" panose="02020602080505020303" pitchFamily="18" charset="0"/>
              </a:rPr>
              <a:t>While testing, sometimes we face a situation where some of the modules are still under development. These modules for testing purpose are replaced with some dummy programs. These </a:t>
            </a:r>
            <a:r>
              <a:rPr lang="en-US" sz="2400" dirty="0">
                <a:solidFill>
                  <a:srgbClr val="C00000"/>
                </a:solidFill>
                <a:latin typeface="Baskerville Old Face" panose="02020602080505020303" pitchFamily="18" charset="0"/>
              </a:rPr>
              <a:t>dummy programs</a:t>
            </a:r>
            <a:r>
              <a:rPr lang="en-US" sz="2400" dirty="0">
                <a:latin typeface="Baskerville Old Face" panose="02020602080505020303" pitchFamily="18" charset="0"/>
              </a:rPr>
              <a:t> are called </a:t>
            </a:r>
            <a:r>
              <a:rPr lang="en-US" sz="2400" dirty="0">
                <a:solidFill>
                  <a:srgbClr val="C00000"/>
                </a:solidFill>
                <a:latin typeface="Baskerville Old Face" panose="02020602080505020303" pitchFamily="18" charset="0"/>
              </a:rPr>
              <a:t>stubs</a:t>
            </a:r>
            <a:r>
              <a:rPr lang="en-US" sz="2400" dirty="0">
                <a:latin typeface="Baskerville Old Face" panose="02020602080505020303" pitchFamily="18" charset="0"/>
              </a:rPr>
              <a:t> and </a:t>
            </a:r>
            <a:r>
              <a:rPr lang="en-US" sz="2400" dirty="0">
                <a:solidFill>
                  <a:srgbClr val="C00000"/>
                </a:solidFill>
                <a:latin typeface="Baskerville Old Face" panose="02020602080505020303" pitchFamily="18" charset="0"/>
              </a:rPr>
              <a:t>drivers</a:t>
            </a:r>
            <a:r>
              <a:rPr lang="en-US" sz="2400" dirty="0">
                <a:latin typeface="Baskerville Old Face" panose="02020602080505020303" pitchFamily="18" charset="0"/>
              </a:rPr>
              <a:t>.</a:t>
            </a:r>
            <a:endParaRPr lang="en-GB" sz="2400" dirty="0">
              <a:latin typeface="Baskerville Old Face" panose="02020602080505020303" pitchFamily="18" charset="0"/>
            </a:endParaRPr>
          </a:p>
        </p:txBody>
      </p:sp>
      <p:sp>
        <p:nvSpPr>
          <p:cNvPr id="4" name="Date Placeholder 3">
            <a:extLst>
              <a:ext uri="{FF2B5EF4-FFF2-40B4-BE49-F238E27FC236}">
                <a16:creationId xmlns:a16="http://schemas.microsoft.com/office/drawing/2014/main" id="{21BC6B5D-2E33-46D2-994E-1186B3F0EAD5}"/>
              </a:ext>
            </a:extLst>
          </p:cNvPr>
          <p:cNvSpPr>
            <a:spLocks noGrp="1"/>
          </p:cNvSpPr>
          <p:nvPr>
            <p:ph type="dt" sz="half" idx="10"/>
          </p:nvPr>
        </p:nvSpPr>
        <p:spPr/>
        <p:txBody>
          <a:bodyPr/>
          <a:lstStyle/>
          <a:p>
            <a:r>
              <a:rPr lang="en-US"/>
              <a:t>8/29/2023</a:t>
            </a:r>
            <a:endParaRPr lang="en-GB"/>
          </a:p>
        </p:txBody>
      </p:sp>
      <p:sp>
        <p:nvSpPr>
          <p:cNvPr id="5" name="Footer Placeholder 4">
            <a:extLst>
              <a:ext uri="{FF2B5EF4-FFF2-40B4-BE49-F238E27FC236}">
                <a16:creationId xmlns:a16="http://schemas.microsoft.com/office/drawing/2014/main" id="{A1CD7230-AD7C-4A34-A208-77ADFFC8B6A3}"/>
              </a:ext>
            </a:extLst>
          </p:cNvPr>
          <p:cNvSpPr>
            <a:spLocks noGrp="1"/>
          </p:cNvSpPr>
          <p:nvPr>
            <p:ph type="ftr" sz="quarter" idx="11"/>
          </p:nvPr>
        </p:nvSpPr>
        <p:spPr/>
        <p:txBody>
          <a:bodyPr/>
          <a:lstStyle/>
          <a:p>
            <a:r>
              <a:rPr lang="en-GB"/>
              <a:t>Dr. Shamim Ripon</a:t>
            </a:r>
          </a:p>
        </p:txBody>
      </p:sp>
      <p:sp>
        <p:nvSpPr>
          <p:cNvPr id="6" name="Slide Number Placeholder 5">
            <a:extLst>
              <a:ext uri="{FF2B5EF4-FFF2-40B4-BE49-F238E27FC236}">
                <a16:creationId xmlns:a16="http://schemas.microsoft.com/office/drawing/2014/main" id="{BEA2514E-4F8E-4D4F-A364-4B6F4E233A32}"/>
              </a:ext>
            </a:extLst>
          </p:cNvPr>
          <p:cNvSpPr>
            <a:spLocks noGrp="1"/>
          </p:cNvSpPr>
          <p:nvPr>
            <p:ph type="sldNum" sz="quarter" idx="12"/>
          </p:nvPr>
        </p:nvSpPr>
        <p:spPr/>
        <p:txBody>
          <a:bodyPr/>
          <a:lstStyle/>
          <a:p>
            <a:fld id="{9872E5A6-74EC-49F2-9628-E68C6FC71E25}" type="slidenum">
              <a:rPr lang="en-GB" smtClean="0"/>
              <a:t>25</a:t>
            </a:fld>
            <a:endParaRPr lang="en-GB"/>
          </a:p>
        </p:txBody>
      </p:sp>
      <p:pic>
        <p:nvPicPr>
          <p:cNvPr id="7" name="Picture 6">
            <a:extLst>
              <a:ext uri="{FF2B5EF4-FFF2-40B4-BE49-F238E27FC236}">
                <a16:creationId xmlns:a16="http://schemas.microsoft.com/office/drawing/2014/main" id="{064D94DF-499D-81EA-0078-2734F956029D}"/>
              </a:ext>
            </a:extLst>
          </p:cNvPr>
          <p:cNvPicPr>
            <a:picLocks noChangeAspect="1"/>
          </p:cNvPicPr>
          <p:nvPr/>
        </p:nvPicPr>
        <p:blipFill rotWithShape="1">
          <a:blip r:embed="rId3"/>
          <a:srcRect r="57960"/>
          <a:stretch/>
        </p:blipFill>
        <p:spPr>
          <a:xfrm>
            <a:off x="8770644" y="2293126"/>
            <a:ext cx="3075613" cy="3115326"/>
          </a:xfrm>
          <a:prstGeom prst="rect">
            <a:avLst/>
          </a:prstGeom>
        </p:spPr>
      </p:pic>
      <p:grpSp>
        <p:nvGrpSpPr>
          <p:cNvPr id="9" name="Group 8">
            <a:extLst>
              <a:ext uri="{FF2B5EF4-FFF2-40B4-BE49-F238E27FC236}">
                <a16:creationId xmlns:a16="http://schemas.microsoft.com/office/drawing/2014/main" id="{B9227635-74A0-A013-7C56-BED856795747}"/>
              </a:ext>
            </a:extLst>
          </p:cNvPr>
          <p:cNvGrpSpPr/>
          <p:nvPr/>
        </p:nvGrpSpPr>
        <p:grpSpPr>
          <a:xfrm>
            <a:off x="11591366" y="2343636"/>
            <a:ext cx="3075614" cy="3115468"/>
            <a:chOff x="7601803" y="1165067"/>
            <a:chExt cx="3075614" cy="3115468"/>
          </a:xfrm>
        </p:grpSpPr>
        <p:pic>
          <p:nvPicPr>
            <p:cNvPr id="10" name="Picture 9">
              <a:extLst>
                <a:ext uri="{FF2B5EF4-FFF2-40B4-BE49-F238E27FC236}">
                  <a16:creationId xmlns:a16="http://schemas.microsoft.com/office/drawing/2014/main" id="{C3080FAD-5689-A7FC-73C8-0E8434085B22}"/>
                </a:ext>
              </a:extLst>
            </p:cNvPr>
            <p:cNvPicPr>
              <a:picLocks noChangeAspect="1"/>
            </p:cNvPicPr>
            <p:nvPr/>
          </p:nvPicPr>
          <p:blipFill rotWithShape="1">
            <a:blip r:embed="rId4">
              <a:extLst>
                <a:ext uri="{28A0092B-C50C-407E-A947-70E740481C1C}">
                  <a14:useLocalDpi xmlns:a14="http://schemas.microsoft.com/office/drawing/2010/main" val="0"/>
                </a:ext>
              </a:extLst>
            </a:blip>
            <a:srcRect l="37251" r="20704" b="4918"/>
            <a:stretch/>
          </p:blipFill>
          <p:spPr>
            <a:xfrm>
              <a:off x="7601803" y="1165067"/>
              <a:ext cx="3075614" cy="3115468"/>
            </a:xfrm>
            <a:prstGeom prst="rect">
              <a:avLst/>
            </a:prstGeom>
          </p:spPr>
        </p:pic>
        <p:sp>
          <p:nvSpPr>
            <p:cNvPr id="11" name="Rectangle 10">
              <a:extLst>
                <a:ext uri="{FF2B5EF4-FFF2-40B4-BE49-F238E27FC236}">
                  <a16:creationId xmlns:a16="http://schemas.microsoft.com/office/drawing/2014/main" id="{24EF3F4D-C4E1-758D-AA1F-F509D3A81224}"/>
                </a:ext>
              </a:extLst>
            </p:cNvPr>
            <p:cNvSpPr/>
            <p:nvPr/>
          </p:nvSpPr>
          <p:spPr>
            <a:xfrm>
              <a:off x="10044752" y="1774209"/>
              <a:ext cx="632665" cy="12555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07529DA-E6EE-197C-154D-93879CE13A9A}"/>
              </a:ext>
            </a:extLst>
          </p:cNvPr>
          <p:cNvGrpSpPr/>
          <p:nvPr/>
        </p:nvGrpSpPr>
        <p:grpSpPr>
          <a:xfrm>
            <a:off x="14953398" y="2343636"/>
            <a:ext cx="2260268" cy="3115468"/>
            <a:chOff x="4590198" y="2869442"/>
            <a:chExt cx="2260268" cy="3115468"/>
          </a:xfrm>
        </p:grpSpPr>
        <p:pic>
          <p:nvPicPr>
            <p:cNvPr id="13" name="Picture 12">
              <a:extLst>
                <a:ext uri="{FF2B5EF4-FFF2-40B4-BE49-F238E27FC236}">
                  <a16:creationId xmlns:a16="http://schemas.microsoft.com/office/drawing/2014/main" id="{A695527B-E8AF-7115-31AA-8364B473F975}"/>
                </a:ext>
              </a:extLst>
            </p:cNvPr>
            <p:cNvPicPr>
              <a:picLocks noChangeAspect="1"/>
            </p:cNvPicPr>
            <p:nvPr/>
          </p:nvPicPr>
          <p:blipFill rotWithShape="1">
            <a:blip r:embed="rId4">
              <a:extLst>
                <a:ext uri="{28A0092B-C50C-407E-A947-70E740481C1C}">
                  <a14:useLocalDpi xmlns:a14="http://schemas.microsoft.com/office/drawing/2010/main" val="0"/>
                </a:ext>
              </a:extLst>
            </a:blip>
            <a:srcRect l="69102" b="4918"/>
            <a:stretch/>
          </p:blipFill>
          <p:spPr>
            <a:xfrm>
              <a:off x="4590198" y="2869442"/>
              <a:ext cx="2260268" cy="3115468"/>
            </a:xfrm>
            <a:prstGeom prst="rect">
              <a:avLst/>
            </a:prstGeom>
          </p:spPr>
        </p:pic>
        <p:sp>
          <p:nvSpPr>
            <p:cNvPr id="14" name="Rectangle 13">
              <a:extLst>
                <a:ext uri="{FF2B5EF4-FFF2-40B4-BE49-F238E27FC236}">
                  <a16:creationId xmlns:a16="http://schemas.microsoft.com/office/drawing/2014/main" id="{905D2EE0-FAFC-AD40-27BE-4A2CA65E6FD0}"/>
                </a:ext>
              </a:extLst>
            </p:cNvPr>
            <p:cNvSpPr/>
            <p:nvPr/>
          </p:nvSpPr>
          <p:spPr>
            <a:xfrm>
              <a:off x="4590198" y="4940490"/>
              <a:ext cx="527712" cy="10372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238895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97D2-8AAB-4A81-8CAB-E3F335C455FA}"/>
              </a:ext>
            </a:extLst>
          </p:cNvPr>
          <p:cNvSpPr>
            <a:spLocks noGrp="1"/>
          </p:cNvSpPr>
          <p:nvPr>
            <p:ph type="title"/>
          </p:nvPr>
        </p:nvSpPr>
        <p:spPr>
          <a:xfrm>
            <a:off x="700635" y="922096"/>
            <a:ext cx="1737765" cy="792404"/>
          </a:xfrm>
        </p:spPr>
        <p:txBody>
          <a:bodyPr>
            <a:normAutofit/>
          </a:bodyPr>
          <a:lstStyle/>
          <a:p>
            <a:r>
              <a:rPr lang="en-US" dirty="0"/>
              <a:t>Stubs</a:t>
            </a:r>
            <a:endParaRPr lang="en-GB" dirty="0"/>
          </a:p>
        </p:txBody>
      </p:sp>
      <p:sp>
        <p:nvSpPr>
          <p:cNvPr id="3" name="Content Placeholder 2">
            <a:extLst>
              <a:ext uri="{FF2B5EF4-FFF2-40B4-BE49-F238E27FC236}">
                <a16:creationId xmlns:a16="http://schemas.microsoft.com/office/drawing/2014/main" id="{37E90641-9F60-4A1C-AF82-9A391B91B0AA}"/>
              </a:ext>
            </a:extLst>
          </p:cNvPr>
          <p:cNvSpPr>
            <a:spLocks noGrp="1"/>
          </p:cNvSpPr>
          <p:nvPr>
            <p:ph idx="1"/>
          </p:nvPr>
        </p:nvSpPr>
        <p:spPr>
          <a:xfrm>
            <a:off x="2383701" y="1052575"/>
            <a:ext cx="9107664" cy="1611957"/>
          </a:xfrm>
        </p:spPr>
        <p:txBody>
          <a:bodyPr>
            <a:normAutofit lnSpcReduction="10000"/>
          </a:bodyPr>
          <a:lstStyle/>
          <a:p>
            <a:pPr marL="342900" indent="-342900">
              <a:lnSpc>
                <a:spcPct val="100000"/>
              </a:lnSpc>
              <a:spcBef>
                <a:spcPts val="0"/>
              </a:spcBef>
              <a:spcAft>
                <a:spcPts val="600"/>
              </a:spcAft>
              <a:buFont typeface="Arial" panose="020B0604020202020204" pitchFamily="34" charset="0"/>
              <a:buChar char="•"/>
            </a:pPr>
            <a:r>
              <a:rPr lang="en-US" sz="2400" dirty="0"/>
              <a:t>Stubs are used in Top-down testing approach and are known as “called programs”. </a:t>
            </a:r>
          </a:p>
          <a:p>
            <a:pPr marL="342900" indent="-342900">
              <a:lnSpc>
                <a:spcPct val="100000"/>
              </a:lnSpc>
              <a:spcBef>
                <a:spcPts val="0"/>
              </a:spcBef>
              <a:spcAft>
                <a:spcPts val="600"/>
              </a:spcAft>
              <a:buFont typeface="Arial" panose="020B0604020202020204" pitchFamily="34" charset="0"/>
              <a:buChar char="•"/>
            </a:pPr>
            <a:r>
              <a:rPr lang="en-US" sz="2400" dirty="0"/>
              <a:t>Stubs help simulate the interface between lower lever modules which are not available or developed.</a:t>
            </a:r>
          </a:p>
        </p:txBody>
      </p:sp>
      <p:sp>
        <p:nvSpPr>
          <p:cNvPr id="4" name="Date Placeholder 3">
            <a:extLst>
              <a:ext uri="{FF2B5EF4-FFF2-40B4-BE49-F238E27FC236}">
                <a16:creationId xmlns:a16="http://schemas.microsoft.com/office/drawing/2014/main" id="{21BC6B5D-2E33-46D2-994E-1186B3F0EAD5}"/>
              </a:ext>
            </a:extLst>
          </p:cNvPr>
          <p:cNvSpPr>
            <a:spLocks noGrp="1"/>
          </p:cNvSpPr>
          <p:nvPr>
            <p:ph type="dt" sz="half" idx="10"/>
          </p:nvPr>
        </p:nvSpPr>
        <p:spPr/>
        <p:txBody>
          <a:bodyPr/>
          <a:lstStyle/>
          <a:p>
            <a:r>
              <a:rPr lang="en-US"/>
              <a:t>8/29/2023</a:t>
            </a:r>
            <a:endParaRPr lang="en-GB"/>
          </a:p>
        </p:txBody>
      </p:sp>
      <p:sp>
        <p:nvSpPr>
          <p:cNvPr id="5" name="Footer Placeholder 4">
            <a:extLst>
              <a:ext uri="{FF2B5EF4-FFF2-40B4-BE49-F238E27FC236}">
                <a16:creationId xmlns:a16="http://schemas.microsoft.com/office/drawing/2014/main" id="{A1CD7230-AD7C-4A34-A208-77ADFFC8B6A3}"/>
              </a:ext>
            </a:extLst>
          </p:cNvPr>
          <p:cNvSpPr>
            <a:spLocks noGrp="1"/>
          </p:cNvSpPr>
          <p:nvPr>
            <p:ph type="ftr" sz="quarter" idx="11"/>
          </p:nvPr>
        </p:nvSpPr>
        <p:spPr/>
        <p:txBody>
          <a:bodyPr/>
          <a:lstStyle/>
          <a:p>
            <a:r>
              <a:rPr lang="en-GB"/>
              <a:t>Dr. Shamim Ripon</a:t>
            </a:r>
          </a:p>
        </p:txBody>
      </p:sp>
      <p:sp>
        <p:nvSpPr>
          <p:cNvPr id="6" name="Slide Number Placeholder 5">
            <a:extLst>
              <a:ext uri="{FF2B5EF4-FFF2-40B4-BE49-F238E27FC236}">
                <a16:creationId xmlns:a16="http://schemas.microsoft.com/office/drawing/2014/main" id="{BEA2514E-4F8E-4D4F-A364-4B6F4E233A32}"/>
              </a:ext>
            </a:extLst>
          </p:cNvPr>
          <p:cNvSpPr>
            <a:spLocks noGrp="1"/>
          </p:cNvSpPr>
          <p:nvPr>
            <p:ph type="sldNum" sz="quarter" idx="12"/>
          </p:nvPr>
        </p:nvSpPr>
        <p:spPr/>
        <p:txBody>
          <a:bodyPr/>
          <a:lstStyle/>
          <a:p>
            <a:fld id="{9872E5A6-74EC-49F2-9628-E68C6FC71E25}" type="slidenum">
              <a:rPr lang="en-GB" smtClean="0"/>
              <a:t>26</a:t>
            </a:fld>
            <a:endParaRPr lang="en-GB"/>
          </a:p>
        </p:txBody>
      </p:sp>
      <p:pic>
        <p:nvPicPr>
          <p:cNvPr id="7" name="Picture 6">
            <a:extLst>
              <a:ext uri="{FF2B5EF4-FFF2-40B4-BE49-F238E27FC236}">
                <a16:creationId xmlns:a16="http://schemas.microsoft.com/office/drawing/2014/main" id="{064D94DF-499D-81EA-0078-2734F956029D}"/>
              </a:ext>
            </a:extLst>
          </p:cNvPr>
          <p:cNvPicPr>
            <a:picLocks noChangeAspect="1"/>
          </p:cNvPicPr>
          <p:nvPr/>
        </p:nvPicPr>
        <p:blipFill rotWithShape="1">
          <a:blip r:embed="rId3"/>
          <a:srcRect r="57960"/>
          <a:stretch/>
        </p:blipFill>
        <p:spPr>
          <a:xfrm>
            <a:off x="2503471" y="2795011"/>
            <a:ext cx="3075613" cy="3115326"/>
          </a:xfrm>
          <a:prstGeom prst="rect">
            <a:avLst/>
          </a:prstGeom>
        </p:spPr>
      </p:pic>
      <p:grpSp>
        <p:nvGrpSpPr>
          <p:cNvPr id="9" name="Group 8">
            <a:extLst>
              <a:ext uri="{FF2B5EF4-FFF2-40B4-BE49-F238E27FC236}">
                <a16:creationId xmlns:a16="http://schemas.microsoft.com/office/drawing/2014/main" id="{B9227635-74A0-A013-7C56-BED856795747}"/>
              </a:ext>
            </a:extLst>
          </p:cNvPr>
          <p:cNvGrpSpPr/>
          <p:nvPr/>
        </p:nvGrpSpPr>
        <p:grpSpPr>
          <a:xfrm>
            <a:off x="5895416" y="2795011"/>
            <a:ext cx="3075614" cy="3115468"/>
            <a:chOff x="7601803" y="1165067"/>
            <a:chExt cx="3075614" cy="3115468"/>
          </a:xfrm>
        </p:grpSpPr>
        <p:pic>
          <p:nvPicPr>
            <p:cNvPr id="10" name="Picture 9">
              <a:extLst>
                <a:ext uri="{FF2B5EF4-FFF2-40B4-BE49-F238E27FC236}">
                  <a16:creationId xmlns:a16="http://schemas.microsoft.com/office/drawing/2014/main" id="{C3080FAD-5689-A7FC-73C8-0E8434085B22}"/>
                </a:ext>
              </a:extLst>
            </p:cNvPr>
            <p:cNvPicPr>
              <a:picLocks noChangeAspect="1"/>
            </p:cNvPicPr>
            <p:nvPr/>
          </p:nvPicPr>
          <p:blipFill rotWithShape="1">
            <a:blip r:embed="rId4">
              <a:extLst>
                <a:ext uri="{28A0092B-C50C-407E-A947-70E740481C1C}">
                  <a14:useLocalDpi xmlns:a14="http://schemas.microsoft.com/office/drawing/2010/main" val="0"/>
                </a:ext>
              </a:extLst>
            </a:blip>
            <a:srcRect l="37251" r="20704" b="4918"/>
            <a:stretch/>
          </p:blipFill>
          <p:spPr>
            <a:xfrm>
              <a:off x="7601803" y="1165067"/>
              <a:ext cx="3075614" cy="3115468"/>
            </a:xfrm>
            <a:prstGeom prst="rect">
              <a:avLst/>
            </a:prstGeom>
          </p:spPr>
        </p:pic>
        <p:sp>
          <p:nvSpPr>
            <p:cNvPr id="11" name="Rectangle 10">
              <a:extLst>
                <a:ext uri="{FF2B5EF4-FFF2-40B4-BE49-F238E27FC236}">
                  <a16:creationId xmlns:a16="http://schemas.microsoft.com/office/drawing/2014/main" id="{24EF3F4D-C4E1-758D-AA1F-F509D3A81224}"/>
                </a:ext>
              </a:extLst>
            </p:cNvPr>
            <p:cNvSpPr/>
            <p:nvPr/>
          </p:nvSpPr>
          <p:spPr>
            <a:xfrm>
              <a:off x="10044752" y="1774209"/>
              <a:ext cx="632665" cy="12555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07529DA-E6EE-197C-154D-93879CE13A9A}"/>
              </a:ext>
            </a:extLst>
          </p:cNvPr>
          <p:cNvGrpSpPr/>
          <p:nvPr/>
        </p:nvGrpSpPr>
        <p:grpSpPr>
          <a:xfrm>
            <a:off x="12804180" y="2664532"/>
            <a:ext cx="2260268" cy="3115468"/>
            <a:chOff x="4590198" y="2869442"/>
            <a:chExt cx="2260268" cy="3115468"/>
          </a:xfrm>
        </p:grpSpPr>
        <p:pic>
          <p:nvPicPr>
            <p:cNvPr id="13" name="Picture 12">
              <a:extLst>
                <a:ext uri="{FF2B5EF4-FFF2-40B4-BE49-F238E27FC236}">
                  <a16:creationId xmlns:a16="http://schemas.microsoft.com/office/drawing/2014/main" id="{A695527B-E8AF-7115-31AA-8364B473F975}"/>
                </a:ext>
              </a:extLst>
            </p:cNvPr>
            <p:cNvPicPr>
              <a:picLocks noChangeAspect="1"/>
            </p:cNvPicPr>
            <p:nvPr/>
          </p:nvPicPr>
          <p:blipFill rotWithShape="1">
            <a:blip r:embed="rId4">
              <a:extLst>
                <a:ext uri="{28A0092B-C50C-407E-A947-70E740481C1C}">
                  <a14:useLocalDpi xmlns:a14="http://schemas.microsoft.com/office/drawing/2010/main" val="0"/>
                </a:ext>
              </a:extLst>
            </a:blip>
            <a:srcRect l="69102" b="4918"/>
            <a:stretch/>
          </p:blipFill>
          <p:spPr>
            <a:xfrm>
              <a:off x="4590198" y="2869442"/>
              <a:ext cx="2260268" cy="3115468"/>
            </a:xfrm>
            <a:prstGeom prst="rect">
              <a:avLst/>
            </a:prstGeom>
          </p:spPr>
        </p:pic>
        <p:sp>
          <p:nvSpPr>
            <p:cNvPr id="14" name="Rectangle 13">
              <a:extLst>
                <a:ext uri="{FF2B5EF4-FFF2-40B4-BE49-F238E27FC236}">
                  <a16:creationId xmlns:a16="http://schemas.microsoft.com/office/drawing/2014/main" id="{905D2EE0-FAFC-AD40-27BE-4A2CA65E6FD0}"/>
                </a:ext>
              </a:extLst>
            </p:cNvPr>
            <p:cNvSpPr/>
            <p:nvPr/>
          </p:nvSpPr>
          <p:spPr>
            <a:xfrm>
              <a:off x="4590198" y="4940490"/>
              <a:ext cx="527712" cy="10372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04439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97D2-8AAB-4A81-8CAB-E3F335C455FA}"/>
              </a:ext>
            </a:extLst>
          </p:cNvPr>
          <p:cNvSpPr>
            <a:spLocks noGrp="1"/>
          </p:cNvSpPr>
          <p:nvPr>
            <p:ph type="title"/>
          </p:nvPr>
        </p:nvSpPr>
        <p:spPr>
          <a:xfrm>
            <a:off x="700635" y="922096"/>
            <a:ext cx="2233065" cy="716204"/>
          </a:xfrm>
        </p:spPr>
        <p:txBody>
          <a:bodyPr>
            <a:normAutofit/>
          </a:bodyPr>
          <a:lstStyle/>
          <a:p>
            <a:r>
              <a:rPr lang="en-US" dirty="0"/>
              <a:t>Drivers</a:t>
            </a:r>
            <a:endParaRPr lang="en-GB" dirty="0"/>
          </a:p>
        </p:txBody>
      </p:sp>
      <p:sp>
        <p:nvSpPr>
          <p:cNvPr id="3" name="Content Placeholder 2">
            <a:extLst>
              <a:ext uri="{FF2B5EF4-FFF2-40B4-BE49-F238E27FC236}">
                <a16:creationId xmlns:a16="http://schemas.microsoft.com/office/drawing/2014/main" id="{37E90641-9F60-4A1C-AF82-9A391B91B0AA}"/>
              </a:ext>
            </a:extLst>
          </p:cNvPr>
          <p:cNvSpPr>
            <a:spLocks noGrp="1"/>
          </p:cNvSpPr>
          <p:nvPr>
            <p:ph idx="1"/>
          </p:nvPr>
        </p:nvSpPr>
        <p:spPr>
          <a:xfrm>
            <a:off x="3037293" y="1037532"/>
            <a:ext cx="8454072" cy="1915246"/>
          </a:xfrm>
        </p:spPr>
        <p:txBody>
          <a:bodyPr>
            <a:normAutofit/>
          </a:bodyPr>
          <a:lstStyle/>
          <a:p>
            <a:pPr>
              <a:lnSpc>
                <a:spcPct val="100000"/>
              </a:lnSpc>
              <a:spcBef>
                <a:spcPts val="600"/>
              </a:spcBef>
              <a:spcAft>
                <a:spcPts val="600"/>
              </a:spcAft>
            </a:pPr>
            <a:r>
              <a:rPr lang="en-US" sz="2400" dirty="0">
                <a:latin typeface="Baskerville Old Face" panose="02020602080505020303" pitchFamily="18" charset="0"/>
              </a:rPr>
              <a:t>Drivers are used in Bottom-up testing approach and are known as “calling programs”. </a:t>
            </a:r>
          </a:p>
          <a:p>
            <a:pPr>
              <a:lnSpc>
                <a:spcPct val="100000"/>
              </a:lnSpc>
              <a:spcBef>
                <a:spcPts val="600"/>
              </a:spcBef>
              <a:spcAft>
                <a:spcPts val="600"/>
              </a:spcAft>
            </a:pPr>
            <a:r>
              <a:rPr lang="en-US" sz="2400" dirty="0">
                <a:latin typeface="Baskerville Old Face" panose="02020602080505020303" pitchFamily="18" charset="0"/>
              </a:rPr>
              <a:t>Drivers help simulate the interface between top level modules which are not developed or available.</a:t>
            </a:r>
            <a:endParaRPr lang="en-GB" sz="2400" dirty="0">
              <a:latin typeface="Baskerville Old Face" panose="02020602080505020303" pitchFamily="18" charset="0"/>
            </a:endParaRPr>
          </a:p>
        </p:txBody>
      </p:sp>
      <p:sp>
        <p:nvSpPr>
          <p:cNvPr id="4" name="Date Placeholder 3">
            <a:extLst>
              <a:ext uri="{FF2B5EF4-FFF2-40B4-BE49-F238E27FC236}">
                <a16:creationId xmlns:a16="http://schemas.microsoft.com/office/drawing/2014/main" id="{21BC6B5D-2E33-46D2-994E-1186B3F0EAD5}"/>
              </a:ext>
            </a:extLst>
          </p:cNvPr>
          <p:cNvSpPr>
            <a:spLocks noGrp="1"/>
          </p:cNvSpPr>
          <p:nvPr>
            <p:ph type="dt" sz="half" idx="10"/>
          </p:nvPr>
        </p:nvSpPr>
        <p:spPr/>
        <p:txBody>
          <a:bodyPr/>
          <a:lstStyle/>
          <a:p>
            <a:r>
              <a:rPr lang="en-US"/>
              <a:t>8/29/2023</a:t>
            </a:r>
            <a:endParaRPr lang="en-GB"/>
          </a:p>
        </p:txBody>
      </p:sp>
      <p:sp>
        <p:nvSpPr>
          <p:cNvPr id="5" name="Footer Placeholder 4">
            <a:extLst>
              <a:ext uri="{FF2B5EF4-FFF2-40B4-BE49-F238E27FC236}">
                <a16:creationId xmlns:a16="http://schemas.microsoft.com/office/drawing/2014/main" id="{A1CD7230-AD7C-4A34-A208-77ADFFC8B6A3}"/>
              </a:ext>
            </a:extLst>
          </p:cNvPr>
          <p:cNvSpPr>
            <a:spLocks noGrp="1"/>
          </p:cNvSpPr>
          <p:nvPr>
            <p:ph type="ftr" sz="quarter" idx="11"/>
          </p:nvPr>
        </p:nvSpPr>
        <p:spPr/>
        <p:txBody>
          <a:bodyPr/>
          <a:lstStyle/>
          <a:p>
            <a:r>
              <a:rPr lang="en-GB" dirty="0"/>
              <a:t>Dr. Shamim Ripon</a:t>
            </a:r>
          </a:p>
        </p:txBody>
      </p:sp>
      <p:sp>
        <p:nvSpPr>
          <p:cNvPr id="6" name="Slide Number Placeholder 5">
            <a:extLst>
              <a:ext uri="{FF2B5EF4-FFF2-40B4-BE49-F238E27FC236}">
                <a16:creationId xmlns:a16="http://schemas.microsoft.com/office/drawing/2014/main" id="{BEA2514E-4F8E-4D4F-A364-4B6F4E233A32}"/>
              </a:ext>
            </a:extLst>
          </p:cNvPr>
          <p:cNvSpPr>
            <a:spLocks noGrp="1"/>
          </p:cNvSpPr>
          <p:nvPr>
            <p:ph type="sldNum" sz="quarter" idx="12"/>
          </p:nvPr>
        </p:nvSpPr>
        <p:spPr/>
        <p:txBody>
          <a:bodyPr/>
          <a:lstStyle/>
          <a:p>
            <a:fld id="{9872E5A6-74EC-49F2-9628-E68C6FC71E25}" type="slidenum">
              <a:rPr lang="en-GB" smtClean="0"/>
              <a:t>27</a:t>
            </a:fld>
            <a:endParaRPr lang="en-GB"/>
          </a:p>
        </p:txBody>
      </p:sp>
      <p:pic>
        <p:nvPicPr>
          <p:cNvPr id="7" name="Picture 6">
            <a:extLst>
              <a:ext uri="{FF2B5EF4-FFF2-40B4-BE49-F238E27FC236}">
                <a16:creationId xmlns:a16="http://schemas.microsoft.com/office/drawing/2014/main" id="{064D94DF-499D-81EA-0078-2734F956029D}"/>
              </a:ext>
            </a:extLst>
          </p:cNvPr>
          <p:cNvPicPr>
            <a:picLocks noChangeAspect="1"/>
          </p:cNvPicPr>
          <p:nvPr/>
        </p:nvPicPr>
        <p:blipFill rotWithShape="1">
          <a:blip r:embed="rId3"/>
          <a:srcRect r="57960"/>
          <a:stretch/>
        </p:blipFill>
        <p:spPr>
          <a:xfrm>
            <a:off x="2412317" y="2803991"/>
            <a:ext cx="3075613" cy="3115326"/>
          </a:xfrm>
          <a:prstGeom prst="rect">
            <a:avLst/>
          </a:prstGeom>
        </p:spPr>
      </p:pic>
      <p:grpSp>
        <p:nvGrpSpPr>
          <p:cNvPr id="9" name="Group 8">
            <a:extLst>
              <a:ext uri="{FF2B5EF4-FFF2-40B4-BE49-F238E27FC236}">
                <a16:creationId xmlns:a16="http://schemas.microsoft.com/office/drawing/2014/main" id="{B9227635-74A0-A013-7C56-BED856795747}"/>
              </a:ext>
            </a:extLst>
          </p:cNvPr>
          <p:cNvGrpSpPr/>
          <p:nvPr/>
        </p:nvGrpSpPr>
        <p:grpSpPr>
          <a:xfrm>
            <a:off x="11591366" y="2343636"/>
            <a:ext cx="3075614" cy="3115468"/>
            <a:chOff x="7601803" y="1165067"/>
            <a:chExt cx="3075614" cy="3115468"/>
          </a:xfrm>
        </p:grpSpPr>
        <p:pic>
          <p:nvPicPr>
            <p:cNvPr id="10" name="Picture 9">
              <a:extLst>
                <a:ext uri="{FF2B5EF4-FFF2-40B4-BE49-F238E27FC236}">
                  <a16:creationId xmlns:a16="http://schemas.microsoft.com/office/drawing/2014/main" id="{C3080FAD-5689-A7FC-73C8-0E8434085B22}"/>
                </a:ext>
              </a:extLst>
            </p:cNvPr>
            <p:cNvPicPr>
              <a:picLocks noChangeAspect="1"/>
            </p:cNvPicPr>
            <p:nvPr/>
          </p:nvPicPr>
          <p:blipFill rotWithShape="1">
            <a:blip r:embed="rId4">
              <a:extLst>
                <a:ext uri="{28A0092B-C50C-407E-A947-70E740481C1C}">
                  <a14:useLocalDpi xmlns:a14="http://schemas.microsoft.com/office/drawing/2010/main" val="0"/>
                </a:ext>
              </a:extLst>
            </a:blip>
            <a:srcRect l="37251" r="20704" b="4918"/>
            <a:stretch/>
          </p:blipFill>
          <p:spPr>
            <a:xfrm>
              <a:off x="7601803" y="1165067"/>
              <a:ext cx="3075614" cy="3115468"/>
            </a:xfrm>
            <a:prstGeom prst="rect">
              <a:avLst/>
            </a:prstGeom>
          </p:spPr>
        </p:pic>
        <p:sp>
          <p:nvSpPr>
            <p:cNvPr id="11" name="Rectangle 10">
              <a:extLst>
                <a:ext uri="{FF2B5EF4-FFF2-40B4-BE49-F238E27FC236}">
                  <a16:creationId xmlns:a16="http://schemas.microsoft.com/office/drawing/2014/main" id="{24EF3F4D-C4E1-758D-AA1F-F509D3A81224}"/>
                </a:ext>
              </a:extLst>
            </p:cNvPr>
            <p:cNvSpPr/>
            <p:nvPr/>
          </p:nvSpPr>
          <p:spPr>
            <a:xfrm>
              <a:off x="10044752" y="1774209"/>
              <a:ext cx="632665" cy="12555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707529DA-E6EE-197C-154D-93879CE13A9A}"/>
              </a:ext>
            </a:extLst>
          </p:cNvPr>
          <p:cNvGrpSpPr/>
          <p:nvPr/>
        </p:nvGrpSpPr>
        <p:grpSpPr>
          <a:xfrm>
            <a:off x="5587931" y="2803991"/>
            <a:ext cx="2260268" cy="3115468"/>
            <a:chOff x="4590198" y="2869442"/>
            <a:chExt cx="2260268" cy="3115468"/>
          </a:xfrm>
        </p:grpSpPr>
        <p:pic>
          <p:nvPicPr>
            <p:cNvPr id="13" name="Picture 12">
              <a:extLst>
                <a:ext uri="{FF2B5EF4-FFF2-40B4-BE49-F238E27FC236}">
                  <a16:creationId xmlns:a16="http://schemas.microsoft.com/office/drawing/2014/main" id="{A695527B-E8AF-7115-31AA-8364B473F975}"/>
                </a:ext>
              </a:extLst>
            </p:cNvPr>
            <p:cNvPicPr>
              <a:picLocks noChangeAspect="1"/>
            </p:cNvPicPr>
            <p:nvPr/>
          </p:nvPicPr>
          <p:blipFill rotWithShape="1">
            <a:blip r:embed="rId4">
              <a:extLst>
                <a:ext uri="{28A0092B-C50C-407E-A947-70E740481C1C}">
                  <a14:useLocalDpi xmlns:a14="http://schemas.microsoft.com/office/drawing/2010/main" val="0"/>
                </a:ext>
              </a:extLst>
            </a:blip>
            <a:srcRect l="69102" b="4918"/>
            <a:stretch/>
          </p:blipFill>
          <p:spPr>
            <a:xfrm>
              <a:off x="4590198" y="2869442"/>
              <a:ext cx="2260268" cy="3115468"/>
            </a:xfrm>
            <a:prstGeom prst="rect">
              <a:avLst/>
            </a:prstGeom>
          </p:spPr>
        </p:pic>
        <p:sp>
          <p:nvSpPr>
            <p:cNvPr id="14" name="Rectangle 13">
              <a:extLst>
                <a:ext uri="{FF2B5EF4-FFF2-40B4-BE49-F238E27FC236}">
                  <a16:creationId xmlns:a16="http://schemas.microsoft.com/office/drawing/2014/main" id="{905D2EE0-FAFC-AD40-27BE-4A2CA65E6FD0}"/>
                </a:ext>
              </a:extLst>
            </p:cNvPr>
            <p:cNvSpPr/>
            <p:nvPr/>
          </p:nvSpPr>
          <p:spPr>
            <a:xfrm>
              <a:off x="4590198" y="4940490"/>
              <a:ext cx="527712" cy="103722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8823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BC0C-3740-79A5-02EC-61CF3B1BB46B}"/>
              </a:ext>
            </a:extLst>
          </p:cNvPr>
          <p:cNvSpPr>
            <a:spLocks noGrp="1"/>
          </p:cNvSpPr>
          <p:nvPr>
            <p:ph type="title"/>
          </p:nvPr>
        </p:nvSpPr>
        <p:spPr/>
        <p:txBody>
          <a:bodyPr/>
          <a:lstStyle/>
          <a:p>
            <a:r>
              <a:rPr lang="en-US" dirty="0"/>
              <a:t>Top Down</a:t>
            </a:r>
          </a:p>
        </p:txBody>
      </p:sp>
      <p:sp>
        <p:nvSpPr>
          <p:cNvPr id="3" name="Content Placeholder 2">
            <a:extLst>
              <a:ext uri="{FF2B5EF4-FFF2-40B4-BE49-F238E27FC236}">
                <a16:creationId xmlns:a16="http://schemas.microsoft.com/office/drawing/2014/main" id="{EF2393E6-B07E-7982-58DF-02732B8305D7}"/>
              </a:ext>
            </a:extLst>
          </p:cNvPr>
          <p:cNvSpPr>
            <a:spLocks noGrp="1"/>
          </p:cNvSpPr>
          <p:nvPr>
            <p:ph idx="1"/>
          </p:nvPr>
        </p:nvSpPr>
        <p:spPr/>
        <p:txBody>
          <a:bodyPr>
            <a:normAutofit/>
          </a:bodyPr>
          <a:lstStyle/>
          <a:p>
            <a:pPr>
              <a:spcBef>
                <a:spcPts val="600"/>
              </a:spcBef>
              <a:spcAft>
                <a:spcPts val="600"/>
              </a:spcAft>
            </a:pPr>
            <a:r>
              <a:rPr lang="en-US" sz="2400" dirty="0"/>
              <a:t>As the name suggests, testing takes place from top to bottom, i.e., from the central module to sub module. Modules framing the top layer of application are tested first.</a:t>
            </a:r>
          </a:p>
          <a:p>
            <a:pPr>
              <a:spcBef>
                <a:spcPts val="600"/>
              </a:spcBef>
              <a:spcAft>
                <a:spcPts val="600"/>
              </a:spcAft>
            </a:pPr>
            <a:r>
              <a:rPr lang="en-US" sz="2400" dirty="0"/>
              <a:t>This approach follows the structural flow of the application under testing. Unavailable or not developed modules or components are substituted by stubs.</a:t>
            </a:r>
          </a:p>
        </p:txBody>
      </p:sp>
      <p:sp>
        <p:nvSpPr>
          <p:cNvPr id="4" name="Date Placeholder 3">
            <a:extLst>
              <a:ext uri="{FF2B5EF4-FFF2-40B4-BE49-F238E27FC236}">
                <a16:creationId xmlns:a16="http://schemas.microsoft.com/office/drawing/2014/main" id="{38820447-6C89-417E-8592-3B4BA09A5D8E}"/>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A19B795F-68BC-B2D9-C9D8-14DFB56FDAEB}"/>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484A37B1-9A2D-AA05-E5C6-754F2361A80F}"/>
              </a:ext>
            </a:extLst>
          </p:cNvPr>
          <p:cNvSpPr>
            <a:spLocks noGrp="1"/>
          </p:cNvSpPr>
          <p:nvPr>
            <p:ph type="sldNum" sz="quarter" idx="12"/>
          </p:nvPr>
        </p:nvSpPr>
        <p:spPr/>
        <p:txBody>
          <a:bodyPr/>
          <a:lstStyle/>
          <a:p>
            <a:fld id="{C3DB2ADC-AF19-4574-8C10-79B5B04FCA27}" type="slidenum">
              <a:rPr lang="en-US" smtClean="0"/>
              <a:t>28</a:t>
            </a:fld>
            <a:endParaRPr lang="en-US"/>
          </a:p>
        </p:txBody>
      </p:sp>
    </p:spTree>
    <p:extLst>
      <p:ext uri="{BB962C8B-B14F-4D97-AF65-F5344CB8AC3E}">
        <p14:creationId xmlns:p14="http://schemas.microsoft.com/office/powerpoint/2010/main" val="32569918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DBC3C3-F161-9896-8CF8-09D580098784}"/>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B2F3405D-2D1F-4AF5-D17D-81ED365EEE00}"/>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1D399151-4F2C-6FF3-5D23-010E4FD1DD60}"/>
              </a:ext>
            </a:extLst>
          </p:cNvPr>
          <p:cNvSpPr>
            <a:spLocks noGrp="1"/>
          </p:cNvSpPr>
          <p:nvPr>
            <p:ph type="sldNum" sz="quarter" idx="12"/>
          </p:nvPr>
        </p:nvSpPr>
        <p:spPr/>
        <p:txBody>
          <a:bodyPr/>
          <a:lstStyle/>
          <a:p>
            <a:fld id="{C3DB2ADC-AF19-4574-8C10-79B5B04FCA27}" type="slidenum">
              <a:rPr lang="en-US" smtClean="0"/>
              <a:t>29</a:t>
            </a:fld>
            <a:endParaRPr lang="en-US"/>
          </a:p>
        </p:txBody>
      </p:sp>
      <p:sp>
        <p:nvSpPr>
          <p:cNvPr id="5" name="TextBox 4">
            <a:extLst>
              <a:ext uri="{FF2B5EF4-FFF2-40B4-BE49-F238E27FC236}">
                <a16:creationId xmlns:a16="http://schemas.microsoft.com/office/drawing/2014/main" id="{7A1EFF36-5585-89F5-B571-8C643F8B031E}"/>
              </a:ext>
            </a:extLst>
          </p:cNvPr>
          <p:cNvSpPr txBox="1"/>
          <p:nvPr/>
        </p:nvSpPr>
        <p:spPr>
          <a:xfrm>
            <a:off x="3048000" y="1037681"/>
            <a:ext cx="6096000" cy="461665"/>
          </a:xfrm>
          <a:prstGeom prst="rect">
            <a:avLst/>
          </a:prstGeom>
          <a:noFill/>
        </p:spPr>
        <p:txBody>
          <a:bodyPr wrap="square">
            <a:spAutoFit/>
          </a:bodyPr>
          <a:lstStyle/>
          <a:p>
            <a:pPr algn="ctr"/>
            <a:r>
              <a:rPr lang="en-US" sz="2400" b="1" dirty="0"/>
              <a:t>Let’s understand this with an example:</a:t>
            </a:r>
          </a:p>
        </p:txBody>
      </p:sp>
      <p:pic>
        <p:nvPicPr>
          <p:cNvPr id="6" name="Picture 5" descr="A diagram of a structure&#10;&#10;Description automatically generated">
            <a:extLst>
              <a:ext uri="{FF2B5EF4-FFF2-40B4-BE49-F238E27FC236}">
                <a16:creationId xmlns:a16="http://schemas.microsoft.com/office/drawing/2014/main" id="{D89E0368-4015-21F8-8F1F-F88798386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548" y="1788736"/>
            <a:ext cx="7862257" cy="4031583"/>
          </a:xfrm>
          <a:prstGeom prst="rect">
            <a:avLst/>
          </a:prstGeom>
        </p:spPr>
      </p:pic>
    </p:spTree>
    <p:extLst>
      <p:ext uri="{BB962C8B-B14F-4D97-AF65-F5344CB8AC3E}">
        <p14:creationId xmlns:p14="http://schemas.microsoft.com/office/powerpoint/2010/main" val="1945568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4CCF74-3E0F-FCAE-BF35-3C4ABE22FC46}"/>
              </a:ext>
            </a:extLst>
          </p:cNvPr>
          <p:cNvSpPr>
            <a:spLocks noGrp="1"/>
          </p:cNvSpPr>
          <p:nvPr>
            <p:ph type="title"/>
          </p:nvPr>
        </p:nvSpPr>
        <p:spPr>
          <a:xfrm>
            <a:off x="700635" y="2743485"/>
            <a:ext cx="10691265" cy="1371030"/>
          </a:xfrm>
        </p:spPr>
        <p:txBody>
          <a:bodyPr anchor="ctr" anchorCtr="1"/>
          <a:lstStyle/>
          <a:p>
            <a:pPr algn="ctr"/>
            <a:r>
              <a:rPr lang="en-US" b="1" dirty="0"/>
              <a:t>Overview</a:t>
            </a:r>
          </a:p>
        </p:txBody>
      </p:sp>
      <p:sp>
        <p:nvSpPr>
          <p:cNvPr id="5" name="Date Placeholder 4">
            <a:extLst>
              <a:ext uri="{FF2B5EF4-FFF2-40B4-BE49-F238E27FC236}">
                <a16:creationId xmlns:a16="http://schemas.microsoft.com/office/drawing/2014/main" id="{C474F7BF-E6AF-57FA-20B0-0FDE20E9F7CA}"/>
              </a:ext>
            </a:extLst>
          </p:cNvPr>
          <p:cNvSpPr>
            <a:spLocks noGrp="1"/>
          </p:cNvSpPr>
          <p:nvPr>
            <p:ph type="dt" sz="half" idx="10"/>
          </p:nvPr>
        </p:nvSpPr>
        <p:spPr/>
        <p:txBody>
          <a:bodyPr/>
          <a:lstStyle/>
          <a:p>
            <a:r>
              <a:rPr lang="en-US"/>
              <a:t>8/29/2023</a:t>
            </a:r>
          </a:p>
        </p:txBody>
      </p:sp>
      <p:sp>
        <p:nvSpPr>
          <p:cNvPr id="6" name="Footer Placeholder 5">
            <a:extLst>
              <a:ext uri="{FF2B5EF4-FFF2-40B4-BE49-F238E27FC236}">
                <a16:creationId xmlns:a16="http://schemas.microsoft.com/office/drawing/2014/main" id="{E6118D4B-E443-AB49-D826-D8D214723836}"/>
              </a:ext>
            </a:extLst>
          </p:cNvPr>
          <p:cNvSpPr>
            <a:spLocks noGrp="1"/>
          </p:cNvSpPr>
          <p:nvPr>
            <p:ph type="ftr" sz="quarter" idx="11"/>
          </p:nvPr>
        </p:nvSpPr>
        <p:spPr/>
        <p:txBody>
          <a:bodyPr/>
          <a:lstStyle/>
          <a:p>
            <a:r>
              <a:rPr lang="en-US"/>
              <a:t>Dr. Shamim Ripon</a:t>
            </a:r>
          </a:p>
        </p:txBody>
      </p:sp>
      <p:sp>
        <p:nvSpPr>
          <p:cNvPr id="7" name="Slide Number Placeholder 6">
            <a:extLst>
              <a:ext uri="{FF2B5EF4-FFF2-40B4-BE49-F238E27FC236}">
                <a16:creationId xmlns:a16="http://schemas.microsoft.com/office/drawing/2014/main" id="{A526F4D9-D23B-EEE6-3FAA-3731BA192E03}"/>
              </a:ext>
            </a:extLst>
          </p:cNvPr>
          <p:cNvSpPr>
            <a:spLocks noGrp="1"/>
          </p:cNvSpPr>
          <p:nvPr>
            <p:ph type="sldNum" sz="quarter" idx="12"/>
          </p:nvPr>
        </p:nvSpPr>
        <p:spPr/>
        <p:txBody>
          <a:bodyPr/>
          <a:lstStyle/>
          <a:p>
            <a:fld id="{C3DB2ADC-AF19-4574-8C10-79B5B04FCA27}" type="slidenum">
              <a:rPr lang="en-US" smtClean="0"/>
              <a:t>3</a:t>
            </a:fld>
            <a:endParaRPr lang="en-US"/>
          </a:p>
        </p:txBody>
      </p:sp>
    </p:spTree>
    <p:extLst>
      <p:ext uri="{BB962C8B-B14F-4D97-AF65-F5344CB8AC3E}">
        <p14:creationId xmlns:p14="http://schemas.microsoft.com/office/powerpoint/2010/main" val="21495200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3D40C79-8B06-B00C-ACCE-B1494148EB85}"/>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FE2641CF-7494-28E5-41CC-F700FE25A7D8}"/>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AED574ED-1897-D735-79E8-DE377B9DA116}"/>
              </a:ext>
            </a:extLst>
          </p:cNvPr>
          <p:cNvSpPr>
            <a:spLocks noGrp="1"/>
          </p:cNvSpPr>
          <p:nvPr>
            <p:ph type="sldNum" sz="quarter" idx="12"/>
          </p:nvPr>
        </p:nvSpPr>
        <p:spPr/>
        <p:txBody>
          <a:bodyPr/>
          <a:lstStyle/>
          <a:p>
            <a:fld id="{C3DB2ADC-AF19-4574-8C10-79B5B04FCA27}" type="slidenum">
              <a:rPr lang="en-US" smtClean="0"/>
              <a:t>30</a:t>
            </a:fld>
            <a:endParaRPr lang="en-US"/>
          </a:p>
        </p:txBody>
      </p:sp>
      <p:sp>
        <p:nvSpPr>
          <p:cNvPr id="8" name="TextBox 7">
            <a:extLst>
              <a:ext uri="{FF2B5EF4-FFF2-40B4-BE49-F238E27FC236}">
                <a16:creationId xmlns:a16="http://schemas.microsoft.com/office/drawing/2014/main" id="{85957914-7AEE-F905-1981-61C07BA94D26}"/>
              </a:ext>
            </a:extLst>
          </p:cNvPr>
          <p:cNvSpPr txBox="1"/>
          <p:nvPr/>
        </p:nvSpPr>
        <p:spPr>
          <a:xfrm>
            <a:off x="715382" y="707589"/>
            <a:ext cx="8714367" cy="3877985"/>
          </a:xfrm>
          <a:prstGeom prst="rect">
            <a:avLst/>
          </a:prstGeom>
          <a:noFill/>
        </p:spPr>
        <p:txBody>
          <a:bodyPr wrap="square">
            <a:spAutoFit/>
          </a:bodyPr>
          <a:lstStyle/>
          <a:p>
            <a:pPr marL="342900" indent="-342900">
              <a:spcBef>
                <a:spcPts val="600"/>
              </a:spcBef>
              <a:spcAft>
                <a:spcPts val="600"/>
              </a:spcAft>
              <a:buFont typeface="Arial" panose="020B0604020202020204" pitchFamily="34" charset="0"/>
              <a:buChar char="•"/>
            </a:pPr>
            <a:r>
              <a:rPr lang="en-US" sz="2200" dirty="0"/>
              <a:t>Module: Website Login aka L</a:t>
            </a:r>
          </a:p>
          <a:p>
            <a:pPr marL="342900" indent="-342900">
              <a:spcBef>
                <a:spcPts val="600"/>
              </a:spcBef>
              <a:spcAft>
                <a:spcPts val="600"/>
              </a:spcAft>
              <a:buFont typeface="Arial" panose="020B0604020202020204" pitchFamily="34" charset="0"/>
              <a:buChar char="•"/>
            </a:pPr>
            <a:r>
              <a:rPr lang="en-US" sz="2200" dirty="0"/>
              <a:t>Module: Order aka O</a:t>
            </a:r>
          </a:p>
          <a:p>
            <a:pPr marL="800100" lvl="1" indent="-342900">
              <a:spcBef>
                <a:spcPts val="600"/>
              </a:spcBef>
              <a:spcAft>
                <a:spcPts val="600"/>
              </a:spcAft>
              <a:buFont typeface="Arial" panose="020B0604020202020204" pitchFamily="34" charset="0"/>
              <a:buChar char="•"/>
            </a:pPr>
            <a:r>
              <a:rPr lang="en-US" sz="2200" dirty="0"/>
              <a:t>Module Order Summary aka OS (Not yet developed)</a:t>
            </a:r>
          </a:p>
          <a:p>
            <a:pPr marL="342900" indent="-342900">
              <a:spcBef>
                <a:spcPts val="600"/>
              </a:spcBef>
              <a:spcAft>
                <a:spcPts val="600"/>
              </a:spcAft>
              <a:buFont typeface="Arial" panose="020B0604020202020204" pitchFamily="34" charset="0"/>
              <a:buChar char="•"/>
            </a:pPr>
            <a:r>
              <a:rPr lang="en-US" sz="2200" dirty="0"/>
              <a:t>Module: Payment aka P</a:t>
            </a:r>
          </a:p>
          <a:p>
            <a:pPr marL="800100" lvl="1" indent="-342900">
              <a:spcBef>
                <a:spcPts val="600"/>
              </a:spcBef>
              <a:spcAft>
                <a:spcPts val="600"/>
              </a:spcAft>
              <a:buFont typeface="Arial" panose="020B0604020202020204" pitchFamily="34" charset="0"/>
              <a:buChar char="•"/>
            </a:pPr>
            <a:r>
              <a:rPr lang="en-US" sz="2200" dirty="0"/>
              <a:t>Module Cash Payment aka CP</a:t>
            </a:r>
          </a:p>
          <a:p>
            <a:pPr marL="800100" lvl="1" indent="-342900">
              <a:spcBef>
                <a:spcPts val="600"/>
              </a:spcBef>
              <a:spcAft>
                <a:spcPts val="600"/>
              </a:spcAft>
              <a:buFont typeface="Arial" panose="020B0604020202020204" pitchFamily="34" charset="0"/>
              <a:buChar char="•"/>
            </a:pPr>
            <a:r>
              <a:rPr lang="en-US" sz="2200" dirty="0"/>
              <a:t>Module Debit/Credit Payment aka DP (Not yet developed)</a:t>
            </a:r>
          </a:p>
          <a:p>
            <a:pPr marL="800100" lvl="1" indent="-342900">
              <a:spcBef>
                <a:spcPts val="600"/>
              </a:spcBef>
              <a:spcAft>
                <a:spcPts val="600"/>
              </a:spcAft>
              <a:buFont typeface="Arial" panose="020B0604020202020204" pitchFamily="34" charset="0"/>
              <a:buChar char="•"/>
            </a:pPr>
            <a:r>
              <a:rPr lang="en-US" sz="2200" dirty="0"/>
              <a:t>Module Wallet Payment aka WP (Not yet developed)</a:t>
            </a:r>
          </a:p>
          <a:p>
            <a:pPr marL="342900" indent="-342900">
              <a:spcBef>
                <a:spcPts val="600"/>
              </a:spcBef>
              <a:spcAft>
                <a:spcPts val="600"/>
              </a:spcAft>
              <a:buFont typeface="Arial" panose="020B0604020202020204" pitchFamily="34" charset="0"/>
              <a:buChar char="•"/>
            </a:pPr>
            <a:r>
              <a:rPr lang="en-US" sz="2200" dirty="0"/>
              <a:t>Module: Reporting aka R (Not yet developed)</a:t>
            </a:r>
          </a:p>
        </p:txBody>
      </p:sp>
      <p:pic>
        <p:nvPicPr>
          <p:cNvPr id="13" name="Picture 12" descr="A diagram of a structure&#10;&#10;Description automatically generated">
            <a:extLst>
              <a:ext uri="{FF2B5EF4-FFF2-40B4-BE49-F238E27FC236}">
                <a16:creationId xmlns:a16="http://schemas.microsoft.com/office/drawing/2014/main" id="{D0F7FF98-0814-E48D-8FD4-1EE79D6FC95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961899" y="783789"/>
            <a:ext cx="4663470" cy="2391319"/>
          </a:xfrm>
          <a:prstGeom prst="rect">
            <a:avLst/>
          </a:prstGeom>
        </p:spPr>
      </p:pic>
    </p:spTree>
    <p:extLst>
      <p:ext uri="{BB962C8B-B14F-4D97-AF65-F5344CB8AC3E}">
        <p14:creationId xmlns:p14="http://schemas.microsoft.com/office/powerpoint/2010/main" val="2323786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01CFF2-20C9-2C07-9156-95DC481B707D}"/>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EA87C149-244F-48C2-A251-7D7CF2FB1E7E}"/>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4A29759C-123C-643C-2888-DD2CB038BE22}"/>
              </a:ext>
            </a:extLst>
          </p:cNvPr>
          <p:cNvSpPr>
            <a:spLocks noGrp="1"/>
          </p:cNvSpPr>
          <p:nvPr>
            <p:ph type="sldNum" sz="quarter" idx="12"/>
          </p:nvPr>
        </p:nvSpPr>
        <p:spPr/>
        <p:txBody>
          <a:bodyPr/>
          <a:lstStyle/>
          <a:p>
            <a:fld id="{C3DB2ADC-AF19-4574-8C10-79B5B04FCA27}" type="slidenum">
              <a:rPr lang="en-US" smtClean="0"/>
              <a:t>31</a:t>
            </a:fld>
            <a:endParaRPr lang="en-US"/>
          </a:p>
        </p:txBody>
      </p:sp>
      <p:sp>
        <p:nvSpPr>
          <p:cNvPr id="6" name="TextBox 5">
            <a:extLst>
              <a:ext uri="{FF2B5EF4-FFF2-40B4-BE49-F238E27FC236}">
                <a16:creationId xmlns:a16="http://schemas.microsoft.com/office/drawing/2014/main" id="{F4A9C7D8-1AC9-AF67-CBD8-255588F9086A}"/>
              </a:ext>
            </a:extLst>
          </p:cNvPr>
          <p:cNvSpPr txBox="1"/>
          <p:nvPr/>
        </p:nvSpPr>
        <p:spPr>
          <a:xfrm>
            <a:off x="715383" y="1145739"/>
            <a:ext cx="10267950" cy="3246658"/>
          </a:xfrm>
          <a:prstGeom prst="rect">
            <a:avLst/>
          </a:prstGeom>
          <a:noFill/>
        </p:spPr>
        <p:txBody>
          <a:bodyPr wrap="square">
            <a:spAutoFit/>
          </a:bodyPr>
          <a:lstStyle/>
          <a:p>
            <a:r>
              <a:rPr lang="en-US" sz="2400" b="1" dirty="0"/>
              <a:t>Top down Incremental Integration Testing Approach</a:t>
            </a:r>
          </a:p>
          <a:p>
            <a:endParaRPr lang="en-US" sz="2400" dirty="0"/>
          </a:p>
          <a:p>
            <a:r>
              <a:rPr lang="en-US" sz="2400" dirty="0"/>
              <a:t>Following test cases will be derived:</a:t>
            </a:r>
          </a:p>
          <a:p>
            <a:endParaRPr lang="en-US" sz="2400" dirty="0"/>
          </a:p>
          <a:p>
            <a:pPr>
              <a:lnSpc>
                <a:spcPct val="120000"/>
              </a:lnSpc>
              <a:spcBef>
                <a:spcPts val="600"/>
              </a:spcBef>
              <a:spcAft>
                <a:spcPts val="600"/>
              </a:spcAft>
            </a:pPr>
            <a:r>
              <a:rPr lang="en-US" sz="2400" b="1" dirty="0"/>
              <a:t>Test Case1</a:t>
            </a:r>
            <a:r>
              <a:rPr lang="en-US" sz="2400" dirty="0"/>
              <a:t>: Module L and Module O will be integrated and tested</a:t>
            </a:r>
          </a:p>
          <a:p>
            <a:pPr>
              <a:lnSpc>
                <a:spcPct val="120000"/>
              </a:lnSpc>
              <a:spcBef>
                <a:spcPts val="600"/>
              </a:spcBef>
              <a:spcAft>
                <a:spcPts val="600"/>
              </a:spcAft>
            </a:pPr>
            <a:r>
              <a:rPr lang="en-US" sz="2400" b="1" dirty="0"/>
              <a:t>Test Case2</a:t>
            </a:r>
            <a:r>
              <a:rPr lang="en-US" sz="2400" dirty="0"/>
              <a:t>: Module L, O and P will be integrated and tested</a:t>
            </a:r>
          </a:p>
          <a:p>
            <a:pPr>
              <a:lnSpc>
                <a:spcPct val="120000"/>
              </a:lnSpc>
              <a:spcBef>
                <a:spcPts val="600"/>
              </a:spcBef>
              <a:spcAft>
                <a:spcPts val="600"/>
              </a:spcAft>
            </a:pPr>
            <a:r>
              <a:rPr lang="en-US" sz="2400" b="1" dirty="0"/>
              <a:t>Test Case3</a:t>
            </a:r>
            <a:r>
              <a:rPr lang="en-US" sz="2400" dirty="0"/>
              <a:t>: Module L, O, P and R will be integrated and tested.</a:t>
            </a:r>
          </a:p>
        </p:txBody>
      </p:sp>
    </p:spTree>
    <p:extLst>
      <p:ext uri="{BB962C8B-B14F-4D97-AF65-F5344CB8AC3E}">
        <p14:creationId xmlns:p14="http://schemas.microsoft.com/office/powerpoint/2010/main" val="66267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124F74-C97D-D889-4630-F05995131D3E}"/>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122E2F43-46C0-B815-93CB-EA2CF9557445}"/>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11893D3F-2027-1C9A-AFBF-70A98DD79E39}"/>
              </a:ext>
            </a:extLst>
          </p:cNvPr>
          <p:cNvSpPr>
            <a:spLocks noGrp="1"/>
          </p:cNvSpPr>
          <p:nvPr>
            <p:ph type="sldNum" sz="quarter" idx="12"/>
          </p:nvPr>
        </p:nvSpPr>
        <p:spPr/>
        <p:txBody>
          <a:bodyPr/>
          <a:lstStyle/>
          <a:p>
            <a:fld id="{C3DB2ADC-AF19-4574-8C10-79B5B04FCA27}" type="slidenum">
              <a:rPr lang="en-US" smtClean="0"/>
              <a:t>32</a:t>
            </a:fld>
            <a:endParaRPr lang="en-US"/>
          </a:p>
        </p:txBody>
      </p:sp>
      <p:sp>
        <p:nvSpPr>
          <p:cNvPr id="5" name="TextBox 4">
            <a:extLst>
              <a:ext uri="{FF2B5EF4-FFF2-40B4-BE49-F238E27FC236}">
                <a16:creationId xmlns:a16="http://schemas.microsoft.com/office/drawing/2014/main" id="{FC833689-9AC1-1045-BDF1-B1C70EEF4ABC}"/>
              </a:ext>
            </a:extLst>
          </p:cNvPr>
          <p:cNvSpPr txBox="1"/>
          <p:nvPr/>
        </p:nvSpPr>
        <p:spPr>
          <a:xfrm>
            <a:off x="715383" y="987424"/>
            <a:ext cx="10581267" cy="2092881"/>
          </a:xfrm>
          <a:prstGeom prst="rect">
            <a:avLst/>
          </a:prstGeom>
          <a:noFill/>
        </p:spPr>
        <p:txBody>
          <a:bodyPr wrap="square" rtlCol="0">
            <a:spAutoFit/>
          </a:bodyPr>
          <a:lstStyle/>
          <a:p>
            <a:r>
              <a:rPr lang="en-US" sz="2400" b="1" dirty="0"/>
              <a:t>Merits of Top-down Methodology</a:t>
            </a:r>
          </a:p>
          <a:p>
            <a:pPr marL="285750" indent="-285750">
              <a:spcAft>
                <a:spcPts val="600"/>
              </a:spcAft>
              <a:buFont typeface="Arial" panose="020B0604020202020204" pitchFamily="34" charset="0"/>
              <a:buChar char="•"/>
            </a:pPr>
            <a:r>
              <a:rPr lang="en-US" sz="2400" dirty="0"/>
              <a:t>Early exposure of architecture defects</a:t>
            </a:r>
          </a:p>
          <a:p>
            <a:pPr marL="285750" indent="-285750">
              <a:spcAft>
                <a:spcPts val="600"/>
              </a:spcAft>
              <a:buFont typeface="Arial" panose="020B0604020202020204" pitchFamily="34" charset="0"/>
              <a:buChar char="•"/>
            </a:pPr>
            <a:r>
              <a:rPr lang="en-US" sz="2400" dirty="0"/>
              <a:t>It outlines the working of an application as a whole in early stages and helps in early disclosure of design defects</a:t>
            </a:r>
          </a:p>
          <a:p>
            <a:pPr marL="285750" indent="-285750">
              <a:spcAft>
                <a:spcPts val="600"/>
              </a:spcAft>
              <a:buFont typeface="Arial" panose="020B0604020202020204" pitchFamily="34" charset="0"/>
              <a:buChar char="•"/>
            </a:pPr>
            <a:r>
              <a:rPr lang="en-US" sz="2400" dirty="0"/>
              <a:t>Main control points are tested early</a:t>
            </a:r>
          </a:p>
        </p:txBody>
      </p:sp>
      <p:sp>
        <p:nvSpPr>
          <p:cNvPr id="6" name="TextBox 5">
            <a:extLst>
              <a:ext uri="{FF2B5EF4-FFF2-40B4-BE49-F238E27FC236}">
                <a16:creationId xmlns:a16="http://schemas.microsoft.com/office/drawing/2014/main" id="{546DA945-2AB3-67C0-8B17-DE0D8CDEA122}"/>
              </a:ext>
            </a:extLst>
          </p:cNvPr>
          <p:cNvSpPr txBox="1"/>
          <p:nvPr/>
        </p:nvSpPr>
        <p:spPr>
          <a:xfrm>
            <a:off x="715382" y="3510996"/>
            <a:ext cx="10581267" cy="2539157"/>
          </a:xfrm>
          <a:prstGeom prst="rect">
            <a:avLst/>
          </a:prstGeom>
          <a:noFill/>
        </p:spPr>
        <p:txBody>
          <a:bodyPr wrap="square" rtlCol="0">
            <a:spAutoFit/>
          </a:bodyPr>
          <a:lstStyle/>
          <a:p>
            <a:r>
              <a:rPr lang="en-US" sz="2400" b="1" dirty="0"/>
              <a:t>De-Merits of Top-down Methodology</a:t>
            </a:r>
          </a:p>
          <a:p>
            <a:pPr marL="285750" indent="-285750">
              <a:spcAft>
                <a:spcPts val="600"/>
              </a:spcAft>
              <a:buFont typeface="Arial" panose="020B0604020202020204" pitchFamily="34" charset="0"/>
              <a:buChar char="•"/>
            </a:pPr>
            <a:r>
              <a:rPr lang="en-US" sz="2400" dirty="0"/>
              <a:t>Significant modules are tested late in cycle</a:t>
            </a:r>
          </a:p>
          <a:p>
            <a:pPr marL="285750" indent="-285750">
              <a:spcAft>
                <a:spcPts val="600"/>
              </a:spcAft>
              <a:buFont typeface="Arial" panose="020B0604020202020204" pitchFamily="34" charset="0"/>
              <a:buChar char="•"/>
            </a:pPr>
            <a:r>
              <a:rPr lang="en-US" sz="2400" dirty="0"/>
              <a:t>It is very challenging to write test conditions</a:t>
            </a:r>
          </a:p>
          <a:p>
            <a:pPr marL="285750" indent="-285750">
              <a:spcAft>
                <a:spcPts val="600"/>
              </a:spcAft>
              <a:buFont typeface="Arial" panose="020B0604020202020204" pitchFamily="34" charset="0"/>
              <a:buChar char="•"/>
            </a:pPr>
            <a:r>
              <a:rPr lang="en-US" sz="2400" dirty="0"/>
              <a:t>A stub is not a perfect implementation of related Module. It just simulates the data flow between two modules</a:t>
            </a:r>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4100315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51B2-6065-5C41-F382-80BFC6790A52}"/>
              </a:ext>
            </a:extLst>
          </p:cNvPr>
          <p:cNvSpPr>
            <a:spLocks noGrp="1"/>
          </p:cNvSpPr>
          <p:nvPr>
            <p:ph type="title"/>
          </p:nvPr>
        </p:nvSpPr>
        <p:spPr/>
        <p:txBody>
          <a:bodyPr/>
          <a:lstStyle/>
          <a:p>
            <a:r>
              <a:rPr lang="en-US" dirty="0"/>
              <a:t>Bottom-up</a:t>
            </a:r>
          </a:p>
        </p:txBody>
      </p:sp>
      <p:sp>
        <p:nvSpPr>
          <p:cNvPr id="3" name="Content Placeholder 2">
            <a:extLst>
              <a:ext uri="{FF2B5EF4-FFF2-40B4-BE49-F238E27FC236}">
                <a16:creationId xmlns:a16="http://schemas.microsoft.com/office/drawing/2014/main" id="{F59DF99E-EA82-6393-3530-8BBAA9637AB3}"/>
              </a:ext>
            </a:extLst>
          </p:cNvPr>
          <p:cNvSpPr>
            <a:spLocks noGrp="1"/>
          </p:cNvSpPr>
          <p:nvPr>
            <p:ph idx="1"/>
          </p:nvPr>
        </p:nvSpPr>
        <p:spPr/>
        <p:txBody>
          <a:bodyPr>
            <a:normAutofit/>
          </a:bodyPr>
          <a:lstStyle/>
          <a:p>
            <a:r>
              <a:rPr lang="en-US" sz="2400" dirty="0"/>
              <a:t>In this approach, testing takes place from bottom to top, i.e., modules at bottom layer are integrated and tested first and then sequentially other modules are integrated as we move up. </a:t>
            </a:r>
          </a:p>
          <a:p>
            <a:r>
              <a:rPr lang="en-US" sz="2400" dirty="0"/>
              <a:t>Unavailable or not developed modules are replaced by drivers.</a:t>
            </a:r>
          </a:p>
        </p:txBody>
      </p:sp>
      <p:sp>
        <p:nvSpPr>
          <p:cNvPr id="4" name="Date Placeholder 3">
            <a:extLst>
              <a:ext uri="{FF2B5EF4-FFF2-40B4-BE49-F238E27FC236}">
                <a16:creationId xmlns:a16="http://schemas.microsoft.com/office/drawing/2014/main" id="{81380689-2BB7-920F-73B0-6B1C6FFF130C}"/>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64F079C9-E5C8-113C-2363-4DFC27DEEC60}"/>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08C1913E-BB64-464D-9B46-B7D05CE3CCF4}"/>
              </a:ext>
            </a:extLst>
          </p:cNvPr>
          <p:cNvSpPr>
            <a:spLocks noGrp="1"/>
          </p:cNvSpPr>
          <p:nvPr>
            <p:ph type="sldNum" sz="quarter" idx="12"/>
          </p:nvPr>
        </p:nvSpPr>
        <p:spPr/>
        <p:txBody>
          <a:bodyPr/>
          <a:lstStyle/>
          <a:p>
            <a:fld id="{C3DB2ADC-AF19-4574-8C10-79B5B04FCA27}" type="slidenum">
              <a:rPr lang="en-US" smtClean="0"/>
              <a:t>33</a:t>
            </a:fld>
            <a:endParaRPr lang="en-US"/>
          </a:p>
        </p:txBody>
      </p:sp>
    </p:spTree>
    <p:extLst>
      <p:ext uri="{BB962C8B-B14F-4D97-AF65-F5344CB8AC3E}">
        <p14:creationId xmlns:p14="http://schemas.microsoft.com/office/powerpoint/2010/main" val="29836560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AA0BBEB-6D76-624E-5AFE-83B25C1C1EF0}"/>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74CD56D2-6BA3-0C47-0C2D-FE91B596BF8C}"/>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3922670F-8191-568C-310F-8836E93FB409}"/>
              </a:ext>
            </a:extLst>
          </p:cNvPr>
          <p:cNvSpPr>
            <a:spLocks noGrp="1"/>
          </p:cNvSpPr>
          <p:nvPr>
            <p:ph type="sldNum" sz="quarter" idx="12"/>
          </p:nvPr>
        </p:nvSpPr>
        <p:spPr/>
        <p:txBody>
          <a:bodyPr/>
          <a:lstStyle/>
          <a:p>
            <a:fld id="{C3DB2ADC-AF19-4574-8C10-79B5B04FCA27}" type="slidenum">
              <a:rPr lang="en-US" smtClean="0"/>
              <a:t>34</a:t>
            </a:fld>
            <a:endParaRPr lang="en-US"/>
          </a:p>
        </p:txBody>
      </p:sp>
      <p:pic>
        <p:nvPicPr>
          <p:cNvPr id="7" name="Picture 6">
            <a:extLst>
              <a:ext uri="{FF2B5EF4-FFF2-40B4-BE49-F238E27FC236}">
                <a16:creationId xmlns:a16="http://schemas.microsoft.com/office/drawing/2014/main" id="{27F29168-0232-6931-035E-68430023D7BA}"/>
              </a:ext>
            </a:extLst>
          </p:cNvPr>
          <p:cNvPicPr>
            <a:picLocks noChangeAspect="1"/>
          </p:cNvPicPr>
          <p:nvPr/>
        </p:nvPicPr>
        <p:blipFill>
          <a:blip r:embed="rId2"/>
          <a:stretch>
            <a:fillRect/>
          </a:stretch>
        </p:blipFill>
        <p:spPr>
          <a:xfrm>
            <a:off x="851646" y="1009650"/>
            <a:ext cx="4991100" cy="4191000"/>
          </a:xfrm>
          <a:prstGeom prst="rect">
            <a:avLst/>
          </a:prstGeom>
        </p:spPr>
      </p:pic>
      <p:sp>
        <p:nvSpPr>
          <p:cNvPr id="9" name="TextBox 8">
            <a:extLst>
              <a:ext uri="{FF2B5EF4-FFF2-40B4-BE49-F238E27FC236}">
                <a16:creationId xmlns:a16="http://schemas.microsoft.com/office/drawing/2014/main" id="{C1564532-49D5-A858-4BEF-8C1F6E2773E0}"/>
              </a:ext>
            </a:extLst>
          </p:cNvPr>
          <p:cNvSpPr txBox="1"/>
          <p:nvPr/>
        </p:nvSpPr>
        <p:spPr>
          <a:xfrm>
            <a:off x="6349256" y="1009650"/>
            <a:ext cx="5242110" cy="2243306"/>
          </a:xfrm>
          <a:prstGeom prst="rect">
            <a:avLst/>
          </a:prstGeom>
          <a:noFill/>
        </p:spPr>
        <p:txBody>
          <a:bodyPr wrap="square">
            <a:spAutoFit/>
          </a:bodyPr>
          <a:lstStyle/>
          <a:p>
            <a:pPr>
              <a:lnSpc>
                <a:spcPct val="150000"/>
              </a:lnSpc>
            </a:pPr>
            <a:r>
              <a:rPr lang="en-US" sz="2400" dirty="0"/>
              <a:t>Modules Rank, Marks, Percentage and Sports Grade are not yet developed so they will be substituted with related Driver</a:t>
            </a:r>
          </a:p>
        </p:txBody>
      </p:sp>
    </p:spTree>
    <p:extLst>
      <p:ext uri="{BB962C8B-B14F-4D97-AF65-F5344CB8AC3E}">
        <p14:creationId xmlns:p14="http://schemas.microsoft.com/office/powerpoint/2010/main" val="30781767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57F9C-1B4D-0854-C04E-0E9D84616BC6}"/>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315CEBE3-5E5D-180B-2F84-94FCC0CBA993}"/>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15896A03-28A6-B15A-C555-26E39D9CE746}"/>
              </a:ext>
            </a:extLst>
          </p:cNvPr>
          <p:cNvSpPr>
            <a:spLocks noGrp="1"/>
          </p:cNvSpPr>
          <p:nvPr>
            <p:ph type="sldNum" sz="quarter" idx="12"/>
          </p:nvPr>
        </p:nvSpPr>
        <p:spPr/>
        <p:txBody>
          <a:bodyPr/>
          <a:lstStyle/>
          <a:p>
            <a:fld id="{C3DB2ADC-AF19-4574-8C10-79B5B04FCA27}" type="slidenum">
              <a:rPr lang="en-US" smtClean="0"/>
              <a:t>35</a:t>
            </a:fld>
            <a:endParaRPr lang="en-US"/>
          </a:p>
        </p:txBody>
      </p:sp>
      <p:sp>
        <p:nvSpPr>
          <p:cNvPr id="6" name="TextBox 5">
            <a:extLst>
              <a:ext uri="{FF2B5EF4-FFF2-40B4-BE49-F238E27FC236}">
                <a16:creationId xmlns:a16="http://schemas.microsoft.com/office/drawing/2014/main" id="{D8C1D51F-D8A7-EB44-4F1A-D754FEF6411B}"/>
              </a:ext>
            </a:extLst>
          </p:cNvPr>
          <p:cNvSpPr txBox="1"/>
          <p:nvPr/>
        </p:nvSpPr>
        <p:spPr>
          <a:xfrm>
            <a:off x="715382" y="1997838"/>
            <a:ext cx="10695568" cy="4108817"/>
          </a:xfrm>
          <a:prstGeom prst="rect">
            <a:avLst/>
          </a:prstGeom>
          <a:noFill/>
        </p:spPr>
        <p:txBody>
          <a:bodyPr wrap="square">
            <a:spAutoFit/>
          </a:bodyPr>
          <a:lstStyle/>
          <a:p>
            <a:r>
              <a:rPr lang="en-US" sz="2400" dirty="0"/>
              <a:t>Following test cases will be derived:</a:t>
            </a:r>
          </a:p>
          <a:p>
            <a:endParaRPr lang="en-US" sz="2400" dirty="0"/>
          </a:p>
          <a:p>
            <a:pPr>
              <a:spcBef>
                <a:spcPts val="600"/>
              </a:spcBef>
              <a:spcAft>
                <a:spcPts val="600"/>
              </a:spcAft>
            </a:pPr>
            <a:r>
              <a:rPr lang="en-US" sz="2400" b="1" dirty="0"/>
              <a:t>Test Case1</a:t>
            </a:r>
            <a:r>
              <a:rPr lang="en-US" sz="2400" dirty="0"/>
              <a:t>: Unit testing of module Practical and Theory</a:t>
            </a:r>
          </a:p>
          <a:p>
            <a:pPr>
              <a:spcBef>
                <a:spcPts val="600"/>
              </a:spcBef>
              <a:spcAft>
                <a:spcPts val="600"/>
              </a:spcAft>
            </a:pPr>
            <a:r>
              <a:rPr lang="en-US" sz="2400" b="1" dirty="0"/>
              <a:t>Test Case2:</a:t>
            </a:r>
            <a:r>
              <a:rPr lang="en-US" sz="2400" dirty="0"/>
              <a:t> Integration and testing of Modules Marks-Practical-theory</a:t>
            </a:r>
          </a:p>
          <a:p>
            <a:pPr>
              <a:spcBef>
                <a:spcPts val="600"/>
              </a:spcBef>
              <a:spcAft>
                <a:spcPts val="600"/>
              </a:spcAft>
            </a:pPr>
            <a:r>
              <a:rPr lang="en-US" sz="2400" b="1" dirty="0"/>
              <a:t>Test Case3</a:t>
            </a:r>
            <a:r>
              <a:rPr lang="en-US" sz="2400" dirty="0"/>
              <a:t>: Integration and testing of Modules Percentage-Marks-Practical-Theory</a:t>
            </a:r>
          </a:p>
          <a:p>
            <a:pPr>
              <a:spcBef>
                <a:spcPts val="600"/>
              </a:spcBef>
              <a:spcAft>
                <a:spcPts val="600"/>
              </a:spcAft>
            </a:pPr>
            <a:r>
              <a:rPr lang="en-US" sz="2400" b="1" dirty="0"/>
              <a:t>Test Case4</a:t>
            </a:r>
            <a:r>
              <a:rPr lang="en-US" sz="2400" dirty="0"/>
              <a:t>: Unit testing of Module Sports Grade</a:t>
            </a:r>
          </a:p>
          <a:p>
            <a:pPr>
              <a:spcBef>
                <a:spcPts val="600"/>
              </a:spcBef>
              <a:spcAft>
                <a:spcPts val="600"/>
              </a:spcAft>
            </a:pPr>
            <a:r>
              <a:rPr lang="en-US" sz="2400" b="1" dirty="0"/>
              <a:t>Test Case5</a:t>
            </a:r>
            <a:r>
              <a:rPr lang="en-US" sz="2400" dirty="0"/>
              <a:t>: Integration and testing of Modules Rank-Sports Grade-Percentage-Marks-Practical-Theory</a:t>
            </a:r>
          </a:p>
        </p:txBody>
      </p:sp>
      <p:sp>
        <p:nvSpPr>
          <p:cNvPr id="8" name="TextBox 7">
            <a:extLst>
              <a:ext uri="{FF2B5EF4-FFF2-40B4-BE49-F238E27FC236}">
                <a16:creationId xmlns:a16="http://schemas.microsoft.com/office/drawing/2014/main" id="{865E91C6-E624-322A-33DD-8FF56F902C32}"/>
              </a:ext>
            </a:extLst>
          </p:cNvPr>
          <p:cNvSpPr txBox="1"/>
          <p:nvPr/>
        </p:nvSpPr>
        <p:spPr>
          <a:xfrm>
            <a:off x="1009650" y="994623"/>
            <a:ext cx="10172700" cy="523220"/>
          </a:xfrm>
          <a:prstGeom prst="rect">
            <a:avLst/>
          </a:prstGeom>
          <a:noFill/>
        </p:spPr>
        <p:txBody>
          <a:bodyPr wrap="square">
            <a:spAutoFit/>
          </a:bodyPr>
          <a:lstStyle/>
          <a:p>
            <a:pPr algn="ctr"/>
            <a:r>
              <a:rPr lang="en-US" sz="2800" b="1" dirty="0"/>
              <a:t>Bottom up Incremental Integration testing approach</a:t>
            </a:r>
          </a:p>
        </p:txBody>
      </p:sp>
    </p:spTree>
    <p:extLst>
      <p:ext uri="{BB962C8B-B14F-4D97-AF65-F5344CB8AC3E}">
        <p14:creationId xmlns:p14="http://schemas.microsoft.com/office/powerpoint/2010/main" val="3581882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30DD6-4BB8-2FF0-5E30-B79473EA2063}"/>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C6B181E1-1D1C-FD1C-B478-01A693455D45}"/>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47AFC09C-20DF-1BC3-9D9E-552147575188}"/>
              </a:ext>
            </a:extLst>
          </p:cNvPr>
          <p:cNvSpPr>
            <a:spLocks noGrp="1"/>
          </p:cNvSpPr>
          <p:nvPr>
            <p:ph type="sldNum" sz="quarter" idx="12"/>
          </p:nvPr>
        </p:nvSpPr>
        <p:spPr/>
        <p:txBody>
          <a:bodyPr/>
          <a:lstStyle/>
          <a:p>
            <a:fld id="{C3DB2ADC-AF19-4574-8C10-79B5B04FCA27}" type="slidenum">
              <a:rPr lang="en-US" smtClean="0"/>
              <a:t>36</a:t>
            </a:fld>
            <a:endParaRPr lang="en-US"/>
          </a:p>
        </p:txBody>
      </p:sp>
      <p:sp>
        <p:nvSpPr>
          <p:cNvPr id="6" name="TextBox 5">
            <a:extLst>
              <a:ext uri="{FF2B5EF4-FFF2-40B4-BE49-F238E27FC236}">
                <a16:creationId xmlns:a16="http://schemas.microsoft.com/office/drawing/2014/main" id="{22897CED-6494-F799-AC5E-27D4B8EF6D94}"/>
              </a:ext>
            </a:extLst>
          </p:cNvPr>
          <p:cNvSpPr txBox="1"/>
          <p:nvPr/>
        </p:nvSpPr>
        <p:spPr>
          <a:xfrm>
            <a:off x="600075" y="604094"/>
            <a:ext cx="10991850" cy="5293757"/>
          </a:xfrm>
          <a:prstGeom prst="rect">
            <a:avLst/>
          </a:prstGeom>
          <a:noFill/>
        </p:spPr>
        <p:txBody>
          <a:bodyPr wrap="square">
            <a:spAutoFit/>
          </a:bodyPr>
          <a:lstStyle/>
          <a:p>
            <a:pPr>
              <a:spcBef>
                <a:spcPts val="600"/>
              </a:spcBef>
              <a:spcAft>
                <a:spcPts val="600"/>
              </a:spcAft>
            </a:pPr>
            <a:r>
              <a:rPr lang="en-US" sz="2400" b="1" dirty="0"/>
              <a:t>Merits of Bottom-up Methodology</a:t>
            </a:r>
          </a:p>
          <a:p>
            <a:pPr marL="342900" indent="-342900">
              <a:spcAft>
                <a:spcPts val="600"/>
              </a:spcAft>
              <a:buFont typeface="Arial" panose="020B0604020202020204" pitchFamily="34" charset="0"/>
              <a:buChar char="•"/>
            </a:pPr>
            <a:r>
              <a:rPr lang="en-US" sz="2200" dirty="0"/>
              <a:t>This methodology is very useful for applications where bottom up design model is used   </a:t>
            </a:r>
          </a:p>
          <a:p>
            <a:pPr marL="342900" indent="-342900">
              <a:spcAft>
                <a:spcPts val="600"/>
              </a:spcAft>
              <a:buFont typeface="Arial" panose="020B0604020202020204" pitchFamily="34" charset="0"/>
              <a:buChar char="•"/>
            </a:pPr>
            <a:r>
              <a:rPr lang="en-US" sz="2200" dirty="0"/>
              <a:t>It’s easier to create test conditions in bottom up approach</a:t>
            </a:r>
          </a:p>
          <a:p>
            <a:pPr marL="342900" indent="-342900">
              <a:spcAft>
                <a:spcPts val="600"/>
              </a:spcAft>
              <a:buFont typeface="Arial" panose="020B0604020202020204" pitchFamily="34" charset="0"/>
              <a:buChar char="•"/>
            </a:pPr>
            <a:r>
              <a:rPr lang="en-US" sz="2200" dirty="0"/>
              <a:t>To start testing at the bottom level of hierarchy means testing of critical modules or functionality at an early stage. This helps in early discovery of errors</a:t>
            </a:r>
          </a:p>
          <a:p>
            <a:pPr marL="342900" indent="-342900">
              <a:spcAft>
                <a:spcPts val="600"/>
              </a:spcAft>
              <a:buFont typeface="Arial" panose="020B0604020202020204" pitchFamily="34" charset="0"/>
              <a:buChar char="•"/>
            </a:pPr>
            <a:r>
              <a:rPr lang="en-US" sz="2200" dirty="0"/>
              <a:t>Interface defects are detected at early stage</a:t>
            </a:r>
          </a:p>
          <a:p>
            <a:endParaRPr lang="en-US" sz="2000" dirty="0"/>
          </a:p>
          <a:p>
            <a:pPr>
              <a:spcBef>
                <a:spcPts val="600"/>
              </a:spcBef>
              <a:spcAft>
                <a:spcPts val="600"/>
              </a:spcAft>
            </a:pPr>
            <a:r>
              <a:rPr lang="en-US" sz="2400" b="1" dirty="0"/>
              <a:t>De-merits of Bottom-up Methodology</a:t>
            </a:r>
          </a:p>
          <a:p>
            <a:pPr marL="342900" indent="-342900">
              <a:spcAft>
                <a:spcPts val="600"/>
              </a:spcAft>
              <a:buFont typeface="Arial" panose="020B0604020202020204" pitchFamily="34" charset="0"/>
              <a:buChar char="•"/>
            </a:pPr>
            <a:r>
              <a:rPr lang="en-US" sz="2200" dirty="0"/>
              <a:t>Drivers are more difficult to write than stub</a:t>
            </a:r>
          </a:p>
          <a:p>
            <a:pPr marL="342900" indent="-342900">
              <a:spcAft>
                <a:spcPts val="600"/>
              </a:spcAft>
              <a:buFont typeface="Arial" panose="020B0604020202020204" pitchFamily="34" charset="0"/>
              <a:buChar char="•"/>
            </a:pPr>
            <a:r>
              <a:rPr lang="en-US" sz="2200" dirty="0"/>
              <a:t>Design defects are caught in the later stage</a:t>
            </a:r>
          </a:p>
          <a:p>
            <a:pPr marL="342900" indent="-342900">
              <a:spcAft>
                <a:spcPts val="600"/>
              </a:spcAft>
              <a:buFont typeface="Arial" panose="020B0604020202020204" pitchFamily="34" charset="0"/>
              <a:buChar char="•"/>
            </a:pPr>
            <a:r>
              <a:rPr lang="en-US" sz="2200" dirty="0"/>
              <a:t>In this approach, we do not have working application until the last module is build</a:t>
            </a:r>
          </a:p>
          <a:p>
            <a:pPr marL="342900" indent="-342900">
              <a:spcAft>
                <a:spcPts val="600"/>
              </a:spcAft>
              <a:buFont typeface="Arial" panose="020B0604020202020204" pitchFamily="34" charset="0"/>
              <a:buChar char="•"/>
            </a:pPr>
            <a:r>
              <a:rPr lang="en-US" sz="2200" dirty="0"/>
              <a:t>Driver is not a complete implementation of related Module. It just simulates the data flow between two modules</a:t>
            </a:r>
            <a:r>
              <a:rPr lang="en-US" sz="2000" dirty="0"/>
              <a:t>.</a:t>
            </a:r>
          </a:p>
        </p:txBody>
      </p:sp>
    </p:spTree>
    <p:extLst>
      <p:ext uri="{BB962C8B-B14F-4D97-AF65-F5344CB8AC3E}">
        <p14:creationId xmlns:p14="http://schemas.microsoft.com/office/powerpoint/2010/main" val="4203237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2EB513-F5E7-D6FF-7517-A9DDF0194675}"/>
              </a:ext>
            </a:extLst>
          </p:cNvPr>
          <p:cNvSpPr>
            <a:spLocks noGrp="1"/>
          </p:cNvSpPr>
          <p:nvPr>
            <p:ph type="title"/>
          </p:nvPr>
        </p:nvSpPr>
        <p:spPr/>
        <p:txBody>
          <a:bodyPr/>
          <a:lstStyle/>
          <a:p>
            <a:r>
              <a:rPr lang="en-US" dirty="0"/>
              <a:t>Sandwich Testing</a:t>
            </a:r>
          </a:p>
        </p:txBody>
      </p:sp>
      <p:sp>
        <p:nvSpPr>
          <p:cNvPr id="6" name="Content Placeholder 5">
            <a:extLst>
              <a:ext uri="{FF2B5EF4-FFF2-40B4-BE49-F238E27FC236}">
                <a16:creationId xmlns:a16="http://schemas.microsoft.com/office/drawing/2014/main" id="{0A28BCAE-E238-93B1-FBCA-474C01D02D60}"/>
              </a:ext>
            </a:extLst>
          </p:cNvPr>
          <p:cNvSpPr>
            <a:spLocks noGrp="1"/>
          </p:cNvSpPr>
          <p:nvPr>
            <p:ph idx="1"/>
          </p:nvPr>
        </p:nvSpPr>
        <p:spPr/>
        <p:txBody>
          <a:bodyPr>
            <a:normAutofit/>
          </a:bodyPr>
          <a:lstStyle/>
          <a:p>
            <a:r>
              <a:rPr lang="en-US" sz="2400" dirty="0"/>
              <a:t>This approach is a hybrid of top-down and bottom-up methodology. </a:t>
            </a:r>
          </a:p>
          <a:p>
            <a:r>
              <a:rPr lang="en-US" sz="2400" dirty="0"/>
              <a:t>Stub and drivers are used for incomplete or not developed modules.</a:t>
            </a:r>
          </a:p>
          <a:p>
            <a:endParaRPr lang="en-US" sz="2400" dirty="0"/>
          </a:p>
        </p:txBody>
      </p:sp>
      <p:sp>
        <p:nvSpPr>
          <p:cNvPr id="2" name="Date Placeholder 1">
            <a:extLst>
              <a:ext uri="{FF2B5EF4-FFF2-40B4-BE49-F238E27FC236}">
                <a16:creationId xmlns:a16="http://schemas.microsoft.com/office/drawing/2014/main" id="{79B9D932-E848-C2EE-565B-B8AAE3A864BF}"/>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F162AEA3-48F6-148F-2B7F-580192DADD43}"/>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5926CA49-01D2-4253-A31A-1962DF15171E}"/>
              </a:ext>
            </a:extLst>
          </p:cNvPr>
          <p:cNvSpPr>
            <a:spLocks noGrp="1"/>
          </p:cNvSpPr>
          <p:nvPr>
            <p:ph type="sldNum" sz="quarter" idx="12"/>
          </p:nvPr>
        </p:nvSpPr>
        <p:spPr/>
        <p:txBody>
          <a:bodyPr/>
          <a:lstStyle/>
          <a:p>
            <a:fld id="{C3DB2ADC-AF19-4574-8C10-79B5B04FCA27}" type="slidenum">
              <a:rPr lang="en-US" smtClean="0"/>
              <a:t>37</a:t>
            </a:fld>
            <a:endParaRPr lang="en-US"/>
          </a:p>
        </p:txBody>
      </p:sp>
    </p:spTree>
    <p:extLst>
      <p:ext uri="{BB962C8B-B14F-4D97-AF65-F5344CB8AC3E}">
        <p14:creationId xmlns:p14="http://schemas.microsoft.com/office/powerpoint/2010/main" val="3873628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DD09C2-CF1D-4077-8481-98FF8E80C880}"/>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B4B3E86D-E2F1-D703-55A2-0409F1FDBA82}"/>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CED473B1-A0F9-0023-F401-0E40411C184C}"/>
              </a:ext>
            </a:extLst>
          </p:cNvPr>
          <p:cNvSpPr>
            <a:spLocks noGrp="1"/>
          </p:cNvSpPr>
          <p:nvPr>
            <p:ph type="sldNum" sz="quarter" idx="12"/>
          </p:nvPr>
        </p:nvSpPr>
        <p:spPr/>
        <p:txBody>
          <a:bodyPr/>
          <a:lstStyle/>
          <a:p>
            <a:fld id="{C3DB2ADC-AF19-4574-8C10-79B5B04FCA27}" type="slidenum">
              <a:rPr lang="en-US" smtClean="0"/>
              <a:t>38</a:t>
            </a:fld>
            <a:endParaRPr lang="en-US"/>
          </a:p>
        </p:txBody>
      </p:sp>
      <p:sp>
        <p:nvSpPr>
          <p:cNvPr id="8" name="TextBox 7">
            <a:extLst>
              <a:ext uri="{FF2B5EF4-FFF2-40B4-BE49-F238E27FC236}">
                <a16:creationId xmlns:a16="http://schemas.microsoft.com/office/drawing/2014/main" id="{81B85241-2C82-05DA-0991-F419FB404B43}"/>
              </a:ext>
            </a:extLst>
          </p:cNvPr>
          <p:cNvSpPr txBox="1"/>
          <p:nvPr/>
        </p:nvSpPr>
        <p:spPr>
          <a:xfrm>
            <a:off x="749452" y="795725"/>
            <a:ext cx="10841914" cy="4878259"/>
          </a:xfrm>
          <a:prstGeom prst="rect">
            <a:avLst/>
          </a:prstGeom>
          <a:noFill/>
        </p:spPr>
        <p:txBody>
          <a:bodyPr wrap="square">
            <a:spAutoFit/>
          </a:bodyPr>
          <a:lstStyle/>
          <a:p>
            <a:r>
              <a:rPr lang="en-US" sz="2400" b="1" dirty="0"/>
              <a:t>Testing Approach</a:t>
            </a:r>
          </a:p>
          <a:p>
            <a:endParaRPr lang="en-US" sz="2200" dirty="0"/>
          </a:p>
          <a:p>
            <a:pPr marL="457200" indent="-457200">
              <a:spcAft>
                <a:spcPts val="600"/>
              </a:spcAft>
              <a:buFont typeface="+mj-lt"/>
              <a:buAutoNum type="arabicPeriod"/>
            </a:pPr>
            <a:r>
              <a:rPr lang="en-US" sz="2200" dirty="0"/>
              <a:t>A middle layer is identified from which bottom-up and top-down testing are done. This middle layer is also known as </a:t>
            </a:r>
            <a:r>
              <a:rPr lang="en-US" sz="2200" b="1" dirty="0"/>
              <a:t>target layer</a:t>
            </a:r>
          </a:p>
          <a:p>
            <a:pPr marL="457200" indent="-457200">
              <a:spcAft>
                <a:spcPts val="600"/>
              </a:spcAft>
              <a:buFont typeface="+mj-lt"/>
              <a:buAutoNum type="arabicPeriod"/>
            </a:pPr>
            <a:r>
              <a:rPr lang="en-US" sz="2200" dirty="0"/>
              <a:t>Target layer is identified as per Heuristic approach, i.e., select a layer which allows minimal use of Stubs and drivers</a:t>
            </a:r>
          </a:p>
          <a:p>
            <a:pPr marL="457200" indent="-457200">
              <a:spcAft>
                <a:spcPts val="600"/>
              </a:spcAft>
              <a:buFont typeface="+mj-lt"/>
              <a:buAutoNum type="arabicPeriod"/>
            </a:pPr>
            <a:r>
              <a:rPr lang="en-US" sz="2200" dirty="0"/>
              <a:t>Top-down testing starts from middle layer and moves downwards towards lower level modules. This layer below middle layer is known as </a:t>
            </a:r>
            <a:r>
              <a:rPr lang="en-US" sz="2200" b="1" dirty="0"/>
              <a:t>Bottom layer</a:t>
            </a:r>
          </a:p>
          <a:p>
            <a:pPr marL="457200" indent="-457200">
              <a:spcAft>
                <a:spcPts val="600"/>
              </a:spcAft>
              <a:buFont typeface="+mj-lt"/>
              <a:buAutoNum type="arabicPeriod"/>
            </a:pPr>
            <a:r>
              <a:rPr lang="en-US" sz="2200" dirty="0"/>
              <a:t>Bottom-up testing also starts from middle layer and move up towards top layer modules. This layer above middle layer is known as </a:t>
            </a:r>
            <a:r>
              <a:rPr lang="en-US" sz="2200" b="1" dirty="0"/>
              <a:t>Top layer</a:t>
            </a:r>
          </a:p>
          <a:p>
            <a:pPr marL="457200" indent="-457200">
              <a:spcAft>
                <a:spcPts val="600"/>
              </a:spcAft>
              <a:buFont typeface="+mj-lt"/>
              <a:buAutoNum type="arabicPeriod"/>
            </a:pPr>
            <a:r>
              <a:rPr lang="en-US" sz="2200" dirty="0"/>
              <a:t>With use of stubs and drivers, user interface and functions of lower level modules are tested respectively</a:t>
            </a:r>
          </a:p>
          <a:p>
            <a:pPr marL="457200" indent="-457200">
              <a:spcAft>
                <a:spcPts val="600"/>
              </a:spcAft>
              <a:buFont typeface="+mj-lt"/>
              <a:buAutoNum type="arabicPeriod"/>
            </a:pPr>
            <a:r>
              <a:rPr lang="en-US" sz="2200" dirty="0"/>
              <a:t>In the end, only middle layer is left for the execution of the final test</a:t>
            </a:r>
          </a:p>
        </p:txBody>
      </p:sp>
    </p:spTree>
    <p:extLst>
      <p:ext uri="{BB962C8B-B14F-4D97-AF65-F5344CB8AC3E}">
        <p14:creationId xmlns:p14="http://schemas.microsoft.com/office/powerpoint/2010/main" val="3880426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038295-9A86-902A-78ED-9C6A15B7E088}"/>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36158A9A-5B83-C18A-1FD6-A287FB22E48D}"/>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E17CE8BE-74D7-8215-5939-7CE21F4BFA50}"/>
              </a:ext>
            </a:extLst>
          </p:cNvPr>
          <p:cNvSpPr>
            <a:spLocks noGrp="1"/>
          </p:cNvSpPr>
          <p:nvPr>
            <p:ph type="sldNum" sz="quarter" idx="12"/>
          </p:nvPr>
        </p:nvSpPr>
        <p:spPr/>
        <p:txBody>
          <a:bodyPr/>
          <a:lstStyle/>
          <a:p>
            <a:fld id="{C3DB2ADC-AF19-4574-8C10-79B5B04FCA27}" type="slidenum">
              <a:rPr lang="en-US" smtClean="0"/>
              <a:t>39</a:t>
            </a:fld>
            <a:endParaRPr lang="en-US"/>
          </a:p>
        </p:txBody>
      </p:sp>
      <p:pic>
        <p:nvPicPr>
          <p:cNvPr id="6" name="Picture 5" descr="A diagram of a system&#10;&#10;Description automatically generated">
            <a:extLst>
              <a:ext uri="{FF2B5EF4-FFF2-40B4-BE49-F238E27FC236}">
                <a16:creationId xmlns:a16="http://schemas.microsoft.com/office/drawing/2014/main" id="{1EF0871C-4F56-CC6D-8CE8-CA4B04B9AD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75" y="1047155"/>
            <a:ext cx="7088567" cy="3555325"/>
          </a:xfrm>
          <a:prstGeom prst="rect">
            <a:avLst/>
          </a:prstGeom>
        </p:spPr>
      </p:pic>
      <p:sp>
        <p:nvSpPr>
          <p:cNvPr id="8" name="TextBox 7">
            <a:extLst>
              <a:ext uri="{FF2B5EF4-FFF2-40B4-BE49-F238E27FC236}">
                <a16:creationId xmlns:a16="http://schemas.microsoft.com/office/drawing/2014/main" id="{E8F27183-F71B-5033-ECF7-C6B0FD882792}"/>
              </a:ext>
            </a:extLst>
          </p:cNvPr>
          <p:cNvSpPr txBox="1"/>
          <p:nvPr/>
        </p:nvSpPr>
        <p:spPr>
          <a:xfrm>
            <a:off x="7758485" y="1047155"/>
            <a:ext cx="4433515" cy="2477601"/>
          </a:xfrm>
          <a:prstGeom prst="rect">
            <a:avLst/>
          </a:prstGeom>
          <a:noFill/>
        </p:spPr>
        <p:txBody>
          <a:bodyPr wrap="square">
            <a:spAutoFit/>
          </a:bodyPr>
          <a:lstStyle/>
          <a:p>
            <a:pPr>
              <a:spcBef>
                <a:spcPts val="600"/>
              </a:spcBef>
              <a:spcAft>
                <a:spcPts val="1200"/>
              </a:spcAft>
            </a:pPr>
            <a:r>
              <a:rPr lang="en-US" sz="2200" dirty="0"/>
              <a:t>Test Case2: Test A, G, H and I</a:t>
            </a:r>
          </a:p>
          <a:p>
            <a:pPr>
              <a:spcBef>
                <a:spcPts val="600"/>
              </a:spcBef>
              <a:spcAft>
                <a:spcPts val="1200"/>
              </a:spcAft>
            </a:pPr>
            <a:r>
              <a:rPr lang="en-US" sz="2200" dirty="0"/>
              <a:t>Test Case3: Test G, X, and Y</a:t>
            </a:r>
          </a:p>
          <a:p>
            <a:pPr>
              <a:spcBef>
                <a:spcPts val="600"/>
              </a:spcBef>
              <a:spcAft>
                <a:spcPts val="1200"/>
              </a:spcAft>
            </a:pPr>
            <a:r>
              <a:rPr lang="en-US" sz="2200" dirty="0"/>
              <a:t>Test Case4: Test H and Z</a:t>
            </a:r>
          </a:p>
          <a:p>
            <a:pPr>
              <a:spcBef>
                <a:spcPts val="600"/>
              </a:spcBef>
              <a:spcAft>
                <a:spcPts val="1200"/>
              </a:spcAft>
            </a:pPr>
            <a:r>
              <a:rPr lang="en-US" sz="2200" dirty="0"/>
              <a:t>Test Case5: Test A, G, H, I, X, Y, and Z</a:t>
            </a:r>
          </a:p>
        </p:txBody>
      </p:sp>
      <p:sp>
        <p:nvSpPr>
          <p:cNvPr id="10" name="TextBox 9">
            <a:extLst>
              <a:ext uri="{FF2B5EF4-FFF2-40B4-BE49-F238E27FC236}">
                <a16:creationId xmlns:a16="http://schemas.microsoft.com/office/drawing/2014/main" id="{EC8AEC17-3689-BDE8-CD77-06725D10F42A}"/>
              </a:ext>
            </a:extLst>
          </p:cNvPr>
          <p:cNvSpPr txBox="1"/>
          <p:nvPr/>
        </p:nvSpPr>
        <p:spPr>
          <a:xfrm>
            <a:off x="476409" y="4979848"/>
            <a:ext cx="10778780" cy="830997"/>
          </a:xfrm>
          <a:prstGeom prst="rect">
            <a:avLst/>
          </a:prstGeom>
          <a:noFill/>
        </p:spPr>
        <p:txBody>
          <a:bodyPr wrap="square">
            <a:spAutoFit/>
          </a:bodyPr>
          <a:lstStyle/>
          <a:p>
            <a:r>
              <a:rPr lang="en-US" sz="2400" dirty="0"/>
              <a:t>Test Case1: Test A, X, Y, and Z individually – where Test A comes under Top layer test and Test X, Y and Z comes under Bottom layer tests</a:t>
            </a:r>
          </a:p>
        </p:txBody>
      </p:sp>
    </p:spTree>
    <p:extLst>
      <p:ext uri="{BB962C8B-B14F-4D97-AF65-F5344CB8AC3E}">
        <p14:creationId xmlns:p14="http://schemas.microsoft.com/office/powerpoint/2010/main" val="178164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29BB97D8-FF6B-D191-1982-4D21E69118D6}"/>
              </a:ext>
            </a:extLst>
          </p:cNvPr>
          <p:cNvSpPr>
            <a:spLocks noGrp="1"/>
          </p:cNvSpPr>
          <p:nvPr>
            <p:ph type="dt" sz="half" idx="10"/>
          </p:nvPr>
        </p:nvSpPr>
        <p:spPr/>
        <p:txBody>
          <a:bodyPr/>
          <a:lstStyle/>
          <a:p>
            <a:r>
              <a:rPr lang="en-US"/>
              <a:t>8/29/2023</a:t>
            </a:r>
          </a:p>
        </p:txBody>
      </p:sp>
      <p:sp>
        <p:nvSpPr>
          <p:cNvPr id="7" name="Footer Placeholder 6">
            <a:extLst>
              <a:ext uri="{FF2B5EF4-FFF2-40B4-BE49-F238E27FC236}">
                <a16:creationId xmlns:a16="http://schemas.microsoft.com/office/drawing/2014/main" id="{D8DB0E0A-A100-FFFF-44F9-597099AB4BDA}"/>
              </a:ext>
            </a:extLst>
          </p:cNvPr>
          <p:cNvSpPr>
            <a:spLocks noGrp="1"/>
          </p:cNvSpPr>
          <p:nvPr>
            <p:ph type="ftr" sz="quarter" idx="11"/>
          </p:nvPr>
        </p:nvSpPr>
        <p:spPr/>
        <p:txBody>
          <a:bodyPr/>
          <a:lstStyle/>
          <a:p>
            <a:r>
              <a:rPr lang="en-US"/>
              <a:t>Dr. Shamim Ripon</a:t>
            </a:r>
          </a:p>
        </p:txBody>
      </p:sp>
      <p:sp>
        <p:nvSpPr>
          <p:cNvPr id="8" name="Slide Number Placeholder 7">
            <a:extLst>
              <a:ext uri="{FF2B5EF4-FFF2-40B4-BE49-F238E27FC236}">
                <a16:creationId xmlns:a16="http://schemas.microsoft.com/office/drawing/2014/main" id="{8B1EA6C2-7B74-8E39-F797-84101871671C}"/>
              </a:ext>
            </a:extLst>
          </p:cNvPr>
          <p:cNvSpPr>
            <a:spLocks noGrp="1"/>
          </p:cNvSpPr>
          <p:nvPr>
            <p:ph type="sldNum" sz="quarter" idx="12"/>
          </p:nvPr>
        </p:nvSpPr>
        <p:spPr/>
        <p:txBody>
          <a:bodyPr/>
          <a:lstStyle/>
          <a:p>
            <a:fld id="{C3DB2ADC-AF19-4574-8C10-79B5B04FCA27}" type="slidenum">
              <a:rPr lang="en-US" smtClean="0"/>
              <a:t>4</a:t>
            </a:fld>
            <a:endParaRPr lang="en-US"/>
          </a:p>
        </p:txBody>
      </p:sp>
      <p:sp>
        <p:nvSpPr>
          <p:cNvPr id="3" name="Content Placeholder 2">
            <a:extLst>
              <a:ext uri="{FF2B5EF4-FFF2-40B4-BE49-F238E27FC236}">
                <a16:creationId xmlns:a16="http://schemas.microsoft.com/office/drawing/2014/main" id="{CAD02979-52DA-24EA-3690-CC3EBCE44C07}"/>
              </a:ext>
            </a:extLst>
          </p:cNvPr>
          <p:cNvSpPr>
            <a:spLocks noGrp="1"/>
          </p:cNvSpPr>
          <p:nvPr>
            <p:ph idx="4294967295"/>
          </p:nvPr>
        </p:nvSpPr>
        <p:spPr>
          <a:xfrm>
            <a:off x="476819" y="1048657"/>
            <a:ext cx="6673850" cy="2579914"/>
          </a:xfrm>
        </p:spPr>
        <p:txBody>
          <a:bodyPr>
            <a:normAutofit fontScale="92500" lnSpcReduction="20000"/>
          </a:bodyPr>
          <a:lstStyle/>
          <a:p>
            <a:pPr>
              <a:lnSpc>
                <a:spcPct val="110000"/>
              </a:lnSpc>
              <a:spcBef>
                <a:spcPts val="600"/>
              </a:spcBef>
              <a:spcAft>
                <a:spcPts val="600"/>
              </a:spcAft>
            </a:pPr>
            <a:r>
              <a:rPr lang="en-US" sz="2400" dirty="0"/>
              <a:t>Integration testing is the second level of the software testing process comes after unit testing. </a:t>
            </a:r>
          </a:p>
          <a:p>
            <a:pPr>
              <a:lnSpc>
                <a:spcPct val="110000"/>
              </a:lnSpc>
              <a:spcBef>
                <a:spcPts val="600"/>
              </a:spcBef>
              <a:spcAft>
                <a:spcPts val="600"/>
              </a:spcAft>
            </a:pPr>
            <a:r>
              <a:rPr lang="en-US" sz="2400" dirty="0"/>
              <a:t>In this testing, units or individual components of the software are tested in a group. </a:t>
            </a:r>
          </a:p>
          <a:p>
            <a:pPr>
              <a:lnSpc>
                <a:spcPct val="110000"/>
              </a:lnSpc>
              <a:spcBef>
                <a:spcPts val="600"/>
              </a:spcBef>
              <a:spcAft>
                <a:spcPts val="600"/>
              </a:spcAft>
            </a:pPr>
            <a:r>
              <a:rPr lang="en-US" sz="2400" dirty="0"/>
              <a:t>The focus of the integration testing level is to expose defects at the time of interaction between integrated components or units.</a:t>
            </a:r>
          </a:p>
        </p:txBody>
      </p:sp>
      <p:pic>
        <p:nvPicPr>
          <p:cNvPr id="4" name="Picture 3">
            <a:extLst>
              <a:ext uri="{FF2B5EF4-FFF2-40B4-BE49-F238E27FC236}">
                <a16:creationId xmlns:a16="http://schemas.microsoft.com/office/drawing/2014/main" id="{CF6D63F8-B242-E341-A4CE-74AF5B4FF4F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361559" y="841040"/>
            <a:ext cx="4672936" cy="4311094"/>
          </a:xfrm>
          <a:prstGeom prst="rect">
            <a:avLst/>
          </a:prstGeom>
        </p:spPr>
      </p:pic>
    </p:spTree>
    <p:extLst>
      <p:ext uri="{BB962C8B-B14F-4D97-AF65-F5344CB8AC3E}">
        <p14:creationId xmlns:p14="http://schemas.microsoft.com/office/powerpoint/2010/main" val="1878492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7FA73E-3CE0-F7DD-581B-A6E9B40CBEEC}"/>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166242A9-1779-8966-6C41-E899703CF7B8}"/>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CD868B98-B13B-EB0C-5E70-DDB1E1C8C9BA}"/>
              </a:ext>
            </a:extLst>
          </p:cNvPr>
          <p:cNvSpPr>
            <a:spLocks noGrp="1"/>
          </p:cNvSpPr>
          <p:nvPr>
            <p:ph type="sldNum" sz="quarter" idx="12"/>
          </p:nvPr>
        </p:nvSpPr>
        <p:spPr/>
        <p:txBody>
          <a:bodyPr/>
          <a:lstStyle/>
          <a:p>
            <a:fld id="{C3DB2ADC-AF19-4574-8C10-79B5B04FCA27}" type="slidenum">
              <a:rPr lang="en-US" smtClean="0"/>
              <a:t>40</a:t>
            </a:fld>
            <a:endParaRPr lang="en-US"/>
          </a:p>
        </p:txBody>
      </p:sp>
      <p:sp>
        <p:nvSpPr>
          <p:cNvPr id="6" name="TextBox 5">
            <a:extLst>
              <a:ext uri="{FF2B5EF4-FFF2-40B4-BE49-F238E27FC236}">
                <a16:creationId xmlns:a16="http://schemas.microsoft.com/office/drawing/2014/main" id="{D0980927-F435-608A-FD69-B4C41141D3AC}"/>
              </a:ext>
            </a:extLst>
          </p:cNvPr>
          <p:cNvSpPr txBox="1"/>
          <p:nvPr/>
        </p:nvSpPr>
        <p:spPr>
          <a:xfrm>
            <a:off x="715382" y="954822"/>
            <a:ext cx="10653657" cy="4385816"/>
          </a:xfrm>
          <a:prstGeom prst="rect">
            <a:avLst/>
          </a:prstGeom>
          <a:noFill/>
        </p:spPr>
        <p:txBody>
          <a:bodyPr wrap="square">
            <a:spAutoFit/>
          </a:bodyPr>
          <a:lstStyle/>
          <a:p>
            <a:r>
              <a:rPr lang="en-US" sz="2400" b="1" dirty="0"/>
              <a:t>Merits of Sandwich Testing Methodology</a:t>
            </a:r>
          </a:p>
          <a:p>
            <a:endParaRPr lang="en-US" dirty="0"/>
          </a:p>
          <a:p>
            <a:pPr marL="285750" indent="-285750">
              <a:spcBef>
                <a:spcPts val="600"/>
              </a:spcBef>
              <a:spcAft>
                <a:spcPts val="600"/>
              </a:spcAft>
              <a:buFont typeface="Arial" panose="020B0604020202020204" pitchFamily="34" charset="0"/>
              <a:buChar char="•"/>
            </a:pPr>
            <a:r>
              <a:rPr lang="en-US" sz="2200" dirty="0"/>
              <a:t>It is very beneficial for a big project which has various sub-projects</a:t>
            </a:r>
          </a:p>
          <a:p>
            <a:pPr marL="285750" indent="-285750">
              <a:spcBef>
                <a:spcPts val="600"/>
              </a:spcBef>
              <a:spcAft>
                <a:spcPts val="600"/>
              </a:spcAft>
              <a:buFont typeface="Arial" panose="020B0604020202020204" pitchFamily="34" charset="0"/>
              <a:buChar char="•"/>
            </a:pPr>
            <a:r>
              <a:rPr lang="en-US" sz="2200" dirty="0"/>
              <a:t>Top-down and bottom-up testing methodology can run side by side</a:t>
            </a:r>
          </a:p>
          <a:p>
            <a:endParaRPr lang="en-US" dirty="0"/>
          </a:p>
          <a:p>
            <a:r>
              <a:rPr lang="en-US" sz="2400" b="1" dirty="0"/>
              <a:t>De-merits of Sandwich Testing Methodology</a:t>
            </a:r>
          </a:p>
          <a:p>
            <a:endParaRPr lang="en-US" dirty="0"/>
          </a:p>
          <a:p>
            <a:pPr marL="342900" indent="-342900">
              <a:spcBef>
                <a:spcPts val="600"/>
              </a:spcBef>
              <a:spcAft>
                <a:spcPts val="600"/>
              </a:spcAft>
              <a:buFont typeface="Arial" panose="020B0604020202020204" pitchFamily="34" charset="0"/>
              <a:buChar char="•"/>
            </a:pPr>
            <a:r>
              <a:rPr lang="en-US" sz="2200" dirty="0"/>
              <a:t>Before module unification, subsystems and their interfaces are not tested thoroughly</a:t>
            </a:r>
          </a:p>
          <a:p>
            <a:pPr marL="342900" indent="-342900">
              <a:spcBef>
                <a:spcPts val="600"/>
              </a:spcBef>
              <a:spcAft>
                <a:spcPts val="600"/>
              </a:spcAft>
              <a:buFont typeface="Arial" panose="020B0604020202020204" pitchFamily="34" charset="0"/>
              <a:buChar char="•"/>
            </a:pPr>
            <a:r>
              <a:rPr lang="en-US" sz="2200" dirty="0"/>
              <a:t>Higher cost due to involvement of both top-down and bottom-up testing methodology</a:t>
            </a:r>
          </a:p>
          <a:p>
            <a:pPr marL="342900" indent="-342900">
              <a:spcBef>
                <a:spcPts val="600"/>
              </a:spcBef>
              <a:spcAft>
                <a:spcPts val="600"/>
              </a:spcAft>
              <a:buFont typeface="Arial" panose="020B0604020202020204" pitchFamily="34" charset="0"/>
              <a:buChar char="•"/>
            </a:pPr>
            <a:r>
              <a:rPr lang="en-US" sz="2200" dirty="0"/>
              <a:t>This type of testing is not advised for a system where modules are highly inter-dependent</a:t>
            </a:r>
          </a:p>
        </p:txBody>
      </p:sp>
    </p:spTree>
    <p:extLst>
      <p:ext uri="{BB962C8B-B14F-4D97-AF65-F5344CB8AC3E}">
        <p14:creationId xmlns:p14="http://schemas.microsoft.com/office/powerpoint/2010/main" val="18647456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F057B0-51AC-26A3-FEAB-FCE271315208}"/>
              </a:ext>
            </a:extLst>
          </p:cNvPr>
          <p:cNvSpPr>
            <a:spLocks noGrp="1"/>
          </p:cNvSpPr>
          <p:nvPr>
            <p:ph type="title"/>
          </p:nvPr>
        </p:nvSpPr>
        <p:spPr/>
        <p:txBody>
          <a:bodyPr/>
          <a:lstStyle/>
          <a:p>
            <a:r>
              <a:rPr lang="en-US" dirty="0"/>
              <a:t>Big Bang Integration Testing</a:t>
            </a:r>
          </a:p>
        </p:txBody>
      </p:sp>
      <p:sp>
        <p:nvSpPr>
          <p:cNvPr id="6" name="Content Placeholder 5">
            <a:extLst>
              <a:ext uri="{FF2B5EF4-FFF2-40B4-BE49-F238E27FC236}">
                <a16:creationId xmlns:a16="http://schemas.microsoft.com/office/drawing/2014/main" id="{334F4616-4E36-876C-C828-0526573B267A}"/>
              </a:ext>
            </a:extLst>
          </p:cNvPr>
          <p:cNvSpPr>
            <a:spLocks noGrp="1"/>
          </p:cNvSpPr>
          <p:nvPr>
            <p:ph idx="1"/>
          </p:nvPr>
        </p:nvSpPr>
        <p:spPr/>
        <p:txBody>
          <a:bodyPr>
            <a:normAutofit/>
          </a:bodyPr>
          <a:lstStyle/>
          <a:p>
            <a:r>
              <a:rPr lang="en-US" sz="2400" dirty="0"/>
              <a:t>Big Bang testing is a type of testing where all the components are integrated together at once and then tested as a whole.</a:t>
            </a:r>
          </a:p>
          <a:p>
            <a:r>
              <a:rPr lang="en-US" sz="2400" dirty="0"/>
              <a:t>Individual modules are not integrated until and unless all the modules are ready.</a:t>
            </a:r>
          </a:p>
          <a:p>
            <a:r>
              <a:rPr lang="en-US" sz="2400" dirty="0"/>
              <a:t>All the modules are integrated without performing any integration testing and then it’s executed to know whether all the integrated modules are working fine or not.</a:t>
            </a:r>
          </a:p>
        </p:txBody>
      </p:sp>
      <p:sp>
        <p:nvSpPr>
          <p:cNvPr id="2" name="Date Placeholder 1">
            <a:extLst>
              <a:ext uri="{FF2B5EF4-FFF2-40B4-BE49-F238E27FC236}">
                <a16:creationId xmlns:a16="http://schemas.microsoft.com/office/drawing/2014/main" id="{F1451813-1CBF-8957-8476-65DE65B6C1CC}"/>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50EF69FF-F414-7EA8-FDDC-055D914D16B4}"/>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04950B42-08FB-E612-9472-6D05DE029D69}"/>
              </a:ext>
            </a:extLst>
          </p:cNvPr>
          <p:cNvSpPr>
            <a:spLocks noGrp="1"/>
          </p:cNvSpPr>
          <p:nvPr>
            <p:ph type="sldNum" sz="quarter" idx="12"/>
          </p:nvPr>
        </p:nvSpPr>
        <p:spPr/>
        <p:txBody>
          <a:bodyPr/>
          <a:lstStyle/>
          <a:p>
            <a:fld id="{C3DB2ADC-AF19-4574-8C10-79B5B04FCA27}" type="slidenum">
              <a:rPr lang="en-US" smtClean="0"/>
              <a:t>41</a:t>
            </a:fld>
            <a:endParaRPr lang="en-US"/>
          </a:p>
        </p:txBody>
      </p:sp>
    </p:spTree>
    <p:extLst>
      <p:ext uri="{BB962C8B-B14F-4D97-AF65-F5344CB8AC3E}">
        <p14:creationId xmlns:p14="http://schemas.microsoft.com/office/powerpoint/2010/main" val="123512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96F5B8E-B1AB-A852-8A2C-9BC2B215C647}"/>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4C099F12-1423-81A9-41A0-ACBD384AE4CF}"/>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4325E7B7-6FD8-F8DE-A6A5-A976498D82F1}"/>
              </a:ext>
            </a:extLst>
          </p:cNvPr>
          <p:cNvSpPr>
            <a:spLocks noGrp="1"/>
          </p:cNvSpPr>
          <p:nvPr>
            <p:ph type="sldNum" sz="quarter" idx="12"/>
          </p:nvPr>
        </p:nvSpPr>
        <p:spPr/>
        <p:txBody>
          <a:bodyPr/>
          <a:lstStyle/>
          <a:p>
            <a:fld id="{C3DB2ADC-AF19-4574-8C10-79B5B04FCA27}" type="slidenum">
              <a:rPr lang="en-US" smtClean="0"/>
              <a:t>42</a:t>
            </a:fld>
            <a:endParaRPr lang="en-US"/>
          </a:p>
        </p:txBody>
      </p:sp>
      <p:pic>
        <p:nvPicPr>
          <p:cNvPr id="7" name="Picture 6">
            <a:extLst>
              <a:ext uri="{FF2B5EF4-FFF2-40B4-BE49-F238E27FC236}">
                <a16:creationId xmlns:a16="http://schemas.microsoft.com/office/drawing/2014/main" id="{897558AF-D757-1F0C-4EEA-EA1C0249CDBF}"/>
              </a:ext>
            </a:extLst>
          </p:cNvPr>
          <p:cNvPicPr>
            <a:picLocks noChangeAspect="1"/>
          </p:cNvPicPr>
          <p:nvPr/>
        </p:nvPicPr>
        <p:blipFill>
          <a:blip r:embed="rId2"/>
          <a:stretch>
            <a:fillRect/>
          </a:stretch>
        </p:blipFill>
        <p:spPr>
          <a:xfrm>
            <a:off x="3018472" y="911517"/>
            <a:ext cx="6155055" cy="5034965"/>
          </a:xfrm>
          <a:prstGeom prst="rect">
            <a:avLst/>
          </a:prstGeom>
        </p:spPr>
      </p:pic>
    </p:spTree>
    <p:extLst>
      <p:ext uri="{BB962C8B-B14F-4D97-AF65-F5344CB8AC3E}">
        <p14:creationId xmlns:p14="http://schemas.microsoft.com/office/powerpoint/2010/main" val="7410962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4FEAFA-5A33-F75B-5E0E-0ED2285F21E3}"/>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FD68A8C1-2202-D454-B997-FD99AAD3EB9D}"/>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C0443312-736C-9AB8-BFED-389400CD5313}"/>
              </a:ext>
            </a:extLst>
          </p:cNvPr>
          <p:cNvSpPr>
            <a:spLocks noGrp="1"/>
          </p:cNvSpPr>
          <p:nvPr>
            <p:ph type="sldNum" sz="quarter" idx="12"/>
          </p:nvPr>
        </p:nvSpPr>
        <p:spPr/>
        <p:txBody>
          <a:bodyPr/>
          <a:lstStyle/>
          <a:p>
            <a:fld id="{C3DB2ADC-AF19-4574-8C10-79B5B04FCA27}" type="slidenum">
              <a:rPr lang="en-US" smtClean="0"/>
              <a:t>43</a:t>
            </a:fld>
            <a:endParaRPr lang="en-US"/>
          </a:p>
        </p:txBody>
      </p:sp>
      <p:sp>
        <p:nvSpPr>
          <p:cNvPr id="6" name="TextBox 5">
            <a:extLst>
              <a:ext uri="{FF2B5EF4-FFF2-40B4-BE49-F238E27FC236}">
                <a16:creationId xmlns:a16="http://schemas.microsoft.com/office/drawing/2014/main" id="{46CCC3C6-2285-F736-66C7-D1D86BF119F1}"/>
              </a:ext>
            </a:extLst>
          </p:cNvPr>
          <p:cNvSpPr txBox="1"/>
          <p:nvPr/>
        </p:nvSpPr>
        <p:spPr>
          <a:xfrm>
            <a:off x="792480" y="952143"/>
            <a:ext cx="10607040" cy="5447645"/>
          </a:xfrm>
          <a:prstGeom prst="rect">
            <a:avLst/>
          </a:prstGeom>
          <a:noFill/>
        </p:spPr>
        <p:txBody>
          <a:bodyPr wrap="square">
            <a:spAutoFit/>
          </a:bodyPr>
          <a:lstStyle/>
          <a:p>
            <a:r>
              <a:rPr lang="en-US" sz="2400" b="1" dirty="0"/>
              <a:t>Advantages of Big Bang Integration Testing:</a:t>
            </a:r>
          </a:p>
          <a:p>
            <a:endParaRPr lang="en-US" dirty="0"/>
          </a:p>
          <a:p>
            <a:pPr marL="342900" indent="-342900">
              <a:spcBef>
                <a:spcPts val="600"/>
              </a:spcBef>
              <a:spcAft>
                <a:spcPts val="600"/>
              </a:spcAft>
              <a:buFont typeface="Arial" panose="020B0604020202020204" pitchFamily="34" charset="0"/>
              <a:buChar char="•"/>
            </a:pPr>
            <a:r>
              <a:rPr lang="en-US" sz="2200" dirty="0"/>
              <a:t>Consists of completed and checked modules</a:t>
            </a:r>
          </a:p>
          <a:p>
            <a:pPr marL="342900" indent="-342900">
              <a:spcBef>
                <a:spcPts val="600"/>
              </a:spcBef>
              <a:spcAft>
                <a:spcPts val="600"/>
              </a:spcAft>
              <a:buFont typeface="Arial" panose="020B0604020202020204" pitchFamily="34" charset="0"/>
              <a:buChar char="•"/>
            </a:pPr>
            <a:r>
              <a:rPr lang="en-US" sz="2200" dirty="0"/>
              <a:t>It is extremely suitable for small systems.</a:t>
            </a:r>
          </a:p>
          <a:p>
            <a:pPr marL="342900" indent="-342900">
              <a:spcBef>
                <a:spcPts val="600"/>
              </a:spcBef>
              <a:spcAft>
                <a:spcPts val="600"/>
              </a:spcAft>
              <a:buFont typeface="Arial" panose="020B0604020202020204" pitchFamily="34" charset="0"/>
              <a:buChar char="•"/>
            </a:pPr>
            <a:r>
              <a:rPr lang="en-US" sz="2200" dirty="0"/>
              <a:t>The main advantage is that everything is finished before integration testing starts.</a:t>
            </a:r>
          </a:p>
          <a:p>
            <a:endParaRPr lang="en-US" dirty="0"/>
          </a:p>
          <a:p>
            <a:r>
              <a:rPr lang="en-US" sz="2400" b="1" dirty="0"/>
              <a:t>Disadvantages of Big Bang Testing:</a:t>
            </a:r>
            <a:endParaRPr lang="en-US" sz="2200" dirty="0"/>
          </a:p>
          <a:p>
            <a:pPr marL="342900" indent="-342900">
              <a:spcBef>
                <a:spcPts val="600"/>
              </a:spcBef>
              <a:spcAft>
                <a:spcPts val="600"/>
              </a:spcAft>
              <a:buFont typeface="Arial" panose="020B0604020202020204" pitchFamily="34" charset="0"/>
              <a:buChar char="•"/>
            </a:pPr>
            <a:endParaRPr lang="en-US" dirty="0"/>
          </a:p>
          <a:p>
            <a:pPr marL="342900" indent="-342900">
              <a:spcBef>
                <a:spcPts val="600"/>
              </a:spcBef>
              <a:spcAft>
                <a:spcPts val="600"/>
              </a:spcAft>
              <a:buFont typeface="Arial" panose="020B0604020202020204" pitchFamily="34" charset="0"/>
              <a:buChar char="•"/>
            </a:pPr>
            <a:r>
              <a:rPr lang="en-US" sz="2200" dirty="0"/>
              <a:t>There is a high chance of missing some critical defects, which might pop up in the production environment.</a:t>
            </a:r>
          </a:p>
          <a:p>
            <a:pPr marL="342900" indent="-342900">
              <a:spcBef>
                <a:spcPts val="600"/>
              </a:spcBef>
              <a:spcAft>
                <a:spcPts val="600"/>
              </a:spcAft>
              <a:buFont typeface="Arial" panose="020B0604020202020204" pitchFamily="34" charset="0"/>
              <a:buChar char="•"/>
            </a:pPr>
            <a:r>
              <a:rPr lang="en-US" sz="2200" dirty="0"/>
              <a:t>It is very difficult to cover all the cases for integration testing.</a:t>
            </a:r>
          </a:p>
          <a:p>
            <a:pPr marL="342900" indent="-342900">
              <a:spcBef>
                <a:spcPts val="600"/>
              </a:spcBef>
              <a:spcAft>
                <a:spcPts val="600"/>
              </a:spcAft>
              <a:buFont typeface="Arial" panose="020B0604020202020204" pitchFamily="34" charset="0"/>
              <a:buChar char="•"/>
            </a:pPr>
            <a:r>
              <a:rPr lang="en-US" sz="2200" dirty="0"/>
              <a:t>Causes delay as tester needs to wait till all modules are integrated. </a:t>
            </a:r>
          </a:p>
          <a:p>
            <a:endParaRPr lang="en-US" dirty="0"/>
          </a:p>
        </p:txBody>
      </p:sp>
    </p:spTree>
    <p:extLst>
      <p:ext uri="{BB962C8B-B14F-4D97-AF65-F5344CB8AC3E}">
        <p14:creationId xmlns:p14="http://schemas.microsoft.com/office/powerpoint/2010/main" val="3979730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A90BA0-4811-0574-90B3-17EBE7B19C1F}"/>
              </a:ext>
            </a:extLst>
          </p:cNvPr>
          <p:cNvSpPr>
            <a:spLocks noGrp="1"/>
          </p:cNvSpPr>
          <p:nvPr>
            <p:ph type="title"/>
          </p:nvPr>
        </p:nvSpPr>
        <p:spPr/>
        <p:txBody>
          <a:bodyPr/>
          <a:lstStyle/>
          <a:p>
            <a:r>
              <a:rPr lang="en-US" dirty="0"/>
              <a:t>GUI application Integration Test</a:t>
            </a:r>
          </a:p>
        </p:txBody>
      </p:sp>
      <p:sp>
        <p:nvSpPr>
          <p:cNvPr id="6" name="Content Placeholder 5">
            <a:extLst>
              <a:ext uri="{FF2B5EF4-FFF2-40B4-BE49-F238E27FC236}">
                <a16:creationId xmlns:a16="http://schemas.microsoft.com/office/drawing/2014/main" id="{D0C07636-6C72-1A17-70D7-137E4907400D}"/>
              </a:ext>
            </a:extLst>
          </p:cNvPr>
          <p:cNvSpPr>
            <a:spLocks noGrp="1"/>
          </p:cNvSpPr>
          <p:nvPr>
            <p:ph idx="1"/>
          </p:nvPr>
        </p:nvSpPr>
        <p:spPr/>
        <p:txBody>
          <a:bodyPr/>
          <a:lstStyle/>
          <a:p>
            <a:r>
              <a:rPr lang="en-US" dirty="0"/>
              <a:t>How we can imply integration testing in Black box technique?</a:t>
            </a:r>
          </a:p>
          <a:p>
            <a:endParaRPr lang="en-US" dirty="0"/>
          </a:p>
          <a:p>
            <a:r>
              <a:rPr lang="en-US" dirty="0"/>
              <a:t>A web application is a multitier application. </a:t>
            </a:r>
          </a:p>
          <a:p>
            <a:r>
              <a:rPr lang="en-US" dirty="0"/>
              <a:t>There is a front end which is visible to the user, a middle layer which has business logic, some more middle layer which does some validations, integrate some third party APIs etc., then there is the back layer which is the database.</a:t>
            </a:r>
          </a:p>
        </p:txBody>
      </p:sp>
      <p:sp>
        <p:nvSpPr>
          <p:cNvPr id="2" name="Date Placeholder 1">
            <a:extLst>
              <a:ext uri="{FF2B5EF4-FFF2-40B4-BE49-F238E27FC236}">
                <a16:creationId xmlns:a16="http://schemas.microsoft.com/office/drawing/2014/main" id="{13DCD0C5-C28D-C7AE-5C61-8C2EBE9A181C}"/>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21B164F3-E6AE-617B-6F88-6864AC419626}"/>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C0575E30-BFF0-5A66-DACE-B6778CBE52C3}"/>
              </a:ext>
            </a:extLst>
          </p:cNvPr>
          <p:cNvSpPr>
            <a:spLocks noGrp="1"/>
          </p:cNvSpPr>
          <p:nvPr>
            <p:ph type="sldNum" sz="quarter" idx="12"/>
          </p:nvPr>
        </p:nvSpPr>
        <p:spPr/>
        <p:txBody>
          <a:bodyPr/>
          <a:lstStyle/>
          <a:p>
            <a:fld id="{C3DB2ADC-AF19-4574-8C10-79B5B04FCA27}" type="slidenum">
              <a:rPr lang="en-US" smtClean="0"/>
              <a:t>44</a:t>
            </a:fld>
            <a:endParaRPr lang="en-US"/>
          </a:p>
        </p:txBody>
      </p:sp>
    </p:spTree>
    <p:extLst>
      <p:ext uri="{BB962C8B-B14F-4D97-AF65-F5344CB8AC3E}">
        <p14:creationId xmlns:p14="http://schemas.microsoft.com/office/powerpoint/2010/main" val="19741929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59E9696-5C97-B2EE-9A27-C9E5CFF87685}"/>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B3BAB032-8566-C688-7F1C-ED880DCF67CF}"/>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6831FC2E-28EF-E9EB-FBE8-1673B2262E26}"/>
              </a:ext>
            </a:extLst>
          </p:cNvPr>
          <p:cNvSpPr>
            <a:spLocks noGrp="1"/>
          </p:cNvSpPr>
          <p:nvPr>
            <p:ph type="sldNum" sz="quarter" idx="12"/>
          </p:nvPr>
        </p:nvSpPr>
        <p:spPr/>
        <p:txBody>
          <a:bodyPr/>
          <a:lstStyle/>
          <a:p>
            <a:fld id="{C3DB2ADC-AF19-4574-8C10-79B5B04FCA27}" type="slidenum">
              <a:rPr lang="en-US" smtClean="0"/>
              <a:t>45</a:t>
            </a:fld>
            <a:endParaRPr lang="en-US"/>
          </a:p>
        </p:txBody>
      </p:sp>
      <p:sp>
        <p:nvSpPr>
          <p:cNvPr id="8" name="TextBox 7">
            <a:extLst>
              <a:ext uri="{FF2B5EF4-FFF2-40B4-BE49-F238E27FC236}">
                <a16:creationId xmlns:a16="http://schemas.microsoft.com/office/drawing/2014/main" id="{AC2ADF7A-9D35-E309-B5FE-8035EE7DB9FD}"/>
              </a:ext>
            </a:extLst>
          </p:cNvPr>
          <p:cNvSpPr txBox="1"/>
          <p:nvPr/>
        </p:nvSpPr>
        <p:spPr>
          <a:xfrm>
            <a:off x="669757" y="338921"/>
            <a:ext cx="10515600" cy="1446550"/>
          </a:xfrm>
          <a:prstGeom prst="rect">
            <a:avLst/>
          </a:prstGeom>
          <a:noFill/>
        </p:spPr>
        <p:txBody>
          <a:bodyPr wrap="square">
            <a:spAutoFit/>
          </a:bodyPr>
          <a:lstStyle/>
          <a:p>
            <a:r>
              <a:rPr lang="en-US" sz="2200" dirty="0"/>
              <a:t>I am the owner of an advertising company and I post ads on different websites. At the end of the month, I want to see how many people saw my ads and how many people clicked on my ads. I need a report for my ads displayed and I charge accordingly to my clients.</a:t>
            </a:r>
          </a:p>
        </p:txBody>
      </p:sp>
      <p:pic>
        <p:nvPicPr>
          <p:cNvPr id="11" name="Picture 10">
            <a:extLst>
              <a:ext uri="{FF2B5EF4-FFF2-40B4-BE49-F238E27FC236}">
                <a16:creationId xmlns:a16="http://schemas.microsoft.com/office/drawing/2014/main" id="{71B564AA-FF35-CD56-939D-3EEAA235617A}"/>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763003" y="1986450"/>
            <a:ext cx="8329108" cy="4310529"/>
          </a:xfrm>
          <a:prstGeom prst="rect">
            <a:avLst/>
          </a:prstGeom>
        </p:spPr>
      </p:pic>
      <p:sp>
        <p:nvSpPr>
          <p:cNvPr id="13" name="TextBox 12">
            <a:extLst>
              <a:ext uri="{FF2B5EF4-FFF2-40B4-BE49-F238E27FC236}">
                <a16:creationId xmlns:a16="http://schemas.microsoft.com/office/drawing/2014/main" id="{0BB234BC-CA02-C913-6140-24EA82C9EEA3}"/>
              </a:ext>
            </a:extLst>
          </p:cNvPr>
          <p:cNvSpPr txBox="1"/>
          <p:nvPr/>
        </p:nvSpPr>
        <p:spPr>
          <a:xfrm rot="16200000">
            <a:off x="-533401" y="3565846"/>
            <a:ext cx="2743200" cy="461665"/>
          </a:xfrm>
          <a:prstGeom prst="rect">
            <a:avLst/>
          </a:prstGeom>
          <a:noFill/>
        </p:spPr>
        <p:txBody>
          <a:bodyPr wrap="square">
            <a:spAutoFit/>
          </a:bodyPr>
          <a:lstStyle/>
          <a:p>
            <a:r>
              <a:rPr lang="en-US" sz="2400" b="1" dirty="0"/>
              <a:t>The architecture</a:t>
            </a:r>
          </a:p>
        </p:txBody>
      </p:sp>
    </p:spTree>
    <p:extLst>
      <p:ext uri="{BB962C8B-B14F-4D97-AF65-F5344CB8AC3E}">
        <p14:creationId xmlns:p14="http://schemas.microsoft.com/office/powerpoint/2010/main" val="5678313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6AAF94-82E1-6E34-7C28-8764A85623C2}"/>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8DAD28A0-7D9F-0CBF-F74E-E01D49EFEC15}"/>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4513F5B3-595A-A974-D901-85EE347A638F}"/>
              </a:ext>
            </a:extLst>
          </p:cNvPr>
          <p:cNvSpPr>
            <a:spLocks noGrp="1"/>
          </p:cNvSpPr>
          <p:nvPr>
            <p:ph type="sldNum" sz="quarter" idx="12"/>
          </p:nvPr>
        </p:nvSpPr>
        <p:spPr/>
        <p:txBody>
          <a:bodyPr/>
          <a:lstStyle/>
          <a:p>
            <a:fld id="{C3DB2ADC-AF19-4574-8C10-79B5B04FCA27}" type="slidenum">
              <a:rPr lang="en-US" smtClean="0"/>
              <a:t>46</a:t>
            </a:fld>
            <a:endParaRPr lang="en-US"/>
          </a:p>
        </p:txBody>
      </p:sp>
      <p:sp>
        <p:nvSpPr>
          <p:cNvPr id="6" name="TextBox 5">
            <a:extLst>
              <a:ext uri="{FF2B5EF4-FFF2-40B4-BE49-F238E27FC236}">
                <a16:creationId xmlns:a16="http://schemas.microsoft.com/office/drawing/2014/main" id="{306137D1-59C8-DE5F-D596-CBD08462F6C2}"/>
              </a:ext>
            </a:extLst>
          </p:cNvPr>
          <p:cNvSpPr txBox="1"/>
          <p:nvPr/>
        </p:nvSpPr>
        <p:spPr>
          <a:xfrm>
            <a:off x="425115" y="625422"/>
            <a:ext cx="11141243" cy="5416868"/>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Ø"/>
            </a:pPr>
            <a:r>
              <a:rPr lang="en-US" sz="2200" b="1" dirty="0"/>
              <a:t>UI</a:t>
            </a:r>
            <a:r>
              <a:rPr lang="en-US" sz="2200" dirty="0"/>
              <a:t> – User Interface module, which is visible to the end user, where all the inputs are given.</a:t>
            </a:r>
          </a:p>
          <a:p>
            <a:pPr marL="342900" indent="-342900">
              <a:spcBef>
                <a:spcPts val="600"/>
              </a:spcBef>
              <a:spcAft>
                <a:spcPts val="600"/>
              </a:spcAft>
              <a:buFont typeface="Wingdings" panose="05000000000000000000" pitchFamily="2" charset="2"/>
              <a:buChar char="Ø"/>
            </a:pPr>
            <a:r>
              <a:rPr lang="en-US" sz="2200" b="1" dirty="0"/>
              <a:t>BL</a:t>
            </a:r>
            <a:r>
              <a:rPr lang="en-US" sz="2200" dirty="0"/>
              <a:t> – Is the Business Logic module, which has all the all the calculations and business specific methods.</a:t>
            </a:r>
          </a:p>
          <a:p>
            <a:pPr marL="342900" indent="-342900">
              <a:spcBef>
                <a:spcPts val="600"/>
              </a:spcBef>
              <a:spcAft>
                <a:spcPts val="600"/>
              </a:spcAft>
              <a:buFont typeface="Wingdings" panose="05000000000000000000" pitchFamily="2" charset="2"/>
              <a:buChar char="Ø"/>
            </a:pPr>
            <a:r>
              <a:rPr lang="en-US" sz="2200" b="1" dirty="0"/>
              <a:t>VAL</a:t>
            </a:r>
            <a:r>
              <a:rPr lang="en-US" sz="2200" dirty="0"/>
              <a:t> – Is the Validation module, which has all the validations of the correctness of the input.</a:t>
            </a:r>
          </a:p>
          <a:p>
            <a:pPr marL="342900" indent="-342900">
              <a:spcBef>
                <a:spcPts val="600"/>
              </a:spcBef>
              <a:spcAft>
                <a:spcPts val="600"/>
              </a:spcAft>
              <a:buFont typeface="Wingdings" panose="05000000000000000000" pitchFamily="2" charset="2"/>
              <a:buChar char="Ø"/>
            </a:pPr>
            <a:r>
              <a:rPr lang="en-US" sz="2200" b="1" dirty="0"/>
              <a:t>CNT</a:t>
            </a:r>
            <a:r>
              <a:rPr lang="en-US" sz="2200" dirty="0"/>
              <a:t> – Is the content module which has all the static contents, specific to the inputs entered by the user. These contents are displayed in the reports.</a:t>
            </a:r>
          </a:p>
          <a:p>
            <a:pPr marL="342900" indent="-342900">
              <a:spcBef>
                <a:spcPts val="600"/>
              </a:spcBef>
              <a:spcAft>
                <a:spcPts val="600"/>
              </a:spcAft>
              <a:buFont typeface="Wingdings" panose="05000000000000000000" pitchFamily="2" charset="2"/>
              <a:buChar char="Ø"/>
            </a:pPr>
            <a:r>
              <a:rPr lang="en-US" sz="2200" b="1" dirty="0"/>
              <a:t>EN</a:t>
            </a:r>
            <a:r>
              <a:rPr lang="en-US" sz="2200" dirty="0"/>
              <a:t> – Is the Engine module, this module reads all the data that comes from BL, VAL and CNT module and extracts the SQL query and triggers it to the database.</a:t>
            </a:r>
          </a:p>
          <a:p>
            <a:pPr marL="342900" indent="-342900">
              <a:spcBef>
                <a:spcPts val="600"/>
              </a:spcBef>
              <a:spcAft>
                <a:spcPts val="600"/>
              </a:spcAft>
              <a:buFont typeface="Wingdings" panose="05000000000000000000" pitchFamily="2" charset="2"/>
              <a:buChar char="Ø"/>
            </a:pPr>
            <a:r>
              <a:rPr lang="en-US" sz="2200" b="1" dirty="0"/>
              <a:t>Scheduler</a:t>
            </a:r>
            <a:r>
              <a:rPr lang="en-US" sz="2200" dirty="0"/>
              <a:t> – Is a module which schedules all the reports based on the user selection (monthly, quarterly, semiannually &amp; annually)</a:t>
            </a:r>
          </a:p>
          <a:p>
            <a:pPr marL="342900" indent="-342900">
              <a:spcBef>
                <a:spcPts val="600"/>
              </a:spcBef>
              <a:spcAft>
                <a:spcPts val="600"/>
              </a:spcAft>
              <a:buFont typeface="Wingdings" panose="05000000000000000000" pitchFamily="2" charset="2"/>
              <a:buChar char="Ø"/>
            </a:pPr>
            <a:r>
              <a:rPr lang="en-US" sz="2200" b="1" dirty="0"/>
              <a:t>DB</a:t>
            </a:r>
            <a:r>
              <a:rPr lang="en-US" sz="2200" dirty="0"/>
              <a:t> – Is the Database.</a:t>
            </a:r>
          </a:p>
        </p:txBody>
      </p:sp>
    </p:spTree>
    <p:extLst>
      <p:ext uri="{BB962C8B-B14F-4D97-AF65-F5344CB8AC3E}">
        <p14:creationId xmlns:p14="http://schemas.microsoft.com/office/powerpoint/2010/main" val="26684324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DC641-2067-8B1D-DAED-7BDB1FF5706A}"/>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4163E8D8-15FC-9946-C5EA-F1A0906DDC4A}"/>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0F9EF617-0551-28CC-F79A-7C8C6ED736EE}"/>
              </a:ext>
            </a:extLst>
          </p:cNvPr>
          <p:cNvSpPr>
            <a:spLocks noGrp="1"/>
          </p:cNvSpPr>
          <p:nvPr>
            <p:ph type="sldNum" sz="quarter" idx="12"/>
          </p:nvPr>
        </p:nvSpPr>
        <p:spPr/>
        <p:txBody>
          <a:bodyPr/>
          <a:lstStyle/>
          <a:p>
            <a:fld id="{C3DB2ADC-AF19-4574-8C10-79B5B04FCA27}" type="slidenum">
              <a:rPr lang="en-US" smtClean="0"/>
              <a:t>47</a:t>
            </a:fld>
            <a:endParaRPr lang="en-US"/>
          </a:p>
        </p:txBody>
      </p:sp>
      <p:sp>
        <p:nvSpPr>
          <p:cNvPr id="6" name="TextBox 5">
            <a:extLst>
              <a:ext uri="{FF2B5EF4-FFF2-40B4-BE49-F238E27FC236}">
                <a16:creationId xmlns:a16="http://schemas.microsoft.com/office/drawing/2014/main" id="{461D5B84-68B7-4EE5-8C9C-7D22675742AE}"/>
              </a:ext>
            </a:extLst>
          </p:cNvPr>
          <p:cNvSpPr txBox="1"/>
          <p:nvPr/>
        </p:nvSpPr>
        <p:spPr>
          <a:xfrm>
            <a:off x="673768" y="430813"/>
            <a:ext cx="10266948" cy="430887"/>
          </a:xfrm>
          <a:prstGeom prst="rect">
            <a:avLst/>
          </a:prstGeom>
          <a:noFill/>
        </p:spPr>
        <p:txBody>
          <a:bodyPr wrap="square">
            <a:spAutoFit/>
          </a:bodyPr>
          <a:lstStyle/>
          <a:p>
            <a:r>
              <a:rPr lang="en-US" sz="2200" dirty="0"/>
              <a:t>Integration testing, in this case, will focus on the flow of data between the modules.</a:t>
            </a:r>
          </a:p>
        </p:txBody>
      </p:sp>
      <p:sp>
        <p:nvSpPr>
          <p:cNvPr id="8" name="TextBox 7">
            <a:extLst>
              <a:ext uri="{FF2B5EF4-FFF2-40B4-BE49-F238E27FC236}">
                <a16:creationId xmlns:a16="http://schemas.microsoft.com/office/drawing/2014/main" id="{B708C2BB-B326-6181-5226-0F8AC986E728}"/>
              </a:ext>
            </a:extLst>
          </p:cNvPr>
          <p:cNvSpPr txBox="1"/>
          <p:nvPr/>
        </p:nvSpPr>
        <p:spPr>
          <a:xfrm>
            <a:off x="673768" y="1178427"/>
            <a:ext cx="10680032" cy="5093702"/>
          </a:xfrm>
          <a:prstGeom prst="rect">
            <a:avLst/>
          </a:prstGeom>
          <a:noFill/>
        </p:spPr>
        <p:txBody>
          <a:bodyPr wrap="square">
            <a:spAutoFit/>
          </a:bodyPr>
          <a:lstStyle/>
          <a:p>
            <a:r>
              <a:rPr lang="en-US" sz="2000" b="1" dirty="0"/>
              <a:t>The questions here are:</a:t>
            </a:r>
          </a:p>
          <a:p>
            <a:endParaRPr lang="en-US" sz="2000" dirty="0"/>
          </a:p>
          <a:p>
            <a:pPr marL="342900" indent="-342900">
              <a:spcBef>
                <a:spcPts val="600"/>
              </a:spcBef>
              <a:spcAft>
                <a:spcPts val="600"/>
              </a:spcAft>
              <a:buFont typeface="+mj-lt"/>
              <a:buAutoNum type="arabicPeriod"/>
            </a:pPr>
            <a:r>
              <a:rPr lang="en-US" sz="2000" dirty="0"/>
              <a:t>How the BL, VAL and the CNT module will read and interpret ate the data entered in the UI module?</a:t>
            </a:r>
          </a:p>
          <a:p>
            <a:pPr marL="342900" indent="-342900">
              <a:spcBef>
                <a:spcPts val="600"/>
              </a:spcBef>
              <a:spcAft>
                <a:spcPts val="600"/>
              </a:spcAft>
              <a:buFont typeface="+mj-lt"/>
              <a:buAutoNum type="arabicPeriod"/>
            </a:pPr>
            <a:r>
              <a:rPr lang="en-US" sz="2000" dirty="0"/>
              <a:t>Is BL, VAL and CNT module receiving the correct data from UI?</a:t>
            </a:r>
          </a:p>
          <a:p>
            <a:pPr marL="342900" indent="-342900">
              <a:spcBef>
                <a:spcPts val="600"/>
              </a:spcBef>
              <a:spcAft>
                <a:spcPts val="600"/>
              </a:spcAft>
              <a:buFont typeface="+mj-lt"/>
              <a:buAutoNum type="arabicPeriod"/>
            </a:pPr>
            <a:r>
              <a:rPr lang="en-US" sz="2000" dirty="0"/>
              <a:t>In which format the data from BL, VAL and CNT is transferred to the EQ module?</a:t>
            </a:r>
          </a:p>
          <a:p>
            <a:pPr marL="342900" indent="-342900">
              <a:spcBef>
                <a:spcPts val="600"/>
              </a:spcBef>
              <a:spcAft>
                <a:spcPts val="600"/>
              </a:spcAft>
              <a:buFont typeface="+mj-lt"/>
              <a:buAutoNum type="arabicPeriod"/>
            </a:pPr>
            <a:r>
              <a:rPr lang="en-US" sz="2000" dirty="0"/>
              <a:t>How will the EQ read the data and extract the query?</a:t>
            </a:r>
          </a:p>
          <a:p>
            <a:pPr marL="342900" indent="-342900">
              <a:spcBef>
                <a:spcPts val="600"/>
              </a:spcBef>
              <a:spcAft>
                <a:spcPts val="600"/>
              </a:spcAft>
              <a:buFont typeface="+mj-lt"/>
              <a:buAutoNum type="arabicPeriod"/>
            </a:pPr>
            <a:r>
              <a:rPr lang="en-US" sz="2000" dirty="0"/>
              <a:t>Is the query extracted correctly?</a:t>
            </a:r>
          </a:p>
          <a:p>
            <a:pPr marL="342900" indent="-342900">
              <a:spcBef>
                <a:spcPts val="600"/>
              </a:spcBef>
              <a:spcAft>
                <a:spcPts val="600"/>
              </a:spcAft>
              <a:buFont typeface="+mj-lt"/>
              <a:buAutoNum type="arabicPeriod"/>
            </a:pPr>
            <a:r>
              <a:rPr lang="en-US" sz="2000" dirty="0"/>
              <a:t>Is the Scheduler getting the correct data for reports?</a:t>
            </a:r>
          </a:p>
          <a:p>
            <a:pPr marL="342900" indent="-342900">
              <a:spcBef>
                <a:spcPts val="600"/>
              </a:spcBef>
              <a:spcAft>
                <a:spcPts val="600"/>
              </a:spcAft>
              <a:buFont typeface="+mj-lt"/>
              <a:buAutoNum type="arabicPeriod"/>
            </a:pPr>
            <a:r>
              <a:rPr lang="en-US" sz="2000" dirty="0"/>
              <a:t>Is the result set received by the EN, from the database is correct and as expected?</a:t>
            </a:r>
          </a:p>
          <a:p>
            <a:pPr marL="342900" indent="-342900">
              <a:spcBef>
                <a:spcPts val="600"/>
              </a:spcBef>
              <a:spcAft>
                <a:spcPts val="600"/>
              </a:spcAft>
              <a:buFont typeface="+mj-lt"/>
              <a:buAutoNum type="arabicPeriod"/>
            </a:pPr>
            <a:r>
              <a:rPr lang="en-US" sz="2000" dirty="0"/>
              <a:t>Is EN able to send the response back to the BL, VAL and CNT module?</a:t>
            </a:r>
          </a:p>
          <a:p>
            <a:pPr marL="342900" indent="-342900">
              <a:spcBef>
                <a:spcPts val="600"/>
              </a:spcBef>
              <a:spcAft>
                <a:spcPts val="600"/>
              </a:spcAft>
              <a:buFont typeface="+mj-lt"/>
              <a:buAutoNum type="arabicPeriod"/>
            </a:pPr>
            <a:r>
              <a:rPr lang="en-US" sz="2000" dirty="0"/>
              <a:t>Is UI module able to read the data and display it appropriately to the interface?</a:t>
            </a:r>
          </a:p>
        </p:txBody>
      </p:sp>
      <p:pic>
        <p:nvPicPr>
          <p:cNvPr id="9" name="Picture 8">
            <a:extLst>
              <a:ext uri="{FF2B5EF4-FFF2-40B4-BE49-F238E27FC236}">
                <a16:creationId xmlns:a16="http://schemas.microsoft.com/office/drawing/2014/main" id="{9DD2863C-E285-D5CA-26A9-22892C0289E7}"/>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2681857" y="2318658"/>
            <a:ext cx="5820391" cy="3012203"/>
          </a:xfrm>
          <a:prstGeom prst="rect">
            <a:avLst/>
          </a:prstGeom>
        </p:spPr>
      </p:pic>
    </p:spTree>
    <p:extLst>
      <p:ext uri="{BB962C8B-B14F-4D97-AF65-F5344CB8AC3E}">
        <p14:creationId xmlns:p14="http://schemas.microsoft.com/office/powerpoint/2010/main" val="40546015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5C5348-A0F1-6CD5-0A6B-811C2524BFD8}"/>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63288AD5-A067-6491-F537-FC640B6959E5}"/>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5C35222F-E806-923A-C31B-31FAC8BF3754}"/>
              </a:ext>
            </a:extLst>
          </p:cNvPr>
          <p:cNvSpPr>
            <a:spLocks noGrp="1"/>
          </p:cNvSpPr>
          <p:nvPr>
            <p:ph type="sldNum" sz="quarter" idx="12"/>
          </p:nvPr>
        </p:nvSpPr>
        <p:spPr/>
        <p:txBody>
          <a:bodyPr/>
          <a:lstStyle/>
          <a:p>
            <a:fld id="{C3DB2ADC-AF19-4574-8C10-79B5B04FCA27}" type="slidenum">
              <a:rPr lang="en-US" smtClean="0"/>
              <a:t>48</a:t>
            </a:fld>
            <a:endParaRPr lang="en-US"/>
          </a:p>
        </p:txBody>
      </p:sp>
      <p:sp>
        <p:nvSpPr>
          <p:cNvPr id="6" name="TextBox 5">
            <a:extLst>
              <a:ext uri="{FF2B5EF4-FFF2-40B4-BE49-F238E27FC236}">
                <a16:creationId xmlns:a16="http://schemas.microsoft.com/office/drawing/2014/main" id="{F2E4CBED-30E6-8666-5839-8CA3805F8DF6}"/>
              </a:ext>
            </a:extLst>
          </p:cNvPr>
          <p:cNvSpPr txBox="1"/>
          <p:nvPr/>
        </p:nvSpPr>
        <p:spPr>
          <a:xfrm>
            <a:off x="838200" y="585860"/>
            <a:ext cx="10515600" cy="769441"/>
          </a:xfrm>
          <a:prstGeom prst="rect">
            <a:avLst/>
          </a:prstGeom>
          <a:noFill/>
        </p:spPr>
        <p:txBody>
          <a:bodyPr wrap="square">
            <a:spAutoFit/>
          </a:bodyPr>
          <a:lstStyle/>
          <a:p>
            <a:pPr marL="342900" indent="-342900">
              <a:spcBef>
                <a:spcPts val="600"/>
              </a:spcBef>
              <a:spcAft>
                <a:spcPts val="600"/>
              </a:spcAft>
              <a:buFont typeface="Wingdings" panose="05000000000000000000" pitchFamily="2" charset="2"/>
              <a:buChar char="Ø"/>
            </a:pPr>
            <a:r>
              <a:rPr lang="en-US" sz="2200" dirty="0"/>
              <a:t>In the real world, the communication of data is done in an XML format. So whatever data the user enters in the UI, it gets converted into an XML format.</a:t>
            </a:r>
          </a:p>
        </p:txBody>
      </p:sp>
      <p:sp>
        <p:nvSpPr>
          <p:cNvPr id="8" name="TextBox 7">
            <a:extLst>
              <a:ext uri="{FF2B5EF4-FFF2-40B4-BE49-F238E27FC236}">
                <a16:creationId xmlns:a16="http://schemas.microsoft.com/office/drawing/2014/main" id="{527AE424-0E13-2DE5-1E1D-DAB52592BAB7}"/>
              </a:ext>
            </a:extLst>
          </p:cNvPr>
          <p:cNvSpPr txBox="1"/>
          <p:nvPr/>
        </p:nvSpPr>
        <p:spPr>
          <a:xfrm>
            <a:off x="304800" y="1493480"/>
            <a:ext cx="5219726" cy="4862870"/>
          </a:xfrm>
          <a:prstGeom prst="rect">
            <a:avLst/>
          </a:prstGeom>
          <a:noFill/>
        </p:spPr>
        <p:txBody>
          <a:bodyPr wrap="square">
            <a:spAutoFit/>
          </a:bodyPr>
          <a:lstStyle/>
          <a:p>
            <a:pPr>
              <a:spcBef>
                <a:spcPts val="600"/>
              </a:spcBef>
              <a:spcAft>
                <a:spcPts val="600"/>
              </a:spcAft>
            </a:pPr>
            <a:r>
              <a:rPr lang="en-US" sz="2000" b="1" dirty="0"/>
              <a:t>In our scenario</a:t>
            </a:r>
            <a:r>
              <a:rPr lang="en-US" sz="2000" dirty="0"/>
              <a:t>, </a:t>
            </a:r>
          </a:p>
          <a:p>
            <a:pPr marL="285750" indent="-285750">
              <a:spcBef>
                <a:spcPts val="600"/>
              </a:spcBef>
              <a:spcAft>
                <a:spcPts val="600"/>
              </a:spcAft>
              <a:buFont typeface="Arial" panose="020B0604020202020204" pitchFamily="34" charset="0"/>
              <a:buChar char="•"/>
            </a:pPr>
            <a:r>
              <a:rPr lang="en-US" sz="2000" dirty="0"/>
              <a:t>the data entered in the UI module gets converted into XML file which is interpreted by the 3 modules BL, VAL and CNT. </a:t>
            </a:r>
          </a:p>
          <a:p>
            <a:pPr marL="285750" indent="-285750">
              <a:spcBef>
                <a:spcPts val="600"/>
              </a:spcBef>
              <a:spcAft>
                <a:spcPts val="600"/>
              </a:spcAft>
              <a:buFont typeface="Arial" panose="020B0604020202020204" pitchFamily="34" charset="0"/>
              <a:buChar char="•"/>
            </a:pPr>
            <a:r>
              <a:rPr lang="en-US" sz="2000" dirty="0"/>
              <a:t>The EN module reads the resultant XML file generated by the 3 modules and extracts the SQL from it and queries into the database. </a:t>
            </a:r>
          </a:p>
          <a:p>
            <a:pPr marL="285750" indent="-285750">
              <a:spcBef>
                <a:spcPts val="600"/>
              </a:spcBef>
              <a:spcAft>
                <a:spcPts val="600"/>
              </a:spcAft>
              <a:buFont typeface="Arial" panose="020B0604020202020204" pitchFamily="34" charset="0"/>
              <a:buChar char="•"/>
            </a:pPr>
            <a:r>
              <a:rPr lang="en-US" sz="2000" dirty="0"/>
              <a:t>The EN module also receives the result set and converts it into an XML file and returns it back to the UI module which converts the results in user readable form and displays it.</a:t>
            </a:r>
          </a:p>
        </p:txBody>
      </p:sp>
      <p:pic>
        <p:nvPicPr>
          <p:cNvPr id="9" name="Picture 8">
            <a:extLst>
              <a:ext uri="{FF2B5EF4-FFF2-40B4-BE49-F238E27FC236}">
                <a16:creationId xmlns:a16="http://schemas.microsoft.com/office/drawing/2014/main" id="{6C461670-841B-5C53-78DD-78FCDC6483FD}"/>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5585179" y="1648099"/>
            <a:ext cx="6606821" cy="3419201"/>
          </a:xfrm>
          <a:prstGeom prst="rect">
            <a:avLst/>
          </a:prstGeom>
        </p:spPr>
      </p:pic>
    </p:spTree>
    <p:extLst>
      <p:ext uri="{BB962C8B-B14F-4D97-AF65-F5344CB8AC3E}">
        <p14:creationId xmlns:p14="http://schemas.microsoft.com/office/powerpoint/2010/main" val="2387705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830EA-7333-AE93-7EA6-CB79D72FB9CE}"/>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AD5BA833-3FC8-4850-E985-FE2A332728C1}"/>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F6CE6581-8A1E-EA09-6FA0-598CA0BF3FA8}"/>
              </a:ext>
            </a:extLst>
          </p:cNvPr>
          <p:cNvSpPr>
            <a:spLocks noGrp="1"/>
          </p:cNvSpPr>
          <p:nvPr>
            <p:ph type="sldNum" sz="quarter" idx="12"/>
          </p:nvPr>
        </p:nvSpPr>
        <p:spPr/>
        <p:txBody>
          <a:bodyPr/>
          <a:lstStyle/>
          <a:p>
            <a:fld id="{C3DB2ADC-AF19-4574-8C10-79B5B04FCA27}" type="slidenum">
              <a:rPr lang="en-US" smtClean="0"/>
              <a:t>49</a:t>
            </a:fld>
            <a:endParaRPr lang="en-US"/>
          </a:p>
        </p:txBody>
      </p:sp>
      <p:sp>
        <p:nvSpPr>
          <p:cNvPr id="6" name="TextBox 5">
            <a:extLst>
              <a:ext uri="{FF2B5EF4-FFF2-40B4-BE49-F238E27FC236}">
                <a16:creationId xmlns:a16="http://schemas.microsoft.com/office/drawing/2014/main" id="{35ECFF2E-45E3-F1B7-D776-1710540B2BBE}"/>
              </a:ext>
            </a:extLst>
          </p:cNvPr>
          <p:cNvSpPr txBox="1"/>
          <p:nvPr/>
        </p:nvSpPr>
        <p:spPr>
          <a:xfrm>
            <a:off x="704850" y="840939"/>
            <a:ext cx="10420350" cy="4031873"/>
          </a:xfrm>
          <a:prstGeom prst="rect">
            <a:avLst/>
          </a:prstGeom>
          <a:noFill/>
        </p:spPr>
        <p:txBody>
          <a:bodyPr wrap="square">
            <a:spAutoFit/>
          </a:bodyPr>
          <a:lstStyle/>
          <a:p>
            <a:r>
              <a:rPr lang="en-US" sz="2400" dirty="0"/>
              <a:t>So where Integration testing does comes into the picture?</a:t>
            </a:r>
          </a:p>
          <a:p>
            <a:endParaRPr lang="en-US" sz="2400" dirty="0"/>
          </a:p>
          <a:p>
            <a:pPr>
              <a:spcBef>
                <a:spcPts val="600"/>
              </a:spcBef>
              <a:spcAft>
                <a:spcPts val="600"/>
              </a:spcAft>
            </a:pPr>
            <a:r>
              <a:rPr lang="en-US" sz="2400" dirty="0"/>
              <a:t>Well, testing whether the information/data is flowing correctly or not will be your integration testing, which in this case would be validating the XML files. </a:t>
            </a:r>
          </a:p>
          <a:p>
            <a:pPr marL="457200" indent="-457200">
              <a:spcBef>
                <a:spcPts val="600"/>
              </a:spcBef>
              <a:spcAft>
                <a:spcPts val="600"/>
              </a:spcAft>
              <a:buFont typeface="+mj-lt"/>
              <a:buAutoNum type="arabicPeriod"/>
            </a:pPr>
            <a:r>
              <a:rPr lang="en-US" sz="2400" dirty="0"/>
              <a:t>Are the XML files generated correctly? </a:t>
            </a:r>
          </a:p>
          <a:p>
            <a:pPr marL="457200" indent="-457200">
              <a:spcBef>
                <a:spcPts val="600"/>
              </a:spcBef>
              <a:spcAft>
                <a:spcPts val="600"/>
              </a:spcAft>
              <a:buFont typeface="+mj-lt"/>
              <a:buAutoNum type="arabicPeriod"/>
            </a:pPr>
            <a:r>
              <a:rPr lang="en-US" sz="2400" dirty="0"/>
              <a:t>Do they have the correct data? </a:t>
            </a:r>
          </a:p>
          <a:p>
            <a:pPr marL="457200" indent="-457200">
              <a:spcBef>
                <a:spcPts val="600"/>
              </a:spcBef>
              <a:spcAft>
                <a:spcPts val="600"/>
              </a:spcAft>
              <a:buFont typeface="+mj-lt"/>
              <a:buAutoNum type="arabicPeriod"/>
            </a:pPr>
            <a:r>
              <a:rPr lang="en-US" sz="2400" dirty="0"/>
              <a:t>Are the data is being transferred correctly from one module to another? </a:t>
            </a:r>
          </a:p>
          <a:p>
            <a:pPr marL="342900" indent="-342900">
              <a:buFont typeface="Arial" panose="020B0604020202020204" pitchFamily="34" charset="0"/>
              <a:buChar char="•"/>
            </a:pPr>
            <a:endParaRPr lang="en-US" sz="2400" dirty="0"/>
          </a:p>
          <a:p>
            <a:r>
              <a:rPr lang="en-US" sz="2400" dirty="0"/>
              <a:t>All these things will be tested as part of Integration testing.</a:t>
            </a:r>
          </a:p>
        </p:txBody>
      </p:sp>
      <p:pic>
        <p:nvPicPr>
          <p:cNvPr id="7" name="Picture 6">
            <a:extLst>
              <a:ext uri="{FF2B5EF4-FFF2-40B4-BE49-F238E27FC236}">
                <a16:creationId xmlns:a16="http://schemas.microsoft.com/office/drawing/2014/main" id="{EF1B59F5-ECFA-E88C-90C9-B792A50950A7}"/>
              </a:ext>
            </a:extLst>
          </p:cNvPr>
          <p:cNvPicPr>
            <a:picLocks noChangeAspect="1"/>
          </p:cNvPicPr>
          <p:nvPr/>
        </p:nvPicPr>
        <p:blipFill>
          <a:blip r:embed="rId2"/>
          <a:stretch>
            <a:fillRect/>
          </a:stretch>
        </p:blipFill>
        <p:spPr>
          <a:xfrm>
            <a:off x="12192000" y="2069137"/>
            <a:ext cx="5255229" cy="2719726"/>
          </a:xfrm>
          <a:prstGeom prst="rect">
            <a:avLst/>
          </a:prstGeom>
        </p:spPr>
      </p:pic>
    </p:spTree>
    <p:extLst>
      <p:ext uri="{BB962C8B-B14F-4D97-AF65-F5344CB8AC3E}">
        <p14:creationId xmlns:p14="http://schemas.microsoft.com/office/powerpoint/2010/main" val="1146602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FCBE4EE-ABAD-3490-F9C3-CCD8425442C1}"/>
              </a:ext>
            </a:extLst>
          </p:cNvPr>
          <p:cNvSpPr>
            <a:spLocks noGrp="1"/>
          </p:cNvSpPr>
          <p:nvPr>
            <p:ph type="dt" sz="half" idx="10"/>
          </p:nvPr>
        </p:nvSpPr>
        <p:spPr/>
        <p:txBody>
          <a:bodyPr/>
          <a:lstStyle/>
          <a:p>
            <a:r>
              <a:rPr lang="en-US"/>
              <a:t>8/29/2023</a:t>
            </a:r>
          </a:p>
        </p:txBody>
      </p:sp>
      <p:sp>
        <p:nvSpPr>
          <p:cNvPr id="6" name="Footer Placeholder 5">
            <a:extLst>
              <a:ext uri="{FF2B5EF4-FFF2-40B4-BE49-F238E27FC236}">
                <a16:creationId xmlns:a16="http://schemas.microsoft.com/office/drawing/2014/main" id="{6E45A6BC-E325-8F3C-57B6-F67652F50341}"/>
              </a:ext>
            </a:extLst>
          </p:cNvPr>
          <p:cNvSpPr>
            <a:spLocks noGrp="1"/>
          </p:cNvSpPr>
          <p:nvPr>
            <p:ph type="ftr" sz="quarter" idx="11"/>
          </p:nvPr>
        </p:nvSpPr>
        <p:spPr/>
        <p:txBody>
          <a:bodyPr/>
          <a:lstStyle/>
          <a:p>
            <a:r>
              <a:rPr lang="en-US"/>
              <a:t>Dr. Shamim Ripon</a:t>
            </a:r>
          </a:p>
        </p:txBody>
      </p:sp>
      <p:sp>
        <p:nvSpPr>
          <p:cNvPr id="7" name="Slide Number Placeholder 6">
            <a:extLst>
              <a:ext uri="{FF2B5EF4-FFF2-40B4-BE49-F238E27FC236}">
                <a16:creationId xmlns:a16="http://schemas.microsoft.com/office/drawing/2014/main" id="{E2C6F0C9-5A9B-2DD5-1CED-71A1952C6591}"/>
              </a:ext>
            </a:extLst>
          </p:cNvPr>
          <p:cNvSpPr>
            <a:spLocks noGrp="1"/>
          </p:cNvSpPr>
          <p:nvPr>
            <p:ph type="sldNum" sz="quarter" idx="12"/>
          </p:nvPr>
        </p:nvSpPr>
        <p:spPr/>
        <p:txBody>
          <a:bodyPr/>
          <a:lstStyle/>
          <a:p>
            <a:fld id="{C3DB2ADC-AF19-4574-8C10-79B5B04FCA27}" type="slidenum">
              <a:rPr lang="en-US" smtClean="0"/>
              <a:t>5</a:t>
            </a:fld>
            <a:endParaRPr lang="en-US"/>
          </a:p>
        </p:txBody>
      </p:sp>
      <p:sp>
        <p:nvSpPr>
          <p:cNvPr id="3" name="Content Placeholder 2">
            <a:extLst>
              <a:ext uri="{FF2B5EF4-FFF2-40B4-BE49-F238E27FC236}">
                <a16:creationId xmlns:a16="http://schemas.microsoft.com/office/drawing/2014/main" id="{34502204-9114-2F49-2C6B-E6B889843C41}"/>
              </a:ext>
            </a:extLst>
          </p:cNvPr>
          <p:cNvSpPr>
            <a:spLocks noGrp="1"/>
          </p:cNvSpPr>
          <p:nvPr>
            <p:ph idx="4294967295"/>
          </p:nvPr>
        </p:nvSpPr>
        <p:spPr>
          <a:xfrm>
            <a:off x="3703638" y="1173163"/>
            <a:ext cx="8488362" cy="4884737"/>
          </a:xfrm>
        </p:spPr>
        <p:txBody>
          <a:bodyPr>
            <a:normAutofit fontScale="85000" lnSpcReduction="10000"/>
          </a:bodyPr>
          <a:lstStyle/>
          <a:p>
            <a:pPr>
              <a:lnSpc>
                <a:spcPct val="110000"/>
              </a:lnSpc>
              <a:spcBef>
                <a:spcPts val="600"/>
              </a:spcBef>
              <a:spcAft>
                <a:spcPts val="600"/>
              </a:spcAft>
            </a:pPr>
            <a:r>
              <a:rPr lang="en-US" dirty="0"/>
              <a:t>Unit testing uses modules for testing purpose, and these modules are combined and tested in integration testing. </a:t>
            </a:r>
          </a:p>
          <a:p>
            <a:pPr>
              <a:lnSpc>
                <a:spcPct val="110000"/>
              </a:lnSpc>
              <a:spcBef>
                <a:spcPts val="600"/>
              </a:spcBef>
              <a:spcAft>
                <a:spcPts val="600"/>
              </a:spcAft>
            </a:pPr>
            <a:r>
              <a:rPr lang="en-US" dirty="0"/>
              <a:t>The Software is developed with a number of software modules that are coded by different coders or programmers. </a:t>
            </a:r>
          </a:p>
          <a:p>
            <a:pPr>
              <a:lnSpc>
                <a:spcPct val="110000"/>
              </a:lnSpc>
              <a:spcBef>
                <a:spcPts val="600"/>
              </a:spcBef>
              <a:spcAft>
                <a:spcPts val="600"/>
              </a:spcAft>
            </a:pPr>
            <a:r>
              <a:rPr lang="en-US" dirty="0"/>
              <a:t>The goal of integration testing is to check the correctness of communication among all the modules.</a:t>
            </a:r>
          </a:p>
          <a:p>
            <a:pPr>
              <a:lnSpc>
                <a:spcPct val="110000"/>
              </a:lnSpc>
              <a:spcBef>
                <a:spcPts val="600"/>
              </a:spcBef>
              <a:spcAft>
                <a:spcPts val="600"/>
              </a:spcAft>
            </a:pPr>
            <a:endParaRPr lang="en-US" dirty="0"/>
          </a:p>
          <a:p>
            <a:pPr>
              <a:lnSpc>
                <a:spcPct val="110000"/>
              </a:lnSpc>
              <a:spcBef>
                <a:spcPts val="600"/>
              </a:spcBef>
              <a:spcAft>
                <a:spcPts val="600"/>
              </a:spcAft>
            </a:pPr>
            <a:r>
              <a:rPr lang="en-US" dirty="0"/>
              <a:t>Once all the components or modules are working independently, then we need to check the data flow between the dependent modules is known as </a:t>
            </a:r>
            <a:r>
              <a:rPr lang="en-US" b="1" dirty="0">
                <a:solidFill>
                  <a:srgbClr val="FF0000"/>
                </a:solidFill>
              </a:rPr>
              <a:t>integration testing</a:t>
            </a:r>
            <a:r>
              <a:rPr lang="en-US" dirty="0"/>
              <a:t>.</a:t>
            </a:r>
          </a:p>
        </p:txBody>
      </p:sp>
      <p:pic>
        <p:nvPicPr>
          <p:cNvPr id="4" name="Picture 3">
            <a:extLst>
              <a:ext uri="{FF2B5EF4-FFF2-40B4-BE49-F238E27FC236}">
                <a16:creationId xmlns:a16="http://schemas.microsoft.com/office/drawing/2014/main" id="{D259BB6B-263D-BCA6-C111-BEA9EB4D7E2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1106405"/>
            <a:ext cx="3770478" cy="3478516"/>
          </a:xfrm>
          <a:prstGeom prst="rect">
            <a:avLst/>
          </a:prstGeom>
        </p:spPr>
      </p:pic>
    </p:spTree>
    <p:extLst>
      <p:ext uri="{BB962C8B-B14F-4D97-AF65-F5344CB8AC3E}">
        <p14:creationId xmlns:p14="http://schemas.microsoft.com/office/powerpoint/2010/main" val="5143052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B74D99-9B84-B863-0A00-16BE6B7041D5}"/>
              </a:ext>
            </a:extLst>
          </p:cNvPr>
          <p:cNvSpPr>
            <a:spLocks noGrp="1"/>
          </p:cNvSpPr>
          <p:nvPr>
            <p:ph type="dt" sz="half" idx="10"/>
          </p:nvPr>
        </p:nvSpPr>
        <p:spPr/>
        <p:txBody>
          <a:bodyPr/>
          <a:lstStyle/>
          <a:p>
            <a:r>
              <a:rPr lang="en-US"/>
              <a:t>8/29/2023</a:t>
            </a:r>
          </a:p>
        </p:txBody>
      </p:sp>
      <p:sp>
        <p:nvSpPr>
          <p:cNvPr id="3" name="Footer Placeholder 2">
            <a:extLst>
              <a:ext uri="{FF2B5EF4-FFF2-40B4-BE49-F238E27FC236}">
                <a16:creationId xmlns:a16="http://schemas.microsoft.com/office/drawing/2014/main" id="{FEC2AD02-F0B2-7441-0499-EA3CAF1974E3}"/>
              </a:ext>
            </a:extLst>
          </p:cNvPr>
          <p:cNvSpPr>
            <a:spLocks noGrp="1"/>
          </p:cNvSpPr>
          <p:nvPr>
            <p:ph type="ftr" sz="quarter" idx="11"/>
          </p:nvPr>
        </p:nvSpPr>
        <p:spPr/>
        <p:txBody>
          <a:bodyPr/>
          <a:lstStyle/>
          <a:p>
            <a:r>
              <a:rPr lang="en-US"/>
              <a:t>Dr. Shamim Ripon</a:t>
            </a:r>
          </a:p>
        </p:txBody>
      </p:sp>
      <p:sp>
        <p:nvSpPr>
          <p:cNvPr id="4" name="Slide Number Placeholder 3">
            <a:extLst>
              <a:ext uri="{FF2B5EF4-FFF2-40B4-BE49-F238E27FC236}">
                <a16:creationId xmlns:a16="http://schemas.microsoft.com/office/drawing/2014/main" id="{D6CB4E19-1BB6-0FF7-B630-A3729169F85E}"/>
              </a:ext>
            </a:extLst>
          </p:cNvPr>
          <p:cNvSpPr>
            <a:spLocks noGrp="1"/>
          </p:cNvSpPr>
          <p:nvPr>
            <p:ph type="sldNum" sz="quarter" idx="12"/>
          </p:nvPr>
        </p:nvSpPr>
        <p:spPr/>
        <p:txBody>
          <a:bodyPr/>
          <a:lstStyle/>
          <a:p>
            <a:fld id="{C3DB2ADC-AF19-4574-8C10-79B5B04FCA27}" type="slidenum">
              <a:rPr lang="en-US" smtClean="0"/>
              <a:t>50</a:t>
            </a:fld>
            <a:endParaRPr lang="en-US"/>
          </a:p>
        </p:txBody>
      </p:sp>
      <p:sp>
        <p:nvSpPr>
          <p:cNvPr id="6" name="TextBox 5">
            <a:extLst>
              <a:ext uri="{FF2B5EF4-FFF2-40B4-BE49-F238E27FC236}">
                <a16:creationId xmlns:a16="http://schemas.microsoft.com/office/drawing/2014/main" id="{2A62A517-603A-2AF0-866A-569871AEBE70}"/>
              </a:ext>
            </a:extLst>
          </p:cNvPr>
          <p:cNvSpPr txBox="1"/>
          <p:nvPr/>
        </p:nvSpPr>
        <p:spPr>
          <a:xfrm>
            <a:off x="361950" y="434191"/>
            <a:ext cx="6362700" cy="5909310"/>
          </a:xfrm>
          <a:prstGeom prst="rect">
            <a:avLst/>
          </a:prstGeom>
          <a:noFill/>
        </p:spPr>
        <p:txBody>
          <a:bodyPr wrap="square">
            <a:spAutoFit/>
          </a:bodyPr>
          <a:lstStyle/>
          <a:p>
            <a:r>
              <a:rPr lang="en-US" sz="2400" dirty="0"/>
              <a:t>Few other sample test conditions can be as follows:</a:t>
            </a:r>
          </a:p>
          <a:p>
            <a:endParaRPr lang="en-US" sz="2000" dirty="0"/>
          </a:p>
          <a:p>
            <a:pPr marL="342900" indent="-342900">
              <a:spcAft>
                <a:spcPts val="600"/>
              </a:spcAft>
              <a:buFont typeface="Arial" panose="020B0604020202020204" pitchFamily="34" charset="0"/>
              <a:buChar char="•"/>
            </a:pPr>
            <a:r>
              <a:rPr lang="en-US" sz="2000" dirty="0"/>
              <a:t>Are the menu options generating the correct window?    </a:t>
            </a:r>
          </a:p>
          <a:p>
            <a:pPr marL="342900" indent="-342900">
              <a:spcAft>
                <a:spcPts val="600"/>
              </a:spcAft>
              <a:buFont typeface="Arial" panose="020B0604020202020204" pitchFamily="34" charset="0"/>
              <a:buChar char="•"/>
            </a:pPr>
            <a:r>
              <a:rPr lang="en-US" sz="2000" dirty="0"/>
              <a:t>Are the windows able to invoke the window under test?</a:t>
            </a:r>
          </a:p>
          <a:p>
            <a:pPr marL="342900" indent="-342900">
              <a:spcAft>
                <a:spcPts val="600"/>
              </a:spcAft>
              <a:buFont typeface="Arial" panose="020B0604020202020204" pitchFamily="34" charset="0"/>
              <a:buChar char="•"/>
            </a:pPr>
            <a:r>
              <a:rPr lang="en-US" sz="2000" dirty="0"/>
              <a:t>For every window, identify the function calls for the window that the application should allow.</a:t>
            </a:r>
          </a:p>
          <a:p>
            <a:pPr marL="342900" indent="-342900">
              <a:spcAft>
                <a:spcPts val="600"/>
              </a:spcAft>
              <a:buFont typeface="Arial" panose="020B0604020202020204" pitchFamily="34" charset="0"/>
              <a:buChar char="•"/>
            </a:pPr>
            <a:r>
              <a:rPr lang="en-US" sz="2000" dirty="0"/>
              <a:t>Identify all calls from the window to other features that the application should allow</a:t>
            </a:r>
          </a:p>
          <a:p>
            <a:pPr marL="342900" indent="-342900">
              <a:spcAft>
                <a:spcPts val="600"/>
              </a:spcAft>
              <a:buFont typeface="Arial" panose="020B0604020202020204" pitchFamily="34" charset="0"/>
              <a:buChar char="•"/>
            </a:pPr>
            <a:r>
              <a:rPr lang="en-US" sz="2000" dirty="0"/>
              <a:t>Identify reversible calls: closing a called window should return to the calling window.</a:t>
            </a:r>
          </a:p>
          <a:p>
            <a:pPr marL="342900" indent="-342900">
              <a:spcAft>
                <a:spcPts val="600"/>
              </a:spcAft>
              <a:buFont typeface="Arial" panose="020B0604020202020204" pitchFamily="34" charset="0"/>
              <a:buChar char="•"/>
            </a:pPr>
            <a:r>
              <a:rPr lang="en-US" sz="2000" dirty="0"/>
              <a:t>Identify irreversible calls: calling windows closes before called window appears.</a:t>
            </a:r>
          </a:p>
          <a:p>
            <a:pPr marL="342900" indent="-342900">
              <a:spcAft>
                <a:spcPts val="600"/>
              </a:spcAft>
              <a:buFont typeface="Arial" panose="020B0604020202020204" pitchFamily="34" charset="0"/>
              <a:buChar char="•"/>
            </a:pPr>
            <a:r>
              <a:rPr lang="en-US" sz="2000" dirty="0"/>
              <a:t>Test the different ways of executing calls to another window e.g. – menus, buttons, keywords.</a:t>
            </a:r>
          </a:p>
        </p:txBody>
      </p:sp>
      <p:pic>
        <p:nvPicPr>
          <p:cNvPr id="7" name="Picture 6">
            <a:extLst>
              <a:ext uri="{FF2B5EF4-FFF2-40B4-BE49-F238E27FC236}">
                <a16:creationId xmlns:a16="http://schemas.microsoft.com/office/drawing/2014/main" id="{8B189167-909B-86C4-29D2-32CFED94C74F}"/>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6595703" y="1273224"/>
            <a:ext cx="6772994" cy="3505200"/>
          </a:xfrm>
          <a:prstGeom prst="rect">
            <a:avLst/>
          </a:prstGeom>
        </p:spPr>
      </p:pic>
    </p:spTree>
    <p:extLst>
      <p:ext uri="{BB962C8B-B14F-4D97-AF65-F5344CB8AC3E}">
        <p14:creationId xmlns:p14="http://schemas.microsoft.com/office/powerpoint/2010/main" val="42084443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51F71-6368-45C9-B772-FF62B05208DC}"/>
              </a:ext>
            </a:extLst>
          </p:cNvPr>
          <p:cNvSpPr>
            <a:spLocks noGrp="1"/>
          </p:cNvSpPr>
          <p:nvPr>
            <p:ph type="title"/>
          </p:nvPr>
        </p:nvSpPr>
        <p:spPr/>
        <p:txBody>
          <a:bodyPr/>
          <a:lstStyle/>
          <a:p>
            <a:r>
              <a:rPr lang="en-GB" dirty="0"/>
              <a:t>Steps to Kick off Integration Tests</a:t>
            </a:r>
          </a:p>
        </p:txBody>
      </p:sp>
      <p:sp>
        <p:nvSpPr>
          <p:cNvPr id="3" name="Content Placeholder 2">
            <a:extLst>
              <a:ext uri="{FF2B5EF4-FFF2-40B4-BE49-F238E27FC236}">
                <a16:creationId xmlns:a16="http://schemas.microsoft.com/office/drawing/2014/main" id="{81714AB4-661D-4519-8510-A293EEBC8E0F}"/>
              </a:ext>
            </a:extLst>
          </p:cNvPr>
          <p:cNvSpPr>
            <a:spLocks noGrp="1"/>
          </p:cNvSpPr>
          <p:nvPr>
            <p:ph idx="1"/>
          </p:nvPr>
        </p:nvSpPr>
        <p:spPr/>
        <p:txBody>
          <a:bodyPr>
            <a:normAutofit/>
          </a:bodyPr>
          <a:lstStyle/>
          <a:p>
            <a:pPr marL="514350" indent="-514350">
              <a:lnSpc>
                <a:spcPct val="100000"/>
              </a:lnSpc>
              <a:spcBef>
                <a:spcPts val="600"/>
              </a:spcBef>
              <a:spcAft>
                <a:spcPts val="600"/>
              </a:spcAft>
              <a:buFont typeface="+mj-lt"/>
              <a:buAutoNum type="arabicPeriod"/>
            </a:pPr>
            <a:r>
              <a:rPr lang="en-GB" sz="2200" dirty="0"/>
              <a:t>Understand the architecture of your application.</a:t>
            </a:r>
          </a:p>
          <a:p>
            <a:pPr marL="514350" indent="-514350">
              <a:lnSpc>
                <a:spcPct val="100000"/>
              </a:lnSpc>
              <a:spcBef>
                <a:spcPts val="600"/>
              </a:spcBef>
              <a:spcAft>
                <a:spcPts val="600"/>
              </a:spcAft>
              <a:buFont typeface="+mj-lt"/>
              <a:buAutoNum type="arabicPeriod"/>
            </a:pPr>
            <a:r>
              <a:rPr lang="en-GB" sz="2200" dirty="0"/>
              <a:t>Identify the modules</a:t>
            </a:r>
          </a:p>
          <a:p>
            <a:pPr marL="514350" indent="-514350">
              <a:lnSpc>
                <a:spcPct val="100000"/>
              </a:lnSpc>
              <a:spcBef>
                <a:spcPts val="600"/>
              </a:spcBef>
              <a:spcAft>
                <a:spcPts val="600"/>
              </a:spcAft>
              <a:buFont typeface="+mj-lt"/>
              <a:buAutoNum type="arabicPeriod"/>
            </a:pPr>
            <a:r>
              <a:rPr lang="en-GB" sz="2200" dirty="0"/>
              <a:t>Understand what each module does</a:t>
            </a:r>
          </a:p>
          <a:p>
            <a:pPr marL="514350" indent="-514350">
              <a:lnSpc>
                <a:spcPct val="100000"/>
              </a:lnSpc>
              <a:spcBef>
                <a:spcPts val="600"/>
              </a:spcBef>
              <a:spcAft>
                <a:spcPts val="600"/>
              </a:spcAft>
              <a:buFont typeface="+mj-lt"/>
              <a:buAutoNum type="arabicPeriod"/>
            </a:pPr>
            <a:r>
              <a:rPr lang="en-GB" sz="2200" dirty="0"/>
              <a:t>Understand how the data is transferred from one module to another.</a:t>
            </a:r>
          </a:p>
          <a:p>
            <a:pPr marL="514350" indent="-514350">
              <a:lnSpc>
                <a:spcPct val="100000"/>
              </a:lnSpc>
              <a:spcBef>
                <a:spcPts val="600"/>
              </a:spcBef>
              <a:spcAft>
                <a:spcPts val="600"/>
              </a:spcAft>
              <a:buFont typeface="+mj-lt"/>
              <a:buAutoNum type="arabicPeriod"/>
            </a:pPr>
            <a:r>
              <a:rPr lang="en-GB" sz="2200" dirty="0"/>
              <a:t>Understand how the data is entered and received into the system ( entry point and exit point of the application)</a:t>
            </a:r>
          </a:p>
          <a:p>
            <a:pPr marL="514350" indent="-514350">
              <a:lnSpc>
                <a:spcPct val="100000"/>
              </a:lnSpc>
              <a:spcBef>
                <a:spcPts val="600"/>
              </a:spcBef>
              <a:spcAft>
                <a:spcPts val="600"/>
              </a:spcAft>
              <a:buFont typeface="+mj-lt"/>
              <a:buAutoNum type="arabicPeriod"/>
            </a:pPr>
            <a:r>
              <a:rPr lang="en-GB" sz="2200" dirty="0"/>
              <a:t>Segregate the application to suit your testing needs.</a:t>
            </a:r>
          </a:p>
          <a:p>
            <a:pPr marL="514350" indent="-514350">
              <a:lnSpc>
                <a:spcPct val="100000"/>
              </a:lnSpc>
              <a:spcBef>
                <a:spcPts val="600"/>
              </a:spcBef>
              <a:spcAft>
                <a:spcPts val="600"/>
              </a:spcAft>
              <a:buFont typeface="+mj-lt"/>
              <a:buAutoNum type="arabicPeriod"/>
            </a:pPr>
            <a:r>
              <a:rPr lang="en-GB" sz="2200" dirty="0"/>
              <a:t>Identify and create the test conditions</a:t>
            </a:r>
          </a:p>
          <a:p>
            <a:pPr marL="514350" indent="-514350">
              <a:lnSpc>
                <a:spcPct val="100000"/>
              </a:lnSpc>
              <a:spcBef>
                <a:spcPts val="600"/>
              </a:spcBef>
              <a:spcAft>
                <a:spcPts val="600"/>
              </a:spcAft>
              <a:buFont typeface="+mj-lt"/>
              <a:buAutoNum type="arabicPeriod"/>
            </a:pPr>
            <a:r>
              <a:rPr lang="en-GB" sz="2200" dirty="0"/>
              <a:t>Take one condition at a time and write down the test cases.</a:t>
            </a:r>
          </a:p>
          <a:p>
            <a:pPr marL="514350" indent="-514350">
              <a:lnSpc>
                <a:spcPct val="100000"/>
              </a:lnSpc>
              <a:spcBef>
                <a:spcPts val="600"/>
              </a:spcBef>
              <a:spcAft>
                <a:spcPts val="600"/>
              </a:spcAft>
              <a:buFont typeface="+mj-lt"/>
              <a:buAutoNum type="arabicPeriod"/>
            </a:pPr>
            <a:endParaRPr lang="en-GB" sz="2200" dirty="0"/>
          </a:p>
        </p:txBody>
      </p:sp>
      <p:sp>
        <p:nvSpPr>
          <p:cNvPr id="4" name="Date Placeholder 3">
            <a:extLst>
              <a:ext uri="{FF2B5EF4-FFF2-40B4-BE49-F238E27FC236}">
                <a16:creationId xmlns:a16="http://schemas.microsoft.com/office/drawing/2014/main" id="{8701C5DA-15B9-4C71-927C-47185E56F102}"/>
              </a:ext>
            </a:extLst>
          </p:cNvPr>
          <p:cNvSpPr>
            <a:spLocks noGrp="1"/>
          </p:cNvSpPr>
          <p:nvPr>
            <p:ph type="dt" sz="half" idx="10"/>
          </p:nvPr>
        </p:nvSpPr>
        <p:spPr/>
        <p:txBody>
          <a:bodyPr/>
          <a:lstStyle/>
          <a:p>
            <a:fld id="{95FFCD54-E353-4DC5-B44C-D26768669E60}" type="datetime1">
              <a:rPr lang="en-US" smtClean="0"/>
              <a:t>4/29/2024</a:t>
            </a:fld>
            <a:endParaRPr lang="en-GB"/>
          </a:p>
        </p:txBody>
      </p:sp>
      <p:sp>
        <p:nvSpPr>
          <p:cNvPr id="5" name="Footer Placeholder 4">
            <a:extLst>
              <a:ext uri="{FF2B5EF4-FFF2-40B4-BE49-F238E27FC236}">
                <a16:creationId xmlns:a16="http://schemas.microsoft.com/office/drawing/2014/main" id="{FFEAB99B-855C-4CF5-9A3F-52DFA3B13C72}"/>
              </a:ext>
            </a:extLst>
          </p:cNvPr>
          <p:cNvSpPr>
            <a:spLocks noGrp="1"/>
          </p:cNvSpPr>
          <p:nvPr>
            <p:ph type="ftr" sz="quarter" idx="11"/>
          </p:nvPr>
        </p:nvSpPr>
        <p:spPr/>
        <p:txBody>
          <a:bodyPr/>
          <a:lstStyle/>
          <a:p>
            <a:r>
              <a:rPr lang="en-GB"/>
              <a:t>Dr. Shamim Ripon</a:t>
            </a:r>
          </a:p>
        </p:txBody>
      </p:sp>
      <p:sp>
        <p:nvSpPr>
          <p:cNvPr id="6" name="Slide Number Placeholder 5">
            <a:extLst>
              <a:ext uri="{FF2B5EF4-FFF2-40B4-BE49-F238E27FC236}">
                <a16:creationId xmlns:a16="http://schemas.microsoft.com/office/drawing/2014/main" id="{7E3CDFE7-DAAF-4D37-97BD-37250B8AFE18}"/>
              </a:ext>
            </a:extLst>
          </p:cNvPr>
          <p:cNvSpPr>
            <a:spLocks noGrp="1"/>
          </p:cNvSpPr>
          <p:nvPr>
            <p:ph type="sldNum" sz="quarter" idx="12"/>
          </p:nvPr>
        </p:nvSpPr>
        <p:spPr/>
        <p:txBody>
          <a:bodyPr/>
          <a:lstStyle/>
          <a:p>
            <a:fld id="{9872E5A6-74EC-49F2-9628-E68C6FC71E25}" type="slidenum">
              <a:rPr lang="en-GB" smtClean="0"/>
              <a:t>51</a:t>
            </a:fld>
            <a:endParaRPr lang="en-GB"/>
          </a:p>
        </p:txBody>
      </p:sp>
    </p:spTree>
    <p:extLst>
      <p:ext uri="{BB962C8B-B14F-4D97-AF65-F5344CB8AC3E}">
        <p14:creationId xmlns:p14="http://schemas.microsoft.com/office/powerpoint/2010/main" val="24757266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25DC-731D-419A-BF76-F240BB2A8186}"/>
              </a:ext>
            </a:extLst>
          </p:cNvPr>
          <p:cNvSpPr>
            <a:spLocks noGrp="1"/>
          </p:cNvSpPr>
          <p:nvPr>
            <p:ph type="title"/>
          </p:nvPr>
        </p:nvSpPr>
        <p:spPr/>
        <p:txBody>
          <a:bodyPr>
            <a:noAutofit/>
          </a:bodyPr>
          <a:lstStyle/>
          <a:p>
            <a:r>
              <a:rPr lang="en-GB" sz="3600" dirty="0"/>
              <a:t>Entry/Exit Criteria for Integration Testing</a:t>
            </a:r>
          </a:p>
        </p:txBody>
      </p:sp>
      <p:sp>
        <p:nvSpPr>
          <p:cNvPr id="3" name="Content Placeholder 2">
            <a:extLst>
              <a:ext uri="{FF2B5EF4-FFF2-40B4-BE49-F238E27FC236}">
                <a16:creationId xmlns:a16="http://schemas.microsoft.com/office/drawing/2014/main" id="{9D2888FF-01D0-4A0E-945F-B57723B1A759}"/>
              </a:ext>
            </a:extLst>
          </p:cNvPr>
          <p:cNvSpPr>
            <a:spLocks noGrp="1"/>
          </p:cNvSpPr>
          <p:nvPr>
            <p:ph idx="1"/>
          </p:nvPr>
        </p:nvSpPr>
        <p:spPr>
          <a:xfrm>
            <a:off x="323850" y="1690688"/>
            <a:ext cx="5562600" cy="4351338"/>
          </a:xfrm>
        </p:spPr>
        <p:txBody>
          <a:bodyPr>
            <a:normAutofit fontScale="70000" lnSpcReduction="20000"/>
          </a:bodyPr>
          <a:lstStyle/>
          <a:p>
            <a:pPr marL="0" indent="0">
              <a:lnSpc>
                <a:spcPct val="110000"/>
              </a:lnSpc>
              <a:spcBef>
                <a:spcPts val="600"/>
              </a:spcBef>
              <a:spcAft>
                <a:spcPts val="600"/>
              </a:spcAft>
              <a:buNone/>
            </a:pPr>
            <a:r>
              <a:rPr lang="en-GB" b="1" dirty="0"/>
              <a:t>Entry Criteria:</a:t>
            </a:r>
            <a:endParaRPr lang="en-GB" dirty="0"/>
          </a:p>
          <a:p>
            <a:pPr>
              <a:lnSpc>
                <a:spcPct val="110000"/>
              </a:lnSpc>
              <a:spcBef>
                <a:spcPts val="600"/>
              </a:spcBef>
              <a:spcAft>
                <a:spcPts val="600"/>
              </a:spcAft>
            </a:pPr>
            <a:r>
              <a:rPr lang="en-GB" dirty="0"/>
              <a:t>Integration test plan document is signed off and approved.</a:t>
            </a:r>
          </a:p>
          <a:p>
            <a:pPr>
              <a:lnSpc>
                <a:spcPct val="110000"/>
              </a:lnSpc>
              <a:spcBef>
                <a:spcPts val="600"/>
              </a:spcBef>
              <a:spcAft>
                <a:spcPts val="600"/>
              </a:spcAft>
            </a:pPr>
            <a:r>
              <a:rPr lang="en-GB" dirty="0"/>
              <a:t>Integration test cases have been prepared.</a:t>
            </a:r>
          </a:p>
          <a:p>
            <a:pPr>
              <a:lnSpc>
                <a:spcPct val="110000"/>
              </a:lnSpc>
              <a:spcBef>
                <a:spcPts val="600"/>
              </a:spcBef>
              <a:spcAft>
                <a:spcPts val="600"/>
              </a:spcAft>
            </a:pPr>
            <a:r>
              <a:rPr lang="en-GB" dirty="0"/>
              <a:t>Test data has been created.</a:t>
            </a:r>
          </a:p>
          <a:p>
            <a:pPr>
              <a:lnSpc>
                <a:spcPct val="110000"/>
              </a:lnSpc>
              <a:spcBef>
                <a:spcPts val="600"/>
              </a:spcBef>
              <a:spcAft>
                <a:spcPts val="600"/>
              </a:spcAft>
            </a:pPr>
            <a:r>
              <a:rPr lang="en-GB" dirty="0"/>
              <a:t>Unit testing of developed modules/Components is complete.</a:t>
            </a:r>
          </a:p>
          <a:p>
            <a:pPr>
              <a:lnSpc>
                <a:spcPct val="110000"/>
              </a:lnSpc>
              <a:spcBef>
                <a:spcPts val="600"/>
              </a:spcBef>
              <a:spcAft>
                <a:spcPts val="600"/>
              </a:spcAft>
            </a:pPr>
            <a:r>
              <a:rPr lang="en-GB" dirty="0"/>
              <a:t>All the critical and high Priority defects are closed.</a:t>
            </a:r>
          </a:p>
          <a:p>
            <a:pPr>
              <a:lnSpc>
                <a:spcPct val="110000"/>
              </a:lnSpc>
              <a:spcBef>
                <a:spcPts val="600"/>
              </a:spcBef>
              <a:spcAft>
                <a:spcPts val="600"/>
              </a:spcAft>
            </a:pPr>
            <a:r>
              <a:rPr lang="en-GB" dirty="0"/>
              <a:t>The test environment is set up for integration.</a:t>
            </a:r>
            <a:endParaRPr lang="en-GB" b="1" dirty="0"/>
          </a:p>
          <a:p>
            <a:pPr marL="0" indent="0">
              <a:lnSpc>
                <a:spcPct val="110000"/>
              </a:lnSpc>
              <a:spcBef>
                <a:spcPts val="600"/>
              </a:spcBef>
              <a:spcAft>
                <a:spcPts val="600"/>
              </a:spcAft>
              <a:buNone/>
            </a:pPr>
            <a:endParaRPr lang="en-GB" dirty="0"/>
          </a:p>
          <a:p>
            <a:pPr>
              <a:lnSpc>
                <a:spcPct val="110000"/>
              </a:lnSpc>
              <a:spcBef>
                <a:spcPts val="600"/>
              </a:spcBef>
              <a:spcAft>
                <a:spcPts val="600"/>
              </a:spcAft>
            </a:pPr>
            <a:endParaRPr lang="en-GB" dirty="0"/>
          </a:p>
        </p:txBody>
      </p:sp>
      <p:sp>
        <p:nvSpPr>
          <p:cNvPr id="4" name="Date Placeholder 3">
            <a:extLst>
              <a:ext uri="{FF2B5EF4-FFF2-40B4-BE49-F238E27FC236}">
                <a16:creationId xmlns:a16="http://schemas.microsoft.com/office/drawing/2014/main" id="{B5447EA3-4305-422D-9964-237EB0507996}"/>
              </a:ext>
            </a:extLst>
          </p:cNvPr>
          <p:cNvSpPr>
            <a:spLocks noGrp="1"/>
          </p:cNvSpPr>
          <p:nvPr>
            <p:ph type="dt" sz="half" idx="10"/>
          </p:nvPr>
        </p:nvSpPr>
        <p:spPr/>
        <p:txBody>
          <a:bodyPr/>
          <a:lstStyle/>
          <a:p>
            <a:fld id="{74A8100A-807A-4F19-AD04-4F51666C5435}" type="datetime1">
              <a:rPr lang="en-US" smtClean="0"/>
              <a:t>4/29/2024</a:t>
            </a:fld>
            <a:endParaRPr lang="en-GB"/>
          </a:p>
        </p:txBody>
      </p:sp>
      <p:sp>
        <p:nvSpPr>
          <p:cNvPr id="5" name="Footer Placeholder 4">
            <a:extLst>
              <a:ext uri="{FF2B5EF4-FFF2-40B4-BE49-F238E27FC236}">
                <a16:creationId xmlns:a16="http://schemas.microsoft.com/office/drawing/2014/main" id="{32FD392A-3312-4C7A-A955-02470BDC4668}"/>
              </a:ext>
            </a:extLst>
          </p:cNvPr>
          <p:cNvSpPr>
            <a:spLocks noGrp="1"/>
          </p:cNvSpPr>
          <p:nvPr>
            <p:ph type="ftr" sz="quarter" idx="11"/>
          </p:nvPr>
        </p:nvSpPr>
        <p:spPr/>
        <p:txBody>
          <a:bodyPr/>
          <a:lstStyle/>
          <a:p>
            <a:r>
              <a:rPr lang="en-GB"/>
              <a:t>Dr. Shamim Ripon</a:t>
            </a:r>
          </a:p>
        </p:txBody>
      </p:sp>
      <p:sp>
        <p:nvSpPr>
          <p:cNvPr id="6" name="Slide Number Placeholder 5">
            <a:extLst>
              <a:ext uri="{FF2B5EF4-FFF2-40B4-BE49-F238E27FC236}">
                <a16:creationId xmlns:a16="http://schemas.microsoft.com/office/drawing/2014/main" id="{4D8B471A-726A-45A1-9928-E1171263C391}"/>
              </a:ext>
            </a:extLst>
          </p:cNvPr>
          <p:cNvSpPr>
            <a:spLocks noGrp="1"/>
          </p:cNvSpPr>
          <p:nvPr>
            <p:ph type="sldNum" sz="quarter" idx="12"/>
          </p:nvPr>
        </p:nvSpPr>
        <p:spPr/>
        <p:txBody>
          <a:bodyPr/>
          <a:lstStyle/>
          <a:p>
            <a:fld id="{9872E5A6-74EC-49F2-9628-E68C6FC71E25}" type="slidenum">
              <a:rPr lang="en-GB" smtClean="0"/>
              <a:t>52</a:t>
            </a:fld>
            <a:endParaRPr lang="en-GB"/>
          </a:p>
        </p:txBody>
      </p:sp>
      <p:sp>
        <p:nvSpPr>
          <p:cNvPr id="8" name="TextBox 7">
            <a:extLst>
              <a:ext uri="{FF2B5EF4-FFF2-40B4-BE49-F238E27FC236}">
                <a16:creationId xmlns:a16="http://schemas.microsoft.com/office/drawing/2014/main" id="{94BD01C0-B6B7-5CEB-D830-79F4B4B71F7B}"/>
              </a:ext>
            </a:extLst>
          </p:cNvPr>
          <p:cNvSpPr txBox="1"/>
          <p:nvPr/>
        </p:nvSpPr>
        <p:spPr>
          <a:xfrm>
            <a:off x="6610350" y="1750055"/>
            <a:ext cx="5257800" cy="2769861"/>
          </a:xfrm>
          <a:prstGeom prst="rect">
            <a:avLst/>
          </a:prstGeom>
          <a:noFill/>
        </p:spPr>
        <p:txBody>
          <a:bodyPr wrap="square">
            <a:spAutoFit/>
          </a:bodyPr>
          <a:lstStyle/>
          <a:p>
            <a:pPr marL="0" indent="0">
              <a:lnSpc>
                <a:spcPct val="110000"/>
              </a:lnSpc>
              <a:spcBef>
                <a:spcPts val="600"/>
              </a:spcBef>
              <a:spcAft>
                <a:spcPts val="600"/>
              </a:spcAft>
              <a:buNone/>
            </a:pPr>
            <a:r>
              <a:rPr lang="en-GB" sz="2200" b="1" dirty="0"/>
              <a:t>Exit Criteria:</a:t>
            </a:r>
            <a:endParaRPr lang="en-GB" sz="2200" dirty="0"/>
          </a:p>
          <a:p>
            <a:pPr marL="285750" indent="-285750">
              <a:lnSpc>
                <a:spcPct val="110000"/>
              </a:lnSpc>
              <a:spcBef>
                <a:spcPts val="600"/>
              </a:spcBef>
              <a:spcAft>
                <a:spcPts val="600"/>
              </a:spcAft>
              <a:buFont typeface="Arial" panose="020B0604020202020204" pitchFamily="34" charset="0"/>
              <a:buChar char="•"/>
            </a:pPr>
            <a:r>
              <a:rPr lang="en-GB" sz="2200" dirty="0"/>
              <a:t>All the integration test cases have been executed.</a:t>
            </a:r>
          </a:p>
          <a:p>
            <a:pPr marL="285750" indent="-285750">
              <a:lnSpc>
                <a:spcPct val="110000"/>
              </a:lnSpc>
              <a:spcBef>
                <a:spcPts val="600"/>
              </a:spcBef>
              <a:spcAft>
                <a:spcPts val="600"/>
              </a:spcAft>
              <a:buFont typeface="Arial" panose="020B0604020202020204" pitchFamily="34" charset="0"/>
              <a:buChar char="•"/>
            </a:pPr>
            <a:r>
              <a:rPr lang="en-GB" sz="2200" dirty="0"/>
              <a:t>No critical and Priority P1 &amp; P2 defects are opened.</a:t>
            </a:r>
          </a:p>
          <a:p>
            <a:pPr marL="285750" indent="-285750">
              <a:lnSpc>
                <a:spcPct val="110000"/>
              </a:lnSpc>
              <a:spcBef>
                <a:spcPts val="600"/>
              </a:spcBef>
              <a:spcAft>
                <a:spcPts val="600"/>
              </a:spcAft>
              <a:buFont typeface="Arial" panose="020B0604020202020204" pitchFamily="34" charset="0"/>
              <a:buChar char="•"/>
            </a:pPr>
            <a:r>
              <a:rPr lang="en-GB" sz="2200" dirty="0"/>
              <a:t>Test Report has been prepared</a:t>
            </a:r>
            <a:endParaRPr lang="en-US" sz="2200" dirty="0"/>
          </a:p>
        </p:txBody>
      </p:sp>
    </p:spTree>
    <p:extLst>
      <p:ext uri="{BB962C8B-B14F-4D97-AF65-F5344CB8AC3E}">
        <p14:creationId xmlns:p14="http://schemas.microsoft.com/office/powerpoint/2010/main" val="2112798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C5546-C3C9-4B64-9AA8-E099CA0153BF}"/>
              </a:ext>
            </a:extLst>
          </p:cNvPr>
          <p:cNvSpPr>
            <a:spLocks noGrp="1"/>
          </p:cNvSpPr>
          <p:nvPr>
            <p:ph type="title"/>
          </p:nvPr>
        </p:nvSpPr>
        <p:spPr/>
        <p:txBody>
          <a:bodyPr>
            <a:normAutofit/>
          </a:bodyPr>
          <a:lstStyle/>
          <a:p>
            <a:r>
              <a:rPr lang="en-GB" dirty="0"/>
              <a:t>Integration Test Cases</a:t>
            </a:r>
          </a:p>
        </p:txBody>
      </p:sp>
      <p:sp>
        <p:nvSpPr>
          <p:cNvPr id="3" name="Content Placeholder 2">
            <a:extLst>
              <a:ext uri="{FF2B5EF4-FFF2-40B4-BE49-F238E27FC236}">
                <a16:creationId xmlns:a16="http://schemas.microsoft.com/office/drawing/2014/main" id="{0627653D-288C-4686-B6D6-5B60C9AB33F4}"/>
              </a:ext>
            </a:extLst>
          </p:cNvPr>
          <p:cNvSpPr>
            <a:spLocks noGrp="1"/>
          </p:cNvSpPr>
          <p:nvPr>
            <p:ph idx="1"/>
          </p:nvPr>
        </p:nvSpPr>
        <p:spPr/>
        <p:txBody>
          <a:bodyPr/>
          <a:lstStyle/>
          <a:p>
            <a:pPr>
              <a:lnSpc>
                <a:spcPct val="100000"/>
              </a:lnSpc>
              <a:spcBef>
                <a:spcPts val="600"/>
              </a:spcBef>
              <a:spcAft>
                <a:spcPts val="600"/>
              </a:spcAft>
            </a:pPr>
            <a:r>
              <a:rPr lang="en-GB" dirty="0"/>
              <a:t>Integration test cases focus mainly on the</a:t>
            </a:r>
            <a:r>
              <a:rPr lang="en-GB" b="1" dirty="0"/>
              <a:t> </a:t>
            </a:r>
          </a:p>
          <a:p>
            <a:pPr lvl="1">
              <a:lnSpc>
                <a:spcPct val="100000"/>
              </a:lnSpc>
              <a:spcBef>
                <a:spcPts val="600"/>
              </a:spcBef>
              <a:spcAft>
                <a:spcPts val="600"/>
              </a:spcAft>
            </a:pPr>
            <a:r>
              <a:rPr lang="en-GB" b="1" dirty="0">
                <a:solidFill>
                  <a:schemeClr val="accent2">
                    <a:lumMod val="75000"/>
                  </a:schemeClr>
                </a:solidFill>
              </a:rPr>
              <a:t>interface between the modules</a:t>
            </a:r>
            <a:r>
              <a:rPr lang="en-GB" b="1" dirty="0"/>
              <a:t>, </a:t>
            </a:r>
          </a:p>
          <a:p>
            <a:pPr lvl="1">
              <a:lnSpc>
                <a:spcPct val="100000"/>
              </a:lnSpc>
              <a:spcBef>
                <a:spcPts val="600"/>
              </a:spcBef>
              <a:spcAft>
                <a:spcPts val="600"/>
              </a:spcAft>
            </a:pPr>
            <a:r>
              <a:rPr lang="en-GB" b="1" dirty="0">
                <a:solidFill>
                  <a:schemeClr val="accent2">
                    <a:lumMod val="75000"/>
                  </a:schemeClr>
                </a:solidFill>
              </a:rPr>
              <a:t>integrated links</a:t>
            </a:r>
            <a:r>
              <a:rPr lang="en-GB" b="1" dirty="0"/>
              <a:t>, </a:t>
            </a:r>
          </a:p>
          <a:p>
            <a:pPr lvl="1">
              <a:lnSpc>
                <a:spcPct val="100000"/>
              </a:lnSpc>
              <a:spcBef>
                <a:spcPts val="600"/>
              </a:spcBef>
              <a:spcAft>
                <a:spcPts val="600"/>
              </a:spcAft>
            </a:pPr>
            <a:r>
              <a:rPr lang="en-GB" b="1" dirty="0">
                <a:solidFill>
                  <a:schemeClr val="accent2">
                    <a:lumMod val="75000"/>
                  </a:schemeClr>
                </a:solidFill>
              </a:rPr>
              <a:t>data transfer</a:t>
            </a:r>
            <a:r>
              <a:rPr lang="en-GB" dirty="0">
                <a:solidFill>
                  <a:schemeClr val="accent2">
                    <a:lumMod val="75000"/>
                  </a:schemeClr>
                </a:solidFill>
              </a:rPr>
              <a:t> </a:t>
            </a:r>
            <a:r>
              <a:rPr lang="en-GB" dirty="0"/>
              <a:t>between the modules as modules/components that are already unit tested i.e. the functionality and the other testing aspects have already been covered.</a:t>
            </a:r>
          </a:p>
          <a:p>
            <a:pPr>
              <a:lnSpc>
                <a:spcPct val="100000"/>
              </a:lnSpc>
              <a:spcBef>
                <a:spcPts val="600"/>
              </a:spcBef>
              <a:spcAft>
                <a:spcPts val="600"/>
              </a:spcAft>
            </a:pPr>
            <a:r>
              <a:rPr lang="en-GB" dirty="0"/>
              <a:t>The main idea is to test if integrating two working modules works as expected when integrated</a:t>
            </a:r>
          </a:p>
        </p:txBody>
      </p:sp>
      <p:sp>
        <p:nvSpPr>
          <p:cNvPr id="4" name="Date Placeholder 3">
            <a:extLst>
              <a:ext uri="{FF2B5EF4-FFF2-40B4-BE49-F238E27FC236}">
                <a16:creationId xmlns:a16="http://schemas.microsoft.com/office/drawing/2014/main" id="{C96CE52B-AABE-45DC-9398-74FA5328D1F1}"/>
              </a:ext>
            </a:extLst>
          </p:cNvPr>
          <p:cNvSpPr>
            <a:spLocks noGrp="1"/>
          </p:cNvSpPr>
          <p:nvPr>
            <p:ph type="dt" sz="half" idx="10"/>
          </p:nvPr>
        </p:nvSpPr>
        <p:spPr/>
        <p:txBody>
          <a:bodyPr/>
          <a:lstStyle/>
          <a:p>
            <a:fld id="{646B7A81-6861-431F-9A87-8F6799F56024}" type="datetime1">
              <a:rPr lang="en-US" smtClean="0"/>
              <a:t>4/29/2024</a:t>
            </a:fld>
            <a:endParaRPr lang="en-GB"/>
          </a:p>
        </p:txBody>
      </p:sp>
      <p:sp>
        <p:nvSpPr>
          <p:cNvPr id="5" name="Footer Placeholder 4">
            <a:extLst>
              <a:ext uri="{FF2B5EF4-FFF2-40B4-BE49-F238E27FC236}">
                <a16:creationId xmlns:a16="http://schemas.microsoft.com/office/drawing/2014/main" id="{6AD8B27F-8508-48C5-A247-3B0DF7CA53A4}"/>
              </a:ext>
            </a:extLst>
          </p:cNvPr>
          <p:cNvSpPr>
            <a:spLocks noGrp="1"/>
          </p:cNvSpPr>
          <p:nvPr>
            <p:ph type="ftr" sz="quarter" idx="11"/>
          </p:nvPr>
        </p:nvSpPr>
        <p:spPr/>
        <p:txBody>
          <a:bodyPr/>
          <a:lstStyle/>
          <a:p>
            <a:r>
              <a:rPr lang="en-GB"/>
              <a:t>Dr. Shamim Ripon</a:t>
            </a:r>
          </a:p>
        </p:txBody>
      </p:sp>
      <p:sp>
        <p:nvSpPr>
          <p:cNvPr id="6" name="Slide Number Placeholder 5">
            <a:extLst>
              <a:ext uri="{FF2B5EF4-FFF2-40B4-BE49-F238E27FC236}">
                <a16:creationId xmlns:a16="http://schemas.microsoft.com/office/drawing/2014/main" id="{465219D0-085F-440F-A9B1-D588EBDEC14C}"/>
              </a:ext>
            </a:extLst>
          </p:cNvPr>
          <p:cNvSpPr>
            <a:spLocks noGrp="1"/>
          </p:cNvSpPr>
          <p:nvPr>
            <p:ph type="sldNum" sz="quarter" idx="12"/>
          </p:nvPr>
        </p:nvSpPr>
        <p:spPr/>
        <p:txBody>
          <a:bodyPr/>
          <a:lstStyle/>
          <a:p>
            <a:fld id="{9872E5A6-74EC-49F2-9628-E68C6FC71E25}" type="slidenum">
              <a:rPr lang="en-GB" smtClean="0"/>
              <a:t>53</a:t>
            </a:fld>
            <a:endParaRPr lang="en-GB"/>
          </a:p>
        </p:txBody>
      </p:sp>
    </p:spTree>
    <p:extLst>
      <p:ext uri="{BB962C8B-B14F-4D97-AF65-F5344CB8AC3E}">
        <p14:creationId xmlns:p14="http://schemas.microsoft.com/office/powerpoint/2010/main" val="984908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3A715-6408-45FB-9886-2718B8B40E5A}"/>
              </a:ext>
            </a:extLst>
          </p:cNvPr>
          <p:cNvSpPr>
            <a:spLocks noGrp="1"/>
          </p:cNvSpPr>
          <p:nvPr>
            <p:ph type="title"/>
          </p:nvPr>
        </p:nvSpPr>
        <p:spPr/>
        <p:txBody>
          <a:bodyPr/>
          <a:lstStyle/>
          <a:p>
            <a:r>
              <a:rPr lang="en-GB" dirty="0"/>
              <a:t>Example Integration Test cases</a:t>
            </a:r>
          </a:p>
        </p:txBody>
      </p:sp>
      <p:sp>
        <p:nvSpPr>
          <p:cNvPr id="3" name="Content Placeholder 2">
            <a:extLst>
              <a:ext uri="{FF2B5EF4-FFF2-40B4-BE49-F238E27FC236}">
                <a16:creationId xmlns:a16="http://schemas.microsoft.com/office/drawing/2014/main" id="{626D55D3-E816-49DF-BCE2-279D1200E4F6}"/>
              </a:ext>
            </a:extLst>
          </p:cNvPr>
          <p:cNvSpPr>
            <a:spLocks noGrp="1"/>
          </p:cNvSpPr>
          <p:nvPr>
            <p:ph idx="1"/>
          </p:nvPr>
        </p:nvSpPr>
        <p:spPr/>
        <p:txBody>
          <a:bodyPr>
            <a:normAutofit/>
          </a:bodyPr>
          <a:lstStyle/>
          <a:p>
            <a:pPr marL="0" indent="0">
              <a:lnSpc>
                <a:spcPct val="100000"/>
              </a:lnSpc>
              <a:spcBef>
                <a:spcPts val="600"/>
              </a:spcBef>
              <a:spcAft>
                <a:spcPts val="600"/>
              </a:spcAft>
              <a:buNone/>
            </a:pPr>
            <a:r>
              <a:rPr lang="en-GB" sz="2400" dirty="0"/>
              <a:t>Integration Test cases for </a:t>
            </a:r>
            <a:r>
              <a:rPr lang="en-GB" sz="2400" dirty="0" err="1"/>
              <a:t>Linkedin</a:t>
            </a:r>
            <a:r>
              <a:rPr lang="en-GB" sz="2400" dirty="0"/>
              <a:t> application will include:</a:t>
            </a:r>
          </a:p>
          <a:p>
            <a:pPr lvl="0">
              <a:lnSpc>
                <a:spcPct val="100000"/>
              </a:lnSpc>
              <a:spcBef>
                <a:spcPts val="600"/>
              </a:spcBef>
              <a:spcAft>
                <a:spcPts val="600"/>
              </a:spcAft>
            </a:pPr>
            <a:r>
              <a:rPr lang="en-GB" sz="2200" dirty="0"/>
              <a:t>Verifying the interface link between the login page and the home page i.e. when a user enters the credentials and logs it should be directed to the homepage.</a:t>
            </a:r>
          </a:p>
          <a:p>
            <a:pPr lvl="0">
              <a:lnSpc>
                <a:spcPct val="100000"/>
              </a:lnSpc>
              <a:spcBef>
                <a:spcPts val="600"/>
              </a:spcBef>
              <a:spcAft>
                <a:spcPts val="600"/>
              </a:spcAft>
            </a:pPr>
            <a:r>
              <a:rPr lang="en-GB" sz="2200" dirty="0"/>
              <a:t>Verifying the interface link between the home page and the profile page i.e. profile page should open up.</a:t>
            </a:r>
          </a:p>
          <a:p>
            <a:pPr lvl="0">
              <a:lnSpc>
                <a:spcPct val="100000"/>
              </a:lnSpc>
              <a:spcBef>
                <a:spcPts val="600"/>
              </a:spcBef>
              <a:spcAft>
                <a:spcPts val="600"/>
              </a:spcAft>
            </a:pPr>
            <a:r>
              <a:rPr lang="en-GB" sz="2200" dirty="0"/>
              <a:t>Verify the interface link between the network page and your connection pages i.e. clicking accept button on Invitations of the network page should show the accepted invitation in your connection page once clicked.</a:t>
            </a:r>
          </a:p>
          <a:p>
            <a:pPr lvl="0">
              <a:lnSpc>
                <a:spcPct val="100000"/>
              </a:lnSpc>
              <a:spcBef>
                <a:spcPts val="600"/>
              </a:spcBef>
              <a:spcAft>
                <a:spcPts val="600"/>
              </a:spcAft>
            </a:pPr>
            <a:r>
              <a:rPr lang="en-GB" sz="2200" dirty="0"/>
              <a:t>Verify the interface link between the Notification pages and say congrats button i.e. clicking say congrats button should direct towards the new message window.</a:t>
            </a:r>
          </a:p>
          <a:p>
            <a:endParaRPr lang="en-GB" sz="2200" dirty="0"/>
          </a:p>
        </p:txBody>
      </p:sp>
      <p:sp>
        <p:nvSpPr>
          <p:cNvPr id="4" name="Date Placeholder 3">
            <a:extLst>
              <a:ext uri="{FF2B5EF4-FFF2-40B4-BE49-F238E27FC236}">
                <a16:creationId xmlns:a16="http://schemas.microsoft.com/office/drawing/2014/main" id="{55F70658-9135-41E4-8462-CF5622543267}"/>
              </a:ext>
            </a:extLst>
          </p:cNvPr>
          <p:cNvSpPr>
            <a:spLocks noGrp="1"/>
          </p:cNvSpPr>
          <p:nvPr>
            <p:ph type="dt" sz="half" idx="10"/>
          </p:nvPr>
        </p:nvSpPr>
        <p:spPr/>
        <p:txBody>
          <a:bodyPr/>
          <a:lstStyle/>
          <a:p>
            <a:fld id="{5E597A05-7865-4A2E-BECA-D84ED0A3BF5C}" type="datetime1">
              <a:rPr lang="en-US" smtClean="0"/>
              <a:t>4/29/2024</a:t>
            </a:fld>
            <a:endParaRPr lang="en-GB"/>
          </a:p>
        </p:txBody>
      </p:sp>
      <p:sp>
        <p:nvSpPr>
          <p:cNvPr id="5" name="Footer Placeholder 4">
            <a:extLst>
              <a:ext uri="{FF2B5EF4-FFF2-40B4-BE49-F238E27FC236}">
                <a16:creationId xmlns:a16="http://schemas.microsoft.com/office/drawing/2014/main" id="{B4086574-C12B-41A8-91ED-91AAC0B3026F}"/>
              </a:ext>
            </a:extLst>
          </p:cNvPr>
          <p:cNvSpPr>
            <a:spLocks noGrp="1"/>
          </p:cNvSpPr>
          <p:nvPr>
            <p:ph type="ftr" sz="quarter" idx="11"/>
          </p:nvPr>
        </p:nvSpPr>
        <p:spPr/>
        <p:txBody>
          <a:bodyPr/>
          <a:lstStyle/>
          <a:p>
            <a:r>
              <a:rPr lang="en-GB"/>
              <a:t>Dr. Shamim Ripon</a:t>
            </a:r>
          </a:p>
        </p:txBody>
      </p:sp>
      <p:sp>
        <p:nvSpPr>
          <p:cNvPr id="6" name="Slide Number Placeholder 5">
            <a:extLst>
              <a:ext uri="{FF2B5EF4-FFF2-40B4-BE49-F238E27FC236}">
                <a16:creationId xmlns:a16="http://schemas.microsoft.com/office/drawing/2014/main" id="{C13AD34A-463F-4490-A83A-A2298E322A71}"/>
              </a:ext>
            </a:extLst>
          </p:cNvPr>
          <p:cNvSpPr>
            <a:spLocks noGrp="1"/>
          </p:cNvSpPr>
          <p:nvPr>
            <p:ph type="sldNum" sz="quarter" idx="12"/>
          </p:nvPr>
        </p:nvSpPr>
        <p:spPr/>
        <p:txBody>
          <a:bodyPr/>
          <a:lstStyle/>
          <a:p>
            <a:fld id="{9872E5A6-74EC-49F2-9628-E68C6FC71E25}" type="slidenum">
              <a:rPr lang="en-GB" smtClean="0"/>
              <a:t>54</a:t>
            </a:fld>
            <a:endParaRPr lang="en-GB"/>
          </a:p>
        </p:txBody>
      </p:sp>
    </p:spTree>
    <p:extLst>
      <p:ext uri="{BB962C8B-B14F-4D97-AF65-F5344CB8AC3E}">
        <p14:creationId xmlns:p14="http://schemas.microsoft.com/office/powerpoint/2010/main" val="20786505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5E12AD-4D91-4749-9978-70C21E26EAF6}"/>
              </a:ext>
            </a:extLst>
          </p:cNvPr>
          <p:cNvSpPr>
            <a:spLocks noGrp="1"/>
          </p:cNvSpPr>
          <p:nvPr>
            <p:ph type="title"/>
          </p:nvPr>
        </p:nvSpPr>
        <p:spPr>
          <a:xfrm>
            <a:off x="552448" y="1230087"/>
            <a:ext cx="11087102" cy="1325563"/>
          </a:xfrm>
        </p:spPr>
        <p:txBody>
          <a:bodyPr>
            <a:normAutofit/>
          </a:bodyPr>
          <a:lstStyle/>
          <a:p>
            <a:pPr algn="ctr"/>
            <a:r>
              <a:rPr lang="en-GB" sz="2800" b="1" dirty="0"/>
              <a:t>Is Integration a White box or Black box Technique?</a:t>
            </a:r>
          </a:p>
        </p:txBody>
      </p:sp>
      <p:sp>
        <p:nvSpPr>
          <p:cNvPr id="4" name="Date Placeholder 3">
            <a:extLst>
              <a:ext uri="{FF2B5EF4-FFF2-40B4-BE49-F238E27FC236}">
                <a16:creationId xmlns:a16="http://schemas.microsoft.com/office/drawing/2014/main" id="{899CCAC6-A48F-49B4-B6A7-6041BE825487}"/>
              </a:ext>
            </a:extLst>
          </p:cNvPr>
          <p:cNvSpPr>
            <a:spLocks noGrp="1"/>
          </p:cNvSpPr>
          <p:nvPr>
            <p:ph type="dt" sz="half" idx="10"/>
          </p:nvPr>
        </p:nvSpPr>
        <p:spPr/>
        <p:txBody>
          <a:bodyPr/>
          <a:lstStyle/>
          <a:p>
            <a:fld id="{61294FF0-67FD-4506-BDB7-3103EE1A338F}" type="datetime1">
              <a:rPr lang="en-US" smtClean="0"/>
              <a:t>4/29/2024</a:t>
            </a:fld>
            <a:endParaRPr lang="en-GB"/>
          </a:p>
        </p:txBody>
      </p:sp>
      <p:sp>
        <p:nvSpPr>
          <p:cNvPr id="5" name="Footer Placeholder 4">
            <a:extLst>
              <a:ext uri="{FF2B5EF4-FFF2-40B4-BE49-F238E27FC236}">
                <a16:creationId xmlns:a16="http://schemas.microsoft.com/office/drawing/2014/main" id="{B10C1F46-68FA-4F4E-983B-AEC58C9141B1}"/>
              </a:ext>
            </a:extLst>
          </p:cNvPr>
          <p:cNvSpPr>
            <a:spLocks noGrp="1"/>
          </p:cNvSpPr>
          <p:nvPr>
            <p:ph type="ftr" sz="quarter" idx="11"/>
          </p:nvPr>
        </p:nvSpPr>
        <p:spPr/>
        <p:txBody>
          <a:bodyPr/>
          <a:lstStyle/>
          <a:p>
            <a:r>
              <a:rPr lang="en-GB"/>
              <a:t>Dr. Shamim Ripon</a:t>
            </a:r>
          </a:p>
        </p:txBody>
      </p:sp>
      <p:sp>
        <p:nvSpPr>
          <p:cNvPr id="6" name="Slide Number Placeholder 5">
            <a:extLst>
              <a:ext uri="{FF2B5EF4-FFF2-40B4-BE49-F238E27FC236}">
                <a16:creationId xmlns:a16="http://schemas.microsoft.com/office/drawing/2014/main" id="{85692F80-8905-4487-9F4E-DE872D18425B}"/>
              </a:ext>
            </a:extLst>
          </p:cNvPr>
          <p:cNvSpPr>
            <a:spLocks noGrp="1"/>
          </p:cNvSpPr>
          <p:nvPr>
            <p:ph type="sldNum" sz="quarter" idx="12"/>
          </p:nvPr>
        </p:nvSpPr>
        <p:spPr/>
        <p:txBody>
          <a:bodyPr/>
          <a:lstStyle/>
          <a:p>
            <a:fld id="{9872E5A6-74EC-49F2-9628-E68C6FC71E25}" type="slidenum">
              <a:rPr lang="en-GB" smtClean="0"/>
              <a:t>55</a:t>
            </a:fld>
            <a:endParaRPr lang="en-GB"/>
          </a:p>
        </p:txBody>
      </p:sp>
      <p:pic>
        <p:nvPicPr>
          <p:cNvPr id="3" name="Picture 2" descr="Cartoon of a child with a question mark&#10;&#10;Description automatically generated">
            <a:extLst>
              <a:ext uri="{FF2B5EF4-FFF2-40B4-BE49-F238E27FC236}">
                <a16:creationId xmlns:a16="http://schemas.microsoft.com/office/drawing/2014/main" id="{B5715CE7-0742-899F-BE05-BB2FFC7CC4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84368" y="2555650"/>
            <a:ext cx="5423261" cy="3389538"/>
          </a:xfrm>
          <a:prstGeom prst="rect">
            <a:avLst/>
          </a:prstGeom>
        </p:spPr>
      </p:pic>
    </p:spTree>
    <p:extLst>
      <p:ext uri="{BB962C8B-B14F-4D97-AF65-F5344CB8AC3E}">
        <p14:creationId xmlns:p14="http://schemas.microsoft.com/office/powerpoint/2010/main" val="3571524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C72F48-5AD8-4394-916F-E226941F342F}"/>
              </a:ext>
            </a:extLst>
          </p:cNvPr>
          <p:cNvSpPr>
            <a:spLocks noGrp="1"/>
          </p:cNvSpPr>
          <p:nvPr>
            <p:ph type="title"/>
          </p:nvPr>
        </p:nvSpPr>
        <p:spPr/>
        <p:txBody>
          <a:bodyPr>
            <a:normAutofit/>
          </a:bodyPr>
          <a:lstStyle/>
          <a:p>
            <a:r>
              <a:rPr lang="en-GB" dirty="0"/>
              <a:t>Integration Testing Tools</a:t>
            </a:r>
          </a:p>
        </p:txBody>
      </p:sp>
      <p:sp>
        <p:nvSpPr>
          <p:cNvPr id="7" name="Content Placeholder 6">
            <a:extLst>
              <a:ext uri="{FF2B5EF4-FFF2-40B4-BE49-F238E27FC236}">
                <a16:creationId xmlns:a16="http://schemas.microsoft.com/office/drawing/2014/main" id="{8679B981-AEC5-4A91-89E3-EE35C7CED2FB}"/>
              </a:ext>
            </a:extLst>
          </p:cNvPr>
          <p:cNvSpPr>
            <a:spLocks noGrp="1"/>
          </p:cNvSpPr>
          <p:nvPr>
            <p:ph idx="1"/>
          </p:nvPr>
        </p:nvSpPr>
        <p:spPr/>
        <p:txBody>
          <a:bodyPr/>
          <a:lstStyle/>
          <a:p>
            <a:pPr>
              <a:lnSpc>
                <a:spcPct val="100000"/>
              </a:lnSpc>
              <a:spcBef>
                <a:spcPts val="600"/>
              </a:spcBef>
              <a:spcAft>
                <a:spcPts val="600"/>
              </a:spcAft>
            </a:pPr>
            <a:r>
              <a:rPr lang="en-GB" dirty="0"/>
              <a:t>There are several tools available for this testing.</a:t>
            </a:r>
          </a:p>
          <a:p>
            <a:pPr lvl="1">
              <a:lnSpc>
                <a:spcPct val="100000"/>
              </a:lnSpc>
              <a:spcBef>
                <a:spcPts val="600"/>
              </a:spcBef>
              <a:spcAft>
                <a:spcPts val="600"/>
              </a:spcAft>
            </a:pPr>
            <a:r>
              <a:rPr lang="en-GB" dirty="0"/>
              <a:t>Rational Integration Tester</a:t>
            </a:r>
          </a:p>
          <a:p>
            <a:pPr lvl="1">
              <a:lnSpc>
                <a:spcPct val="100000"/>
              </a:lnSpc>
              <a:spcBef>
                <a:spcPts val="600"/>
              </a:spcBef>
              <a:spcAft>
                <a:spcPts val="600"/>
              </a:spcAft>
            </a:pPr>
            <a:r>
              <a:rPr lang="en-GB" dirty="0"/>
              <a:t>Protractor</a:t>
            </a:r>
          </a:p>
          <a:p>
            <a:pPr lvl="1">
              <a:lnSpc>
                <a:spcPct val="100000"/>
              </a:lnSpc>
              <a:spcBef>
                <a:spcPts val="600"/>
              </a:spcBef>
              <a:spcAft>
                <a:spcPts val="600"/>
              </a:spcAft>
            </a:pPr>
            <a:r>
              <a:rPr lang="en-GB" dirty="0"/>
              <a:t>Steam</a:t>
            </a:r>
          </a:p>
          <a:p>
            <a:pPr lvl="1">
              <a:lnSpc>
                <a:spcPct val="100000"/>
              </a:lnSpc>
              <a:spcBef>
                <a:spcPts val="600"/>
              </a:spcBef>
              <a:spcAft>
                <a:spcPts val="600"/>
              </a:spcAft>
            </a:pPr>
            <a:r>
              <a:rPr lang="en-GB" dirty="0"/>
              <a:t>TESSY</a:t>
            </a:r>
          </a:p>
          <a:p>
            <a:pPr>
              <a:lnSpc>
                <a:spcPct val="100000"/>
              </a:lnSpc>
              <a:spcBef>
                <a:spcPts val="600"/>
              </a:spcBef>
              <a:spcAft>
                <a:spcPts val="600"/>
              </a:spcAft>
            </a:pPr>
            <a:endParaRPr lang="en-GB" dirty="0"/>
          </a:p>
        </p:txBody>
      </p:sp>
      <p:sp>
        <p:nvSpPr>
          <p:cNvPr id="3" name="Date Placeholder 2">
            <a:extLst>
              <a:ext uri="{FF2B5EF4-FFF2-40B4-BE49-F238E27FC236}">
                <a16:creationId xmlns:a16="http://schemas.microsoft.com/office/drawing/2014/main" id="{F98C3F86-BBF0-4669-9B96-DA64FF38DF3F}"/>
              </a:ext>
            </a:extLst>
          </p:cNvPr>
          <p:cNvSpPr>
            <a:spLocks noGrp="1"/>
          </p:cNvSpPr>
          <p:nvPr>
            <p:ph type="dt" sz="half" idx="10"/>
          </p:nvPr>
        </p:nvSpPr>
        <p:spPr/>
        <p:txBody>
          <a:bodyPr/>
          <a:lstStyle/>
          <a:p>
            <a:fld id="{77DCF69B-A74A-4AC9-8706-8F7B46B01201}" type="datetime1">
              <a:rPr lang="en-US" smtClean="0"/>
              <a:t>4/29/2024</a:t>
            </a:fld>
            <a:endParaRPr lang="en-GB"/>
          </a:p>
        </p:txBody>
      </p:sp>
      <p:sp>
        <p:nvSpPr>
          <p:cNvPr id="4" name="Footer Placeholder 3">
            <a:extLst>
              <a:ext uri="{FF2B5EF4-FFF2-40B4-BE49-F238E27FC236}">
                <a16:creationId xmlns:a16="http://schemas.microsoft.com/office/drawing/2014/main" id="{B2E64A82-7D52-4924-8351-2599D86D735A}"/>
              </a:ext>
            </a:extLst>
          </p:cNvPr>
          <p:cNvSpPr>
            <a:spLocks noGrp="1"/>
          </p:cNvSpPr>
          <p:nvPr>
            <p:ph type="ftr" sz="quarter" idx="11"/>
          </p:nvPr>
        </p:nvSpPr>
        <p:spPr/>
        <p:txBody>
          <a:bodyPr/>
          <a:lstStyle/>
          <a:p>
            <a:r>
              <a:rPr lang="en-GB"/>
              <a:t>Dr. Shamim Ripon</a:t>
            </a:r>
          </a:p>
        </p:txBody>
      </p:sp>
      <p:sp>
        <p:nvSpPr>
          <p:cNvPr id="5" name="Slide Number Placeholder 4">
            <a:extLst>
              <a:ext uri="{FF2B5EF4-FFF2-40B4-BE49-F238E27FC236}">
                <a16:creationId xmlns:a16="http://schemas.microsoft.com/office/drawing/2014/main" id="{D5193D69-F2F1-4697-9CAB-12E81D79AABD}"/>
              </a:ext>
            </a:extLst>
          </p:cNvPr>
          <p:cNvSpPr>
            <a:spLocks noGrp="1"/>
          </p:cNvSpPr>
          <p:nvPr>
            <p:ph type="sldNum" sz="quarter" idx="12"/>
          </p:nvPr>
        </p:nvSpPr>
        <p:spPr/>
        <p:txBody>
          <a:bodyPr/>
          <a:lstStyle/>
          <a:p>
            <a:fld id="{9872E5A6-74EC-49F2-9628-E68C6FC71E25}" type="slidenum">
              <a:rPr lang="en-GB" smtClean="0"/>
              <a:t>56</a:t>
            </a:fld>
            <a:endParaRPr lang="en-GB"/>
          </a:p>
        </p:txBody>
      </p:sp>
    </p:spTree>
    <p:extLst>
      <p:ext uri="{BB962C8B-B14F-4D97-AF65-F5344CB8AC3E}">
        <p14:creationId xmlns:p14="http://schemas.microsoft.com/office/powerpoint/2010/main" val="7007246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E5ED6-BDAE-471C-A444-34BE5D12345A}"/>
              </a:ext>
            </a:extLst>
          </p:cNvPr>
          <p:cNvSpPr>
            <a:spLocks noGrp="1"/>
          </p:cNvSpPr>
          <p:nvPr>
            <p:ph type="title"/>
          </p:nvPr>
        </p:nvSpPr>
        <p:spPr/>
        <p:txBody>
          <a:bodyPr>
            <a:noAutofit/>
          </a:bodyPr>
          <a:lstStyle/>
          <a:p>
            <a:r>
              <a:rPr lang="en-GB" sz="3200" dirty="0"/>
              <a:t>Difference between Integration Testing &amp; System Testing</a:t>
            </a:r>
          </a:p>
        </p:txBody>
      </p:sp>
      <p:sp>
        <p:nvSpPr>
          <p:cNvPr id="3" name="Content Placeholder 2">
            <a:extLst>
              <a:ext uri="{FF2B5EF4-FFF2-40B4-BE49-F238E27FC236}">
                <a16:creationId xmlns:a16="http://schemas.microsoft.com/office/drawing/2014/main" id="{73AAC7BE-48BC-4311-9B80-0DE63F6D6C38}"/>
              </a:ext>
            </a:extLst>
          </p:cNvPr>
          <p:cNvSpPr>
            <a:spLocks noGrp="1"/>
          </p:cNvSpPr>
          <p:nvPr>
            <p:ph idx="1"/>
          </p:nvPr>
        </p:nvSpPr>
        <p:spPr/>
        <p:txBody>
          <a:bodyPr/>
          <a:lstStyle/>
          <a:p>
            <a:pPr>
              <a:lnSpc>
                <a:spcPct val="100000"/>
              </a:lnSpc>
              <a:spcBef>
                <a:spcPts val="600"/>
              </a:spcBef>
              <a:spcAft>
                <a:spcPts val="600"/>
              </a:spcAft>
            </a:pPr>
            <a:r>
              <a:rPr lang="en-GB" dirty="0">
                <a:solidFill>
                  <a:schemeClr val="accent2">
                    <a:lumMod val="75000"/>
                  </a:schemeClr>
                </a:solidFill>
              </a:rPr>
              <a:t>Integration testing </a:t>
            </a:r>
          </a:p>
          <a:p>
            <a:pPr lvl="1">
              <a:lnSpc>
                <a:spcPct val="100000"/>
              </a:lnSpc>
              <a:spcBef>
                <a:spcPts val="600"/>
              </a:spcBef>
              <a:spcAft>
                <a:spcPts val="600"/>
              </a:spcAft>
            </a:pPr>
            <a:r>
              <a:rPr lang="en-GB" dirty="0"/>
              <a:t>one or two modules which are unit tested are integrated to test and verification is done to verify if the integrated modules work as expected or not.</a:t>
            </a:r>
          </a:p>
          <a:p>
            <a:pPr>
              <a:lnSpc>
                <a:spcPct val="100000"/>
              </a:lnSpc>
              <a:spcBef>
                <a:spcPts val="600"/>
              </a:spcBef>
              <a:spcAft>
                <a:spcPts val="600"/>
              </a:spcAft>
            </a:pPr>
            <a:r>
              <a:rPr lang="en-GB" dirty="0">
                <a:solidFill>
                  <a:schemeClr val="accent2">
                    <a:lumMod val="75000"/>
                  </a:schemeClr>
                </a:solidFill>
              </a:rPr>
              <a:t>System testing </a:t>
            </a:r>
          </a:p>
          <a:p>
            <a:pPr lvl="1">
              <a:lnSpc>
                <a:spcPct val="100000"/>
              </a:lnSpc>
              <a:spcBef>
                <a:spcPts val="600"/>
              </a:spcBef>
              <a:spcAft>
                <a:spcPts val="600"/>
              </a:spcAft>
            </a:pPr>
            <a:r>
              <a:rPr lang="en-GB" dirty="0"/>
              <a:t>the </a:t>
            </a:r>
            <a:r>
              <a:rPr lang="en-GB" b="1" dirty="0"/>
              <a:t>system as a whole</a:t>
            </a:r>
            <a:r>
              <a:rPr lang="en-GB" dirty="0"/>
              <a:t> is tested i.e. all the modules/components are integrated together to verify whether the system works as expected and no issues occur because of the integrated modules.</a:t>
            </a:r>
          </a:p>
          <a:p>
            <a:pPr>
              <a:lnSpc>
                <a:spcPct val="100000"/>
              </a:lnSpc>
              <a:spcBef>
                <a:spcPts val="600"/>
              </a:spcBef>
              <a:spcAft>
                <a:spcPts val="600"/>
              </a:spcAft>
            </a:pPr>
            <a:endParaRPr lang="en-GB" dirty="0"/>
          </a:p>
        </p:txBody>
      </p:sp>
      <p:sp>
        <p:nvSpPr>
          <p:cNvPr id="4" name="Date Placeholder 3">
            <a:extLst>
              <a:ext uri="{FF2B5EF4-FFF2-40B4-BE49-F238E27FC236}">
                <a16:creationId xmlns:a16="http://schemas.microsoft.com/office/drawing/2014/main" id="{8313FD5B-4112-40A2-8212-1466DE37C521}"/>
              </a:ext>
            </a:extLst>
          </p:cNvPr>
          <p:cNvSpPr>
            <a:spLocks noGrp="1"/>
          </p:cNvSpPr>
          <p:nvPr>
            <p:ph type="dt" sz="half" idx="10"/>
          </p:nvPr>
        </p:nvSpPr>
        <p:spPr/>
        <p:txBody>
          <a:bodyPr/>
          <a:lstStyle/>
          <a:p>
            <a:fld id="{9F99AA57-586F-4481-9308-8D96EB9463B3}" type="datetime1">
              <a:rPr lang="en-US" smtClean="0"/>
              <a:t>4/29/2024</a:t>
            </a:fld>
            <a:endParaRPr lang="en-GB"/>
          </a:p>
        </p:txBody>
      </p:sp>
      <p:sp>
        <p:nvSpPr>
          <p:cNvPr id="5" name="Footer Placeholder 4">
            <a:extLst>
              <a:ext uri="{FF2B5EF4-FFF2-40B4-BE49-F238E27FC236}">
                <a16:creationId xmlns:a16="http://schemas.microsoft.com/office/drawing/2014/main" id="{2E0F5AE9-94BC-4D3F-A2DD-DC59EB123B45}"/>
              </a:ext>
            </a:extLst>
          </p:cNvPr>
          <p:cNvSpPr>
            <a:spLocks noGrp="1"/>
          </p:cNvSpPr>
          <p:nvPr>
            <p:ph type="ftr" sz="quarter" idx="11"/>
          </p:nvPr>
        </p:nvSpPr>
        <p:spPr/>
        <p:txBody>
          <a:bodyPr/>
          <a:lstStyle/>
          <a:p>
            <a:r>
              <a:rPr lang="en-GB"/>
              <a:t>Dr. Shamim Ripon</a:t>
            </a:r>
          </a:p>
        </p:txBody>
      </p:sp>
      <p:sp>
        <p:nvSpPr>
          <p:cNvPr id="6" name="Slide Number Placeholder 5">
            <a:extLst>
              <a:ext uri="{FF2B5EF4-FFF2-40B4-BE49-F238E27FC236}">
                <a16:creationId xmlns:a16="http://schemas.microsoft.com/office/drawing/2014/main" id="{8EE1F001-0009-4583-9005-3C55F562C998}"/>
              </a:ext>
            </a:extLst>
          </p:cNvPr>
          <p:cNvSpPr>
            <a:spLocks noGrp="1"/>
          </p:cNvSpPr>
          <p:nvPr>
            <p:ph type="sldNum" sz="quarter" idx="12"/>
          </p:nvPr>
        </p:nvSpPr>
        <p:spPr/>
        <p:txBody>
          <a:bodyPr/>
          <a:lstStyle/>
          <a:p>
            <a:fld id="{9872E5A6-74EC-49F2-9628-E68C6FC71E25}" type="slidenum">
              <a:rPr lang="en-GB" smtClean="0"/>
              <a:t>57</a:t>
            </a:fld>
            <a:endParaRPr lang="en-GB"/>
          </a:p>
        </p:txBody>
      </p:sp>
      <p:pic>
        <p:nvPicPr>
          <p:cNvPr id="8" name="Picture 7" descr="A comparison of a system integration&#10;&#10;Description automatically generated">
            <a:extLst>
              <a:ext uri="{FF2B5EF4-FFF2-40B4-BE49-F238E27FC236}">
                <a16:creationId xmlns:a16="http://schemas.microsoft.com/office/drawing/2014/main" id="{778B8070-8999-ACD4-45D1-73CFD60EC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0" y="1931489"/>
            <a:ext cx="3455795" cy="2995022"/>
          </a:xfrm>
          <a:prstGeom prst="rect">
            <a:avLst/>
          </a:prstGeom>
        </p:spPr>
      </p:pic>
    </p:spTree>
    <p:extLst>
      <p:ext uri="{BB962C8B-B14F-4D97-AF65-F5344CB8AC3E}">
        <p14:creationId xmlns:p14="http://schemas.microsoft.com/office/powerpoint/2010/main" val="37651597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0977DB7-3EFC-F610-5CAE-337054B23AE8}"/>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6F96BFC6-7EE4-1436-1110-B4508CBD56A9}"/>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32BBF790-3E15-5FC2-9E9D-B329E55AC838}"/>
              </a:ext>
            </a:extLst>
          </p:cNvPr>
          <p:cNvSpPr>
            <a:spLocks noGrp="1"/>
          </p:cNvSpPr>
          <p:nvPr>
            <p:ph type="sldNum" sz="quarter" idx="12"/>
          </p:nvPr>
        </p:nvSpPr>
        <p:spPr/>
        <p:txBody>
          <a:bodyPr/>
          <a:lstStyle/>
          <a:p>
            <a:fld id="{C3DB2ADC-AF19-4574-8C10-79B5B04FCA27}" type="slidenum">
              <a:rPr lang="en-US" smtClean="0"/>
              <a:t>58</a:t>
            </a:fld>
            <a:endParaRPr lang="en-US"/>
          </a:p>
        </p:txBody>
      </p:sp>
      <p:pic>
        <p:nvPicPr>
          <p:cNvPr id="8" name="Picture 7" descr="A comparison of a system integration&#10;&#10;Description automatically generated">
            <a:extLst>
              <a:ext uri="{FF2B5EF4-FFF2-40B4-BE49-F238E27FC236}">
                <a16:creationId xmlns:a16="http://schemas.microsoft.com/office/drawing/2014/main" id="{1281B931-959F-7E0D-B598-83458152A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96712" y="0"/>
            <a:ext cx="6985488" cy="6054090"/>
          </a:xfrm>
          <a:prstGeom prst="rect">
            <a:avLst/>
          </a:prstGeom>
        </p:spPr>
      </p:pic>
    </p:spTree>
    <p:extLst>
      <p:ext uri="{BB962C8B-B14F-4D97-AF65-F5344CB8AC3E}">
        <p14:creationId xmlns:p14="http://schemas.microsoft.com/office/powerpoint/2010/main" val="4147216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B79178-472E-0290-A674-86B353A4D828}"/>
              </a:ext>
            </a:extLst>
          </p:cNvPr>
          <p:cNvSpPr txBox="1"/>
          <p:nvPr/>
        </p:nvSpPr>
        <p:spPr>
          <a:xfrm>
            <a:off x="573775" y="629365"/>
            <a:ext cx="6929650" cy="461665"/>
          </a:xfrm>
          <a:prstGeom prst="rect">
            <a:avLst/>
          </a:prstGeom>
          <a:noFill/>
        </p:spPr>
        <p:txBody>
          <a:bodyPr wrap="square">
            <a:spAutoFit/>
          </a:bodyPr>
          <a:lstStyle/>
          <a:p>
            <a:r>
              <a:rPr lang="en-US" sz="2400" b="1" dirty="0"/>
              <a:t>One sample example of a banking application</a:t>
            </a:r>
          </a:p>
        </p:txBody>
      </p:sp>
      <p:pic>
        <p:nvPicPr>
          <p:cNvPr id="5" name="Picture 4">
            <a:extLst>
              <a:ext uri="{FF2B5EF4-FFF2-40B4-BE49-F238E27FC236}">
                <a16:creationId xmlns:a16="http://schemas.microsoft.com/office/drawing/2014/main" id="{F93121AF-AE56-CA7F-458E-38B590B1701F}"/>
              </a:ext>
            </a:extLst>
          </p:cNvPr>
          <p:cNvPicPr>
            <a:picLocks noChangeAspect="1"/>
          </p:cNvPicPr>
          <p:nvPr/>
        </p:nvPicPr>
        <p:blipFill>
          <a:blip r:embed="rId2"/>
          <a:stretch>
            <a:fillRect/>
          </a:stretch>
        </p:blipFill>
        <p:spPr>
          <a:xfrm>
            <a:off x="8830101" y="1255608"/>
            <a:ext cx="3092072" cy="3949804"/>
          </a:xfrm>
          <a:prstGeom prst="rect">
            <a:avLst/>
          </a:prstGeom>
        </p:spPr>
      </p:pic>
      <p:sp>
        <p:nvSpPr>
          <p:cNvPr id="7" name="TextBox 6">
            <a:extLst>
              <a:ext uri="{FF2B5EF4-FFF2-40B4-BE49-F238E27FC236}">
                <a16:creationId xmlns:a16="http://schemas.microsoft.com/office/drawing/2014/main" id="{215CF5B5-6F02-4D95-3391-C83B158ACCFE}"/>
              </a:ext>
            </a:extLst>
          </p:cNvPr>
          <p:cNvSpPr txBox="1"/>
          <p:nvPr/>
        </p:nvSpPr>
        <p:spPr>
          <a:xfrm>
            <a:off x="562971" y="1584643"/>
            <a:ext cx="7803107" cy="4047262"/>
          </a:xfrm>
          <a:prstGeom prst="rect">
            <a:avLst/>
          </a:prstGeom>
          <a:noFill/>
        </p:spPr>
        <p:txBody>
          <a:bodyPr wrap="square">
            <a:spAutoFit/>
          </a:bodyPr>
          <a:lstStyle/>
          <a:p>
            <a:pPr marL="342900" indent="-342900">
              <a:spcAft>
                <a:spcPts val="600"/>
              </a:spcAft>
              <a:buFont typeface="Arial" panose="020B0604020202020204" pitchFamily="34" charset="0"/>
              <a:buChar char="•"/>
            </a:pPr>
            <a:r>
              <a:rPr lang="en-US" sz="2200" dirty="0"/>
              <a:t>First, we will login as a user P to amount transfer and send Tk. 200, the confirmation message should be displayed on the screen as amount transfer successfully. </a:t>
            </a:r>
          </a:p>
          <a:p>
            <a:pPr marL="342900" indent="-342900">
              <a:spcAft>
                <a:spcPts val="600"/>
              </a:spcAft>
              <a:buFont typeface="Arial" panose="020B0604020202020204" pitchFamily="34" charset="0"/>
              <a:buChar char="•"/>
            </a:pPr>
            <a:r>
              <a:rPr lang="en-US" sz="2200" dirty="0"/>
              <a:t>Now logout as P and login as user Q and go to amount balance page and check for a balance in that account = Present balance + Received Balance. Therefore, the integration test is successful.</a:t>
            </a:r>
          </a:p>
          <a:p>
            <a:pPr marL="342900" indent="-342900">
              <a:spcAft>
                <a:spcPts val="600"/>
              </a:spcAft>
              <a:buFont typeface="Arial" panose="020B0604020202020204" pitchFamily="34" charset="0"/>
              <a:buChar char="•"/>
            </a:pPr>
            <a:r>
              <a:rPr lang="en-US" sz="2200" dirty="0"/>
              <a:t>Also, we check if the amount of balance has reduced by Tk.200 in P user account.</a:t>
            </a:r>
          </a:p>
          <a:p>
            <a:pPr marL="342900" indent="-342900">
              <a:spcAft>
                <a:spcPts val="600"/>
              </a:spcAft>
              <a:buFont typeface="Arial" panose="020B0604020202020204" pitchFamily="34" charset="0"/>
              <a:buChar char="•"/>
            </a:pPr>
            <a:r>
              <a:rPr lang="en-US" sz="2200" dirty="0"/>
              <a:t>Click on the transaction, in P and Q, the message should be displayed regarding the data and time of the amount transfer.</a:t>
            </a:r>
          </a:p>
        </p:txBody>
      </p:sp>
      <p:sp>
        <p:nvSpPr>
          <p:cNvPr id="8" name="Date Placeholder 7">
            <a:extLst>
              <a:ext uri="{FF2B5EF4-FFF2-40B4-BE49-F238E27FC236}">
                <a16:creationId xmlns:a16="http://schemas.microsoft.com/office/drawing/2014/main" id="{C3DC18B0-E4D7-BF97-B8A6-8D62ACCDFA70}"/>
              </a:ext>
            </a:extLst>
          </p:cNvPr>
          <p:cNvSpPr>
            <a:spLocks noGrp="1"/>
          </p:cNvSpPr>
          <p:nvPr>
            <p:ph type="dt" sz="half" idx="10"/>
          </p:nvPr>
        </p:nvSpPr>
        <p:spPr/>
        <p:txBody>
          <a:bodyPr/>
          <a:lstStyle/>
          <a:p>
            <a:r>
              <a:rPr lang="en-US"/>
              <a:t>8/29/2023</a:t>
            </a:r>
          </a:p>
        </p:txBody>
      </p:sp>
      <p:sp>
        <p:nvSpPr>
          <p:cNvPr id="9" name="Footer Placeholder 8">
            <a:extLst>
              <a:ext uri="{FF2B5EF4-FFF2-40B4-BE49-F238E27FC236}">
                <a16:creationId xmlns:a16="http://schemas.microsoft.com/office/drawing/2014/main" id="{081EF5E1-4E9F-F11D-39ED-B9BCF6F96E71}"/>
              </a:ext>
            </a:extLst>
          </p:cNvPr>
          <p:cNvSpPr>
            <a:spLocks noGrp="1"/>
          </p:cNvSpPr>
          <p:nvPr>
            <p:ph type="ftr" sz="quarter" idx="11"/>
          </p:nvPr>
        </p:nvSpPr>
        <p:spPr/>
        <p:txBody>
          <a:bodyPr/>
          <a:lstStyle/>
          <a:p>
            <a:r>
              <a:rPr lang="en-US"/>
              <a:t>Dr. Shamim Ripon</a:t>
            </a:r>
          </a:p>
        </p:txBody>
      </p:sp>
      <p:sp>
        <p:nvSpPr>
          <p:cNvPr id="10" name="Slide Number Placeholder 9">
            <a:extLst>
              <a:ext uri="{FF2B5EF4-FFF2-40B4-BE49-F238E27FC236}">
                <a16:creationId xmlns:a16="http://schemas.microsoft.com/office/drawing/2014/main" id="{011E8ACB-0EAC-B364-C8B9-8F8549BD5708}"/>
              </a:ext>
            </a:extLst>
          </p:cNvPr>
          <p:cNvSpPr>
            <a:spLocks noGrp="1"/>
          </p:cNvSpPr>
          <p:nvPr>
            <p:ph type="sldNum" sz="quarter" idx="12"/>
          </p:nvPr>
        </p:nvSpPr>
        <p:spPr/>
        <p:txBody>
          <a:bodyPr/>
          <a:lstStyle/>
          <a:p>
            <a:fld id="{C3DB2ADC-AF19-4574-8C10-79B5B04FCA27}" type="slidenum">
              <a:rPr lang="en-US" smtClean="0"/>
              <a:t>6</a:t>
            </a:fld>
            <a:endParaRPr lang="en-US"/>
          </a:p>
        </p:txBody>
      </p:sp>
    </p:spTree>
    <p:extLst>
      <p:ext uri="{BB962C8B-B14F-4D97-AF65-F5344CB8AC3E}">
        <p14:creationId xmlns:p14="http://schemas.microsoft.com/office/powerpoint/2010/main" val="3535953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59A9E-D136-FDA3-9702-7DB2C1F79A52}"/>
              </a:ext>
            </a:extLst>
          </p:cNvPr>
          <p:cNvSpPr>
            <a:spLocks noGrp="1"/>
          </p:cNvSpPr>
          <p:nvPr>
            <p:ph type="title"/>
          </p:nvPr>
        </p:nvSpPr>
        <p:spPr>
          <a:xfrm>
            <a:off x="700635" y="2743485"/>
            <a:ext cx="10691265" cy="1371030"/>
          </a:xfrm>
        </p:spPr>
        <p:txBody>
          <a:bodyPr anchor="ctr" anchorCtr="1"/>
          <a:lstStyle/>
          <a:p>
            <a:pPr algn="ctr"/>
            <a:r>
              <a:rPr lang="en-US" b="1" dirty="0">
                <a:latin typeface="Constantia" panose="02030602050306030303" pitchFamily="18" charset="0"/>
              </a:rPr>
              <a:t>Guidelines for Integration Testing</a:t>
            </a:r>
            <a:endParaRPr lang="en-US" dirty="0">
              <a:latin typeface="Constantia" panose="02030602050306030303" pitchFamily="18" charset="0"/>
            </a:endParaRPr>
          </a:p>
        </p:txBody>
      </p:sp>
      <p:sp>
        <p:nvSpPr>
          <p:cNvPr id="3" name="Date Placeholder 2">
            <a:extLst>
              <a:ext uri="{FF2B5EF4-FFF2-40B4-BE49-F238E27FC236}">
                <a16:creationId xmlns:a16="http://schemas.microsoft.com/office/drawing/2014/main" id="{2EFA91C5-1246-D27F-51DC-9B1C2DD187B8}"/>
              </a:ext>
            </a:extLst>
          </p:cNvPr>
          <p:cNvSpPr>
            <a:spLocks noGrp="1"/>
          </p:cNvSpPr>
          <p:nvPr>
            <p:ph type="dt" sz="half" idx="10"/>
          </p:nvPr>
        </p:nvSpPr>
        <p:spPr/>
        <p:txBody>
          <a:bodyPr/>
          <a:lstStyle/>
          <a:p>
            <a:r>
              <a:rPr lang="en-US"/>
              <a:t>8/29/2023</a:t>
            </a:r>
          </a:p>
        </p:txBody>
      </p:sp>
      <p:sp>
        <p:nvSpPr>
          <p:cNvPr id="4" name="Footer Placeholder 3">
            <a:extLst>
              <a:ext uri="{FF2B5EF4-FFF2-40B4-BE49-F238E27FC236}">
                <a16:creationId xmlns:a16="http://schemas.microsoft.com/office/drawing/2014/main" id="{261D88FB-E336-1D27-C393-ED70B953DE19}"/>
              </a:ext>
            </a:extLst>
          </p:cNvPr>
          <p:cNvSpPr>
            <a:spLocks noGrp="1"/>
          </p:cNvSpPr>
          <p:nvPr>
            <p:ph type="ftr" sz="quarter" idx="11"/>
          </p:nvPr>
        </p:nvSpPr>
        <p:spPr/>
        <p:txBody>
          <a:bodyPr/>
          <a:lstStyle/>
          <a:p>
            <a:r>
              <a:rPr lang="en-US"/>
              <a:t>Dr. Shamim Ripon</a:t>
            </a:r>
          </a:p>
        </p:txBody>
      </p:sp>
      <p:sp>
        <p:nvSpPr>
          <p:cNvPr id="5" name="Slide Number Placeholder 4">
            <a:extLst>
              <a:ext uri="{FF2B5EF4-FFF2-40B4-BE49-F238E27FC236}">
                <a16:creationId xmlns:a16="http://schemas.microsoft.com/office/drawing/2014/main" id="{29F996EA-3261-13EE-D193-73AB8EE63E59}"/>
              </a:ext>
            </a:extLst>
          </p:cNvPr>
          <p:cNvSpPr>
            <a:spLocks noGrp="1"/>
          </p:cNvSpPr>
          <p:nvPr>
            <p:ph type="sldNum" sz="quarter" idx="12"/>
          </p:nvPr>
        </p:nvSpPr>
        <p:spPr/>
        <p:txBody>
          <a:bodyPr/>
          <a:lstStyle/>
          <a:p>
            <a:fld id="{C3DB2ADC-AF19-4574-8C10-79B5B04FCA27}" type="slidenum">
              <a:rPr lang="en-US" smtClean="0"/>
              <a:t>7</a:t>
            </a:fld>
            <a:endParaRPr lang="en-US"/>
          </a:p>
        </p:txBody>
      </p:sp>
    </p:spTree>
    <p:extLst>
      <p:ext uri="{BB962C8B-B14F-4D97-AF65-F5344CB8AC3E}">
        <p14:creationId xmlns:p14="http://schemas.microsoft.com/office/powerpoint/2010/main" val="332446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0F41A01-25F9-2FC5-A0C3-5623D881E3A8}"/>
              </a:ext>
            </a:extLst>
          </p:cNvPr>
          <p:cNvSpPr txBox="1"/>
          <p:nvPr/>
        </p:nvSpPr>
        <p:spPr>
          <a:xfrm>
            <a:off x="777922" y="882133"/>
            <a:ext cx="10918209" cy="5078313"/>
          </a:xfrm>
          <a:prstGeom prst="rect">
            <a:avLst/>
          </a:prstGeom>
          <a:noFill/>
        </p:spPr>
        <p:txBody>
          <a:bodyPr wrap="square">
            <a:spAutoFit/>
          </a:bodyPr>
          <a:lstStyle/>
          <a:p>
            <a:pPr marL="342900" indent="-342900">
              <a:spcBef>
                <a:spcPts val="600"/>
              </a:spcBef>
              <a:spcAft>
                <a:spcPts val="600"/>
              </a:spcAft>
              <a:buFont typeface="Arial" panose="020B0604020202020204" pitchFamily="34" charset="0"/>
              <a:buChar char="•"/>
            </a:pPr>
            <a:r>
              <a:rPr lang="en-US" sz="2200" dirty="0">
                <a:latin typeface="Constantia" panose="02030602050306030303" pitchFamily="18" charset="0"/>
              </a:rPr>
              <a:t>We go for the integration testing only after the functional testing is completed on each module of the application.</a:t>
            </a:r>
          </a:p>
          <a:p>
            <a:pPr marL="342900" indent="-342900">
              <a:spcBef>
                <a:spcPts val="600"/>
              </a:spcBef>
              <a:spcAft>
                <a:spcPts val="600"/>
              </a:spcAft>
              <a:buFont typeface="Arial" panose="020B0604020202020204" pitchFamily="34" charset="0"/>
              <a:buChar char="•"/>
            </a:pPr>
            <a:r>
              <a:rPr lang="en-US" sz="2200" dirty="0">
                <a:latin typeface="Constantia" panose="02030602050306030303" pitchFamily="18" charset="0"/>
              </a:rPr>
              <a:t>We always do integration testing by picking module by module so that a proper sequence is followed, and also we don't miss out on any integration scenarios.</a:t>
            </a:r>
          </a:p>
          <a:p>
            <a:pPr marL="342900" indent="-342900">
              <a:spcBef>
                <a:spcPts val="600"/>
              </a:spcBef>
              <a:spcAft>
                <a:spcPts val="600"/>
              </a:spcAft>
              <a:buFont typeface="Arial" panose="020B0604020202020204" pitchFamily="34" charset="0"/>
              <a:buChar char="•"/>
            </a:pPr>
            <a:r>
              <a:rPr lang="en-US" sz="2200" dirty="0">
                <a:latin typeface="Constantia" panose="02030602050306030303" pitchFamily="18" charset="0"/>
              </a:rPr>
              <a:t>First, determine the test case strategy through which executable test cases can be prepared according to test data.</a:t>
            </a:r>
          </a:p>
          <a:p>
            <a:pPr marL="342900" indent="-342900">
              <a:spcBef>
                <a:spcPts val="600"/>
              </a:spcBef>
              <a:spcAft>
                <a:spcPts val="600"/>
              </a:spcAft>
              <a:buFont typeface="Arial" panose="020B0604020202020204" pitchFamily="34" charset="0"/>
              <a:buChar char="•"/>
            </a:pPr>
            <a:r>
              <a:rPr lang="en-US" sz="2200" dirty="0">
                <a:latin typeface="Constantia" panose="02030602050306030303" pitchFamily="18" charset="0"/>
              </a:rPr>
              <a:t>Examine the structure and architecture of the application and identify the crucial modules to test them first and also identify all possible scenarios.</a:t>
            </a:r>
          </a:p>
          <a:p>
            <a:pPr marL="342900" indent="-342900">
              <a:spcBef>
                <a:spcPts val="600"/>
              </a:spcBef>
              <a:spcAft>
                <a:spcPts val="600"/>
              </a:spcAft>
              <a:buFont typeface="Arial" panose="020B0604020202020204" pitchFamily="34" charset="0"/>
              <a:buChar char="•"/>
            </a:pPr>
            <a:r>
              <a:rPr lang="en-US" sz="2200" dirty="0">
                <a:latin typeface="Constantia" panose="02030602050306030303" pitchFamily="18" charset="0"/>
              </a:rPr>
              <a:t>Design test cases to verify each interface in detail.</a:t>
            </a:r>
          </a:p>
          <a:p>
            <a:pPr marL="342900" indent="-342900">
              <a:spcBef>
                <a:spcPts val="600"/>
              </a:spcBef>
              <a:spcAft>
                <a:spcPts val="600"/>
              </a:spcAft>
              <a:buFont typeface="Arial" panose="020B0604020202020204" pitchFamily="34" charset="0"/>
              <a:buChar char="•"/>
            </a:pPr>
            <a:r>
              <a:rPr lang="en-US" sz="2200" dirty="0">
                <a:latin typeface="Constantia" panose="02030602050306030303" pitchFamily="18" charset="0"/>
              </a:rPr>
              <a:t>Choose input data for test case execution. Input data plays a significant role in testing.</a:t>
            </a:r>
          </a:p>
          <a:p>
            <a:pPr marL="342900" indent="-342900">
              <a:spcBef>
                <a:spcPts val="600"/>
              </a:spcBef>
              <a:spcAft>
                <a:spcPts val="600"/>
              </a:spcAft>
              <a:buFont typeface="Arial" panose="020B0604020202020204" pitchFamily="34" charset="0"/>
              <a:buChar char="•"/>
            </a:pPr>
            <a:r>
              <a:rPr lang="en-US" sz="2200" dirty="0">
                <a:latin typeface="Constantia" panose="02030602050306030303" pitchFamily="18" charset="0"/>
              </a:rPr>
              <a:t>If we find any bugs then communicate the bug reports to developers and fix defects and retest.</a:t>
            </a:r>
          </a:p>
        </p:txBody>
      </p:sp>
      <p:sp>
        <p:nvSpPr>
          <p:cNvPr id="6" name="Date Placeholder 5">
            <a:extLst>
              <a:ext uri="{FF2B5EF4-FFF2-40B4-BE49-F238E27FC236}">
                <a16:creationId xmlns:a16="http://schemas.microsoft.com/office/drawing/2014/main" id="{BD806CA2-A671-155F-B12B-94D3265F434B}"/>
              </a:ext>
            </a:extLst>
          </p:cNvPr>
          <p:cNvSpPr>
            <a:spLocks noGrp="1"/>
          </p:cNvSpPr>
          <p:nvPr>
            <p:ph type="dt" sz="half" idx="10"/>
          </p:nvPr>
        </p:nvSpPr>
        <p:spPr/>
        <p:txBody>
          <a:bodyPr/>
          <a:lstStyle/>
          <a:p>
            <a:r>
              <a:rPr lang="en-US"/>
              <a:t>8/29/2023</a:t>
            </a:r>
          </a:p>
        </p:txBody>
      </p:sp>
      <p:sp>
        <p:nvSpPr>
          <p:cNvPr id="7" name="Footer Placeholder 6">
            <a:extLst>
              <a:ext uri="{FF2B5EF4-FFF2-40B4-BE49-F238E27FC236}">
                <a16:creationId xmlns:a16="http://schemas.microsoft.com/office/drawing/2014/main" id="{CF0EB7DE-1D77-6D3D-9AF8-00F80326992E}"/>
              </a:ext>
            </a:extLst>
          </p:cNvPr>
          <p:cNvSpPr>
            <a:spLocks noGrp="1"/>
          </p:cNvSpPr>
          <p:nvPr>
            <p:ph type="ftr" sz="quarter" idx="11"/>
          </p:nvPr>
        </p:nvSpPr>
        <p:spPr/>
        <p:txBody>
          <a:bodyPr/>
          <a:lstStyle/>
          <a:p>
            <a:r>
              <a:rPr lang="en-US"/>
              <a:t>Dr. Shamim Ripon</a:t>
            </a:r>
          </a:p>
        </p:txBody>
      </p:sp>
      <p:sp>
        <p:nvSpPr>
          <p:cNvPr id="8" name="Slide Number Placeholder 7">
            <a:extLst>
              <a:ext uri="{FF2B5EF4-FFF2-40B4-BE49-F238E27FC236}">
                <a16:creationId xmlns:a16="http://schemas.microsoft.com/office/drawing/2014/main" id="{04A43054-ACF2-66D5-421F-52ECC7587831}"/>
              </a:ext>
            </a:extLst>
          </p:cNvPr>
          <p:cNvSpPr>
            <a:spLocks noGrp="1"/>
          </p:cNvSpPr>
          <p:nvPr>
            <p:ph type="sldNum" sz="quarter" idx="12"/>
          </p:nvPr>
        </p:nvSpPr>
        <p:spPr/>
        <p:txBody>
          <a:bodyPr/>
          <a:lstStyle/>
          <a:p>
            <a:fld id="{C3DB2ADC-AF19-4574-8C10-79B5B04FCA27}" type="slidenum">
              <a:rPr lang="en-US" smtClean="0"/>
              <a:t>8</a:t>
            </a:fld>
            <a:endParaRPr lang="en-US"/>
          </a:p>
        </p:txBody>
      </p:sp>
    </p:spTree>
    <p:extLst>
      <p:ext uri="{BB962C8B-B14F-4D97-AF65-F5344CB8AC3E}">
        <p14:creationId xmlns:p14="http://schemas.microsoft.com/office/powerpoint/2010/main" val="4195585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525E72-E066-9589-C7EE-B320923C0698}"/>
              </a:ext>
            </a:extLst>
          </p:cNvPr>
          <p:cNvSpPr txBox="1"/>
          <p:nvPr/>
        </p:nvSpPr>
        <p:spPr>
          <a:xfrm>
            <a:off x="685800" y="987273"/>
            <a:ext cx="10723728" cy="3785652"/>
          </a:xfrm>
          <a:prstGeom prst="rect">
            <a:avLst/>
          </a:prstGeom>
          <a:noFill/>
        </p:spPr>
        <p:txBody>
          <a:bodyPr wrap="square">
            <a:spAutoFit/>
          </a:bodyPr>
          <a:lstStyle/>
          <a:p>
            <a:pPr marL="285750" indent="-285750">
              <a:buFont typeface="Arial" panose="020B0604020202020204" pitchFamily="34" charset="0"/>
              <a:buChar char="•"/>
            </a:pPr>
            <a:r>
              <a:rPr lang="en-US" sz="2400" dirty="0"/>
              <a:t> Perform </a:t>
            </a:r>
            <a:r>
              <a:rPr lang="en-US" sz="2400" dirty="0">
                <a:solidFill>
                  <a:srgbClr val="FF0000"/>
                </a:solidFill>
              </a:rPr>
              <a:t>positive</a:t>
            </a:r>
            <a:r>
              <a:rPr lang="en-US" sz="2400" dirty="0"/>
              <a:t> and </a:t>
            </a:r>
            <a:r>
              <a:rPr lang="en-US" sz="2400" dirty="0">
                <a:solidFill>
                  <a:srgbClr val="FF0000"/>
                </a:solidFill>
              </a:rPr>
              <a:t>negative integration </a:t>
            </a:r>
            <a:r>
              <a:rPr lang="en-US" sz="2400" dirty="0"/>
              <a:t>testing.</a:t>
            </a:r>
          </a:p>
          <a:p>
            <a:endParaRPr lang="en-US" sz="2400" dirty="0"/>
          </a:p>
          <a:p>
            <a:pPr marL="800100" lvl="1" indent="-342900">
              <a:buFont typeface="Wingdings" panose="05000000000000000000" pitchFamily="2" charset="2"/>
              <a:buChar char="ü"/>
            </a:pPr>
            <a:r>
              <a:rPr lang="en-US" sz="2400" dirty="0"/>
              <a:t>Here positive testing implies that if the total balance is Tk.15, 000 and we are transferring Tk.1500 and checking if the amount transfer works fine. If it does, then the test would be a pass.</a:t>
            </a:r>
          </a:p>
          <a:p>
            <a:endParaRPr lang="en-US" sz="2400" dirty="0"/>
          </a:p>
          <a:p>
            <a:pPr marL="800100" lvl="1" indent="-342900">
              <a:buFont typeface="Wingdings" panose="05000000000000000000" pitchFamily="2" charset="2"/>
              <a:buChar char="ü"/>
            </a:pPr>
            <a:r>
              <a:rPr lang="en-US" sz="2400" dirty="0"/>
              <a:t>And negative testing means, if the total balance is Tk.15, 000 and we are transferring Tk.20, 000 and check if amount transfer occurs or not, if it does not occur, the test is a pass. If it happens, then there is a bug in the code, and we will send it to the development team for fixing that bug.</a:t>
            </a:r>
          </a:p>
        </p:txBody>
      </p:sp>
      <p:sp>
        <p:nvSpPr>
          <p:cNvPr id="4" name="Date Placeholder 3">
            <a:extLst>
              <a:ext uri="{FF2B5EF4-FFF2-40B4-BE49-F238E27FC236}">
                <a16:creationId xmlns:a16="http://schemas.microsoft.com/office/drawing/2014/main" id="{F449D126-F341-2C9D-6361-D4C478D12AE2}"/>
              </a:ext>
            </a:extLst>
          </p:cNvPr>
          <p:cNvSpPr>
            <a:spLocks noGrp="1"/>
          </p:cNvSpPr>
          <p:nvPr>
            <p:ph type="dt" sz="half" idx="10"/>
          </p:nvPr>
        </p:nvSpPr>
        <p:spPr/>
        <p:txBody>
          <a:bodyPr/>
          <a:lstStyle/>
          <a:p>
            <a:r>
              <a:rPr lang="en-US"/>
              <a:t>8/29/2023</a:t>
            </a:r>
          </a:p>
        </p:txBody>
      </p:sp>
      <p:sp>
        <p:nvSpPr>
          <p:cNvPr id="5" name="Footer Placeholder 4">
            <a:extLst>
              <a:ext uri="{FF2B5EF4-FFF2-40B4-BE49-F238E27FC236}">
                <a16:creationId xmlns:a16="http://schemas.microsoft.com/office/drawing/2014/main" id="{1762951F-6856-4DB6-C683-AC9B0A6419C8}"/>
              </a:ext>
            </a:extLst>
          </p:cNvPr>
          <p:cNvSpPr>
            <a:spLocks noGrp="1"/>
          </p:cNvSpPr>
          <p:nvPr>
            <p:ph type="ftr" sz="quarter" idx="11"/>
          </p:nvPr>
        </p:nvSpPr>
        <p:spPr/>
        <p:txBody>
          <a:bodyPr/>
          <a:lstStyle/>
          <a:p>
            <a:r>
              <a:rPr lang="en-US"/>
              <a:t>Dr. Shamim Ripon</a:t>
            </a:r>
          </a:p>
        </p:txBody>
      </p:sp>
      <p:sp>
        <p:nvSpPr>
          <p:cNvPr id="6" name="Slide Number Placeholder 5">
            <a:extLst>
              <a:ext uri="{FF2B5EF4-FFF2-40B4-BE49-F238E27FC236}">
                <a16:creationId xmlns:a16="http://schemas.microsoft.com/office/drawing/2014/main" id="{1B96D015-E7E0-BF33-86A0-0F282378E474}"/>
              </a:ext>
            </a:extLst>
          </p:cNvPr>
          <p:cNvSpPr>
            <a:spLocks noGrp="1"/>
          </p:cNvSpPr>
          <p:nvPr>
            <p:ph type="sldNum" sz="quarter" idx="12"/>
          </p:nvPr>
        </p:nvSpPr>
        <p:spPr/>
        <p:txBody>
          <a:bodyPr/>
          <a:lstStyle/>
          <a:p>
            <a:fld id="{C3DB2ADC-AF19-4574-8C10-79B5B04FCA27}" type="slidenum">
              <a:rPr lang="en-US" smtClean="0"/>
              <a:t>9</a:t>
            </a:fld>
            <a:endParaRPr lang="en-US"/>
          </a:p>
        </p:txBody>
      </p:sp>
    </p:spTree>
    <p:extLst>
      <p:ext uri="{BB962C8B-B14F-4D97-AF65-F5344CB8AC3E}">
        <p14:creationId xmlns:p14="http://schemas.microsoft.com/office/powerpoint/2010/main" val="433430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tantia Style">
      <a:majorFont>
        <a:latin typeface="Constantia"/>
        <a:ea typeface=""/>
        <a:cs typeface=""/>
      </a:majorFont>
      <a:minorFont>
        <a:latin typeface="Constant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TotalTime>
  <Words>3798</Words>
  <Application>Microsoft Office PowerPoint</Application>
  <PresentationFormat>Widescreen</PresentationFormat>
  <Paragraphs>458</Paragraphs>
  <Slides>58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Baskerville Old Face</vt:lpstr>
      <vt:lpstr>Calibri</vt:lpstr>
      <vt:lpstr>Constantia</vt:lpstr>
      <vt:lpstr>Wingdings</vt:lpstr>
      <vt:lpstr>Office Theme</vt:lpstr>
      <vt:lpstr>Integration Testing </vt:lpstr>
      <vt:lpstr>Outline</vt:lpstr>
      <vt:lpstr>Overview</vt:lpstr>
      <vt:lpstr>PowerPoint Presentation</vt:lpstr>
      <vt:lpstr>PowerPoint Presentation</vt:lpstr>
      <vt:lpstr>PowerPoint Presentation</vt:lpstr>
      <vt:lpstr>Guidelines for Integration Testing</vt:lpstr>
      <vt:lpstr>PowerPoint Presentation</vt:lpstr>
      <vt:lpstr>PowerPoint Presentation</vt:lpstr>
      <vt:lpstr>PowerPoint Presentation</vt:lpstr>
      <vt:lpstr>PowerPoint Presentation</vt:lpstr>
      <vt:lpstr>PowerPoint Presentation</vt:lpstr>
      <vt:lpstr>Reason Behind Integration Testing</vt:lpstr>
      <vt:lpstr>PowerPoint Presentation</vt:lpstr>
      <vt:lpstr>PowerPoint Presentation</vt:lpstr>
      <vt:lpstr>Integration Testing Techniques, Types </vt:lpstr>
      <vt:lpstr>Types of Integration Testing</vt:lpstr>
      <vt:lpstr>Incremental Approach</vt:lpstr>
      <vt:lpstr>PowerPoint Presentation</vt:lpstr>
      <vt:lpstr>PowerPoint Presentation</vt:lpstr>
      <vt:lpstr>PowerPoint Presentation</vt:lpstr>
      <vt:lpstr>PowerPoint Presentation</vt:lpstr>
      <vt:lpstr>PowerPoint Presentation</vt:lpstr>
      <vt:lpstr>Objective of Incremental Test </vt:lpstr>
      <vt:lpstr>Stubs and Drivers</vt:lpstr>
      <vt:lpstr>Stubs</vt:lpstr>
      <vt:lpstr>Drivers</vt:lpstr>
      <vt:lpstr>Top Down</vt:lpstr>
      <vt:lpstr>PowerPoint Presentation</vt:lpstr>
      <vt:lpstr>PowerPoint Presentation</vt:lpstr>
      <vt:lpstr>PowerPoint Presentation</vt:lpstr>
      <vt:lpstr>PowerPoint Presentation</vt:lpstr>
      <vt:lpstr>Bottom-up</vt:lpstr>
      <vt:lpstr>PowerPoint Presentation</vt:lpstr>
      <vt:lpstr>PowerPoint Presentation</vt:lpstr>
      <vt:lpstr>PowerPoint Presentation</vt:lpstr>
      <vt:lpstr>Sandwich Testing</vt:lpstr>
      <vt:lpstr>PowerPoint Presentation</vt:lpstr>
      <vt:lpstr>PowerPoint Presentation</vt:lpstr>
      <vt:lpstr>PowerPoint Presentation</vt:lpstr>
      <vt:lpstr>Big Bang Integration Testing</vt:lpstr>
      <vt:lpstr>PowerPoint Presentation</vt:lpstr>
      <vt:lpstr>PowerPoint Presentation</vt:lpstr>
      <vt:lpstr>GUI application Integration Test</vt:lpstr>
      <vt:lpstr>PowerPoint Presentation</vt:lpstr>
      <vt:lpstr>PowerPoint Presentation</vt:lpstr>
      <vt:lpstr>PowerPoint Presentation</vt:lpstr>
      <vt:lpstr>PowerPoint Presentation</vt:lpstr>
      <vt:lpstr>PowerPoint Presentation</vt:lpstr>
      <vt:lpstr>PowerPoint Presentation</vt:lpstr>
      <vt:lpstr>Steps to Kick off Integration Tests</vt:lpstr>
      <vt:lpstr>Entry/Exit Criteria for Integration Testing</vt:lpstr>
      <vt:lpstr>Integration Test Cases</vt:lpstr>
      <vt:lpstr>Example Integration Test cases</vt:lpstr>
      <vt:lpstr>Is Integration a White box or Black box Technique?</vt:lpstr>
      <vt:lpstr>Integration Testing Tools</vt:lpstr>
      <vt:lpstr>Difference between Integration Testing &amp; System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Integration Testing </dc:title>
  <dc:creator>Shamim Ripon</dc:creator>
  <cp:lastModifiedBy>Anika Hridita</cp:lastModifiedBy>
  <cp:revision>10</cp:revision>
  <dcterms:created xsi:type="dcterms:W3CDTF">2023-08-28T17:32:03Z</dcterms:created>
  <dcterms:modified xsi:type="dcterms:W3CDTF">2024-04-29T03:13:53Z</dcterms:modified>
</cp:coreProperties>
</file>