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23" r:id="rId4"/>
  </p:sldMasterIdLst>
  <p:notesMasterIdLst>
    <p:notesMasterId r:id="rId39"/>
  </p:notesMasterIdLst>
  <p:sldIdLst>
    <p:sldId id="256" r:id="rId5"/>
    <p:sldId id="294" r:id="rId6"/>
    <p:sldId id="283" r:id="rId7"/>
    <p:sldId id="284" r:id="rId8"/>
    <p:sldId id="289" r:id="rId9"/>
    <p:sldId id="290" r:id="rId10"/>
    <p:sldId id="288" r:id="rId11"/>
    <p:sldId id="285" r:id="rId12"/>
    <p:sldId id="292" r:id="rId13"/>
    <p:sldId id="293" r:id="rId14"/>
    <p:sldId id="291" r:id="rId15"/>
    <p:sldId id="286" r:id="rId16"/>
    <p:sldId id="267" r:id="rId17"/>
    <p:sldId id="268" r:id="rId18"/>
    <p:sldId id="269" r:id="rId19"/>
    <p:sldId id="270" r:id="rId20"/>
    <p:sldId id="287" r:id="rId21"/>
    <p:sldId id="274" r:id="rId22"/>
    <p:sldId id="298" r:id="rId23"/>
    <p:sldId id="299" r:id="rId24"/>
    <p:sldId id="275" r:id="rId25"/>
    <p:sldId id="300" r:id="rId26"/>
    <p:sldId id="301" r:id="rId27"/>
    <p:sldId id="277" r:id="rId28"/>
    <p:sldId id="304" r:id="rId29"/>
    <p:sldId id="305" r:id="rId30"/>
    <p:sldId id="278" r:id="rId31"/>
    <p:sldId id="296" r:id="rId32"/>
    <p:sldId id="279" r:id="rId33"/>
    <p:sldId id="280" r:id="rId34"/>
    <p:sldId id="281" r:id="rId35"/>
    <p:sldId id="282" r:id="rId36"/>
    <p:sldId id="302" r:id="rId37"/>
    <p:sldId id="303"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p:restoredTop sz="94718"/>
  </p:normalViewPr>
  <p:slideViewPr>
    <p:cSldViewPr snapToGrid="0">
      <p:cViewPr varScale="1">
        <p:scale>
          <a:sx n="76" d="100"/>
          <a:sy n="76" d="100"/>
        </p:scale>
        <p:origin x="804" y="9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45"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10/23/2024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03" name="Google Shape;20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3866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00689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25" name="Google Shape;325;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25" name="Google Shape;325;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63398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33" name="Google Shape;333;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43" name="Google Shape;34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12" name="Google Shape;21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22" name="Google Shape;22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32" name="Google Shape;23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8549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5215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4191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923F103-BC34-4FE4-A40E-EDDEECFDA5D0}" type="datetimeFigureOut">
              <a:rPr lang="en-US" smtClean="0"/>
              <a:pPr/>
              <a:t>10/23/2024</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r>
              <a:rPr lang="en-US"/>
              <a:t>
              </a:t>
            </a:r>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D57F1E4F-1CFF-5643-939E-217C01CDF565}" type="slidenum">
              <a:rPr lang="en-US" smtClean="0"/>
              <a:pPr/>
              <a:t>‹#›</a:t>
            </a:fld>
            <a:endParaRPr lang="en-US" dirty="0"/>
          </a:p>
        </p:txBody>
      </p:sp>
      <p:sp>
        <p:nvSpPr>
          <p:cNvPr id="5" name="Rectangle 4">
            <a:extLst>
              <a:ext uri="{FF2B5EF4-FFF2-40B4-BE49-F238E27FC236}">
                <a16:creationId xmlns:a16="http://schemas.microsoft.com/office/drawing/2014/main" id="{BD2E3A5F-48D6-DC16-A14B-175B12DFA02F}"/>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DD12AF00-CF19-3997-F6C8-AF2FA8EDD206}"/>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10">
            <a:extLst>
              <a:ext uri="{FF2B5EF4-FFF2-40B4-BE49-F238E27FC236}">
                <a16:creationId xmlns:a16="http://schemas.microsoft.com/office/drawing/2014/main" id="{BE38C947-A881-C8C3-D0C1-4B10AD016616}"/>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8">
            <a:extLst>
              <a:ext uri="{FF2B5EF4-FFF2-40B4-BE49-F238E27FC236}">
                <a16:creationId xmlns:a16="http://schemas.microsoft.com/office/drawing/2014/main" id="{3BCAFA94-7D39-0B8D-814D-5E201AB2DA83}"/>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2" name="Group 11">
            <a:extLst>
              <a:ext uri="{FF2B5EF4-FFF2-40B4-BE49-F238E27FC236}">
                <a16:creationId xmlns:a16="http://schemas.microsoft.com/office/drawing/2014/main" id="{36F3E25E-E8B5-5AFC-FF8D-D12CDB2F5FB2}"/>
              </a:ext>
            </a:extLst>
          </p:cNvPr>
          <p:cNvGrpSpPr/>
          <p:nvPr userDrawn="1"/>
        </p:nvGrpSpPr>
        <p:grpSpPr>
          <a:xfrm>
            <a:off x="8264427" y="-3419"/>
            <a:ext cx="3927573" cy="3165022"/>
            <a:chOff x="9857014" y="13834"/>
            <a:chExt cx="2334986" cy="1881641"/>
          </a:xfrm>
        </p:grpSpPr>
        <p:sp>
          <p:nvSpPr>
            <p:cNvPr id="13" name="Freeform 14">
              <a:extLst>
                <a:ext uri="{FF2B5EF4-FFF2-40B4-BE49-F238E27FC236}">
                  <a16:creationId xmlns:a16="http://schemas.microsoft.com/office/drawing/2014/main" id="{DA427F12-3FF6-8965-C715-56E500CB2447}"/>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5">
              <a:extLst>
                <a:ext uri="{FF2B5EF4-FFF2-40B4-BE49-F238E27FC236}">
                  <a16:creationId xmlns:a16="http://schemas.microsoft.com/office/drawing/2014/main" id="{B39D45F7-B84B-5F75-AD63-D594B794CF8C}"/>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5" name="Freeform 21">
            <a:extLst>
              <a:ext uri="{FF2B5EF4-FFF2-40B4-BE49-F238E27FC236}">
                <a16:creationId xmlns:a16="http://schemas.microsoft.com/office/drawing/2014/main" id="{9541E8FC-4021-CBD9-65B5-6BFFF119A374}"/>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27">
            <a:extLst>
              <a:ext uri="{FF2B5EF4-FFF2-40B4-BE49-F238E27FC236}">
                <a16:creationId xmlns:a16="http://schemas.microsoft.com/office/drawing/2014/main" id="{010D539E-1E6D-73A8-5804-85E72ADE05C2}"/>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180136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B50F82-DCB4-49AB-9AB4-703D5A29E5AC}" type="datetime1">
              <a:rPr lang="en-US" smtClean="0"/>
              <a:t>10/23/2024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5600233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B50F82-DCB4-49AB-9AB4-703D5A29E5AC}" type="datetime1">
              <a:rPr lang="en-US" smtClean="0"/>
              <a:t>10/23/2024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281335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BFFFEF15-8151-4F09-832D-6574246B27D3}" type="datetime1">
              <a:rPr lang="en-US" smtClean="0"/>
              <a:t>10/23/2024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47849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FB758302-DABB-4F63-BA68-4A2F88A38D99}" type="datetime1">
              <a:rPr lang="en-US" smtClean="0"/>
              <a:t>10/23/2024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08482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29D4FBC1-2636-407F-8B53-E6D969902205}" type="datetime1">
              <a:rPr lang="en-US" smtClean="0"/>
              <a:t>10/23/2024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4F58AF4A-B48E-4F1C-88D6-2E3DD12193DB}" type="datetime1">
              <a:rPr lang="en-US" smtClean="0"/>
              <a:t>10/23/2024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Whole team">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08979BC2-D13F-4600-8CD6-288F726C8667}" type="datetime1">
              <a:rPr lang="en-US" smtClean="0"/>
              <a:t>10/23/2024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07A92-F636-4A4C-AE50-6B74E5920346}" type="datetime1">
              <a:rPr lang="en-US" smtClean="0"/>
              <a:t>10/23/2024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Freeform 3">
            <a:extLst>
              <a:ext uri="{FF2B5EF4-FFF2-40B4-BE49-F238E27FC236}">
                <a16:creationId xmlns:a16="http://schemas.microsoft.com/office/drawing/2014/main" id="{277F5BC8-2CD2-8E11-B53E-672E6270EBB7}"/>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
            <a:extLst>
              <a:ext uri="{FF2B5EF4-FFF2-40B4-BE49-F238E27FC236}">
                <a16:creationId xmlns:a16="http://schemas.microsoft.com/office/drawing/2014/main" id="{BC04D2AD-8A1C-ACB5-7F14-660488BAF890}"/>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9" name="Freeform 5">
            <a:extLst>
              <a:ext uri="{FF2B5EF4-FFF2-40B4-BE49-F238E27FC236}">
                <a16:creationId xmlns:a16="http://schemas.microsoft.com/office/drawing/2014/main" id="{583941EA-EDC6-C228-3B20-48750E479F6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 name="Group 9">
            <a:extLst>
              <a:ext uri="{FF2B5EF4-FFF2-40B4-BE49-F238E27FC236}">
                <a16:creationId xmlns:a16="http://schemas.microsoft.com/office/drawing/2014/main" id="{F2553BAF-B2FC-C807-26C2-DAA500CA09EA}"/>
              </a:ext>
            </a:extLst>
          </p:cNvPr>
          <p:cNvGrpSpPr/>
          <p:nvPr userDrawn="1"/>
        </p:nvGrpSpPr>
        <p:grpSpPr>
          <a:xfrm>
            <a:off x="8082092" y="5590903"/>
            <a:ext cx="1572380" cy="1267097"/>
            <a:chOff x="7413403" y="4976359"/>
            <a:chExt cx="2334986" cy="1881641"/>
          </a:xfrm>
        </p:grpSpPr>
        <p:sp>
          <p:nvSpPr>
            <p:cNvPr id="11" name="Freeform 6">
              <a:extLst>
                <a:ext uri="{FF2B5EF4-FFF2-40B4-BE49-F238E27FC236}">
                  <a16:creationId xmlns:a16="http://schemas.microsoft.com/office/drawing/2014/main" id="{993E6FE6-890F-1B62-CA43-4288D1E8A5BD}"/>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2" name="Freeform 7">
              <a:extLst>
                <a:ext uri="{FF2B5EF4-FFF2-40B4-BE49-F238E27FC236}">
                  <a16:creationId xmlns:a16="http://schemas.microsoft.com/office/drawing/2014/main" id="{9870B2E6-EC72-5423-6542-3B46ED5F7229}"/>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Tree>
    <p:extLst>
      <p:ext uri="{BB962C8B-B14F-4D97-AF65-F5344CB8AC3E}">
        <p14:creationId xmlns:p14="http://schemas.microsoft.com/office/powerpoint/2010/main" val="941927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4FBC1-2636-407F-8B53-E6D969902205}" type="datetime1">
              <a:rPr lang="en-US" smtClean="0"/>
              <a:t>10/23/2024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Rectangle 6">
            <a:extLst>
              <a:ext uri="{FF2B5EF4-FFF2-40B4-BE49-F238E27FC236}">
                <a16:creationId xmlns:a16="http://schemas.microsoft.com/office/drawing/2014/main" id="{1F571296-7B67-9F29-ED02-7460FAF6103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11">
            <a:extLst>
              <a:ext uri="{FF2B5EF4-FFF2-40B4-BE49-F238E27FC236}">
                <a16:creationId xmlns:a16="http://schemas.microsoft.com/office/drawing/2014/main" id="{E67B836E-3A9E-A8B1-74EA-1F80CBE2F3B2}"/>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3">
            <a:extLst>
              <a:ext uri="{FF2B5EF4-FFF2-40B4-BE49-F238E27FC236}">
                <a16:creationId xmlns:a16="http://schemas.microsoft.com/office/drawing/2014/main" id="{74582F65-626F-CA37-361C-3AC424D8F152}"/>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14">
            <a:extLst>
              <a:ext uri="{FF2B5EF4-FFF2-40B4-BE49-F238E27FC236}">
                <a16:creationId xmlns:a16="http://schemas.microsoft.com/office/drawing/2014/main" id="{B53BFF04-A4E8-84D3-BA7E-A12FF567B79D}"/>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78019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B50F82-DCB4-49AB-9AB4-703D5A29E5AC}" type="datetime1">
              <a:rPr lang="en-US" smtClean="0"/>
              <a:t>10/23/2024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5390132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204E87-D926-4B35-9C7F-7788B35DCB50}" type="datetime1">
              <a:rPr lang="en-US" smtClean="0"/>
              <a:t>10/23/2024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2444507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B50F82-DCB4-49AB-9AB4-703D5A29E5AC}" type="datetime1">
              <a:rPr lang="en-US" smtClean="0"/>
              <a:t>10/23/2024</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5831819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09CB05-CC19-423E-BD8D-279B5C9D440D}" type="datetime1">
              <a:rPr lang="en-US" smtClean="0"/>
              <a:t>10/23/2024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2051415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49B50F82-DCB4-49AB-9AB4-703D5A29E5AC}" type="datetime1">
              <a:rPr lang="en-US" smtClean="0"/>
              <a:t>10/23/2024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5190788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9B50F82-DCB4-49AB-9AB4-703D5A29E5AC}" type="datetime1">
              <a:rPr lang="en-US" smtClean="0"/>
              <a:t>10/23/2024</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r>
              <a:rPr lang="en-US"/>
              <a:t>PRESENTATION TITLE</a:t>
            </a:r>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48144903"/>
      </p:ext>
    </p:extLst>
  </p:cSld>
  <p:clrMapOvr>
    <a:overrideClrMapping bg1="lt1" tx1="dk1" bg2="lt2" tx2="dk2" accent1="accent1" accent2="accent2" accent3="accent3" accent4="accent4" accent5="accent5" accent6="accent6" hlink="hlink" folHlink="folHlink"/>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49B50F82-DCB4-49AB-9AB4-703D5A29E5AC}" type="datetime1">
              <a:rPr lang="en-US" smtClean="0"/>
              <a:t>10/23/2024</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647935471"/>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651" r:id="rId14"/>
    <p:sldLayoutId id="2147483658" r:id="rId15"/>
    <p:sldLayoutId id="2147483662" r:id="rId16"/>
  </p:sldLayoutIdLst>
  <p:hf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9576707" cy="2387600"/>
          </a:xfrm>
        </p:spPr>
        <p:txBody>
          <a:bodyPr>
            <a:normAutofit/>
          </a:bodyPr>
          <a:lstStyle/>
          <a:p>
            <a:pPr algn="ctr"/>
            <a:r>
              <a:rPr lang="en-US" sz="5400" b="1" i="0" dirty="0">
                <a:solidFill>
                  <a:srgbClr val="333333"/>
                </a:solidFill>
                <a:effectLst/>
                <a:latin typeface="Cambria" panose="02040503050406030204" pitchFamily="18" charset="0"/>
              </a:rPr>
              <a:t>CSE 430:</a:t>
            </a:r>
            <a:br>
              <a:rPr lang="en-US" sz="5400" b="1" i="0" dirty="0">
                <a:solidFill>
                  <a:srgbClr val="333333"/>
                </a:solidFill>
                <a:effectLst/>
                <a:latin typeface="Cambria" panose="02040503050406030204" pitchFamily="18" charset="0"/>
              </a:rPr>
            </a:br>
            <a:r>
              <a:rPr lang="en-US" sz="5400" b="1" i="0" dirty="0">
                <a:solidFill>
                  <a:srgbClr val="333333"/>
                </a:solidFill>
                <a:effectLst/>
                <a:latin typeface="Cambria" panose="02040503050406030204" pitchFamily="18" charset="0"/>
              </a:rPr>
              <a:t>Software Quality Assurance and Testing</a:t>
            </a:r>
            <a:endParaRPr lang="en-US" sz="5400"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6BB36-7B9D-A8C6-7AF8-66E5A1B0D86B}"/>
              </a:ext>
            </a:extLst>
          </p:cNvPr>
          <p:cNvSpPr>
            <a:spLocks noGrp="1"/>
          </p:cNvSpPr>
          <p:nvPr>
            <p:ph type="title"/>
          </p:nvPr>
        </p:nvSpPr>
        <p:spPr/>
        <p:txBody>
          <a:bodyPr/>
          <a:lstStyle/>
          <a:p>
            <a:r>
              <a:rPr lang="en-US" dirty="0"/>
              <a:t>Software Quality</a:t>
            </a:r>
          </a:p>
        </p:txBody>
      </p:sp>
      <p:sp>
        <p:nvSpPr>
          <p:cNvPr id="3" name="Content Placeholder 2">
            <a:extLst>
              <a:ext uri="{FF2B5EF4-FFF2-40B4-BE49-F238E27FC236}">
                <a16:creationId xmlns:a16="http://schemas.microsoft.com/office/drawing/2014/main" id="{8B22E3F8-467C-957C-2066-D5A96A7990DB}"/>
              </a:ext>
            </a:extLst>
          </p:cNvPr>
          <p:cNvSpPr>
            <a:spLocks noGrp="1"/>
          </p:cNvSpPr>
          <p:nvPr>
            <p:ph idx="1"/>
          </p:nvPr>
        </p:nvSpPr>
        <p:spPr/>
        <p:txBody>
          <a:bodyPr/>
          <a:lstStyle/>
          <a:p>
            <a:r>
              <a:rPr lang="en-US" dirty="0"/>
              <a:t>Software quality can be defined as:</a:t>
            </a:r>
          </a:p>
          <a:p>
            <a:pPr marL="457200" indent="-457200">
              <a:buFont typeface="Arial" panose="020B0604020202020204" pitchFamily="34" charset="0"/>
              <a:buChar char="•"/>
            </a:pPr>
            <a:r>
              <a:rPr lang="en-US" dirty="0"/>
              <a:t>An effective software process applied in a manner that creates a useful product that provides measurable value for those who produce it and those who use it.</a:t>
            </a:r>
          </a:p>
        </p:txBody>
      </p:sp>
      <p:sp>
        <p:nvSpPr>
          <p:cNvPr id="4" name="Slide Number Placeholder 3">
            <a:extLst>
              <a:ext uri="{FF2B5EF4-FFF2-40B4-BE49-F238E27FC236}">
                <a16:creationId xmlns:a16="http://schemas.microsoft.com/office/drawing/2014/main" id="{9CC56BAE-600F-4035-867E-B70CF4B7F702}"/>
              </a:ext>
            </a:extLst>
          </p:cNvPr>
          <p:cNvSpPr>
            <a:spLocks noGrp="1"/>
          </p:cNvSpPr>
          <p:nvPr>
            <p:ph type="sldNum" sz="quarter" idx="12"/>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1255333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8C0CF-71D1-BDD0-A0A0-7CF2E9911876}"/>
              </a:ext>
            </a:extLst>
          </p:cNvPr>
          <p:cNvSpPr>
            <a:spLocks noGrp="1"/>
          </p:cNvSpPr>
          <p:nvPr>
            <p:ph type="title"/>
          </p:nvPr>
        </p:nvSpPr>
        <p:spPr/>
        <p:txBody>
          <a:bodyPr/>
          <a:lstStyle/>
          <a:p>
            <a:r>
              <a:rPr lang="en-US" b="1" dirty="0">
                <a:latin typeface="Corbel"/>
                <a:ea typeface="Corbel"/>
                <a:cs typeface="Corbel"/>
                <a:sym typeface="Corbel"/>
              </a:rPr>
              <a:t>Software Quality</a:t>
            </a:r>
            <a:endParaRPr lang="en-US" dirty="0"/>
          </a:p>
        </p:txBody>
      </p:sp>
      <p:sp>
        <p:nvSpPr>
          <p:cNvPr id="3" name="Content Placeholder 2">
            <a:extLst>
              <a:ext uri="{FF2B5EF4-FFF2-40B4-BE49-F238E27FC236}">
                <a16:creationId xmlns:a16="http://schemas.microsoft.com/office/drawing/2014/main" id="{712E5478-204E-F1CF-B983-F04B7EFE122C}"/>
              </a:ext>
            </a:extLst>
          </p:cNvPr>
          <p:cNvSpPr>
            <a:spLocks noGrp="1"/>
          </p:cNvSpPr>
          <p:nvPr>
            <p:ph idx="1"/>
          </p:nvPr>
        </p:nvSpPr>
        <p:spPr/>
        <p:txBody>
          <a:bodyPr/>
          <a:lstStyle/>
          <a:p>
            <a:pPr marL="9525" indent="0">
              <a:lnSpc>
                <a:spcPct val="100000"/>
              </a:lnSpc>
              <a:spcBef>
                <a:spcPts val="0"/>
              </a:spcBef>
              <a:spcAft>
                <a:spcPts val="0"/>
              </a:spcAft>
              <a:buClr>
                <a:srgbClr val="F0AC00"/>
              </a:buClr>
              <a:buSzPts val="2231"/>
              <a:buNone/>
            </a:pPr>
            <a:r>
              <a:rPr lang="en-US" b="1" dirty="0"/>
              <a:t>IEEE definition</a:t>
            </a:r>
            <a:endParaRPr lang="en-US" dirty="0"/>
          </a:p>
          <a:p>
            <a:pPr marL="352425" indent="-342900">
              <a:lnSpc>
                <a:spcPct val="100000"/>
              </a:lnSpc>
              <a:spcBef>
                <a:spcPts val="1000"/>
              </a:spcBef>
              <a:spcAft>
                <a:spcPts val="0"/>
              </a:spcAft>
              <a:buClr>
                <a:schemeClr val="dk1"/>
              </a:buClr>
              <a:buSzPts val="2400"/>
              <a:buChar char="•"/>
            </a:pPr>
            <a:r>
              <a:rPr lang="en-US" sz="2800" dirty="0"/>
              <a:t>The degree to which a system, component, or process meets specified requirements.</a:t>
            </a:r>
            <a:endParaRPr lang="en-US" dirty="0"/>
          </a:p>
          <a:p>
            <a:pPr marL="352425" indent="-342900">
              <a:lnSpc>
                <a:spcPct val="100000"/>
              </a:lnSpc>
              <a:spcBef>
                <a:spcPts val="1000"/>
              </a:spcBef>
              <a:spcAft>
                <a:spcPts val="0"/>
              </a:spcAft>
              <a:buClr>
                <a:schemeClr val="dk1"/>
              </a:buClr>
              <a:buSzPts val="2400"/>
              <a:buChar char="•"/>
            </a:pPr>
            <a:r>
              <a:rPr lang="en-US" sz="2800" dirty="0"/>
              <a:t>The degree to which a system, component, or process meets customer or user needs or expectations</a:t>
            </a:r>
            <a:endParaRPr lang="en-US" dirty="0"/>
          </a:p>
        </p:txBody>
      </p:sp>
      <p:sp>
        <p:nvSpPr>
          <p:cNvPr id="4" name="Slide Number Placeholder 3">
            <a:extLst>
              <a:ext uri="{FF2B5EF4-FFF2-40B4-BE49-F238E27FC236}">
                <a16:creationId xmlns:a16="http://schemas.microsoft.com/office/drawing/2014/main" id="{1C1CBF96-CC70-7650-325C-0874303C6207}"/>
              </a:ext>
            </a:extLst>
          </p:cNvPr>
          <p:cNvSpPr>
            <a:spLocks noGrp="1"/>
          </p:cNvSpPr>
          <p:nvPr>
            <p:ph type="sldNum" sz="quarter" idx="12"/>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472326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677B-BF3F-CEF6-2B57-633CA00210A0}"/>
              </a:ext>
            </a:extLst>
          </p:cNvPr>
          <p:cNvSpPr>
            <a:spLocks noGrp="1"/>
          </p:cNvSpPr>
          <p:nvPr>
            <p:ph type="title"/>
          </p:nvPr>
        </p:nvSpPr>
        <p:spPr/>
        <p:txBody>
          <a:bodyPr/>
          <a:lstStyle/>
          <a:p>
            <a:r>
              <a:rPr lang="en-US" dirty="0">
                <a:sym typeface="Arial"/>
              </a:rPr>
              <a:t>SQ Pressman’s Definition</a:t>
            </a:r>
            <a:endParaRPr lang="en-US" dirty="0"/>
          </a:p>
        </p:txBody>
      </p:sp>
      <p:sp>
        <p:nvSpPr>
          <p:cNvPr id="3" name="Content Placeholder 2">
            <a:extLst>
              <a:ext uri="{FF2B5EF4-FFF2-40B4-BE49-F238E27FC236}">
                <a16:creationId xmlns:a16="http://schemas.microsoft.com/office/drawing/2014/main" id="{619133C2-62A8-5AC6-0103-DC2C2700E1DB}"/>
              </a:ext>
            </a:extLst>
          </p:cNvPr>
          <p:cNvSpPr>
            <a:spLocks noGrp="1"/>
          </p:cNvSpPr>
          <p:nvPr>
            <p:ph idx="1"/>
          </p:nvPr>
        </p:nvSpPr>
        <p:spPr/>
        <p:txBody>
          <a:bodyPr/>
          <a:lstStyle/>
          <a:p>
            <a:r>
              <a:rPr lang="en-US" b="1" dirty="0">
                <a:sym typeface="Corbel"/>
              </a:rPr>
              <a:t>Software</a:t>
            </a:r>
            <a:r>
              <a:rPr lang="en-US" b="1" dirty="0">
                <a:sym typeface="Times New Roman"/>
              </a:rPr>
              <a:t> </a:t>
            </a:r>
            <a:r>
              <a:rPr lang="en-US" b="1" dirty="0">
                <a:sym typeface="Corbel"/>
              </a:rPr>
              <a:t>quality</a:t>
            </a:r>
            <a:r>
              <a:rPr lang="en-US" b="1" dirty="0"/>
              <a:t>– Pressman’s definition</a:t>
            </a:r>
          </a:p>
          <a:p>
            <a:pPr algn="just"/>
            <a:r>
              <a:rPr lang="en-US" sz="2800" dirty="0">
                <a:sym typeface="Corbel"/>
              </a:rPr>
              <a:t>Conformance</a:t>
            </a:r>
            <a:r>
              <a:rPr lang="en-US" sz="2800" dirty="0">
                <a:sym typeface="Times New Roman"/>
              </a:rPr>
              <a:t> </a:t>
            </a:r>
            <a:r>
              <a:rPr lang="en-US" sz="2800" dirty="0">
                <a:sym typeface="Corbel"/>
              </a:rPr>
              <a:t>to</a:t>
            </a:r>
            <a:r>
              <a:rPr lang="en-US" sz="2800" dirty="0">
                <a:sym typeface="Times New Roman"/>
              </a:rPr>
              <a:t> </a:t>
            </a:r>
            <a:r>
              <a:rPr lang="en-US" sz="2800" dirty="0">
                <a:sym typeface="Corbel"/>
              </a:rPr>
              <a:t>explicitly</a:t>
            </a:r>
            <a:r>
              <a:rPr lang="en-US" sz="2800" dirty="0">
                <a:sym typeface="Times New Roman"/>
              </a:rPr>
              <a:t> </a:t>
            </a:r>
            <a:r>
              <a:rPr lang="en-US" sz="2800" dirty="0">
                <a:sym typeface="Corbel"/>
              </a:rPr>
              <a:t>stated</a:t>
            </a:r>
            <a:r>
              <a:rPr lang="en-US" sz="2800" dirty="0">
                <a:sym typeface="Times New Roman"/>
              </a:rPr>
              <a:t> </a:t>
            </a:r>
            <a:r>
              <a:rPr lang="en-US" sz="2800" dirty="0">
                <a:sym typeface="Corbel"/>
              </a:rPr>
              <a:t>functional</a:t>
            </a:r>
            <a:r>
              <a:rPr lang="en-US" sz="2800" dirty="0">
                <a:sym typeface="Times New Roman"/>
              </a:rPr>
              <a:t> </a:t>
            </a:r>
            <a:r>
              <a:rPr lang="en-US" sz="2800" dirty="0">
                <a:sym typeface="Corbel"/>
              </a:rPr>
              <a:t>and</a:t>
            </a:r>
            <a:r>
              <a:rPr lang="en-US" sz="2800" dirty="0">
                <a:sym typeface="Times New Roman"/>
              </a:rPr>
              <a:t> </a:t>
            </a:r>
            <a:r>
              <a:rPr lang="en-US" sz="2800" dirty="0">
                <a:sym typeface="Corbel"/>
              </a:rPr>
              <a:t>performance</a:t>
            </a:r>
            <a:r>
              <a:rPr lang="en-US" sz="2800" dirty="0">
                <a:sym typeface="Times New Roman"/>
              </a:rPr>
              <a:t> </a:t>
            </a:r>
            <a:r>
              <a:rPr lang="en-US" sz="2800" dirty="0">
                <a:sym typeface="Corbel"/>
              </a:rPr>
              <a:t>requirements,</a:t>
            </a:r>
            <a:r>
              <a:rPr lang="en-US" sz="2800" dirty="0">
                <a:sym typeface="Times New Roman"/>
              </a:rPr>
              <a:t> </a:t>
            </a:r>
            <a:r>
              <a:rPr lang="en-US" sz="2800" dirty="0">
                <a:sym typeface="Corbel"/>
              </a:rPr>
              <a:t>explicitly</a:t>
            </a:r>
            <a:r>
              <a:rPr lang="en-US" sz="2800" dirty="0">
                <a:sym typeface="Times New Roman"/>
              </a:rPr>
              <a:t> </a:t>
            </a:r>
            <a:r>
              <a:rPr lang="en-US" sz="2800" dirty="0">
                <a:sym typeface="Corbel"/>
              </a:rPr>
              <a:t>documented</a:t>
            </a:r>
            <a:r>
              <a:rPr lang="en-US" sz="2800" dirty="0">
                <a:sym typeface="Times New Roman"/>
              </a:rPr>
              <a:t> </a:t>
            </a:r>
            <a:r>
              <a:rPr lang="en-US" sz="2800" dirty="0">
                <a:sym typeface="Corbel"/>
              </a:rPr>
              <a:t>development</a:t>
            </a:r>
            <a:r>
              <a:rPr lang="en-US" sz="2800" dirty="0">
                <a:sym typeface="Times New Roman"/>
              </a:rPr>
              <a:t> </a:t>
            </a:r>
            <a:r>
              <a:rPr lang="en-US" sz="2800" dirty="0">
                <a:sym typeface="Corbel"/>
              </a:rPr>
              <a:t>standards,</a:t>
            </a:r>
            <a:r>
              <a:rPr lang="en-US" sz="2800" dirty="0">
                <a:sym typeface="Times New Roman"/>
              </a:rPr>
              <a:t> </a:t>
            </a:r>
            <a:r>
              <a:rPr lang="en-US" sz="2800" dirty="0">
                <a:sym typeface="Corbel"/>
              </a:rPr>
              <a:t>and</a:t>
            </a:r>
            <a:r>
              <a:rPr lang="en-US" sz="2800" dirty="0">
                <a:sym typeface="Times New Roman"/>
              </a:rPr>
              <a:t> </a:t>
            </a:r>
            <a:r>
              <a:rPr lang="en-US" sz="2800" dirty="0">
                <a:sym typeface="Corbel"/>
              </a:rPr>
              <a:t>implicit</a:t>
            </a:r>
            <a:r>
              <a:rPr lang="en-US" sz="2800" dirty="0">
                <a:sym typeface="Times New Roman"/>
              </a:rPr>
              <a:t> </a:t>
            </a:r>
            <a:r>
              <a:rPr lang="en-US" sz="2800" dirty="0">
                <a:sym typeface="Corbel"/>
              </a:rPr>
              <a:t>characteristics</a:t>
            </a:r>
            <a:r>
              <a:rPr lang="en-US" sz="2800" dirty="0">
                <a:sym typeface="Times New Roman"/>
              </a:rPr>
              <a:t> </a:t>
            </a:r>
            <a:r>
              <a:rPr lang="en-US" sz="2800" dirty="0">
                <a:sym typeface="Corbel"/>
              </a:rPr>
              <a:t>that</a:t>
            </a:r>
            <a:r>
              <a:rPr lang="en-US" sz="2800" dirty="0">
                <a:sym typeface="Times New Roman"/>
              </a:rPr>
              <a:t> </a:t>
            </a:r>
            <a:r>
              <a:rPr lang="en-US" sz="2800" dirty="0">
                <a:sym typeface="Corbel"/>
              </a:rPr>
              <a:t>are</a:t>
            </a:r>
            <a:r>
              <a:rPr lang="en-US" sz="2800" dirty="0">
                <a:sym typeface="Times New Roman"/>
              </a:rPr>
              <a:t> </a:t>
            </a:r>
            <a:r>
              <a:rPr lang="en-US" sz="2800" dirty="0">
                <a:sym typeface="Corbel"/>
              </a:rPr>
              <a:t>expected</a:t>
            </a:r>
            <a:r>
              <a:rPr lang="en-US" sz="2800" dirty="0">
                <a:sym typeface="Times New Roman"/>
              </a:rPr>
              <a:t> </a:t>
            </a:r>
            <a:r>
              <a:rPr lang="en-US" sz="2800" dirty="0">
                <a:sym typeface="Corbel"/>
              </a:rPr>
              <a:t>of</a:t>
            </a:r>
            <a:r>
              <a:rPr lang="en-US" sz="2800" dirty="0">
                <a:sym typeface="Times New Roman"/>
              </a:rPr>
              <a:t> </a:t>
            </a:r>
            <a:r>
              <a:rPr lang="en-US" sz="2800" dirty="0">
                <a:sym typeface="Corbel"/>
              </a:rPr>
              <a:t>all</a:t>
            </a:r>
            <a:r>
              <a:rPr lang="en-US" sz="2800" dirty="0">
                <a:sym typeface="Times New Roman"/>
              </a:rPr>
              <a:t> </a:t>
            </a:r>
            <a:r>
              <a:rPr lang="en-US" sz="2800" dirty="0">
                <a:sym typeface="Corbel"/>
              </a:rPr>
              <a:t>professionally</a:t>
            </a:r>
            <a:r>
              <a:rPr lang="en-US" sz="2800" dirty="0">
                <a:sym typeface="Times New Roman"/>
              </a:rPr>
              <a:t> </a:t>
            </a:r>
            <a:r>
              <a:rPr lang="en-US" sz="2800" dirty="0">
                <a:sym typeface="Corbel"/>
              </a:rPr>
              <a:t>developed</a:t>
            </a:r>
            <a:r>
              <a:rPr lang="en-US" sz="2800" dirty="0">
                <a:sym typeface="Times New Roman"/>
              </a:rPr>
              <a:t> </a:t>
            </a:r>
            <a:r>
              <a:rPr lang="en-US" sz="2800" dirty="0">
                <a:sym typeface="Corbel"/>
              </a:rPr>
              <a:t>software</a:t>
            </a:r>
            <a:endParaRPr lang="en-US" sz="2800" dirty="0"/>
          </a:p>
        </p:txBody>
      </p:sp>
      <p:sp>
        <p:nvSpPr>
          <p:cNvPr id="4" name="Slide Number Placeholder 3">
            <a:extLst>
              <a:ext uri="{FF2B5EF4-FFF2-40B4-BE49-F238E27FC236}">
                <a16:creationId xmlns:a16="http://schemas.microsoft.com/office/drawing/2014/main" id="{0671DAEA-E813-07C2-F0CF-E335A9113EE7}"/>
              </a:ext>
            </a:extLst>
          </p:cNvPr>
          <p:cNvSpPr>
            <a:spLocks noGrp="1"/>
          </p:cNvSpPr>
          <p:nvPr>
            <p:ph type="sldNum" sz="quarter" idx="12"/>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354675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04"/>
        <p:cNvGrpSpPr/>
        <p:nvPr/>
      </p:nvGrpSpPr>
      <p:grpSpPr>
        <a:xfrm>
          <a:off x="0" y="0"/>
          <a:ext cx="0" cy="0"/>
          <a:chOff x="0" y="0"/>
          <a:chExt cx="0" cy="0"/>
        </a:xfrm>
      </p:grpSpPr>
      <p:sp>
        <p:nvSpPr>
          <p:cNvPr id="205" name="Google Shape;205;p12"/>
          <p:cNvSpPr txBox="1">
            <a:spLocks noGrp="1"/>
          </p:cNvSpPr>
          <p:nvPr>
            <p:ph type="title"/>
          </p:nvPr>
        </p:nvSpPr>
        <p:spPr>
          <a:noFill/>
          <a:ln>
            <a:noFill/>
          </a:ln>
        </p:spPr>
        <p:txBody>
          <a:bodyPr spcFirstLastPara="1" vert="horz" wrap="square" lIns="0" tIns="0" rIns="0" bIns="0" rtlCol="0" anchor="ctr" anchorCtr="0">
            <a:spAutoFit/>
          </a:bodyPr>
          <a:lstStyle/>
          <a:p>
            <a:r>
              <a:rPr lang="en-US" dirty="0"/>
              <a:t>What is Software Quality? </a:t>
            </a:r>
          </a:p>
        </p:txBody>
      </p:sp>
      <p:sp>
        <p:nvSpPr>
          <p:cNvPr id="206" name="Google Shape;206;p12"/>
          <p:cNvSpPr txBox="1">
            <a:spLocks noGrp="1"/>
          </p:cNvSpPr>
          <p:nvPr>
            <p:ph idx="1"/>
          </p:nvPr>
        </p:nvSpPr>
        <p:spPr>
          <a:noFill/>
          <a:ln>
            <a:noFill/>
          </a:ln>
        </p:spPr>
        <p:txBody>
          <a:bodyPr spcFirstLastPara="1" vert="horz" wrap="square" lIns="91425" tIns="45700" rIns="91425" bIns="45700" rtlCol="0" anchor="t" anchorCtr="0">
            <a:normAutofit/>
          </a:bodyPr>
          <a:lstStyle/>
          <a:p>
            <a:r>
              <a:rPr lang="en-US" sz="3200" dirty="0"/>
              <a:t>What is `good' software?</a:t>
            </a:r>
          </a:p>
          <a:p>
            <a:endParaRPr lang="en-US" sz="3200" dirty="0"/>
          </a:p>
          <a:p>
            <a:r>
              <a:rPr lang="en-US" sz="3200" dirty="0"/>
              <a:t>What is `bad' software?</a:t>
            </a:r>
          </a:p>
          <a:p>
            <a:endParaRPr lang="en-US" dirty="0"/>
          </a:p>
          <a:p>
            <a:pPr algn="ctr"/>
            <a:r>
              <a:rPr lang="en-US" sz="3600" b="1" dirty="0"/>
              <a:t>It is a Matter of Perspective </a:t>
            </a:r>
          </a:p>
        </p:txBody>
      </p:sp>
      <p:sp>
        <p:nvSpPr>
          <p:cNvPr id="209" name="Google Shape;209;p12"/>
          <p:cNvSpPr txBox="1">
            <a:spLocks noGrp="1"/>
          </p:cNvSpPr>
          <p:nvPr>
            <p:ph type="sldNum" sz="quarter" idx="12"/>
          </p:nvPr>
        </p:nvSpPr>
        <p:spPr>
          <a:xfrm>
            <a:off x="10134600" y="6356350"/>
            <a:ext cx="2057400" cy="365125"/>
          </a:xfrm>
          <a:prstGeom prst="rect">
            <a:avLst/>
          </a:prstGeom>
          <a:noFill/>
          <a:ln>
            <a:noFill/>
          </a:ln>
        </p:spPr>
        <p:txBody>
          <a:bodyPr spcFirstLastPara="1" vert="horz" wrap="square" lIns="91425" tIns="45700" rIns="91425" bIns="45700" rtlCol="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9pPr>
          </a:lstStyle>
          <a:p>
            <a:fld id="{00000000-1234-1234-1234-123412341234}"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13"/>
        <p:cNvGrpSpPr/>
        <p:nvPr/>
      </p:nvGrpSpPr>
      <p:grpSpPr>
        <a:xfrm>
          <a:off x="0" y="0"/>
          <a:ext cx="0" cy="0"/>
          <a:chOff x="0" y="0"/>
          <a:chExt cx="0" cy="0"/>
        </a:xfrm>
      </p:grpSpPr>
      <p:sp>
        <p:nvSpPr>
          <p:cNvPr id="214" name="Google Shape;214;p13"/>
          <p:cNvSpPr txBox="1">
            <a:spLocks noGrp="1"/>
          </p:cNvSpPr>
          <p:nvPr>
            <p:ph type="title"/>
          </p:nvPr>
        </p:nvSpPr>
        <p:spPr>
          <a:noFill/>
          <a:ln>
            <a:noFill/>
          </a:ln>
        </p:spPr>
        <p:txBody>
          <a:bodyPr spcFirstLastPara="1" vert="horz" wrap="square" lIns="0" tIns="0" rIns="0" bIns="0" rtlCol="0" anchor="ctr" anchorCtr="0">
            <a:spAutoFit/>
          </a:bodyPr>
          <a:lstStyle/>
          <a:p>
            <a:r>
              <a:rPr lang="en-US" dirty="0"/>
              <a:t>It is a Matter of Perspective </a:t>
            </a:r>
          </a:p>
        </p:txBody>
      </p:sp>
      <p:sp>
        <p:nvSpPr>
          <p:cNvPr id="215" name="Google Shape;215;p13"/>
          <p:cNvSpPr txBox="1">
            <a:spLocks noGrp="1"/>
          </p:cNvSpPr>
          <p:nvPr>
            <p:ph idx="1"/>
          </p:nvPr>
        </p:nvSpPr>
        <p:spPr>
          <a:noFill/>
          <a:ln>
            <a:noFill/>
          </a:ln>
        </p:spPr>
        <p:txBody>
          <a:bodyPr spcFirstLastPara="1" vert="horz" wrap="square" lIns="91425" tIns="45700" rIns="91425" bIns="45700" rtlCol="0" anchor="t" anchorCtr="0">
            <a:normAutofit/>
          </a:bodyPr>
          <a:lstStyle/>
          <a:p>
            <a:r>
              <a:rPr lang="en-US" dirty="0">
                <a:sym typeface="Arial"/>
              </a:rPr>
              <a:t>Your</a:t>
            </a:r>
            <a:r>
              <a:rPr lang="en-US" dirty="0">
                <a:sym typeface="Times New Roman"/>
              </a:rPr>
              <a:t> </a:t>
            </a:r>
            <a:r>
              <a:rPr lang="en-US" dirty="0">
                <a:sym typeface="Arial"/>
              </a:rPr>
              <a:t>role</a:t>
            </a:r>
            <a:r>
              <a:rPr lang="en-US" dirty="0">
                <a:sym typeface="Times New Roman"/>
              </a:rPr>
              <a:t> </a:t>
            </a:r>
            <a:r>
              <a:rPr lang="en-US" dirty="0">
                <a:sym typeface="Arial"/>
              </a:rPr>
              <a:t>relative</a:t>
            </a:r>
            <a:r>
              <a:rPr lang="en-US" dirty="0">
                <a:sym typeface="Times New Roman"/>
              </a:rPr>
              <a:t> </a:t>
            </a:r>
            <a:r>
              <a:rPr lang="en-US" dirty="0">
                <a:sym typeface="Arial"/>
              </a:rPr>
              <a:t>to</a:t>
            </a:r>
            <a:r>
              <a:rPr lang="en-US" dirty="0">
                <a:sym typeface="Times New Roman"/>
              </a:rPr>
              <a:t> </a:t>
            </a:r>
            <a:r>
              <a:rPr lang="en-US" dirty="0">
                <a:sym typeface="Arial"/>
              </a:rPr>
              <a:t>the</a:t>
            </a:r>
            <a:r>
              <a:rPr lang="en-US" dirty="0">
                <a:sym typeface="Times New Roman"/>
              </a:rPr>
              <a:t> </a:t>
            </a:r>
            <a:r>
              <a:rPr lang="en-US" dirty="0">
                <a:sym typeface="Arial"/>
              </a:rPr>
              <a:t>software</a:t>
            </a:r>
            <a:r>
              <a:rPr lang="en-US" dirty="0">
                <a:sym typeface="Times New Roman"/>
              </a:rPr>
              <a:t> </a:t>
            </a:r>
            <a:r>
              <a:rPr lang="en-US" dirty="0">
                <a:sym typeface="Arial"/>
              </a:rPr>
              <a:t>changes</a:t>
            </a:r>
            <a:r>
              <a:rPr lang="en-US" dirty="0">
                <a:sym typeface="Times New Roman"/>
              </a:rPr>
              <a:t> </a:t>
            </a:r>
            <a:r>
              <a:rPr lang="en-US" dirty="0">
                <a:sym typeface="Arial"/>
              </a:rPr>
              <a:t>what</a:t>
            </a:r>
            <a:r>
              <a:rPr lang="en-US" dirty="0">
                <a:sym typeface="Times New Roman"/>
              </a:rPr>
              <a:t> </a:t>
            </a:r>
            <a:r>
              <a:rPr lang="en-US" dirty="0">
                <a:sym typeface="Arial"/>
              </a:rPr>
              <a:t>is</a:t>
            </a:r>
            <a:r>
              <a:rPr lang="en-US" dirty="0">
                <a:sym typeface="Times New Roman"/>
              </a:rPr>
              <a:t> </a:t>
            </a:r>
            <a:r>
              <a:rPr lang="en-US" dirty="0">
                <a:sym typeface="Arial"/>
              </a:rPr>
              <a:t>important</a:t>
            </a:r>
            <a:r>
              <a:rPr lang="en-US" dirty="0">
                <a:sym typeface="Times New Roman"/>
              </a:rPr>
              <a:t> </a:t>
            </a:r>
            <a:r>
              <a:rPr lang="en-US" dirty="0">
                <a:sym typeface="Arial"/>
              </a:rPr>
              <a:t>to</a:t>
            </a:r>
            <a:r>
              <a:rPr lang="en-US" dirty="0">
                <a:sym typeface="Times New Roman"/>
              </a:rPr>
              <a:t> </a:t>
            </a:r>
            <a:r>
              <a:rPr lang="en-US" dirty="0">
                <a:sym typeface="Arial"/>
              </a:rPr>
              <a:t>you.</a:t>
            </a:r>
            <a:endParaRPr lang="en-US" dirty="0"/>
          </a:p>
          <a:p>
            <a:r>
              <a:rPr lang="en-US" b="1" dirty="0">
                <a:sym typeface="Arial"/>
              </a:rPr>
              <a:t>End</a:t>
            </a:r>
            <a:r>
              <a:rPr lang="en-US" b="1" dirty="0">
                <a:sym typeface="Times New Roman"/>
              </a:rPr>
              <a:t> </a:t>
            </a:r>
            <a:r>
              <a:rPr lang="en-US" b="1" dirty="0">
                <a:sym typeface="Arial"/>
              </a:rPr>
              <a:t>Users</a:t>
            </a:r>
            <a:endParaRPr lang="en-US" b="1" dirty="0"/>
          </a:p>
          <a:p>
            <a:pPr marL="800100" lvl="1" indent="-342900">
              <a:buFont typeface="Arial" panose="020B0604020202020204" pitchFamily="34" charset="0"/>
              <a:buChar char="•"/>
            </a:pPr>
            <a:r>
              <a:rPr lang="en-US" dirty="0">
                <a:sym typeface="Arial"/>
              </a:rPr>
              <a:t>Does</a:t>
            </a:r>
            <a:r>
              <a:rPr lang="en-US" dirty="0">
                <a:sym typeface="Times New Roman"/>
              </a:rPr>
              <a:t> </a:t>
            </a:r>
            <a:r>
              <a:rPr lang="en-US" dirty="0">
                <a:sym typeface="Arial"/>
              </a:rPr>
              <a:t>the</a:t>
            </a:r>
            <a:r>
              <a:rPr lang="en-US" dirty="0">
                <a:sym typeface="Times New Roman"/>
              </a:rPr>
              <a:t> </a:t>
            </a:r>
            <a:r>
              <a:rPr lang="en-US" dirty="0">
                <a:sym typeface="Arial"/>
              </a:rPr>
              <a:t>software</a:t>
            </a:r>
            <a:r>
              <a:rPr lang="en-US" dirty="0">
                <a:sym typeface="Times New Roman"/>
              </a:rPr>
              <a:t> </a:t>
            </a:r>
            <a:r>
              <a:rPr lang="en-US" dirty="0">
                <a:sym typeface="Arial"/>
              </a:rPr>
              <a:t>have</a:t>
            </a:r>
            <a:r>
              <a:rPr lang="en-US" dirty="0">
                <a:sym typeface="Times New Roman"/>
              </a:rPr>
              <a:t> </a:t>
            </a:r>
            <a:r>
              <a:rPr lang="en-US" dirty="0">
                <a:sym typeface="Arial"/>
              </a:rPr>
              <a:t>all</a:t>
            </a:r>
            <a:r>
              <a:rPr lang="en-US" dirty="0">
                <a:sym typeface="Times New Roman"/>
              </a:rPr>
              <a:t> </a:t>
            </a:r>
            <a:r>
              <a:rPr lang="en-US" dirty="0">
                <a:ln w="0"/>
                <a:solidFill>
                  <a:schemeClr val="accent1"/>
                </a:solidFill>
                <a:effectLst>
                  <a:outerShdw blurRad="38100" dist="25400" dir="5400000" algn="ctr" rotWithShape="0">
                    <a:srgbClr val="6E747A">
                      <a:alpha val="43000"/>
                    </a:srgbClr>
                  </a:outerShdw>
                </a:effectLst>
                <a:sym typeface="Arial"/>
              </a:rPr>
              <a:t>desired</a:t>
            </a:r>
            <a:r>
              <a:rPr lang="en-US" dirty="0">
                <a:ln w="0"/>
                <a:solidFill>
                  <a:schemeClr val="accent1"/>
                </a:solidFill>
                <a:effectLst>
                  <a:outerShdw blurRad="38100" dist="25400" dir="5400000" algn="ctr" rotWithShape="0">
                    <a:srgbClr val="6E747A">
                      <a:alpha val="43000"/>
                    </a:srgbClr>
                  </a:outerShdw>
                </a:effectLst>
                <a:sym typeface="Times New Roman"/>
              </a:rPr>
              <a:t> </a:t>
            </a:r>
            <a:r>
              <a:rPr lang="en-US" dirty="0">
                <a:ln w="0"/>
                <a:solidFill>
                  <a:schemeClr val="accent1"/>
                </a:solidFill>
                <a:effectLst>
                  <a:outerShdw blurRad="38100" dist="25400" dir="5400000" algn="ctr" rotWithShape="0">
                    <a:srgbClr val="6E747A">
                      <a:alpha val="43000"/>
                    </a:srgbClr>
                  </a:outerShdw>
                </a:effectLst>
                <a:sym typeface="Arial"/>
              </a:rPr>
              <a:t>features</a:t>
            </a:r>
            <a:r>
              <a:rPr lang="en-US" dirty="0">
                <a:sym typeface="Arial"/>
              </a:rPr>
              <a:t>?</a:t>
            </a:r>
          </a:p>
          <a:p>
            <a:pPr marL="800100" lvl="1" indent="-342900">
              <a:buFont typeface="Arial" panose="020B0604020202020204" pitchFamily="34" charset="0"/>
              <a:buChar char="•"/>
            </a:pPr>
            <a:r>
              <a:rPr lang="en-US" dirty="0">
                <a:sym typeface="Arial"/>
              </a:rPr>
              <a:t>Can</a:t>
            </a:r>
            <a:r>
              <a:rPr lang="en-US" dirty="0">
                <a:sym typeface="Times New Roman"/>
              </a:rPr>
              <a:t> </a:t>
            </a:r>
            <a:r>
              <a:rPr lang="en-US" dirty="0">
                <a:sym typeface="Arial"/>
              </a:rPr>
              <a:t>it</a:t>
            </a:r>
            <a:r>
              <a:rPr lang="en-US" dirty="0">
                <a:sym typeface="Times New Roman"/>
              </a:rPr>
              <a:t> </a:t>
            </a:r>
            <a:r>
              <a:rPr lang="en-US" dirty="0">
                <a:sym typeface="Arial"/>
              </a:rPr>
              <a:t>reliably</a:t>
            </a:r>
            <a:r>
              <a:rPr lang="en-US" dirty="0">
                <a:sym typeface="Times New Roman"/>
              </a:rPr>
              <a:t> </a:t>
            </a:r>
            <a:r>
              <a:rPr lang="en-US" dirty="0">
                <a:ln w="0"/>
                <a:solidFill>
                  <a:schemeClr val="accent1"/>
                </a:solidFill>
                <a:effectLst>
                  <a:outerShdw blurRad="38100" dist="25400" dir="5400000" algn="ctr" rotWithShape="0">
                    <a:srgbClr val="6E747A">
                      <a:alpha val="43000"/>
                    </a:srgbClr>
                  </a:outerShdw>
                </a:effectLst>
                <a:sym typeface="Arial"/>
              </a:rPr>
              <a:t>produce</a:t>
            </a:r>
            <a:r>
              <a:rPr lang="en-US" dirty="0">
                <a:ln w="0"/>
                <a:solidFill>
                  <a:schemeClr val="accent1"/>
                </a:solidFill>
                <a:effectLst>
                  <a:outerShdw blurRad="38100" dist="25400" dir="5400000" algn="ctr" rotWithShape="0">
                    <a:srgbClr val="6E747A">
                      <a:alpha val="43000"/>
                    </a:srgbClr>
                  </a:outerShdw>
                </a:effectLst>
                <a:sym typeface="Times New Roman"/>
              </a:rPr>
              <a:t> </a:t>
            </a:r>
            <a:r>
              <a:rPr lang="en-US" dirty="0">
                <a:ln w="0"/>
                <a:solidFill>
                  <a:schemeClr val="accent1"/>
                </a:solidFill>
                <a:effectLst>
                  <a:outerShdw blurRad="38100" dist="25400" dir="5400000" algn="ctr" rotWithShape="0">
                    <a:srgbClr val="6E747A">
                      <a:alpha val="43000"/>
                    </a:srgbClr>
                  </a:outerShdw>
                </a:effectLst>
                <a:sym typeface="Arial"/>
              </a:rPr>
              <a:t>correct</a:t>
            </a:r>
            <a:r>
              <a:rPr lang="en-US" dirty="0">
                <a:ln w="0"/>
                <a:solidFill>
                  <a:schemeClr val="accent1"/>
                </a:solidFill>
                <a:effectLst>
                  <a:outerShdw blurRad="38100" dist="25400" dir="5400000" algn="ctr" rotWithShape="0">
                    <a:srgbClr val="6E747A">
                      <a:alpha val="43000"/>
                    </a:srgbClr>
                  </a:outerShdw>
                </a:effectLst>
                <a:sym typeface="Times New Roman"/>
              </a:rPr>
              <a:t> </a:t>
            </a:r>
            <a:r>
              <a:rPr lang="en-US" dirty="0">
                <a:sym typeface="Arial"/>
              </a:rPr>
              <a:t>results</a:t>
            </a:r>
            <a:r>
              <a:rPr lang="en-US" dirty="0">
                <a:sym typeface="Times New Roman"/>
              </a:rPr>
              <a:t> </a:t>
            </a:r>
            <a:r>
              <a:rPr lang="en-US" dirty="0">
                <a:sym typeface="Arial"/>
              </a:rPr>
              <a:t>for</a:t>
            </a:r>
            <a:r>
              <a:rPr lang="en-US" dirty="0">
                <a:sym typeface="Times New Roman"/>
              </a:rPr>
              <a:t> </a:t>
            </a:r>
            <a:r>
              <a:rPr lang="en-US" dirty="0">
                <a:sym typeface="Arial"/>
              </a:rPr>
              <a:t>good</a:t>
            </a:r>
            <a:r>
              <a:rPr lang="en-US" dirty="0">
                <a:sym typeface="Times New Roman"/>
              </a:rPr>
              <a:t> </a:t>
            </a:r>
            <a:r>
              <a:rPr lang="en-US" dirty="0">
                <a:sym typeface="Arial"/>
              </a:rPr>
              <a:t>input?</a:t>
            </a:r>
          </a:p>
          <a:p>
            <a:pPr marL="800100" lvl="1" indent="-342900">
              <a:buFont typeface="Arial" panose="020B0604020202020204" pitchFamily="34" charset="0"/>
              <a:buChar char="•"/>
            </a:pPr>
            <a:r>
              <a:rPr lang="en-US" dirty="0">
                <a:sym typeface="Arial"/>
              </a:rPr>
              <a:t>Does</a:t>
            </a:r>
            <a:r>
              <a:rPr lang="en-US" dirty="0">
                <a:sym typeface="Times New Roman"/>
              </a:rPr>
              <a:t> </a:t>
            </a:r>
            <a:r>
              <a:rPr lang="en-US" dirty="0">
                <a:sym typeface="Arial"/>
              </a:rPr>
              <a:t>it</a:t>
            </a:r>
            <a:r>
              <a:rPr lang="en-US" dirty="0">
                <a:sym typeface="Times New Roman"/>
              </a:rPr>
              <a:t> </a:t>
            </a:r>
            <a:r>
              <a:rPr lang="en-US" dirty="0">
                <a:sym typeface="Arial"/>
              </a:rPr>
              <a:t>securely</a:t>
            </a:r>
            <a:r>
              <a:rPr lang="en-US" dirty="0">
                <a:sym typeface="Times New Roman"/>
              </a:rPr>
              <a:t> </a:t>
            </a:r>
            <a:r>
              <a:rPr lang="en-US" dirty="0">
                <a:sym typeface="Arial"/>
              </a:rPr>
              <a:t>&amp;</a:t>
            </a:r>
            <a:r>
              <a:rPr lang="en-US" dirty="0">
                <a:sym typeface="Times New Roman"/>
              </a:rPr>
              <a:t> </a:t>
            </a:r>
            <a:r>
              <a:rPr lang="en-US" dirty="0">
                <a:sym typeface="Arial"/>
              </a:rPr>
              <a:t>gracefully</a:t>
            </a:r>
            <a:r>
              <a:rPr lang="en-US" dirty="0">
                <a:sym typeface="Times New Roman"/>
              </a:rPr>
              <a:t> </a:t>
            </a:r>
            <a:r>
              <a:rPr lang="en-US" dirty="0">
                <a:ln w="0"/>
                <a:solidFill>
                  <a:schemeClr val="accent1"/>
                </a:solidFill>
                <a:effectLst>
                  <a:outerShdw blurRad="38100" dist="25400" dir="5400000" algn="ctr" rotWithShape="0">
                    <a:srgbClr val="6E747A">
                      <a:alpha val="43000"/>
                    </a:srgbClr>
                  </a:outerShdw>
                </a:effectLst>
                <a:sym typeface="Arial"/>
              </a:rPr>
              <a:t>handle</a:t>
            </a:r>
            <a:r>
              <a:rPr lang="en-US" dirty="0">
                <a:ln w="0"/>
                <a:solidFill>
                  <a:schemeClr val="accent1"/>
                </a:solidFill>
                <a:effectLst>
                  <a:outerShdw blurRad="38100" dist="25400" dir="5400000" algn="ctr" rotWithShape="0">
                    <a:srgbClr val="6E747A">
                      <a:alpha val="43000"/>
                    </a:srgbClr>
                  </a:outerShdw>
                </a:effectLst>
                <a:sym typeface="Times New Roman"/>
              </a:rPr>
              <a:t> </a:t>
            </a:r>
            <a:r>
              <a:rPr lang="en-US" dirty="0">
                <a:ln w="0"/>
                <a:solidFill>
                  <a:schemeClr val="accent1"/>
                </a:solidFill>
                <a:effectLst>
                  <a:outerShdw blurRad="38100" dist="25400" dir="5400000" algn="ctr" rotWithShape="0">
                    <a:srgbClr val="6E747A">
                      <a:alpha val="43000"/>
                    </a:srgbClr>
                  </a:outerShdw>
                </a:effectLst>
                <a:sym typeface="Arial"/>
              </a:rPr>
              <a:t>bad</a:t>
            </a:r>
            <a:r>
              <a:rPr lang="en-US" dirty="0">
                <a:ln w="0"/>
                <a:solidFill>
                  <a:schemeClr val="accent1"/>
                </a:solidFill>
                <a:effectLst>
                  <a:outerShdw blurRad="38100" dist="25400" dir="5400000" algn="ctr" rotWithShape="0">
                    <a:srgbClr val="6E747A">
                      <a:alpha val="43000"/>
                    </a:srgbClr>
                  </a:outerShdw>
                </a:effectLst>
                <a:sym typeface="Times New Roman"/>
              </a:rPr>
              <a:t> </a:t>
            </a:r>
            <a:r>
              <a:rPr lang="en-US" dirty="0">
                <a:ln w="0"/>
                <a:solidFill>
                  <a:schemeClr val="accent1"/>
                </a:solidFill>
                <a:effectLst>
                  <a:outerShdw blurRad="38100" dist="25400" dir="5400000" algn="ctr" rotWithShape="0">
                    <a:srgbClr val="6E747A">
                      <a:alpha val="43000"/>
                    </a:srgbClr>
                  </a:outerShdw>
                </a:effectLst>
                <a:sym typeface="Arial"/>
              </a:rPr>
              <a:t>input</a:t>
            </a:r>
            <a:r>
              <a:rPr lang="en-US" dirty="0">
                <a:sym typeface="Arial"/>
              </a:rPr>
              <a:t>?</a:t>
            </a:r>
          </a:p>
          <a:p>
            <a:pPr marL="800100" lvl="1" indent="-342900">
              <a:buFont typeface="Arial" panose="020B0604020202020204" pitchFamily="34" charset="0"/>
              <a:buChar char="•"/>
            </a:pPr>
            <a:r>
              <a:rPr lang="en-US" dirty="0">
                <a:sym typeface="Arial"/>
              </a:rPr>
              <a:t>Is</a:t>
            </a:r>
            <a:r>
              <a:rPr lang="en-US" dirty="0">
                <a:sym typeface="Times New Roman"/>
              </a:rPr>
              <a:t> </a:t>
            </a:r>
            <a:r>
              <a:rPr lang="en-US" dirty="0">
                <a:sym typeface="Arial"/>
              </a:rPr>
              <a:t>it</a:t>
            </a:r>
            <a:r>
              <a:rPr lang="en-US" dirty="0">
                <a:sym typeface="Times New Roman"/>
              </a:rPr>
              <a:t> </a:t>
            </a:r>
            <a:r>
              <a:rPr lang="en-US" dirty="0">
                <a:ln w="0"/>
                <a:solidFill>
                  <a:schemeClr val="accent1"/>
                </a:solidFill>
                <a:effectLst>
                  <a:outerShdw blurRad="38100" dist="25400" dir="5400000" algn="ctr" rotWithShape="0">
                    <a:srgbClr val="6E747A">
                      <a:alpha val="43000"/>
                    </a:srgbClr>
                  </a:outerShdw>
                </a:effectLst>
                <a:sym typeface="Arial"/>
              </a:rPr>
              <a:t>easy</a:t>
            </a:r>
            <a:r>
              <a:rPr lang="en-US" dirty="0">
                <a:ln w="0"/>
                <a:solidFill>
                  <a:schemeClr val="accent1"/>
                </a:solidFill>
                <a:effectLst>
                  <a:outerShdw blurRad="38100" dist="25400" dir="5400000" algn="ctr" rotWithShape="0">
                    <a:srgbClr val="6E747A">
                      <a:alpha val="43000"/>
                    </a:srgbClr>
                  </a:outerShdw>
                </a:effectLst>
                <a:sym typeface="Times New Roman"/>
              </a:rPr>
              <a:t> </a:t>
            </a:r>
            <a:r>
              <a:rPr lang="en-US" dirty="0">
                <a:ln w="0"/>
                <a:solidFill>
                  <a:schemeClr val="accent1"/>
                </a:solidFill>
                <a:effectLst>
                  <a:outerShdw blurRad="38100" dist="25400" dir="5400000" algn="ctr" rotWithShape="0">
                    <a:srgbClr val="6E747A">
                      <a:alpha val="43000"/>
                    </a:srgbClr>
                  </a:outerShdw>
                </a:effectLst>
                <a:sym typeface="Arial"/>
              </a:rPr>
              <a:t>to</a:t>
            </a:r>
            <a:r>
              <a:rPr lang="en-US" dirty="0">
                <a:ln w="0"/>
                <a:solidFill>
                  <a:schemeClr val="accent1"/>
                </a:solidFill>
                <a:effectLst>
                  <a:outerShdw blurRad="38100" dist="25400" dir="5400000" algn="ctr" rotWithShape="0">
                    <a:srgbClr val="6E747A">
                      <a:alpha val="43000"/>
                    </a:srgbClr>
                  </a:outerShdw>
                </a:effectLst>
                <a:sym typeface="Times New Roman"/>
              </a:rPr>
              <a:t> </a:t>
            </a:r>
            <a:r>
              <a:rPr lang="en-US" dirty="0">
                <a:ln w="0"/>
                <a:solidFill>
                  <a:schemeClr val="accent1"/>
                </a:solidFill>
                <a:effectLst>
                  <a:outerShdw blurRad="38100" dist="25400" dir="5400000" algn="ctr" rotWithShape="0">
                    <a:srgbClr val="6E747A">
                      <a:alpha val="43000"/>
                    </a:srgbClr>
                  </a:outerShdw>
                </a:effectLst>
                <a:sym typeface="Arial"/>
              </a:rPr>
              <a:t>use</a:t>
            </a:r>
            <a:r>
              <a:rPr lang="en-US" dirty="0">
                <a:sym typeface="Arial"/>
              </a:rPr>
              <a:t>?</a:t>
            </a:r>
          </a:p>
          <a:p>
            <a:pPr marL="800100" lvl="1" indent="-342900">
              <a:buFont typeface="Arial" panose="020B0604020202020204" pitchFamily="34" charset="0"/>
              <a:buChar char="•"/>
            </a:pPr>
            <a:r>
              <a:rPr lang="en-US" dirty="0">
                <a:sym typeface="Arial"/>
              </a:rPr>
              <a:t>Is</a:t>
            </a:r>
            <a:r>
              <a:rPr lang="en-US" dirty="0">
                <a:sym typeface="Times New Roman"/>
              </a:rPr>
              <a:t> </a:t>
            </a:r>
            <a:r>
              <a:rPr lang="en-US" dirty="0">
                <a:sym typeface="Arial"/>
              </a:rPr>
              <a:t>it</a:t>
            </a:r>
            <a:r>
              <a:rPr lang="en-US" dirty="0">
                <a:sym typeface="Times New Roman"/>
              </a:rPr>
              <a:t> </a:t>
            </a:r>
            <a:r>
              <a:rPr lang="en-US" dirty="0">
                <a:ln w="0"/>
                <a:solidFill>
                  <a:schemeClr val="accent1"/>
                </a:solidFill>
                <a:effectLst>
                  <a:outerShdw blurRad="38100" dist="25400" dir="5400000" algn="ctr" rotWithShape="0">
                    <a:srgbClr val="6E747A">
                      <a:alpha val="43000"/>
                    </a:srgbClr>
                  </a:outerShdw>
                </a:effectLst>
                <a:sym typeface="Arial"/>
              </a:rPr>
              <a:t>responsive</a:t>
            </a:r>
            <a:r>
              <a:rPr lang="en-US" dirty="0">
                <a:sym typeface="Arial"/>
              </a:rPr>
              <a:t>?</a:t>
            </a:r>
          </a:p>
          <a:p>
            <a:pPr marL="800100" lvl="1" indent="-342900">
              <a:buFont typeface="Arial" panose="020B0604020202020204" pitchFamily="34" charset="0"/>
              <a:buChar char="•"/>
            </a:pPr>
            <a:r>
              <a:rPr lang="en-US" dirty="0">
                <a:sym typeface="Arial"/>
              </a:rPr>
              <a:t>Does</a:t>
            </a:r>
            <a:r>
              <a:rPr lang="en-US" dirty="0">
                <a:sym typeface="Times New Roman"/>
              </a:rPr>
              <a:t> </a:t>
            </a:r>
            <a:r>
              <a:rPr lang="en-US" dirty="0">
                <a:sym typeface="Arial"/>
              </a:rPr>
              <a:t>it</a:t>
            </a:r>
            <a:r>
              <a:rPr lang="en-US" dirty="0">
                <a:sym typeface="Times New Roman"/>
              </a:rPr>
              <a:t> </a:t>
            </a:r>
            <a:r>
              <a:rPr lang="en-US" dirty="0">
                <a:ln w="0"/>
                <a:solidFill>
                  <a:schemeClr val="accent1"/>
                </a:solidFill>
                <a:effectLst>
                  <a:outerShdw blurRad="38100" dist="25400" dir="5400000" algn="ctr" rotWithShape="0">
                    <a:srgbClr val="6E747A">
                      <a:alpha val="43000"/>
                    </a:srgbClr>
                  </a:outerShdw>
                </a:effectLst>
                <a:sym typeface="Arial"/>
              </a:rPr>
              <a:t>integrate</a:t>
            </a:r>
            <a:r>
              <a:rPr lang="en-US" dirty="0">
                <a:ln w="0"/>
                <a:solidFill>
                  <a:schemeClr val="accent1"/>
                </a:solidFill>
                <a:effectLst>
                  <a:outerShdw blurRad="38100" dist="25400" dir="5400000" algn="ctr" rotWithShape="0">
                    <a:srgbClr val="6E747A">
                      <a:alpha val="43000"/>
                    </a:srgbClr>
                  </a:outerShdw>
                </a:effectLst>
                <a:sym typeface="Times New Roman"/>
              </a:rPr>
              <a:t> </a:t>
            </a:r>
            <a:r>
              <a:rPr lang="en-US" dirty="0">
                <a:ln w="0"/>
                <a:solidFill>
                  <a:schemeClr val="accent1"/>
                </a:solidFill>
                <a:effectLst>
                  <a:outerShdw blurRad="38100" dist="25400" dir="5400000" algn="ctr" rotWithShape="0">
                    <a:srgbClr val="6E747A">
                      <a:alpha val="43000"/>
                    </a:srgbClr>
                  </a:outerShdw>
                </a:effectLst>
                <a:sym typeface="Arial"/>
              </a:rPr>
              <a:t>well</a:t>
            </a:r>
            <a:r>
              <a:rPr lang="en-US" dirty="0">
                <a:ln w="0"/>
                <a:solidFill>
                  <a:schemeClr val="accent1"/>
                </a:solidFill>
                <a:effectLst>
                  <a:outerShdw blurRad="38100" dist="25400" dir="5400000" algn="ctr" rotWithShape="0">
                    <a:srgbClr val="6E747A">
                      <a:alpha val="43000"/>
                    </a:srgbClr>
                  </a:outerShdw>
                </a:effectLst>
                <a:sym typeface="Times New Roman"/>
              </a:rPr>
              <a:t> </a:t>
            </a:r>
            <a:r>
              <a:rPr lang="en-US" dirty="0">
                <a:sym typeface="Arial"/>
              </a:rPr>
              <a:t>with</a:t>
            </a:r>
            <a:r>
              <a:rPr lang="en-US" dirty="0">
                <a:sym typeface="Times New Roman"/>
              </a:rPr>
              <a:t> </a:t>
            </a:r>
            <a:r>
              <a:rPr lang="en-US" dirty="0">
                <a:sym typeface="Arial"/>
              </a:rPr>
              <a:t>other</a:t>
            </a:r>
            <a:r>
              <a:rPr lang="en-US" dirty="0">
                <a:sym typeface="Times New Roman"/>
              </a:rPr>
              <a:t> </a:t>
            </a:r>
            <a:r>
              <a:rPr lang="en-US" dirty="0">
                <a:sym typeface="Arial"/>
              </a:rPr>
              <a:t>software?</a:t>
            </a:r>
            <a:endParaRPr lang="en-US" dirty="0"/>
          </a:p>
          <a:p>
            <a:endParaRPr lang="en-US" dirty="0">
              <a:sym typeface="Arial"/>
            </a:endParaRPr>
          </a:p>
          <a:p>
            <a:endParaRPr lang="en-US" dirty="0">
              <a:sym typeface="Arial"/>
            </a:endParaRPr>
          </a:p>
          <a:p>
            <a:endParaRPr lang="en-US" dirty="0"/>
          </a:p>
        </p:txBody>
      </p:sp>
      <p:sp>
        <p:nvSpPr>
          <p:cNvPr id="219" name="Google Shape;219;p13"/>
          <p:cNvSpPr txBox="1">
            <a:spLocks noGrp="1"/>
          </p:cNvSpPr>
          <p:nvPr>
            <p:ph type="sldNum" sz="quarter" idx="12"/>
          </p:nvPr>
        </p:nvSpPr>
        <p:spPr>
          <a:xfrm>
            <a:off x="10134600" y="6356350"/>
            <a:ext cx="2057400" cy="365125"/>
          </a:xfrm>
          <a:prstGeom prst="rect">
            <a:avLst/>
          </a:prstGeom>
          <a:noFill/>
          <a:ln>
            <a:noFill/>
          </a:ln>
        </p:spPr>
        <p:txBody>
          <a:bodyPr spcFirstLastPara="1" vert="horz" wrap="square" lIns="91425" tIns="45700" rIns="91425" bIns="45700" rtlCol="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9pPr>
          </a:lstStyle>
          <a:p>
            <a:fld id="{00000000-1234-1234-1234-123412341234}" type="slidenum">
              <a:rPr lang="en-US" smtClean="0"/>
              <a:pPr/>
              <a:t>14</a:t>
            </a:fld>
            <a:endParaRPr/>
          </a:p>
        </p:txBody>
      </p:sp>
      <p:sp>
        <p:nvSpPr>
          <p:cNvPr id="216" name="Google Shape;216;p13"/>
          <p:cNvSpPr txBox="1"/>
          <p:nvPr/>
        </p:nvSpPr>
        <p:spPr>
          <a:xfrm>
            <a:off x="2862612" y="5535419"/>
            <a:ext cx="6466776" cy="335156"/>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0" tIns="0" rIns="0" bIns="0" anchor="t" anchorCtr="0">
            <a:spAutoFit/>
          </a:bodyPr>
          <a:lstStyle/>
          <a:p>
            <a:pPr marL="62242"/>
            <a:r>
              <a:rPr lang="en-US" sz="2178" dirty="0">
                <a:ln w="0"/>
                <a:solidFill>
                  <a:schemeClr val="accent1"/>
                </a:solidFill>
                <a:effectLst>
                  <a:outerShdw blurRad="38100" dist="25400" dir="5400000" algn="ctr" rotWithShape="0">
                    <a:srgbClr val="6E747A">
                      <a:alpha val="43000"/>
                    </a:srgbClr>
                  </a:outerShdw>
                </a:effectLst>
                <a:latin typeface="Arial"/>
                <a:ea typeface="Arial"/>
                <a:cs typeface="Arial"/>
                <a:sym typeface="Arial"/>
              </a:rPr>
              <a:t>What</a:t>
            </a:r>
            <a:r>
              <a:rPr lang="en-US" sz="2178" dirty="0">
                <a:ln w="0"/>
                <a:solidFill>
                  <a:schemeClr val="accent1"/>
                </a:solidFill>
                <a:effectLst>
                  <a:outerShdw blurRad="38100" dist="25400" dir="5400000" algn="ctr" rotWithShape="0">
                    <a:srgbClr val="6E747A">
                      <a:alpha val="43000"/>
                    </a:srgbClr>
                  </a:outerShdw>
                </a:effectLst>
                <a:latin typeface="Times New Roman"/>
                <a:ea typeface="Times New Roman"/>
                <a:cs typeface="Times New Roman"/>
                <a:sym typeface="Times New Roman"/>
              </a:rPr>
              <a:t> </a:t>
            </a:r>
            <a:r>
              <a:rPr lang="en-US" sz="2178" dirty="0">
                <a:ln w="0"/>
                <a:solidFill>
                  <a:schemeClr val="accent1"/>
                </a:solidFill>
                <a:effectLst>
                  <a:outerShdw blurRad="38100" dist="25400" dir="5400000" algn="ctr" rotWithShape="0">
                    <a:srgbClr val="6E747A">
                      <a:alpha val="43000"/>
                    </a:srgbClr>
                  </a:outerShdw>
                </a:effectLst>
                <a:latin typeface="Arial"/>
                <a:ea typeface="Arial"/>
                <a:cs typeface="Arial"/>
                <a:sym typeface="Arial"/>
              </a:rPr>
              <a:t>are</a:t>
            </a:r>
            <a:r>
              <a:rPr lang="en-US" sz="2178" dirty="0">
                <a:ln w="0"/>
                <a:solidFill>
                  <a:schemeClr val="accent1"/>
                </a:solidFill>
                <a:effectLst>
                  <a:outerShdw blurRad="38100" dist="25400" dir="5400000" algn="ctr" rotWithShape="0">
                    <a:srgbClr val="6E747A">
                      <a:alpha val="43000"/>
                    </a:srgbClr>
                  </a:outerShdw>
                </a:effectLst>
                <a:latin typeface="Times New Roman"/>
                <a:ea typeface="Times New Roman"/>
                <a:cs typeface="Times New Roman"/>
                <a:sym typeface="Times New Roman"/>
              </a:rPr>
              <a:t> </a:t>
            </a:r>
            <a:r>
              <a:rPr lang="en-US" sz="2178" dirty="0">
                <a:ln w="0"/>
                <a:solidFill>
                  <a:schemeClr val="accent1"/>
                </a:solidFill>
                <a:effectLst>
                  <a:outerShdw blurRad="38100" dist="25400" dir="5400000" algn="ctr" rotWithShape="0">
                    <a:srgbClr val="6E747A">
                      <a:alpha val="43000"/>
                    </a:srgbClr>
                  </a:outerShdw>
                </a:effectLst>
                <a:latin typeface="Arial"/>
                <a:ea typeface="Arial"/>
                <a:cs typeface="Arial"/>
                <a:sym typeface="Arial"/>
              </a:rPr>
              <a:t>the</a:t>
            </a:r>
            <a:r>
              <a:rPr lang="en-US" sz="2178" dirty="0">
                <a:ln w="0"/>
                <a:solidFill>
                  <a:schemeClr val="accent1"/>
                </a:solidFill>
                <a:effectLst>
                  <a:outerShdw blurRad="38100" dist="25400" dir="5400000" algn="ctr" rotWithShape="0">
                    <a:srgbClr val="6E747A">
                      <a:alpha val="43000"/>
                    </a:srgbClr>
                  </a:outerShdw>
                </a:effectLst>
                <a:latin typeface="Times New Roman"/>
                <a:ea typeface="Times New Roman"/>
                <a:cs typeface="Times New Roman"/>
                <a:sym typeface="Times New Roman"/>
              </a:rPr>
              <a:t> </a:t>
            </a:r>
            <a:r>
              <a:rPr lang="en-US" sz="2178" dirty="0">
                <a:ln w="0"/>
                <a:solidFill>
                  <a:schemeClr val="accent1"/>
                </a:solidFill>
                <a:effectLst>
                  <a:outerShdw blurRad="38100" dist="25400" dir="5400000" algn="ctr" rotWithShape="0">
                    <a:srgbClr val="6E747A">
                      <a:alpha val="43000"/>
                    </a:srgbClr>
                  </a:outerShdw>
                </a:effectLst>
                <a:latin typeface="Arial"/>
                <a:ea typeface="Arial"/>
                <a:cs typeface="Arial"/>
                <a:sym typeface="Arial"/>
              </a:rPr>
              <a:t>consequences</a:t>
            </a:r>
            <a:r>
              <a:rPr lang="en-US" sz="2178" dirty="0">
                <a:ln w="0"/>
                <a:solidFill>
                  <a:schemeClr val="accent1"/>
                </a:solidFill>
                <a:effectLst>
                  <a:outerShdw blurRad="38100" dist="25400" dir="5400000" algn="ctr" rotWithShape="0">
                    <a:srgbClr val="6E747A">
                      <a:alpha val="43000"/>
                    </a:srgbClr>
                  </a:outerShdw>
                </a:effectLst>
                <a:latin typeface="Times New Roman"/>
                <a:ea typeface="Times New Roman"/>
                <a:cs typeface="Times New Roman"/>
                <a:sym typeface="Times New Roman"/>
              </a:rPr>
              <a:t> </a:t>
            </a:r>
            <a:r>
              <a:rPr lang="en-US" sz="2178" dirty="0">
                <a:ln w="0"/>
                <a:solidFill>
                  <a:schemeClr val="accent1"/>
                </a:solidFill>
                <a:effectLst>
                  <a:outerShdw blurRad="38100" dist="25400" dir="5400000" algn="ctr" rotWithShape="0">
                    <a:srgbClr val="6E747A">
                      <a:alpha val="43000"/>
                    </a:srgbClr>
                  </a:outerShdw>
                </a:effectLst>
                <a:latin typeface="Arial"/>
                <a:ea typeface="Arial"/>
                <a:cs typeface="Arial"/>
                <a:sym typeface="Arial"/>
              </a:rPr>
              <a:t>of</a:t>
            </a:r>
            <a:r>
              <a:rPr lang="en-US" sz="2178" dirty="0">
                <a:ln w="0"/>
                <a:solidFill>
                  <a:schemeClr val="accent1"/>
                </a:solidFill>
                <a:effectLst>
                  <a:outerShdw blurRad="38100" dist="25400" dir="5400000" algn="ctr" rotWithShape="0">
                    <a:srgbClr val="6E747A">
                      <a:alpha val="43000"/>
                    </a:srgbClr>
                  </a:outerShdw>
                </a:effectLst>
                <a:latin typeface="Times New Roman"/>
                <a:ea typeface="Times New Roman"/>
                <a:cs typeface="Times New Roman"/>
                <a:sym typeface="Times New Roman"/>
              </a:rPr>
              <a:t> </a:t>
            </a:r>
            <a:r>
              <a:rPr lang="en-US" sz="2178" dirty="0">
                <a:ln w="0"/>
                <a:solidFill>
                  <a:schemeClr val="accent1"/>
                </a:solidFill>
                <a:effectLst>
                  <a:outerShdw blurRad="38100" dist="25400" dir="5400000" algn="ctr" rotWithShape="0">
                    <a:srgbClr val="6E747A">
                      <a:alpha val="43000"/>
                    </a:srgbClr>
                  </a:outerShdw>
                </a:effectLst>
                <a:latin typeface="Arial"/>
                <a:ea typeface="Arial"/>
                <a:cs typeface="Arial"/>
                <a:sym typeface="Arial"/>
              </a:rPr>
              <a:t>missing</a:t>
            </a:r>
            <a:r>
              <a:rPr lang="en-US" sz="2178" dirty="0">
                <a:ln w="0"/>
                <a:solidFill>
                  <a:schemeClr val="accent1"/>
                </a:solidFill>
                <a:effectLst>
                  <a:outerShdw blurRad="38100" dist="25400" dir="5400000" algn="ctr" rotWithShape="0">
                    <a:srgbClr val="6E747A">
                      <a:alpha val="43000"/>
                    </a:srgbClr>
                  </a:outerShdw>
                </a:effectLst>
                <a:latin typeface="Times New Roman"/>
                <a:ea typeface="Times New Roman"/>
                <a:cs typeface="Times New Roman"/>
                <a:sym typeface="Times New Roman"/>
              </a:rPr>
              <a:t> </a:t>
            </a:r>
            <a:r>
              <a:rPr lang="en-US" sz="2178" dirty="0">
                <a:ln w="0"/>
                <a:solidFill>
                  <a:schemeClr val="accent1"/>
                </a:solidFill>
                <a:effectLst>
                  <a:outerShdw blurRad="38100" dist="25400" dir="5400000" algn="ctr" rotWithShape="0">
                    <a:srgbClr val="6E747A">
                      <a:alpha val="43000"/>
                    </a:srgbClr>
                  </a:outerShdw>
                </a:effectLst>
                <a:latin typeface="Arial"/>
                <a:ea typeface="Arial"/>
                <a:cs typeface="Arial"/>
                <a:sym typeface="Arial"/>
              </a:rPr>
              <a:t>these</a:t>
            </a:r>
            <a:r>
              <a:rPr lang="en-US" sz="2178" dirty="0">
                <a:ln w="0"/>
                <a:solidFill>
                  <a:schemeClr val="accent1"/>
                </a:solidFill>
                <a:effectLst>
                  <a:outerShdw blurRad="38100" dist="25400" dir="5400000" algn="ctr" rotWithShape="0">
                    <a:srgbClr val="6E747A">
                      <a:alpha val="43000"/>
                    </a:srgbClr>
                  </a:outerShdw>
                </a:effectLst>
                <a:latin typeface="Times New Roman"/>
                <a:ea typeface="Times New Roman"/>
                <a:cs typeface="Times New Roman"/>
                <a:sym typeface="Times New Roman"/>
              </a:rPr>
              <a:t> </a:t>
            </a:r>
            <a:r>
              <a:rPr lang="en-US" sz="2178" dirty="0">
                <a:ln w="0"/>
                <a:solidFill>
                  <a:schemeClr val="accent1"/>
                </a:solidFill>
                <a:effectLst>
                  <a:outerShdw blurRad="38100" dist="25400" dir="5400000" algn="ctr" rotWithShape="0">
                    <a:srgbClr val="6E747A">
                      <a:alpha val="43000"/>
                    </a:srgbClr>
                  </a:outerShdw>
                </a:effectLst>
                <a:latin typeface="Arial"/>
                <a:ea typeface="Arial"/>
                <a:cs typeface="Arial"/>
                <a:sym typeface="Arial"/>
              </a:rPr>
              <a:t>goals?</a:t>
            </a:r>
            <a:endParaRPr sz="2178" dirty="0">
              <a:ln w="0"/>
              <a:solidFill>
                <a:schemeClr val="accent1"/>
              </a:solidFill>
              <a:effectLst>
                <a:outerShdw blurRad="38100" dist="25400" dir="5400000" algn="ctr" rotWithShape="0">
                  <a:srgbClr val="6E747A">
                    <a:alpha val="43000"/>
                  </a:srgbClr>
                </a:outerShdw>
              </a:effectLs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23"/>
        <p:cNvGrpSpPr/>
        <p:nvPr/>
      </p:nvGrpSpPr>
      <p:grpSpPr>
        <a:xfrm>
          <a:off x="0" y="0"/>
          <a:ext cx="0" cy="0"/>
          <a:chOff x="0" y="0"/>
          <a:chExt cx="0" cy="0"/>
        </a:xfrm>
      </p:grpSpPr>
      <p:sp>
        <p:nvSpPr>
          <p:cNvPr id="224" name="Google Shape;224;p14"/>
          <p:cNvSpPr txBox="1">
            <a:spLocks noGrp="1"/>
          </p:cNvSpPr>
          <p:nvPr>
            <p:ph type="title"/>
          </p:nvPr>
        </p:nvSpPr>
        <p:spPr>
          <a:noFill/>
          <a:ln>
            <a:noFill/>
          </a:ln>
        </p:spPr>
        <p:txBody>
          <a:bodyPr spcFirstLastPara="1" vert="horz" wrap="square" lIns="0" tIns="0" rIns="0" bIns="0" rtlCol="0" anchor="ctr" anchorCtr="0">
            <a:spAutoFit/>
          </a:bodyPr>
          <a:lstStyle/>
          <a:p>
            <a:r>
              <a:rPr lang="en-US" dirty="0"/>
              <a:t>It is a Matter of Perspective </a:t>
            </a:r>
          </a:p>
        </p:txBody>
      </p:sp>
      <p:sp>
        <p:nvSpPr>
          <p:cNvPr id="225" name="Google Shape;225;p14"/>
          <p:cNvSpPr txBox="1">
            <a:spLocks noGrp="1"/>
          </p:cNvSpPr>
          <p:nvPr>
            <p:ph idx="1"/>
          </p:nvPr>
        </p:nvSpPr>
        <p:spPr>
          <a:noFill/>
          <a:ln>
            <a:noFill/>
          </a:ln>
        </p:spPr>
        <p:txBody>
          <a:bodyPr spcFirstLastPara="1" vert="horz" wrap="square" lIns="91425" tIns="45700" rIns="91425" bIns="45700" rtlCol="0" anchor="t" anchorCtr="0">
            <a:normAutofit/>
          </a:bodyPr>
          <a:lstStyle/>
          <a:p>
            <a:r>
              <a:rPr lang="en-US" b="1" dirty="0">
                <a:sym typeface="Arial"/>
              </a:rPr>
              <a:t>Operational</a:t>
            </a:r>
            <a:r>
              <a:rPr lang="en-US" b="1" dirty="0">
                <a:sym typeface="Times New Roman"/>
              </a:rPr>
              <a:t> </a:t>
            </a:r>
            <a:r>
              <a:rPr lang="en-US" b="1" dirty="0">
                <a:sym typeface="Arial"/>
              </a:rPr>
              <a:t>/</a:t>
            </a:r>
            <a:r>
              <a:rPr lang="en-US" b="1" dirty="0">
                <a:sym typeface="Times New Roman"/>
              </a:rPr>
              <a:t> </a:t>
            </a:r>
            <a:r>
              <a:rPr lang="en-US" b="1" dirty="0">
                <a:sym typeface="Arial"/>
              </a:rPr>
              <a:t>Deployment</a:t>
            </a:r>
            <a:endParaRPr lang="en-US" b="1" dirty="0"/>
          </a:p>
          <a:p>
            <a:pPr marL="800100" lvl="1" indent="-342900">
              <a:buFont typeface="Arial" panose="020B0604020202020204" pitchFamily="34" charset="0"/>
              <a:buChar char="•"/>
            </a:pPr>
            <a:r>
              <a:rPr lang="en-US" dirty="0">
                <a:sym typeface="Arial"/>
              </a:rPr>
              <a:t>Is</a:t>
            </a:r>
            <a:r>
              <a:rPr lang="en-US" dirty="0">
                <a:sym typeface="Times New Roman"/>
              </a:rPr>
              <a:t> </a:t>
            </a:r>
            <a:r>
              <a:rPr lang="en-US" dirty="0">
                <a:sym typeface="Arial"/>
              </a:rPr>
              <a:t>the</a:t>
            </a:r>
            <a:r>
              <a:rPr lang="en-US" dirty="0">
                <a:sym typeface="Times New Roman"/>
              </a:rPr>
              <a:t> </a:t>
            </a:r>
            <a:r>
              <a:rPr lang="en-US" dirty="0">
                <a:sym typeface="Arial"/>
              </a:rPr>
              <a:t>software</a:t>
            </a:r>
            <a:r>
              <a:rPr lang="en-US" dirty="0">
                <a:sym typeface="Times New Roman"/>
              </a:rPr>
              <a:t> </a:t>
            </a:r>
            <a:r>
              <a:rPr lang="en-US" dirty="0">
                <a:ln w="0"/>
                <a:solidFill>
                  <a:schemeClr val="accent1"/>
                </a:solidFill>
                <a:effectLst>
                  <a:outerShdw blurRad="38100" dist="25400" dir="5400000" algn="ctr" rotWithShape="0">
                    <a:srgbClr val="6E747A">
                      <a:alpha val="43000"/>
                    </a:srgbClr>
                  </a:outerShdw>
                </a:effectLst>
                <a:sym typeface="Arial"/>
              </a:rPr>
              <a:t>secure</a:t>
            </a:r>
            <a:r>
              <a:rPr lang="en-US" dirty="0">
                <a:ln w="0"/>
                <a:solidFill>
                  <a:schemeClr val="accent1"/>
                </a:solidFill>
                <a:effectLst>
                  <a:outerShdw blurRad="38100" dist="25400" dir="5400000" algn="ctr" rotWithShape="0">
                    <a:srgbClr val="6E747A">
                      <a:alpha val="43000"/>
                    </a:srgbClr>
                  </a:outerShdw>
                </a:effectLst>
                <a:sym typeface="Times New Roman"/>
              </a:rPr>
              <a:t> </a:t>
            </a:r>
            <a:r>
              <a:rPr lang="en-US" dirty="0">
                <a:ln w="0"/>
                <a:solidFill>
                  <a:schemeClr val="accent1"/>
                </a:solidFill>
                <a:effectLst>
                  <a:outerShdw blurRad="38100" dist="25400" dir="5400000" algn="ctr" rotWithShape="0">
                    <a:srgbClr val="6E747A">
                      <a:alpha val="43000"/>
                    </a:srgbClr>
                  </a:outerShdw>
                </a:effectLst>
                <a:sym typeface="Arial"/>
              </a:rPr>
              <a:t>from</a:t>
            </a:r>
            <a:r>
              <a:rPr lang="en-US" dirty="0">
                <a:ln w="0"/>
                <a:solidFill>
                  <a:schemeClr val="accent1"/>
                </a:solidFill>
                <a:effectLst>
                  <a:outerShdw blurRad="38100" dist="25400" dir="5400000" algn="ctr" rotWithShape="0">
                    <a:srgbClr val="6E747A">
                      <a:alpha val="43000"/>
                    </a:srgbClr>
                  </a:outerShdw>
                </a:effectLst>
                <a:sym typeface="Times New Roman"/>
              </a:rPr>
              <a:t> </a:t>
            </a:r>
            <a:r>
              <a:rPr lang="en-US" dirty="0">
                <a:ln w="0"/>
                <a:solidFill>
                  <a:schemeClr val="accent1"/>
                </a:solidFill>
                <a:effectLst>
                  <a:outerShdw blurRad="38100" dist="25400" dir="5400000" algn="ctr" rotWithShape="0">
                    <a:srgbClr val="6E747A">
                      <a:alpha val="43000"/>
                    </a:srgbClr>
                  </a:outerShdw>
                </a:effectLst>
                <a:sym typeface="Arial"/>
              </a:rPr>
              <a:t>attacks</a:t>
            </a:r>
            <a:r>
              <a:rPr lang="en-US" dirty="0">
                <a:sym typeface="Times New Roman"/>
              </a:rPr>
              <a:t> </a:t>
            </a:r>
            <a:r>
              <a:rPr lang="en-US" dirty="0">
                <a:sym typeface="Arial"/>
              </a:rPr>
              <a:t>that</a:t>
            </a:r>
            <a:r>
              <a:rPr lang="en-US" dirty="0">
                <a:sym typeface="Times New Roman"/>
              </a:rPr>
              <a:t> </a:t>
            </a:r>
            <a:r>
              <a:rPr lang="en-US" dirty="0">
                <a:sym typeface="Arial"/>
              </a:rPr>
              <a:t>may</a:t>
            </a:r>
            <a:r>
              <a:rPr lang="en-US" dirty="0">
                <a:sym typeface="Times New Roman"/>
              </a:rPr>
              <a:t> </a:t>
            </a:r>
            <a:r>
              <a:rPr lang="en-US" dirty="0">
                <a:sym typeface="Arial"/>
              </a:rPr>
              <a:t>compromise</a:t>
            </a:r>
            <a:r>
              <a:rPr lang="en-US" dirty="0">
                <a:sym typeface="Times New Roman"/>
              </a:rPr>
              <a:t> </a:t>
            </a:r>
            <a:r>
              <a:rPr lang="en-US" dirty="0">
                <a:sym typeface="Arial"/>
              </a:rPr>
              <a:t>the</a:t>
            </a:r>
            <a:r>
              <a:rPr lang="en-US" dirty="0">
                <a:sym typeface="Times New Roman"/>
              </a:rPr>
              <a:t> </a:t>
            </a:r>
            <a:r>
              <a:rPr lang="en-US" dirty="0">
                <a:sym typeface="Arial"/>
              </a:rPr>
              <a:t>IT</a:t>
            </a:r>
            <a:r>
              <a:rPr lang="en-US" dirty="0">
                <a:sym typeface="Times New Roman"/>
              </a:rPr>
              <a:t> </a:t>
            </a:r>
            <a:r>
              <a:rPr lang="en-US" dirty="0">
                <a:sym typeface="Arial"/>
              </a:rPr>
              <a:t>infrastructure?</a:t>
            </a:r>
            <a:endParaRPr lang="en-US" dirty="0"/>
          </a:p>
          <a:p>
            <a:pPr marL="800100" lvl="1" indent="-342900">
              <a:buFont typeface="Arial" panose="020B0604020202020204" pitchFamily="34" charset="0"/>
              <a:buChar char="•"/>
            </a:pPr>
            <a:r>
              <a:rPr lang="en-US" dirty="0">
                <a:sym typeface="Arial"/>
              </a:rPr>
              <a:t>Does</a:t>
            </a:r>
            <a:r>
              <a:rPr lang="en-US" dirty="0">
                <a:sym typeface="Times New Roman"/>
              </a:rPr>
              <a:t> </a:t>
            </a:r>
            <a:r>
              <a:rPr lang="en-US" dirty="0">
                <a:sym typeface="Arial"/>
              </a:rPr>
              <a:t>the</a:t>
            </a:r>
            <a:r>
              <a:rPr lang="en-US" dirty="0">
                <a:sym typeface="Times New Roman"/>
              </a:rPr>
              <a:t> </a:t>
            </a:r>
            <a:r>
              <a:rPr lang="en-US" dirty="0">
                <a:sym typeface="Arial"/>
              </a:rPr>
              <a:t>software</a:t>
            </a:r>
            <a:r>
              <a:rPr lang="en-US" dirty="0">
                <a:sym typeface="Times New Roman"/>
              </a:rPr>
              <a:t> </a:t>
            </a:r>
            <a:r>
              <a:rPr lang="en-US" dirty="0">
                <a:ln w="0"/>
                <a:solidFill>
                  <a:schemeClr val="accent1"/>
                </a:solidFill>
                <a:effectLst>
                  <a:outerShdw blurRad="38100" dist="25400" dir="5400000" algn="ctr" rotWithShape="0">
                    <a:srgbClr val="6E747A">
                      <a:alpha val="43000"/>
                    </a:srgbClr>
                  </a:outerShdw>
                </a:effectLst>
                <a:sym typeface="Arial"/>
              </a:rPr>
              <a:t>appropriately</a:t>
            </a:r>
            <a:r>
              <a:rPr lang="en-US" dirty="0">
                <a:ln w="0"/>
                <a:solidFill>
                  <a:schemeClr val="accent1"/>
                </a:solidFill>
                <a:effectLst>
                  <a:outerShdw blurRad="38100" dist="25400" dir="5400000" algn="ctr" rotWithShape="0">
                    <a:srgbClr val="6E747A">
                      <a:alpha val="43000"/>
                    </a:srgbClr>
                  </a:outerShdw>
                </a:effectLst>
                <a:sym typeface="Times New Roman"/>
              </a:rPr>
              <a:t> </a:t>
            </a:r>
            <a:r>
              <a:rPr lang="en-US" dirty="0">
                <a:ln w="0"/>
                <a:solidFill>
                  <a:schemeClr val="accent1"/>
                </a:solidFill>
                <a:effectLst>
                  <a:outerShdw blurRad="38100" dist="25400" dir="5400000" algn="ctr" rotWithShape="0">
                    <a:srgbClr val="6E747A">
                      <a:alpha val="43000"/>
                    </a:srgbClr>
                  </a:outerShdw>
                </a:effectLst>
                <a:sym typeface="Arial"/>
              </a:rPr>
              <a:t>use</a:t>
            </a:r>
            <a:r>
              <a:rPr lang="en-US" dirty="0">
                <a:ln w="0"/>
                <a:solidFill>
                  <a:schemeClr val="accent1"/>
                </a:solidFill>
                <a:effectLst>
                  <a:outerShdw blurRad="38100" dist="25400" dir="5400000" algn="ctr" rotWithShape="0">
                    <a:srgbClr val="6E747A">
                      <a:alpha val="43000"/>
                    </a:srgbClr>
                  </a:outerShdw>
                </a:effectLst>
                <a:sym typeface="Times New Roman"/>
              </a:rPr>
              <a:t> </a:t>
            </a:r>
            <a:r>
              <a:rPr lang="en-US" dirty="0">
                <a:ln w="0"/>
                <a:solidFill>
                  <a:schemeClr val="accent1"/>
                </a:solidFill>
                <a:effectLst>
                  <a:outerShdw blurRad="38100" dist="25400" dir="5400000" algn="ctr" rotWithShape="0">
                    <a:srgbClr val="6E747A">
                      <a:alpha val="43000"/>
                    </a:srgbClr>
                  </a:outerShdw>
                </a:effectLst>
                <a:sym typeface="Arial"/>
              </a:rPr>
              <a:t>resources</a:t>
            </a:r>
            <a:r>
              <a:rPr lang="en-US" dirty="0">
                <a:sym typeface="Arial"/>
              </a:rPr>
              <a:t>?</a:t>
            </a:r>
            <a:r>
              <a:rPr lang="en-US" dirty="0">
                <a:sym typeface="Times New Roman"/>
              </a:rPr>
              <a:t> </a:t>
            </a:r>
            <a:r>
              <a:rPr lang="en-US" dirty="0">
                <a:sym typeface="Arial"/>
              </a:rPr>
              <a:t>(CPU,</a:t>
            </a:r>
            <a:r>
              <a:rPr lang="en-US" dirty="0">
                <a:sym typeface="Times New Roman"/>
              </a:rPr>
              <a:t> </a:t>
            </a:r>
            <a:r>
              <a:rPr lang="en-US" dirty="0">
                <a:sym typeface="Arial"/>
              </a:rPr>
              <a:t>Memory,</a:t>
            </a:r>
            <a:r>
              <a:rPr lang="en-US" dirty="0">
                <a:sym typeface="Times New Roman"/>
              </a:rPr>
              <a:t> </a:t>
            </a:r>
            <a:r>
              <a:rPr lang="en-US" dirty="0">
                <a:sym typeface="Arial"/>
              </a:rPr>
              <a:t>Disk</a:t>
            </a:r>
            <a:r>
              <a:rPr lang="en-US" dirty="0">
                <a:sym typeface="Times New Roman"/>
              </a:rPr>
              <a:t> </a:t>
            </a:r>
            <a:r>
              <a:rPr lang="en-US" dirty="0">
                <a:sym typeface="Arial"/>
              </a:rPr>
              <a:t>Space,</a:t>
            </a:r>
            <a:r>
              <a:rPr lang="en-US" dirty="0">
                <a:sym typeface="Times New Roman"/>
              </a:rPr>
              <a:t> </a:t>
            </a:r>
            <a:r>
              <a:rPr lang="en-US" dirty="0">
                <a:sym typeface="Arial"/>
              </a:rPr>
              <a:t>Bandwidth,</a:t>
            </a:r>
            <a:r>
              <a:rPr lang="en-US" dirty="0">
                <a:sym typeface="Times New Roman"/>
              </a:rPr>
              <a:t> </a:t>
            </a:r>
            <a:r>
              <a:rPr lang="en-US" dirty="0">
                <a:sym typeface="Arial"/>
              </a:rPr>
              <a:t>...)</a:t>
            </a:r>
            <a:endParaRPr lang="en-US" dirty="0"/>
          </a:p>
          <a:p>
            <a:endParaRPr lang="en-US" dirty="0">
              <a:sym typeface="Arial"/>
            </a:endParaRPr>
          </a:p>
          <a:p>
            <a:endParaRPr lang="en-US" dirty="0">
              <a:sym typeface="Arial"/>
            </a:endParaRPr>
          </a:p>
          <a:p>
            <a:endParaRPr lang="en-US" dirty="0"/>
          </a:p>
        </p:txBody>
      </p:sp>
      <p:sp>
        <p:nvSpPr>
          <p:cNvPr id="229" name="Google Shape;229;p14"/>
          <p:cNvSpPr txBox="1">
            <a:spLocks noGrp="1"/>
          </p:cNvSpPr>
          <p:nvPr>
            <p:ph type="sldNum" sz="quarter" idx="12"/>
          </p:nvPr>
        </p:nvSpPr>
        <p:spPr>
          <a:xfrm>
            <a:off x="10134600" y="6356350"/>
            <a:ext cx="2057400" cy="365125"/>
          </a:xfrm>
          <a:prstGeom prst="rect">
            <a:avLst/>
          </a:prstGeom>
          <a:noFill/>
          <a:ln>
            <a:noFill/>
          </a:ln>
        </p:spPr>
        <p:txBody>
          <a:bodyPr spcFirstLastPara="1" vert="horz" wrap="square" lIns="91425" tIns="45700" rIns="91425" bIns="45700" rtlCol="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9pPr>
          </a:lstStyle>
          <a:p>
            <a:fld id="{00000000-1234-1234-1234-123412341234}" type="slidenum">
              <a:rPr lang="en-US" smtClean="0"/>
              <a:pPr/>
              <a:t>15</a:t>
            </a:fld>
            <a:endParaRPr/>
          </a:p>
        </p:txBody>
      </p:sp>
      <p:sp>
        <p:nvSpPr>
          <p:cNvPr id="2" name="Google Shape;216;p13">
            <a:extLst>
              <a:ext uri="{FF2B5EF4-FFF2-40B4-BE49-F238E27FC236}">
                <a16:creationId xmlns:a16="http://schemas.microsoft.com/office/drawing/2014/main" id="{87DCB5B2-60F7-6C90-2E1B-4D457C8612EC}"/>
              </a:ext>
            </a:extLst>
          </p:cNvPr>
          <p:cNvSpPr txBox="1"/>
          <p:nvPr/>
        </p:nvSpPr>
        <p:spPr>
          <a:xfrm>
            <a:off x="2862612" y="5535419"/>
            <a:ext cx="6466776" cy="335156"/>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0" tIns="0" rIns="0" bIns="0" anchor="t" anchorCtr="0">
            <a:spAutoFit/>
          </a:bodyPr>
          <a:lstStyle/>
          <a:p>
            <a:pPr marL="62242"/>
            <a:r>
              <a:rPr lang="en-US" sz="2178" dirty="0">
                <a:ln w="0"/>
                <a:solidFill>
                  <a:schemeClr val="accent1"/>
                </a:solidFill>
                <a:effectLst>
                  <a:outerShdw blurRad="38100" dist="25400" dir="5400000" algn="ctr" rotWithShape="0">
                    <a:srgbClr val="6E747A">
                      <a:alpha val="43000"/>
                    </a:srgbClr>
                  </a:outerShdw>
                </a:effectLst>
                <a:latin typeface="Arial"/>
                <a:ea typeface="Arial"/>
                <a:cs typeface="Arial"/>
                <a:sym typeface="Arial"/>
              </a:rPr>
              <a:t>What</a:t>
            </a:r>
            <a:r>
              <a:rPr lang="en-US" sz="2178" dirty="0">
                <a:ln w="0"/>
                <a:solidFill>
                  <a:schemeClr val="accent1"/>
                </a:solidFill>
                <a:effectLst>
                  <a:outerShdw blurRad="38100" dist="25400" dir="5400000" algn="ctr" rotWithShape="0">
                    <a:srgbClr val="6E747A">
                      <a:alpha val="43000"/>
                    </a:srgbClr>
                  </a:outerShdw>
                </a:effectLst>
                <a:latin typeface="Times New Roman"/>
                <a:ea typeface="Times New Roman"/>
                <a:cs typeface="Times New Roman"/>
                <a:sym typeface="Times New Roman"/>
              </a:rPr>
              <a:t> </a:t>
            </a:r>
            <a:r>
              <a:rPr lang="en-US" sz="2178" dirty="0">
                <a:ln w="0"/>
                <a:solidFill>
                  <a:schemeClr val="accent1"/>
                </a:solidFill>
                <a:effectLst>
                  <a:outerShdw blurRad="38100" dist="25400" dir="5400000" algn="ctr" rotWithShape="0">
                    <a:srgbClr val="6E747A">
                      <a:alpha val="43000"/>
                    </a:srgbClr>
                  </a:outerShdw>
                </a:effectLst>
                <a:latin typeface="Arial"/>
                <a:ea typeface="Arial"/>
                <a:cs typeface="Arial"/>
                <a:sym typeface="Arial"/>
              </a:rPr>
              <a:t>are</a:t>
            </a:r>
            <a:r>
              <a:rPr lang="en-US" sz="2178" dirty="0">
                <a:ln w="0"/>
                <a:solidFill>
                  <a:schemeClr val="accent1"/>
                </a:solidFill>
                <a:effectLst>
                  <a:outerShdw blurRad="38100" dist="25400" dir="5400000" algn="ctr" rotWithShape="0">
                    <a:srgbClr val="6E747A">
                      <a:alpha val="43000"/>
                    </a:srgbClr>
                  </a:outerShdw>
                </a:effectLst>
                <a:latin typeface="Times New Roman"/>
                <a:ea typeface="Times New Roman"/>
                <a:cs typeface="Times New Roman"/>
                <a:sym typeface="Times New Roman"/>
              </a:rPr>
              <a:t> </a:t>
            </a:r>
            <a:r>
              <a:rPr lang="en-US" sz="2178" dirty="0">
                <a:ln w="0"/>
                <a:solidFill>
                  <a:schemeClr val="accent1"/>
                </a:solidFill>
                <a:effectLst>
                  <a:outerShdw blurRad="38100" dist="25400" dir="5400000" algn="ctr" rotWithShape="0">
                    <a:srgbClr val="6E747A">
                      <a:alpha val="43000"/>
                    </a:srgbClr>
                  </a:outerShdw>
                </a:effectLst>
                <a:latin typeface="Arial"/>
                <a:ea typeface="Arial"/>
                <a:cs typeface="Arial"/>
                <a:sym typeface="Arial"/>
              </a:rPr>
              <a:t>the</a:t>
            </a:r>
            <a:r>
              <a:rPr lang="en-US" sz="2178" dirty="0">
                <a:ln w="0"/>
                <a:solidFill>
                  <a:schemeClr val="accent1"/>
                </a:solidFill>
                <a:effectLst>
                  <a:outerShdw blurRad="38100" dist="25400" dir="5400000" algn="ctr" rotWithShape="0">
                    <a:srgbClr val="6E747A">
                      <a:alpha val="43000"/>
                    </a:srgbClr>
                  </a:outerShdw>
                </a:effectLst>
                <a:latin typeface="Times New Roman"/>
                <a:ea typeface="Times New Roman"/>
                <a:cs typeface="Times New Roman"/>
                <a:sym typeface="Times New Roman"/>
              </a:rPr>
              <a:t> </a:t>
            </a:r>
            <a:r>
              <a:rPr lang="en-US" sz="2178" dirty="0">
                <a:ln w="0"/>
                <a:solidFill>
                  <a:schemeClr val="accent1"/>
                </a:solidFill>
                <a:effectLst>
                  <a:outerShdw blurRad="38100" dist="25400" dir="5400000" algn="ctr" rotWithShape="0">
                    <a:srgbClr val="6E747A">
                      <a:alpha val="43000"/>
                    </a:srgbClr>
                  </a:outerShdw>
                </a:effectLst>
                <a:latin typeface="Arial"/>
                <a:ea typeface="Arial"/>
                <a:cs typeface="Arial"/>
                <a:sym typeface="Arial"/>
              </a:rPr>
              <a:t>consequences</a:t>
            </a:r>
            <a:r>
              <a:rPr lang="en-US" sz="2178" dirty="0">
                <a:ln w="0"/>
                <a:solidFill>
                  <a:schemeClr val="accent1"/>
                </a:solidFill>
                <a:effectLst>
                  <a:outerShdw blurRad="38100" dist="25400" dir="5400000" algn="ctr" rotWithShape="0">
                    <a:srgbClr val="6E747A">
                      <a:alpha val="43000"/>
                    </a:srgbClr>
                  </a:outerShdw>
                </a:effectLst>
                <a:latin typeface="Times New Roman"/>
                <a:ea typeface="Times New Roman"/>
                <a:cs typeface="Times New Roman"/>
                <a:sym typeface="Times New Roman"/>
              </a:rPr>
              <a:t> </a:t>
            </a:r>
            <a:r>
              <a:rPr lang="en-US" sz="2178" dirty="0">
                <a:ln w="0"/>
                <a:solidFill>
                  <a:schemeClr val="accent1"/>
                </a:solidFill>
                <a:effectLst>
                  <a:outerShdw blurRad="38100" dist="25400" dir="5400000" algn="ctr" rotWithShape="0">
                    <a:srgbClr val="6E747A">
                      <a:alpha val="43000"/>
                    </a:srgbClr>
                  </a:outerShdw>
                </a:effectLst>
                <a:latin typeface="Arial"/>
                <a:ea typeface="Arial"/>
                <a:cs typeface="Arial"/>
                <a:sym typeface="Arial"/>
              </a:rPr>
              <a:t>of</a:t>
            </a:r>
            <a:r>
              <a:rPr lang="en-US" sz="2178" dirty="0">
                <a:ln w="0"/>
                <a:solidFill>
                  <a:schemeClr val="accent1"/>
                </a:solidFill>
                <a:effectLst>
                  <a:outerShdw blurRad="38100" dist="25400" dir="5400000" algn="ctr" rotWithShape="0">
                    <a:srgbClr val="6E747A">
                      <a:alpha val="43000"/>
                    </a:srgbClr>
                  </a:outerShdw>
                </a:effectLst>
                <a:latin typeface="Times New Roman"/>
                <a:ea typeface="Times New Roman"/>
                <a:cs typeface="Times New Roman"/>
                <a:sym typeface="Times New Roman"/>
              </a:rPr>
              <a:t> </a:t>
            </a:r>
            <a:r>
              <a:rPr lang="en-US" sz="2178" dirty="0">
                <a:ln w="0"/>
                <a:solidFill>
                  <a:schemeClr val="accent1"/>
                </a:solidFill>
                <a:effectLst>
                  <a:outerShdw blurRad="38100" dist="25400" dir="5400000" algn="ctr" rotWithShape="0">
                    <a:srgbClr val="6E747A">
                      <a:alpha val="43000"/>
                    </a:srgbClr>
                  </a:outerShdw>
                </a:effectLst>
                <a:latin typeface="Arial"/>
                <a:ea typeface="Arial"/>
                <a:cs typeface="Arial"/>
                <a:sym typeface="Arial"/>
              </a:rPr>
              <a:t>missing</a:t>
            </a:r>
            <a:r>
              <a:rPr lang="en-US" sz="2178" dirty="0">
                <a:ln w="0"/>
                <a:solidFill>
                  <a:schemeClr val="accent1"/>
                </a:solidFill>
                <a:effectLst>
                  <a:outerShdw blurRad="38100" dist="25400" dir="5400000" algn="ctr" rotWithShape="0">
                    <a:srgbClr val="6E747A">
                      <a:alpha val="43000"/>
                    </a:srgbClr>
                  </a:outerShdw>
                </a:effectLst>
                <a:latin typeface="Times New Roman"/>
                <a:ea typeface="Times New Roman"/>
                <a:cs typeface="Times New Roman"/>
                <a:sym typeface="Times New Roman"/>
              </a:rPr>
              <a:t> </a:t>
            </a:r>
            <a:r>
              <a:rPr lang="en-US" sz="2178" dirty="0">
                <a:ln w="0"/>
                <a:solidFill>
                  <a:schemeClr val="accent1"/>
                </a:solidFill>
                <a:effectLst>
                  <a:outerShdw blurRad="38100" dist="25400" dir="5400000" algn="ctr" rotWithShape="0">
                    <a:srgbClr val="6E747A">
                      <a:alpha val="43000"/>
                    </a:srgbClr>
                  </a:outerShdw>
                </a:effectLst>
                <a:latin typeface="Arial"/>
                <a:ea typeface="Arial"/>
                <a:cs typeface="Arial"/>
                <a:sym typeface="Arial"/>
              </a:rPr>
              <a:t>these</a:t>
            </a:r>
            <a:r>
              <a:rPr lang="en-US" sz="2178" dirty="0">
                <a:ln w="0"/>
                <a:solidFill>
                  <a:schemeClr val="accent1"/>
                </a:solidFill>
                <a:effectLst>
                  <a:outerShdw blurRad="38100" dist="25400" dir="5400000" algn="ctr" rotWithShape="0">
                    <a:srgbClr val="6E747A">
                      <a:alpha val="43000"/>
                    </a:srgbClr>
                  </a:outerShdw>
                </a:effectLst>
                <a:latin typeface="Times New Roman"/>
                <a:ea typeface="Times New Roman"/>
                <a:cs typeface="Times New Roman"/>
                <a:sym typeface="Times New Roman"/>
              </a:rPr>
              <a:t> </a:t>
            </a:r>
            <a:r>
              <a:rPr lang="en-US" sz="2178" dirty="0">
                <a:ln w="0"/>
                <a:solidFill>
                  <a:schemeClr val="accent1"/>
                </a:solidFill>
                <a:effectLst>
                  <a:outerShdw blurRad="38100" dist="25400" dir="5400000" algn="ctr" rotWithShape="0">
                    <a:srgbClr val="6E747A">
                      <a:alpha val="43000"/>
                    </a:srgbClr>
                  </a:outerShdw>
                </a:effectLst>
                <a:latin typeface="Arial"/>
                <a:ea typeface="Arial"/>
                <a:cs typeface="Arial"/>
                <a:sym typeface="Arial"/>
              </a:rPr>
              <a:t>goals?</a:t>
            </a:r>
            <a:endParaRPr sz="2178" dirty="0">
              <a:ln w="0"/>
              <a:solidFill>
                <a:schemeClr val="accent1"/>
              </a:solidFill>
              <a:effectLst>
                <a:outerShdw blurRad="38100" dist="25400" dir="5400000" algn="ctr" rotWithShape="0">
                  <a:srgbClr val="6E747A">
                    <a:alpha val="43000"/>
                  </a:srgbClr>
                </a:outerShdw>
              </a:effectLs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33"/>
        <p:cNvGrpSpPr/>
        <p:nvPr/>
      </p:nvGrpSpPr>
      <p:grpSpPr>
        <a:xfrm>
          <a:off x="0" y="0"/>
          <a:ext cx="0" cy="0"/>
          <a:chOff x="0" y="0"/>
          <a:chExt cx="0" cy="0"/>
        </a:xfrm>
      </p:grpSpPr>
      <p:sp>
        <p:nvSpPr>
          <p:cNvPr id="234" name="Google Shape;234;p15"/>
          <p:cNvSpPr txBox="1">
            <a:spLocks noGrp="1"/>
          </p:cNvSpPr>
          <p:nvPr>
            <p:ph type="title"/>
          </p:nvPr>
        </p:nvSpPr>
        <p:spPr>
          <a:noFill/>
          <a:ln>
            <a:noFill/>
          </a:ln>
        </p:spPr>
        <p:txBody>
          <a:bodyPr spcFirstLastPara="1" vert="horz" wrap="square" lIns="0" tIns="0" rIns="0" bIns="0" rtlCol="0" anchor="ctr" anchorCtr="0">
            <a:spAutoFit/>
          </a:bodyPr>
          <a:lstStyle/>
          <a:p>
            <a:r>
              <a:rPr lang="en-US"/>
              <a:t>It is a Matter of Perspective </a:t>
            </a:r>
          </a:p>
        </p:txBody>
      </p:sp>
      <p:sp>
        <p:nvSpPr>
          <p:cNvPr id="235" name="Google Shape;235;p15"/>
          <p:cNvSpPr txBox="1">
            <a:spLocks noGrp="1"/>
          </p:cNvSpPr>
          <p:nvPr>
            <p:ph idx="1"/>
          </p:nvPr>
        </p:nvSpPr>
        <p:spPr>
          <a:noFill/>
          <a:ln>
            <a:noFill/>
          </a:ln>
        </p:spPr>
        <p:txBody>
          <a:bodyPr spcFirstLastPara="1" vert="horz" wrap="square" lIns="91425" tIns="45700" rIns="91425" bIns="45700" rtlCol="0" anchor="t" anchorCtr="0">
            <a:normAutofit/>
          </a:bodyPr>
          <a:lstStyle/>
          <a:p>
            <a:r>
              <a:rPr lang="en-US" b="1" dirty="0">
                <a:sym typeface="Arial"/>
              </a:rPr>
              <a:t>Developers</a:t>
            </a:r>
            <a:endParaRPr lang="en-US" b="1" dirty="0"/>
          </a:p>
          <a:p>
            <a:pPr marL="800100" lvl="1" indent="-342900">
              <a:buFont typeface="Arial" panose="020B0604020202020204" pitchFamily="34" charset="0"/>
              <a:buChar char="•"/>
            </a:pPr>
            <a:r>
              <a:rPr lang="en-US" dirty="0">
                <a:sym typeface="Arial"/>
              </a:rPr>
              <a:t>How</a:t>
            </a:r>
            <a:r>
              <a:rPr lang="en-US" dirty="0">
                <a:sym typeface="Times New Roman"/>
              </a:rPr>
              <a:t> </a:t>
            </a:r>
            <a:r>
              <a:rPr lang="en-US" dirty="0">
                <a:sym typeface="Arial"/>
              </a:rPr>
              <a:t>easy</a:t>
            </a:r>
            <a:r>
              <a:rPr lang="en-US" dirty="0">
                <a:sym typeface="Times New Roman"/>
              </a:rPr>
              <a:t> </a:t>
            </a:r>
            <a:r>
              <a:rPr lang="en-US" dirty="0">
                <a:sym typeface="Arial"/>
              </a:rPr>
              <a:t>is</a:t>
            </a:r>
            <a:r>
              <a:rPr lang="en-US" dirty="0">
                <a:sym typeface="Times New Roman"/>
              </a:rPr>
              <a:t> </a:t>
            </a:r>
            <a:r>
              <a:rPr lang="en-US" dirty="0">
                <a:sym typeface="Arial"/>
              </a:rPr>
              <a:t>the</a:t>
            </a:r>
            <a:r>
              <a:rPr lang="en-US" dirty="0">
                <a:sym typeface="Times New Roman"/>
              </a:rPr>
              <a:t> </a:t>
            </a:r>
            <a:r>
              <a:rPr lang="en-US" dirty="0">
                <a:sym typeface="Arial"/>
              </a:rPr>
              <a:t>software</a:t>
            </a:r>
            <a:r>
              <a:rPr lang="en-US" dirty="0">
                <a:sym typeface="Times New Roman"/>
              </a:rPr>
              <a:t> </a:t>
            </a:r>
            <a:r>
              <a:rPr lang="en-US" dirty="0">
                <a:sym typeface="Arial"/>
              </a:rPr>
              <a:t>to</a:t>
            </a:r>
            <a:r>
              <a:rPr lang="en-US" dirty="0">
                <a:sym typeface="Times New Roman"/>
              </a:rPr>
              <a:t> </a:t>
            </a:r>
            <a:r>
              <a:rPr lang="en-US" dirty="0">
                <a:ln w="0"/>
                <a:solidFill>
                  <a:schemeClr val="accent1"/>
                </a:solidFill>
                <a:effectLst>
                  <a:outerShdw blurRad="38100" dist="25400" dir="5400000" algn="ctr" rotWithShape="0">
                    <a:srgbClr val="6E747A">
                      <a:alpha val="43000"/>
                    </a:srgbClr>
                  </a:outerShdw>
                </a:effectLst>
                <a:sym typeface="Arial"/>
              </a:rPr>
              <a:t>adapt</a:t>
            </a:r>
            <a:r>
              <a:rPr lang="en-US" dirty="0">
                <a:ln w="0"/>
                <a:solidFill>
                  <a:schemeClr val="accent1"/>
                </a:solidFill>
                <a:effectLst>
                  <a:outerShdw blurRad="38100" dist="25400" dir="5400000" algn="ctr" rotWithShape="0">
                    <a:srgbClr val="6E747A">
                      <a:alpha val="43000"/>
                    </a:srgbClr>
                  </a:outerShdw>
                </a:effectLst>
                <a:sym typeface="Times New Roman"/>
              </a:rPr>
              <a:t> </a:t>
            </a:r>
            <a:r>
              <a:rPr lang="en-US" dirty="0">
                <a:ln w="0"/>
                <a:solidFill>
                  <a:schemeClr val="accent1"/>
                </a:solidFill>
                <a:effectLst>
                  <a:outerShdw blurRad="38100" dist="25400" dir="5400000" algn="ctr" rotWithShape="0">
                    <a:srgbClr val="6E747A">
                      <a:alpha val="43000"/>
                    </a:srgbClr>
                  </a:outerShdw>
                </a:effectLst>
                <a:sym typeface="Arial"/>
              </a:rPr>
              <a:t>to</a:t>
            </a:r>
            <a:r>
              <a:rPr lang="en-US" dirty="0">
                <a:ln w="0"/>
                <a:solidFill>
                  <a:schemeClr val="accent1"/>
                </a:solidFill>
                <a:effectLst>
                  <a:outerShdw blurRad="38100" dist="25400" dir="5400000" algn="ctr" rotWithShape="0">
                    <a:srgbClr val="6E747A">
                      <a:alpha val="43000"/>
                    </a:srgbClr>
                  </a:outerShdw>
                </a:effectLst>
                <a:sym typeface="Times New Roman"/>
              </a:rPr>
              <a:t> </a:t>
            </a:r>
            <a:r>
              <a:rPr lang="en-US" dirty="0">
                <a:ln w="0"/>
                <a:solidFill>
                  <a:schemeClr val="accent1"/>
                </a:solidFill>
                <a:effectLst>
                  <a:outerShdw blurRad="38100" dist="25400" dir="5400000" algn="ctr" rotWithShape="0">
                    <a:srgbClr val="6E747A">
                      <a:alpha val="43000"/>
                    </a:srgbClr>
                  </a:outerShdw>
                </a:effectLst>
                <a:sym typeface="Arial"/>
              </a:rPr>
              <a:t>changes</a:t>
            </a:r>
            <a:r>
              <a:rPr lang="en-US" dirty="0">
                <a:ln w="0"/>
                <a:solidFill>
                  <a:schemeClr val="accent1"/>
                </a:solidFill>
                <a:effectLst>
                  <a:outerShdw blurRad="38100" dist="25400" dir="5400000" algn="ctr" rotWithShape="0">
                    <a:srgbClr val="6E747A">
                      <a:alpha val="43000"/>
                    </a:srgbClr>
                  </a:outerShdw>
                </a:effectLst>
                <a:sym typeface="Times New Roman"/>
              </a:rPr>
              <a:t> </a:t>
            </a:r>
            <a:r>
              <a:rPr lang="en-US" dirty="0">
                <a:sym typeface="Arial"/>
              </a:rPr>
              <a:t>in</a:t>
            </a:r>
            <a:r>
              <a:rPr lang="en-US" dirty="0">
                <a:sym typeface="Times New Roman"/>
              </a:rPr>
              <a:t> </a:t>
            </a:r>
            <a:r>
              <a:rPr lang="en-US" dirty="0">
                <a:sym typeface="Arial"/>
              </a:rPr>
              <a:t>requirements?</a:t>
            </a:r>
            <a:endParaRPr lang="en-US" dirty="0"/>
          </a:p>
          <a:p>
            <a:pPr marL="800100" lvl="1" indent="-342900">
              <a:buFont typeface="Arial" panose="020B0604020202020204" pitchFamily="34" charset="0"/>
              <a:buChar char="•"/>
            </a:pPr>
            <a:r>
              <a:rPr lang="en-US" dirty="0">
                <a:sym typeface="Arial"/>
              </a:rPr>
              <a:t>Can</a:t>
            </a:r>
            <a:r>
              <a:rPr lang="en-US" dirty="0">
                <a:sym typeface="Times New Roman"/>
              </a:rPr>
              <a:t> </a:t>
            </a:r>
            <a:r>
              <a:rPr lang="en-US" dirty="0">
                <a:sym typeface="Arial"/>
              </a:rPr>
              <a:t>the</a:t>
            </a:r>
            <a:r>
              <a:rPr lang="en-US" dirty="0">
                <a:sym typeface="Times New Roman"/>
              </a:rPr>
              <a:t> </a:t>
            </a:r>
            <a:r>
              <a:rPr lang="en-US" dirty="0">
                <a:sym typeface="Arial"/>
              </a:rPr>
              <a:t>software</a:t>
            </a:r>
            <a:r>
              <a:rPr lang="en-US" dirty="0">
                <a:sym typeface="Times New Roman"/>
              </a:rPr>
              <a:t> </a:t>
            </a:r>
            <a:r>
              <a:rPr lang="en-US" dirty="0">
                <a:sym typeface="Arial"/>
              </a:rPr>
              <a:t>be</a:t>
            </a:r>
            <a:r>
              <a:rPr lang="en-US" dirty="0">
                <a:sym typeface="Times New Roman"/>
              </a:rPr>
              <a:t> </a:t>
            </a:r>
            <a:r>
              <a:rPr lang="en-US" dirty="0">
                <a:sym typeface="Arial"/>
              </a:rPr>
              <a:t>easily</a:t>
            </a:r>
            <a:r>
              <a:rPr lang="en-US" dirty="0">
                <a:sym typeface="Times New Roman"/>
              </a:rPr>
              <a:t> </a:t>
            </a:r>
            <a:r>
              <a:rPr lang="en-US" dirty="0">
                <a:ln w="0"/>
                <a:solidFill>
                  <a:schemeClr val="accent1"/>
                </a:solidFill>
                <a:effectLst>
                  <a:outerShdw blurRad="38100" dist="25400" dir="5400000" algn="ctr" rotWithShape="0">
                    <a:srgbClr val="6E747A">
                      <a:alpha val="43000"/>
                    </a:srgbClr>
                  </a:outerShdw>
                </a:effectLst>
                <a:sym typeface="Arial"/>
              </a:rPr>
              <a:t>adapted</a:t>
            </a:r>
            <a:r>
              <a:rPr lang="en-US" dirty="0">
                <a:ln w="0"/>
                <a:solidFill>
                  <a:schemeClr val="accent1"/>
                </a:solidFill>
                <a:effectLst>
                  <a:outerShdw blurRad="38100" dist="25400" dir="5400000" algn="ctr" rotWithShape="0">
                    <a:srgbClr val="6E747A">
                      <a:alpha val="43000"/>
                    </a:srgbClr>
                  </a:outerShdw>
                </a:effectLst>
                <a:sym typeface="Times New Roman"/>
              </a:rPr>
              <a:t> </a:t>
            </a:r>
            <a:r>
              <a:rPr lang="en-US" dirty="0">
                <a:ln w="0"/>
                <a:solidFill>
                  <a:schemeClr val="accent1"/>
                </a:solidFill>
                <a:effectLst>
                  <a:outerShdw blurRad="38100" dist="25400" dir="5400000" algn="ctr" rotWithShape="0">
                    <a:srgbClr val="6E747A">
                      <a:alpha val="43000"/>
                    </a:srgbClr>
                  </a:outerShdw>
                </a:effectLst>
                <a:sym typeface="Arial"/>
              </a:rPr>
              <a:t>to</a:t>
            </a:r>
            <a:r>
              <a:rPr lang="en-US" dirty="0">
                <a:ln w="0"/>
                <a:solidFill>
                  <a:schemeClr val="accent1"/>
                </a:solidFill>
                <a:effectLst>
                  <a:outerShdw blurRad="38100" dist="25400" dir="5400000" algn="ctr" rotWithShape="0">
                    <a:srgbClr val="6E747A">
                      <a:alpha val="43000"/>
                    </a:srgbClr>
                  </a:outerShdw>
                </a:effectLst>
                <a:sym typeface="Times New Roman"/>
              </a:rPr>
              <a:t> </a:t>
            </a:r>
            <a:r>
              <a:rPr lang="en-US" dirty="0">
                <a:ln w="0"/>
                <a:solidFill>
                  <a:schemeClr val="accent1"/>
                </a:solidFill>
                <a:effectLst>
                  <a:outerShdw blurRad="38100" dist="25400" dir="5400000" algn="ctr" rotWithShape="0">
                    <a:srgbClr val="6E747A">
                      <a:alpha val="43000"/>
                    </a:srgbClr>
                  </a:outerShdw>
                </a:effectLst>
                <a:sym typeface="Arial"/>
              </a:rPr>
              <a:t>other</a:t>
            </a:r>
            <a:r>
              <a:rPr lang="en-US" dirty="0">
                <a:ln w="0"/>
                <a:solidFill>
                  <a:schemeClr val="accent1"/>
                </a:solidFill>
                <a:effectLst>
                  <a:outerShdw blurRad="38100" dist="25400" dir="5400000" algn="ctr" rotWithShape="0">
                    <a:srgbClr val="6E747A">
                      <a:alpha val="43000"/>
                    </a:srgbClr>
                  </a:outerShdw>
                </a:effectLst>
                <a:sym typeface="Times New Roman"/>
              </a:rPr>
              <a:t> </a:t>
            </a:r>
            <a:r>
              <a:rPr lang="en-US" dirty="0">
                <a:ln w="0"/>
                <a:solidFill>
                  <a:schemeClr val="accent1"/>
                </a:solidFill>
                <a:effectLst>
                  <a:outerShdw blurRad="38100" dist="25400" dir="5400000" algn="ctr" rotWithShape="0">
                    <a:srgbClr val="6E747A">
                      <a:alpha val="43000"/>
                    </a:srgbClr>
                  </a:outerShdw>
                </a:effectLst>
                <a:sym typeface="Arial"/>
              </a:rPr>
              <a:t>systems</a:t>
            </a:r>
            <a:r>
              <a:rPr lang="en-US" dirty="0">
                <a:sym typeface="Arial"/>
              </a:rPr>
              <a:t>?</a:t>
            </a:r>
            <a:endParaRPr lang="en-US" dirty="0"/>
          </a:p>
          <a:p>
            <a:pPr marL="800100" lvl="1" indent="-342900">
              <a:buFont typeface="Arial" panose="020B0604020202020204" pitchFamily="34" charset="0"/>
              <a:buChar char="•"/>
            </a:pPr>
            <a:r>
              <a:rPr lang="en-US" dirty="0">
                <a:sym typeface="Arial"/>
              </a:rPr>
              <a:t>How</a:t>
            </a:r>
            <a:r>
              <a:rPr lang="en-US" dirty="0">
                <a:sym typeface="Times New Roman"/>
              </a:rPr>
              <a:t> </a:t>
            </a:r>
            <a:r>
              <a:rPr lang="en-US" dirty="0">
                <a:sym typeface="Arial"/>
              </a:rPr>
              <a:t>easy</a:t>
            </a:r>
            <a:r>
              <a:rPr lang="en-US" dirty="0">
                <a:sym typeface="Times New Roman"/>
              </a:rPr>
              <a:t> </a:t>
            </a:r>
            <a:r>
              <a:rPr lang="en-US" dirty="0">
                <a:sym typeface="Arial"/>
              </a:rPr>
              <a:t>is</a:t>
            </a:r>
            <a:r>
              <a:rPr lang="en-US" dirty="0">
                <a:sym typeface="Times New Roman"/>
              </a:rPr>
              <a:t> </a:t>
            </a:r>
            <a:r>
              <a:rPr lang="en-US" dirty="0">
                <a:sym typeface="Arial"/>
              </a:rPr>
              <a:t>the</a:t>
            </a:r>
            <a:r>
              <a:rPr lang="en-US" dirty="0">
                <a:sym typeface="Times New Roman"/>
              </a:rPr>
              <a:t> </a:t>
            </a:r>
            <a:r>
              <a:rPr lang="en-US" dirty="0">
                <a:sym typeface="Arial"/>
              </a:rPr>
              <a:t>software</a:t>
            </a:r>
            <a:r>
              <a:rPr lang="en-US" dirty="0">
                <a:sym typeface="Times New Roman"/>
              </a:rPr>
              <a:t> </a:t>
            </a:r>
            <a:r>
              <a:rPr lang="en-US" dirty="0">
                <a:sym typeface="Arial"/>
              </a:rPr>
              <a:t>to</a:t>
            </a:r>
            <a:r>
              <a:rPr lang="en-US" dirty="0">
                <a:sym typeface="Times New Roman"/>
              </a:rPr>
              <a:t> </a:t>
            </a:r>
            <a:r>
              <a:rPr lang="en-US" dirty="0">
                <a:ln w="0"/>
                <a:solidFill>
                  <a:schemeClr val="accent1"/>
                </a:solidFill>
                <a:effectLst>
                  <a:outerShdw blurRad="38100" dist="25400" dir="5400000" algn="ctr" rotWithShape="0">
                    <a:srgbClr val="6E747A">
                      <a:alpha val="43000"/>
                    </a:srgbClr>
                  </a:outerShdw>
                </a:effectLst>
                <a:sym typeface="Arial"/>
              </a:rPr>
              <a:t>inspect</a:t>
            </a:r>
            <a:r>
              <a:rPr lang="en-US" dirty="0">
                <a:ln w="0"/>
                <a:solidFill>
                  <a:schemeClr val="accent1"/>
                </a:solidFill>
                <a:effectLst>
                  <a:outerShdw blurRad="38100" dist="25400" dir="5400000" algn="ctr" rotWithShape="0">
                    <a:srgbClr val="6E747A">
                      <a:alpha val="43000"/>
                    </a:srgbClr>
                  </a:outerShdw>
                </a:effectLst>
                <a:sym typeface="Times New Roman"/>
              </a:rPr>
              <a:t> </a:t>
            </a:r>
            <a:r>
              <a:rPr lang="en-US" dirty="0">
                <a:ln w="0"/>
                <a:solidFill>
                  <a:schemeClr val="accent1"/>
                </a:solidFill>
                <a:effectLst>
                  <a:outerShdw blurRad="38100" dist="25400" dir="5400000" algn="ctr" rotWithShape="0">
                    <a:srgbClr val="6E747A">
                      <a:alpha val="43000"/>
                    </a:srgbClr>
                  </a:outerShdw>
                </a:effectLst>
                <a:sym typeface="Arial"/>
              </a:rPr>
              <a:t>and</a:t>
            </a:r>
            <a:r>
              <a:rPr lang="en-US" dirty="0">
                <a:ln w="0"/>
                <a:solidFill>
                  <a:schemeClr val="accent1"/>
                </a:solidFill>
                <a:effectLst>
                  <a:outerShdw blurRad="38100" dist="25400" dir="5400000" algn="ctr" rotWithShape="0">
                    <a:srgbClr val="6E747A">
                      <a:alpha val="43000"/>
                    </a:srgbClr>
                  </a:outerShdw>
                </a:effectLst>
                <a:sym typeface="Times New Roman"/>
              </a:rPr>
              <a:t> </a:t>
            </a:r>
            <a:r>
              <a:rPr lang="en-US" dirty="0">
                <a:ln w="0"/>
                <a:solidFill>
                  <a:schemeClr val="accent1"/>
                </a:solidFill>
                <a:effectLst>
                  <a:outerShdw blurRad="38100" dist="25400" dir="5400000" algn="ctr" rotWithShape="0">
                    <a:srgbClr val="6E747A">
                      <a:alpha val="43000"/>
                    </a:srgbClr>
                  </a:outerShdw>
                </a:effectLst>
                <a:sym typeface="Arial"/>
              </a:rPr>
              <a:t>understand</a:t>
            </a:r>
            <a:r>
              <a:rPr lang="en-US" dirty="0">
                <a:sym typeface="Arial"/>
              </a:rPr>
              <a:t>?</a:t>
            </a:r>
            <a:endParaRPr lang="en-US" dirty="0">
              <a:sym typeface="Times New Roman"/>
            </a:endParaRPr>
          </a:p>
          <a:p>
            <a:pPr marL="800100" lvl="1" indent="-342900">
              <a:buFont typeface="Arial" panose="020B0604020202020204" pitchFamily="34" charset="0"/>
              <a:buChar char="•"/>
            </a:pPr>
            <a:r>
              <a:rPr lang="en-US" dirty="0">
                <a:sym typeface="Arial"/>
              </a:rPr>
              <a:t>Can</a:t>
            </a:r>
            <a:r>
              <a:rPr lang="en-US" dirty="0">
                <a:sym typeface="Times New Roman"/>
              </a:rPr>
              <a:t> </a:t>
            </a:r>
            <a:r>
              <a:rPr lang="en-US" dirty="0">
                <a:sym typeface="Arial"/>
              </a:rPr>
              <a:t>components</a:t>
            </a:r>
            <a:r>
              <a:rPr lang="en-US" dirty="0">
                <a:sym typeface="Times New Roman"/>
              </a:rPr>
              <a:t> </a:t>
            </a:r>
            <a:r>
              <a:rPr lang="en-US" dirty="0">
                <a:sym typeface="Arial"/>
              </a:rPr>
              <a:t>be</a:t>
            </a:r>
            <a:r>
              <a:rPr lang="en-US" dirty="0">
                <a:sym typeface="Times New Roman"/>
              </a:rPr>
              <a:t> </a:t>
            </a:r>
            <a:r>
              <a:rPr lang="en-US" dirty="0">
                <a:ln w="0"/>
                <a:solidFill>
                  <a:schemeClr val="accent1"/>
                </a:solidFill>
                <a:effectLst>
                  <a:outerShdw blurRad="38100" dist="25400" dir="5400000" algn="ctr" rotWithShape="0">
                    <a:srgbClr val="6E747A">
                      <a:alpha val="43000"/>
                    </a:srgbClr>
                  </a:outerShdw>
                </a:effectLst>
                <a:sym typeface="Arial"/>
              </a:rPr>
              <a:t>easily</a:t>
            </a:r>
            <a:r>
              <a:rPr lang="en-US" dirty="0">
                <a:ln w="0"/>
                <a:solidFill>
                  <a:schemeClr val="accent1"/>
                </a:solidFill>
                <a:effectLst>
                  <a:outerShdw blurRad="38100" dist="25400" dir="5400000" algn="ctr" rotWithShape="0">
                    <a:srgbClr val="6E747A">
                      <a:alpha val="43000"/>
                    </a:srgbClr>
                  </a:outerShdw>
                </a:effectLst>
                <a:sym typeface="Times New Roman"/>
              </a:rPr>
              <a:t> </a:t>
            </a:r>
            <a:r>
              <a:rPr lang="en-US" dirty="0">
                <a:ln w="0"/>
                <a:solidFill>
                  <a:schemeClr val="accent1"/>
                </a:solidFill>
                <a:effectLst>
                  <a:outerShdw blurRad="38100" dist="25400" dir="5400000" algn="ctr" rotWithShape="0">
                    <a:srgbClr val="6E747A">
                      <a:alpha val="43000"/>
                    </a:srgbClr>
                  </a:outerShdw>
                </a:effectLst>
                <a:sym typeface="Arial"/>
              </a:rPr>
              <a:t>examined</a:t>
            </a:r>
            <a:r>
              <a:rPr lang="en-US" dirty="0">
                <a:ln w="0"/>
                <a:solidFill>
                  <a:schemeClr val="accent1"/>
                </a:solidFill>
                <a:effectLst>
                  <a:outerShdw blurRad="38100" dist="25400" dir="5400000" algn="ctr" rotWithShape="0">
                    <a:srgbClr val="6E747A">
                      <a:alpha val="43000"/>
                    </a:srgbClr>
                  </a:outerShdw>
                </a:effectLst>
                <a:sym typeface="Times New Roman"/>
              </a:rPr>
              <a:t> </a:t>
            </a:r>
            <a:r>
              <a:rPr lang="en-US" dirty="0">
                <a:sym typeface="Arial"/>
              </a:rPr>
              <a:t>gauged</a:t>
            </a:r>
            <a:r>
              <a:rPr lang="en-US" dirty="0">
                <a:sym typeface="Times New Roman"/>
              </a:rPr>
              <a:t> </a:t>
            </a:r>
            <a:r>
              <a:rPr lang="en-US" dirty="0">
                <a:sym typeface="Arial"/>
              </a:rPr>
              <a:t>for</a:t>
            </a:r>
            <a:r>
              <a:rPr lang="en-US" dirty="0">
                <a:sym typeface="Times New Roman"/>
              </a:rPr>
              <a:t> </a:t>
            </a:r>
            <a:r>
              <a:rPr lang="en-US" dirty="0">
                <a:sym typeface="Arial"/>
              </a:rPr>
              <a:t>quality?</a:t>
            </a:r>
            <a:endParaRPr lang="en-US" dirty="0"/>
          </a:p>
          <a:p>
            <a:endParaRPr lang="en-US" dirty="0">
              <a:sym typeface="Arial"/>
            </a:endParaRPr>
          </a:p>
          <a:p>
            <a:endParaRPr lang="en-US" dirty="0">
              <a:sym typeface="Arial"/>
            </a:endParaRPr>
          </a:p>
          <a:p>
            <a:endParaRPr lang="en-US" dirty="0"/>
          </a:p>
        </p:txBody>
      </p:sp>
      <p:sp>
        <p:nvSpPr>
          <p:cNvPr id="239" name="Google Shape;239;p15"/>
          <p:cNvSpPr txBox="1">
            <a:spLocks noGrp="1"/>
          </p:cNvSpPr>
          <p:nvPr>
            <p:ph type="sldNum" sz="quarter" idx="12"/>
          </p:nvPr>
        </p:nvSpPr>
        <p:spPr>
          <a:xfrm>
            <a:off x="10134600" y="6356350"/>
            <a:ext cx="2057400" cy="365125"/>
          </a:xfrm>
          <a:prstGeom prst="rect">
            <a:avLst/>
          </a:prstGeom>
          <a:noFill/>
          <a:ln>
            <a:noFill/>
          </a:ln>
        </p:spPr>
        <p:txBody>
          <a:bodyPr spcFirstLastPara="1" vert="horz" wrap="square" lIns="91425" tIns="45700" rIns="91425" bIns="45700" rtlCol="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9pPr>
          </a:lstStyle>
          <a:p>
            <a:fld id="{00000000-1234-1234-1234-123412341234}" type="slidenum">
              <a:rPr lang="en-US" smtClean="0"/>
              <a:pPr/>
              <a:t>16</a:t>
            </a:fld>
            <a:endParaRPr/>
          </a:p>
        </p:txBody>
      </p:sp>
      <p:sp>
        <p:nvSpPr>
          <p:cNvPr id="4" name="Google Shape;216;p13">
            <a:extLst>
              <a:ext uri="{FF2B5EF4-FFF2-40B4-BE49-F238E27FC236}">
                <a16:creationId xmlns:a16="http://schemas.microsoft.com/office/drawing/2014/main" id="{2CBE2ED4-6028-D9D1-C129-86F4BA246FD4}"/>
              </a:ext>
            </a:extLst>
          </p:cNvPr>
          <p:cNvSpPr txBox="1"/>
          <p:nvPr/>
        </p:nvSpPr>
        <p:spPr>
          <a:xfrm>
            <a:off x="2862612" y="5535419"/>
            <a:ext cx="6466776" cy="335156"/>
          </a:xfrm>
          <a:prstGeom prst="rect">
            <a:avLst/>
          </a:prstGeom>
          <a:solidFill>
            <a:schemeClr val="accent2"/>
          </a:solidFill>
          <a:ln w="9525" cap="flat" cmpd="sng">
            <a:solidFill>
              <a:schemeClr val="accent1"/>
            </a:solidFill>
            <a:prstDash val="solid"/>
            <a:round/>
            <a:headEnd type="none" w="sm" len="sm"/>
            <a:tailEnd type="none" w="sm" len="sm"/>
          </a:ln>
        </p:spPr>
        <p:txBody>
          <a:bodyPr spcFirstLastPara="1" wrap="square" lIns="0" tIns="0" rIns="0" bIns="0" anchor="t" anchorCtr="0">
            <a:spAutoFit/>
          </a:bodyPr>
          <a:lstStyle/>
          <a:p>
            <a:pPr marL="62242"/>
            <a:r>
              <a:rPr lang="en-US" sz="2178" dirty="0">
                <a:ln w="0"/>
                <a:solidFill>
                  <a:schemeClr val="accent1"/>
                </a:solidFill>
                <a:effectLst>
                  <a:outerShdw blurRad="38100" dist="25400" dir="5400000" algn="ctr" rotWithShape="0">
                    <a:srgbClr val="6E747A">
                      <a:alpha val="43000"/>
                    </a:srgbClr>
                  </a:outerShdw>
                </a:effectLst>
                <a:latin typeface="Arial"/>
                <a:ea typeface="Arial"/>
                <a:cs typeface="Arial"/>
                <a:sym typeface="Arial"/>
              </a:rPr>
              <a:t>What</a:t>
            </a:r>
            <a:r>
              <a:rPr lang="en-US" sz="2178" dirty="0">
                <a:ln w="0"/>
                <a:solidFill>
                  <a:schemeClr val="accent1"/>
                </a:solidFill>
                <a:effectLst>
                  <a:outerShdw blurRad="38100" dist="25400" dir="5400000" algn="ctr" rotWithShape="0">
                    <a:srgbClr val="6E747A">
                      <a:alpha val="43000"/>
                    </a:srgbClr>
                  </a:outerShdw>
                </a:effectLst>
                <a:latin typeface="Times New Roman"/>
                <a:ea typeface="Times New Roman"/>
                <a:cs typeface="Times New Roman"/>
                <a:sym typeface="Times New Roman"/>
              </a:rPr>
              <a:t> </a:t>
            </a:r>
            <a:r>
              <a:rPr lang="en-US" sz="2178" dirty="0">
                <a:ln w="0"/>
                <a:solidFill>
                  <a:schemeClr val="accent1"/>
                </a:solidFill>
                <a:effectLst>
                  <a:outerShdw blurRad="38100" dist="25400" dir="5400000" algn="ctr" rotWithShape="0">
                    <a:srgbClr val="6E747A">
                      <a:alpha val="43000"/>
                    </a:srgbClr>
                  </a:outerShdw>
                </a:effectLst>
                <a:latin typeface="Arial"/>
                <a:ea typeface="Arial"/>
                <a:cs typeface="Arial"/>
                <a:sym typeface="Arial"/>
              </a:rPr>
              <a:t>are</a:t>
            </a:r>
            <a:r>
              <a:rPr lang="en-US" sz="2178" dirty="0">
                <a:ln w="0"/>
                <a:solidFill>
                  <a:schemeClr val="accent1"/>
                </a:solidFill>
                <a:effectLst>
                  <a:outerShdw blurRad="38100" dist="25400" dir="5400000" algn="ctr" rotWithShape="0">
                    <a:srgbClr val="6E747A">
                      <a:alpha val="43000"/>
                    </a:srgbClr>
                  </a:outerShdw>
                </a:effectLst>
                <a:latin typeface="Times New Roman"/>
                <a:ea typeface="Times New Roman"/>
                <a:cs typeface="Times New Roman"/>
                <a:sym typeface="Times New Roman"/>
              </a:rPr>
              <a:t> </a:t>
            </a:r>
            <a:r>
              <a:rPr lang="en-US" sz="2178" dirty="0">
                <a:ln w="0"/>
                <a:solidFill>
                  <a:schemeClr val="accent1"/>
                </a:solidFill>
                <a:effectLst>
                  <a:outerShdw blurRad="38100" dist="25400" dir="5400000" algn="ctr" rotWithShape="0">
                    <a:srgbClr val="6E747A">
                      <a:alpha val="43000"/>
                    </a:srgbClr>
                  </a:outerShdw>
                </a:effectLst>
                <a:latin typeface="Arial"/>
                <a:ea typeface="Arial"/>
                <a:cs typeface="Arial"/>
                <a:sym typeface="Arial"/>
              </a:rPr>
              <a:t>the</a:t>
            </a:r>
            <a:r>
              <a:rPr lang="en-US" sz="2178" dirty="0">
                <a:ln w="0"/>
                <a:solidFill>
                  <a:schemeClr val="accent1"/>
                </a:solidFill>
                <a:effectLst>
                  <a:outerShdw blurRad="38100" dist="25400" dir="5400000" algn="ctr" rotWithShape="0">
                    <a:srgbClr val="6E747A">
                      <a:alpha val="43000"/>
                    </a:srgbClr>
                  </a:outerShdw>
                </a:effectLst>
                <a:latin typeface="Times New Roman"/>
                <a:ea typeface="Times New Roman"/>
                <a:cs typeface="Times New Roman"/>
                <a:sym typeface="Times New Roman"/>
              </a:rPr>
              <a:t> </a:t>
            </a:r>
            <a:r>
              <a:rPr lang="en-US" sz="2178" dirty="0">
                <a:ln w="0"/>
                <a:solidFill>
                  <a:schemeClr val="accent1"/>
                </a:solidFill>
                <a:effectLst>
                  <a:outerShdw blurRad="38100" dist="25400" dir="5400000" algn="ctr" rotWithShape="0">
                    <a:srgbClr val="6E747A">
                      <a:alpha val="43000"/>
                    </a:srgbClr>
                  </a:outerShdw>
                </a:effectLst>
                <a:latin typeface="Arial"/>
                <a:ea typeface="Arial"/>
                <a:cs typeface="Arial"/>
                <a:sym typeface="Arial"/>
              </a:rPr>
              <a:t>consequences</a:t>
            </a:r>
            <a:r>
              <a:rPr lang="en-US" sz="2178" dirty="0">
                <a:ln w="0"/>
                <a:solidFill>
                  <a:schemeClr val="accent1"/>
                </a:solidFill>
                <a:effectLst>
                  <a:outerShdw blurRad="38100" dist="25400" dir="5400000" algn="ctr" rotWithShape="0">
                    <a:srgbClr val="6E747A">
                      <a:alpha val="43000"/>
                    </a:srgbClr>
                  </a:outerShdw>
                </a:effectLst>
                <a:latin typeface="Times New Roman"/>
                <a:ea typeface="Times New Roman"/>
                <a:cs typeface="Times New Roman"/>
                <a:sym typeface="Times New Roman"/>
              </a:rPr>
              <a:t> </a:t>
            </a:r>
            <a:r>
              <a:rPr lang="en-US" sz="2178" dirty="0">
                <a:ln w="0"/>
                <a:solidFill>
                  <a:schemeClr val="accent1"/>
                </a:solidFill>
                <a:effectLst>
                  <a:outerShdw blurRad="38100" dist="25400" dir="5400000" algn="ctr" rotWithShape="0">
                    <a:srgbClr val="6E747A">
                      <a:alpha val="43000"/>
                    </a:srgbClr>
                  </a:outerShdw>
                </a:effectLst>
                <a:latin typeface="Arial"/>
                <a:ea typeface="Arial"/>
                <a:cs typeface="Arial"/>
                <a:sym typeface="Arial"/>
              </a:rPr>
              <a:t>of</a:t>
            </a:r>
            <a:r>
              <a:rPr lang="en-US" sz="2178" dirty="0">
                <a:ln w="0"/>
                <a:solidFill>
                  <a:schemeClr val="accent1"/>
                </a:solidFill>
                <a:effectLst>
                  <a:outerShdw blurRad="38100" dist="25400" dir="5400000" algn="ctr" rotWithShape="0">
                    <a:srgbClr val="6E747A">
                      <a:alpha val="43000"/>
                    </a:srgbClr>
                  </a:outerShdw>
                </a:effectLst>
                <a:latin typeface="Times New Roman"/>
                <a:ea typeface="Times New Roman"/>
                <a:cs typeface="Times New Roman"/>
                <a:sym typeface="Times New Roman"/>
              </a:rPr>
              <a:t> </a:t>
            </a:r>
            <a:r>
              <a:rPr lang="en-US" sz="2178" dirty="0">
                <a:ln w="0"/>
                <a:solidFill>
                  <a:schemeClr val="accent1"/>
                </a:solidFill>
                <a:effectLst>
                  <a:outerShdw blurRad="38100" dist="25400" dir="5400000" algn="ctr" rotWithShape="0">
                    <a:srgbClr val="6E747A">
                      <a:alpha val="43000"/>
                    </a:srgbClr>
                  </a:outerShdw>
                </a:effectLst>
                <a:latin typeface="Arial"/>
                <a:ea typeface="Arial"/>
                <a:cs typeface="Arial"/>
                <a:sym typeface="Arial"/>
              </a:rPr>
              <a:t>missing</a:t>
            </a:r>
            <a:r>
              <a:rPr lang="en-US" sz="2178" dirty="0">
                <a:ln w="0"/>
                <a:solidFill>
                  <a:schemeClr val="accent1"/>
                </a:solidFill>
                <a:effectLst>
                  <a:outerShdw blurRad="38100" dist="25400" dir="5400000" algn="ctr" rotWithShape="0">
                    <a:srgbClr val="6E747A">
                      <a:alpha val="43000"/>
                    </a:srgbClr>
                  </a:outerShdw>
                </a:effectLst>
                <a:latin typeface="Times New Roman"/>
                <a:ea typeface="Times New Roman"/>
                <a:cs typeface="Times New Roman"/>
                <a:sym typeface="Times New Roman"/>
              </a:rPr>
              <a:t> </a:t>
            </a:r>
            <a:r>
              <a:rPr lang="en-US" sz="2178" dirty="0">
                <a:ln w="0"/>
                <a:solidFill>
                  <a:schemeClr val="accent1"/>
                </a:solidFill>
                <a:effectLst>
                  <a:outerShdw blurRad="38100" dist="25400" dir="5400000" algn="ctr" rotWithShape="0">
                    <a:srgbClr val="6E747A">
                      <a:alpha val="43000"/>
                    </a:srgbClr>
                  </a:outerShdw>
                </a:effectLst>
                <a:latin typeface="Arial"/>
                <a:ea typeface="Arial"/>
                <a:cs typeface="Arial"/>
                <a:sym typeface="Arial"/>
              </a:rPr>
              <a:t>these</a:t>
            </a:r>
            <a:r>
              <a:rPr lang="en-US" sz="2178" dirty="0">
                <a:ln w="0"/>
                <a:solidFill>
                  <a:schemeClr val="accent1"/>
                </a:solidFill>
                <a:effectLst>
                  <a:outerShdw blurRad="38100" dist="25400" dir="5400000" algn="ctr" rotWithShape="0">
                    <a:srgbClr val="6E747A">
                      <a:alpha val="43000"/>
                    </a:srgbClr>
                  </a:outerShdw>
                </a:effectLst>
                <a:latin typeface="Times New Roman"/>
                <a:ea typeface="Times New Roman"/>
                <a:cs typeface="Times New Roman"/>
                <a:sym typeface="Times New Roman"/>
              </a:rPr>
              <a:t> </a:t>
            </a:r>
            <a:r>
              <a:rPr lang="en-US" sz="2178" dirty="0">
                <a:ln w="0"/>
                <a:solidFill>
                  <a:schemeClr val="accent1"/>
                </a:solidFill>
                <a:effectLst>
                  <a:outerShdw blurRad="38100" dist="25400" dir="5400000" algn="ctr" rotWithShape="0">
                    <a:srgbClr val="6E747A">
                      <a:alpha val="43000"/>
                    </a:srgbClr>
                  </a:outerShdw>
                </a:effectLst>
                <a:latin typeface="Arial"/>
                <a:ea typeface="Arial"/>
                <a:cs typeface="Arial"/>
                <a:sym typeface="Arial"/>
              </a:rPr>
              <a:t>goals?</a:t>
            </a:r>
            <a:endParaRPr sz="2178" dirty="0">
              <a:ln w="0"/>
              <a:solidFill>
                <a:schemeClr val="accent1"/>
              </a:solidFill>
              <a:effectLst>
                <a:outerShdw blurRad="38100" dist="25400" dir="5400000" algn="ctr" rotWithShape="0">
                  <a:srgbClr val="6E747A">
                    <a:alpha val="43000"/>
                  </a:srgbClr>
                </a:outerShdw>
              </a:effectLs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3A09E-4958-A15F-14E5-162664A92D3E}"/>
              </a:ext>
            </a:extLst>
          </p:cNvPr>
          <p:cNvSpPr>
            <a:spLocks noGrp="1"/>
          </p:cNvSpPr>
          <p:nvPr>
            <p:ph type="title"/>
          </p:nvPr>
        </p:nvSpPr>
        <p:spPr/>
        <p:txBody>
          <a:bodyPr/>
          <a:lstStyle/>
          <a:p>
            <a:r>
              <a:rPr lang="en-US" dirty="0"/>
              <a:t>Software</a:t>
            </a:r>
            <a:r>
              <a:rPr lang="en-US" dirty="0">
                <a:sym typeface="Times New Roman"/>
              </a:rPr>
              <a:t> </a:t>
            </a:r>
            <a:r>
              <a:rPr lang="en-US" dirty="0"/>
              <a:t>Quality</a:t>
            </a:r>
            <a:r>
              <a:rPr lang="en-US" dirty="0">
                <a:sym typeface="Times New Roman"/>
              </a:rPr>
              <a:t> </a:t>
            </a:r>
            <a:r>
              <a:rPr lang="en-US" dirty="0"/>
              <a:t>Assurance</a:t>
            </a:r>
          </a:p>
        </p:txBody>
      </p:sp>
      <p:sp>
        <p:nvSpPr>
          <p:cNvPr id="3" name="Content Placeholder 2">
            <a:extLst>
              <a:ext uri="{FF2B5EF4-FFF2-40B4-BE49-F238E27FC236}">
                <a16:creationId xmlns:a16="http://schemas.microsoft.com/office/drawing/2014/main" id="{F730EE5E-569D-B1BA-8303-7B73CAD8C3B9}"/>
              </a:ext>
            </a:extLst>
          </p:cNvPr>
          <p:cNvSpPr>
            <a:spLocks noGrp="1"/>
          </p:cNvSpPr>
          <p:nvPr>
            <p:ph idx="1"/>
          </p:nvPr>
        </p:nvSpPr>
        <p:spPr/>
        <p:txBody>
          <a:bodyPr/>
          <a:lstStyle/>
          <a:p>
            <a:r>
              <a:rPr lang="en-US" b="1" dirty="0"/>
              <a:t>IEEE Definition</a:t>
            </a:r>
          </a:p>
          <a:p>
            <a:pPr marL="457200" indent="-457200">
              <a:buFont typeface="Arial" panose="020B0604020202020204" pitchFamily="34" charset="0"/>
              <a:buChar char="•"/>
            </a:pPr>
            <a:r>
              <a:rPr lang="en-US" dirty="0">
                <a:solidFill>
                  <a:schemeClr val="accent1">
                    <a:lumMod val="75000"/>
                  </a:schemeClr>
                </a:solidFill>
                <a:sym typeface="Corbel"/>
              </a:rPr>
              <a:t>A planned and systematic pattern</a:t>
            </a:r>
            <a:r>
              <a:rPr lang="en-US" dirty="0">
                <a:sym typeface="Corbel"/>
              </a:rPr>
              <a:t> of</a:t>
            </a:r>
            <a:r>
              <a:rPr lang="en-US" dirty="0">
                <a:sym typeface="Times New Roman"/>
              </a:rPr>
              <a:t> </a:t>
            </a:r>
            <a:r>
              <a:rPr lang="en-US" dirty="0">
                <a:sym typeface="Corbel"/>
              </a:rPr>
              <a:t>all</a:t>
            </a:r>
            <a:r>
              <a:rPr lang="en-US" dirty="0">
                <a:sym typeface="Times New Roman"/>
              </a:rPr>
              <a:t> </a:t>
            </a:r>
            <a:r>
              <a:rPr lang="en-US" dirty="0">
                <a:sym typeface="Corbel"/>
              </a:rPr>
              <a:t>actions</a:t>
            </a:r>
            <a:r>
              <a:rPr lang="en-US" dirty="0">
                <a:sym typeface="Times New Roman"/>
              </a:rPr>
              <a:t> </a:t>
            </a:r>
            <a:r>
              <a:rPr lang="en-US" dirty="0">
                <a:sym typeface="Corbel"/>
              </a:rPr>
              <a:t>necessary</a:t>
            </a:r>
            <a:r>
              <a:rPr lang="en-US" dirty="0">
                <a:sym typeface="Times New Roman"/>
              </a:rPr>
              <a:t> </a:t>
            </a:r>
            <a:r>
              <a:rPr lang="en-US" dirty="0">
                <a:sym typeface="Corbel"/>
              </a:rPr>
              <a:t>to</a:t>
            </a:r>
            <a:r>
              <a:rPr lang="en-US" dirty="0">
                <a:sym typeface="Times New Roman"/>
              </a:rPr>
              <a:t> </a:t>
            </a:r>
            <a:r>
              <a:rPr lang="en-US" dirty="0">
                <a:sym typeface="Corbel"/>
              </a:rPr>
              <a:t>provide</a:t>
            </a:r>
            <a:r>
              <a:rPr lang="en-US" dirty="0">
                <a:sym typeface="Times New Roman"/>
              </a:rPr>
              <a:t> </a:t>
            </a:r>
            <a:r>
              <a:rPr lang="en-US" dirty="0">
                <a:sym typeface="Corbel"/>
              </a:rPr>
              <a:t>adequate</a:t>
            </a:r>
            <a:r>
              <a:rPr lang="en-US" dirty="0">
                <a:sym typeface="Times New Roman"/>
              </a:rPr>
              <a:t> </a:t>
            </a:r>
            <a:r>
              <a:rPr lang="en-US" dirty="0">
                <a:sym typeface="Corbel"/>
              </a:rPr>
              <a:t>confidence</a:t>
            </a:r>
            <a:r>
              <a:rPr lang="en-US" dirty="0">
                <a:sym typeface="Times New Roman"/>
              </a:rPr>
              <a:t> </a:t>
            </a:r>
            <a:r>
              <a:rPr lang="en-US" dirty="0">
                <a:sym typeface="Corbel"/>
              </a:rPr>
              <a:t>that</a:t>
            </a:r>
            <a:r>
              <a:rPr lang="en-US" dirty="0">
                <a:sym typeface="Times New Roman"/>
              </a:rPr>
              <a:t> </a:t>
            </a:r>
            <a:r>
              <a:rPr lang="en-US" dirty="0">
                <a:sym typeface="Corbel"/>
              </a:rPr>
              <a:t>an</a:t>
            </a:r>
            <a:r>
              <a:rPr lang="en-US" dirty="0">
                <a:sym typeface="Times New Roman"/>
              </a:rPr>
              <a:t> </a:t>
            </a:r>
            <a:r>
              <a:rPr lang="en-US" dirty="0">
                <a:sym typeface="Corbel"/>
              </a:rPr>
              <a:t>item</a:t>
            </a:r>
            <a:r>
              <a:rPr lang="en-US" dirty="0">
                <a:sym typeface="Times New Roman"/>
              </a:rPr>
              <a:t> </a:t>
            </a:r>
            <a:r>
              <a:rPr lang="en-US" dirty="0">
                <a:sym typeface="Corbel"/>
              </a:rPr>
              <a:t>or</a:t>
            </a:r>
            <a:r>
              <a:rPr lang="en-US" dirty="0">
                <a:sym typeface="Times New Roman"/>
              </a:rPr>
              <a:t> </a:t>
            </a:r>
            <a:r>
              <a:rPr lang="en-US" dirty="0">
                <a:sym typeface="Corbel"/>
              </a:rPr>
              <a:t>product</a:t>
            </a:r>
            <a:r>
              <a:rPr lang="en-US" dirty="0">
                <a:sym typeface="Times New Roman"/>
              </a:rPr>
              <a:t> </a:t>
            </a:r>
            <a:r>
              <a:rPr lang="en-US" dirty="0">
                <a:sym typeface="Corbel"/>
              </a:rPr>
              <a:t>conforms</a:t>
            </a:r>
            <a:r>
              <a:rPr lang="en-US" dirty="0">
                <a:sym typeface="Times New Roman"/>
              </a:rPr>
              <a:t> </a:t>
            </a:r>
            <a:r>
              <a:rPr lang="en-US" dirty="0">
                <a:sym typeface="Corbel"/>
              </a:rPr>
              <a:t>to</a:t>
            </a:r>
            <a:r>
              <a:rPr lang="en-US" dirty="0">
                <a:sym typeface="Times New Roman"/>
              </a:rPr>
              <a:t> </a:t>
            </a:r>
            <a:r>
              <a:rPr lang="en-US" dirty="0">
                <a:sym typeface="Corbel"/>
              </a:rPr>
              <a:t>established</a:t>
            </a:r>
            <a:r>
              <a:rPr lang="en-US" dirty="0">
                <a:sym typeface="Times New Roman"/>
              </a:rPr>
              <a:t> </a:t>
            </a:r>
            <a:r>
              <a:rPr lang="en-US" dirty="0">
                <a:sym typeface="Corbel"/>
              </a:rPr>
              <a:t>technical</a:t>
            </a:r>
            <a:r>
              <a:rPr lang="en-US" dirty="0">
                <a:sym typeface="Times New Roman"/>
              </a:rPr>
              <a:t> </a:t>
            </a:r>
            <a:r>
              <a:rPr lang="en-US" dirty="0">
                <a:sym typeface="Corbel"/>
              </a:rPr>
              <a:t>requirements.</a:t>
            </a:r>
          </a:p>
          <a:p>
            <a:pPr marL="457200" indent="-457200">
              <a:buFont typeface="Arial" panose="020B0604020202020204" pitchFamily="34" charset="0"/>
              <a:buChar char="•"/>
            </a:pPr>
            <a:r>
              <a:rPr lang="en-US" dirty="0">
                <a:solidFill>
                  <a:schemeClr val="accent1">
                    <a:lumMod val="75000"/>
                  </a:schemeClr>
                </a:solidFill>
                <a:sym typeface="Corbel"/>
              </a:rPr>
              <a:t>A</a:t>
            </a:r>
            <a:r>
              <a:rPr lang="en-US" dirty="0">
                <a:solidFill>
                  <a:schemeClr val="accent1">
                    <a:lumMod val="75000"/>
                  </a:schemeClr>
                </a:solidFill>
                <a:sym typeface="Times New Roman"/>
              </a:rPr>
              <a:t> </a:t>
            </a:r>
            <a:r>
              <a:rPr lang="en-US" dirty="0">
                <a:solidFill>
                  <a:schemeClr val="accent1">
                    <a:lumMod val="75000"/>
                  </a:schemeClr>
                </a:solidFill>
                <a:sym typeface="Corbel"/>
              </a:rPr>
              <a:t>set of activities designed</a:t>
            </a:r>
            <a:r>
              <a:rPr lang="en-US" dirty="0">
                <a:sym typeface="Corbel"/>
              </a:rPr>
              <a:t> to evaluate the</a:t>
            </a:r>
            <a:r>
              <a:rPr lang="en-US" dirty="0">
                <a:sym typeface="Times New Roman"/>
              </a:rPr>
              <a:t> </a:t>
            </a:r>
            <a:r>
              <a:rPr lang="en-US" dirty="0">
                <a:sym typeface="Corbel"/>
              </a:rPr>
              <a:t>process</a:t>
            </a:r>
            <a:r>
              <a:rPr lang="en-US" dirty="0">
                <a:sym typeface="Times New Roman"/>
              </a:rPr>
              <a:t> </a:t>
            </a:r>
            <a:r>
              <a:rPr lang="en-US" dirty="0">
                <a:sym typeface="Corbel"/>
              </a:rPr>
              <a:t>by</a:t>
            </a:r>
            <a:r>
              <a:rPr lang="en-US" dirty="0">
                <a:sym typeface="Times New Roman"/>
              </a:rPr>
              <a:t> </a:t>
            </a:r>
            <a:r>
              <a:rPr lang="en-US" dirty="0">
                <a:sym typeface="Corbel"/>
              </a:rPr>
              <a:t>which</a:t>
            </a:r>
            <a:r>
              <a:rPr lang="en-US" dirty="0">
                <a:sym typeface="Times New Roman"/>
              </a:rPr>
              <a:t> </a:t>
            </a:r>
            <a:r>
              <a:rPr lang="en-US" dirty="0">
                <a:sym typeface="Corbel"/>
              </a:rPr>
              <a:t>the</a:t>
            </a:r>
            <a:r>
              <a:rPr lang="en-US" dirty="0">
                <a:sym typeface="Times New Roman"/>
              </a:rPr>
              <a:t> </a:t>
            </a:r>
            <a:r>
              <a:rPr lang="en-US" dirty="0">
                <a:sym typeface="Corbel"/>
              </a:rPr>
              <a:t>products</a:t>
            </a:r>
            <a:r>
              <a:rPr lang="en-US" dirty="0">
                <a:sym typeface="Times New Roman"/>
              </a:rPr>
              <a:t> </a:t>
            </a:r>
            <a:r>
              <a:rPr lang="en-US" dirty="0">
                <a:sym typeface="Corbel"/>
              </a:rPr>
              <a:t>are</a:t>
            </a:r>
            <a:r>
              <a:rPr lang="en-US" dirty="0">
                <a:sym typeface="Times New Roman"/>
              </a:rPr>
              <a:t> </a:t>
            </a:r>
            <a:r>
              <a:rPr lang="en-US" dirty="0">
                <a:sym typeface="Corbel"/>
              </a:rPr>
              <a:t>developed</a:t>
            </a:r>
            <a:r>
              <a:rPr lang="en-US" dirty="0">
                <a:sym typeface="Times New Roman"/>
              </a:rPr>
              <a:t> </a:t>
            </a:r>
            <a:r>
              <a:rPr lang="en-US" dirty="0">
                <a:sym typeface="Corbel"/>
              </a:rPr>
              <a:t>or</a:t>
            </a:r>
            <a:r>
              <a:rPr lang="en-US" dirty="0">
                <a:sym typeface="Times New Roman"/>
              </a:rPr>
              <a:t> </a:t>
            </a:r>
            <a:r>
              <a:rPr lang="en-US" dirty="0">
                <a:sym typeface="Corbel"/>
              </a:rPr>
              <a:t>manufactured.</a:t>
            </a:r>
            <a:r>
              <a:rPr lang="en-US" dirty="0">
                <a:sym typeface="Times New Roman"/>
              </a:rPr>
              <a:t> </a:t>
            </a:r>
            <a:r>
              <a:rPr lang="en-US" dirty="0">
                <a:sym typeface="Corbel"/>
              </a:rPr>
              <a:t>Contrast</a:t>
            </a:r>
            <a:r>
              <a:rPr lang="en-US" dirty="0">
                <a:sym typeface="Times New Roman"/>
              </a:rPr>
              <a:t> </a:t>
            </a:r>
            <a:r>
              <a:rPr lang="en-US" dirty="0">
                <a:sym typeface="Corbel"/>
              </a:rPr>
              <a:t>with</a:t>
            </a:r>
            <a:r>
              <a:rPr lang="en-US" dirty="0">
                <a:sym typeface="Times New Roman"/>
              </a:rPr>
              <a:t> </a:t>
            </a:r>
            <a:r>
              <a:rPr lang="en-US" dirty="0">
                <a:sym typeface="Corbel"/>
              </a:rPr>
              <a:t>quality</a:t>
            </a:r>
            <a:r>
              <a:rPr lang="en-US" dirty="0">
                <a:sym typeface="Times New Roman"/>
              </a:rPr>
              <a:t> </a:t>
            </a:r>
            <a:r>
              <a:rPr lang="en-US" dirty="0">
                <a:sym typeface="Corbel"/>
              </a:rPr>
              <a:t>control.</a:t>
            </a:r>
            <a:endParaRPr lang="en-US" dirty="0"/>
          </a:p>
        </p:txBody>
      </p:sp>
      <p:sp>
        <p:nvSpPr>
          <p:cNvPr id="4" name="Slide Number Placeholder 3">
            <a:extLst>
              <a:ext uri="{FF2B5EF4-FFF2-40B4-BE49-F238E27FC236}">
                <a16:creationId xmlns:a16="http://schemas.microsoft.com/office/drawing/2014/main" id="{E93A691C-2DFC-E029-8A92-8E17F9BC9140}"/>
              </a:ext>
            </a:extLst>
          </p:cNvPr>
          <p:cNvSpPr>
            <a:spLocks noGrp="1"/>
          </p:cNvSpPr>
          <p:nvPr>
            <p:ph type="sldNum" sz="quarter" idx="12"/>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743546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88"/>
        <p:cNvGrpSpPr/>
        <p:nvPr/>
      </p:nvGrpSpPr>
      <p:grpSpPr>
        <a:xfrm>
          <a:off x="0" y="0"/>
          <a:ext cx="0" cy="0"/>
          <a:chOff x="0" y="0"/>
          <a:chExt cx="0" cy="0"/>
        </a:xfrm>
      </p:grpSpPr>
      <p:sp>
        <p:nvSpPr>
          <p:cNvPr id="289" name="Google Shape;289;p19"/>
          <p:cNvSpPr txBox="1">
            <a:spLocks noGrp="1"/>
          </p:cNvSpPr>
          <p:nvPr>
            <p:ph type="title"/>
          </p:nvPr>
        </p:nvSpPr>
        <p:spPr>
          <a:noFill/>
          <a:ln>
            <a:noFill/>
          </a:ln>
        </p:spPr>
        <p:txBody>
          <a:bodyPr spcFirstLastPara="1" vert="horz" wrap="square" lIns="91425" tIns="45700" rIns="91425" bIns="45700" rtlCol="0" anchor="ctr" anchorCtr="0">
            <a:normAutofit/>
          </a:bodyPr>
          <a:lstStyle/>
          <a:p>
            <a:r>
              <a:rPr lang="en-US"/>
              <a:t>Software</a:t>
            </a:r>
            <a:r>
              <a:rPr lang="en-US">
                <a:sym typeface="Times New Roman"/>
              </a:rPr>
              <a:t> </a:t>
            </a:r>
            <a:r>
              <a:rPr lang="en-US"/>
              <a:t>Quality</a:t>
            </a:r>
            <a:r>
              <a:rPr lang="en-US">
                <a:sym typeface="Times New Roman"/>
              </a:rPr>
              <a:t> </a:t>
            </a:r>
            <a:r>
              <a:rPr lang="en-US"/>
              <a:t>Assurance</a:t>
            </a:r>
            <a:r>
              <a:rPr lang="en-US">
                <a:sym typeface="Times New Roman"/>
              </a:rPr>
              <a:t> </a:t>
            </a:r>
            <a:r>
              <a:rPr lang="en-US"/>
              <a:t>(cont.)</a:t>
            </a:r>
          </a:p>
        </p:txBody>
      </p:sp>
      <p:sp>
        <p:nvSpPr>
          <p:cNvPr id="290" name="Google Shape;290;p19"/>
          <p:cNvSpPr txBox="1">
            <a:spLocks noGrp="1"/>
          </p:cNvSpPr>
          <p:nvPr>
            <p:ph idx="1"/>
          </p:nvPr>
        </p:nvSpPr>
        <p:spPr>
          <a:xfrm>
            <a:off x="1166813" y="2017713"/>
            <a:ext cx="9780587" cy="2971070"/>
          </a:xfrm>
          <a:noFill/>
          <a:ln>
            <a:noFill/>
          </a:ln>
        </p:spPr>
        <p:txBody>
          <a:bodyPr spcFirstLastPara="1" vert="horz" wrap="square" lIns="0" tIns="0" rIns="0" bIns="0" rtlCol="0" anchor="t" anchorCtr="0">
            <a:spAutoFit/>
          </a:bodyPr>
          <a:lstStyle/>
          <a:p>
            <a:r>
              <a:rPr lang="en-US" b="1" dirty="0"/>
              <a:t>SQA </a:t>
            </a:r>
            <a:r>
              <a:rPr lang="en-US" b="1" dirty="0">
                <a:sym typeface="Arial"/>
              </a:rPr>
              <a:t>–</a:t>
            </a:r>
            <a:r>
              <a:rPr lang="en-US" b="1" dirty="0"/>
              <a:t> expanded definition</a:t>
            </a:r>
          </a:p>
          <a:p>
            <a:pPr marL="457200" indent="-457200" algn="just">
              <a:buFont typeface="Arial" panose="020B0604020202020204" pitchFamily="34" charset="0"/>
              <a:buChar char="•"/>
            </a:pPr>
            <a:r>
              <a:rPr lang="en-US" dirty="0"/>
              <a:t>A systematic, planed set of actions necessary to provide adequate confidence that the software development process or the maintenance process of the software system product conforms to established functional technical requirements as well as with the managerial requirements of keeping the schedule and operating within budgetary confines</a:t>
            </a:r>
          </a:p>
        </p:txBody>
      </p:sp>
      <p:sp>
        <p:nvSpPr>
          <p:cNvPr id="293" name="Google Shape;293;p19"/>
          <p:cNvSpPr txBox="1">
            <a:spLocks noGrp="1"/>
          </p:cNvSpPr>
          <p:nvPr>
            <p:ph type="sldNum" sz="quarter" idx="12"/>
          </p:nvPr>
        </p:nvSpPr>
        <p:spPr>
          <a:xfrm>
            <a:off x="10134600" y="6356350"/>
            <a:ext cx="2057400" cy="365125"/>
          </a:xfrm>
          <a:prstGeom prst="rect">
            <a:avLst/>
          </a:prstGeom>
          <a:noFill/>
          <a:ln>
            <a:noFill/>
          </a:ln>
        </p:spPr>
        <p:txBody>
          <a:bodyPr spcFirstLastPara="1" vert="horz" wrap="square" lIns="91425" tIns="45700" rIns="91425" bIns="45700" rtlCol="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9pPr>
          </a:lstStyle>
          <a:p>
            <a:fld id="{00000000-1234-1234-1234-123412341234}" type="slidenum">
              <a:rPr lang="en-US" smtClean="0"/>
              <a:pPr/>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88"/>
        <p:cNvGrpSpPr/>
        <p:nvPr/>
      </p:nvGrpSpPr>
      <p:grpSpPr>
        <a:xfrm>
          <a:off x="0" y="0"/>
          <a:ext cx="0" cy="0"/>
          <a:chOff x="0" y="0"/>
          <a:chExt cx="0" cy="0"/>
        </a:xfrm>
      </p:grpSpPr>
      <p:sp>
        <p:nvSpPr>
          <p:cNvPr id="289" name="Google Shape;289;p19"/>
          <p:cNvSpPr txBox="1">
            <a:spLocks noGrp="1"/>
          </p:cNvSpPr>
          <p:nvPr>
            <p:ph type="title"/>
          </p:nvPr>
        </p:nvSpPr>
        <p:spPr>
          <a:noFill/>
          <a:ln>
            <a:noFill/>
          </a:ln>
        </p:spPr>
        <p:txBody>
          <a:bodyPr spcFirstLastPara="1" vert="horz" wrap="square" lIns="91425" tIns="45700" rIns="91425" bIns="45700" rtlCol="0" anchor="ctr" anchorCtr="0">
            <a:normAutofit/>
          </a:bodyPr>
          <a:lstStyle/>
          <a:p>
            <a:r>
              <a:rPr lang="en-US" dirty="0"/>
              <a:t>The objectives of SQA activities</a:t>
            </a:r>
          </a:p>
        </p:txBody>
      </p:sp>
      <p:sp>
        <p:nvSpPr>
          <p:cNvPr id="290" name="Google Shape;290;p19"/>
          <p:cNvSpPr txBox="1">
            <a:spLocks noGrp="1"/>
          </p:cNvSpPr>
          <p:nvPr>
            <p:ph idx="1"/>
          </p:nvPr>
        </p:nvSpPr>
        <p:spPr>
          <a:xfrm>
            <a:off x="1166813" y="2017713"/>
            <a:ext cx="9780587" cy="4003147"/>
          </a:xfrm>
          <a:noFill/>
          <a:ln>
            <a:noFill/>
          </a:ln>
        </p:spPr>
        <p:txBody>
          <a:bodyPr spcFirstLastPara="1" vert="horz" wrap="square" lIns="0" tIns="0" rIns="0" bIns="0" rtlCol="0" anchor="t" anchorCtr="0">
            <a:spAutoFit/>
          </a:bodyPr>
          <a:lstStyle/>
          <a:p>
            <a:r>
              <a:rPr lang="en-US" b="1" dirty="0"/>
              <a:t>Software development (process-oriented):</a:t>
            </a:r>
          </a:p>
          <a:p>
            <a:pPr marL="457200" indent="-457200">
              <a:buFont typeface="Arial" panose="020B0604020202020204" pitchFamily="34" charset="0"/>
              <a:buChar char="•"/>
            </a:pPr>
            <a:r>
              <a:rPr lang="en-US" dirty="0"/>
              <a:t>Assuring an acceptable level of confidence that the software will conform to functional technical requirements.</a:t>
            </a:r>
          </a:p>
          <a:p>
            <a:pPr marL="457200" indent="-457200">
              <a:buFont typeface="Arial" panose="020B0604020202020204" pitchFamily="34" charset="0"/>
              <a:buChar char="•"/>
            </a:pPr>
            <a:r>
              <a:rPr lang="en-US" dirty="0"/>
              <a:t>Assuring an acceptable level of confidence that the software will conform to managerial scheduling and budgetary requirements.</a:t>
            </a:r>
          </a:p>
          <a:p>
            <a:pPr marL="457200" indent="-457200">
              <a:buFont typeface="Arial" panose="020B0604020202020204" pitchFamily="34" charset="0"/>
              <a:buChar char="•"/>
            </a:pPr>
            <a:r>
              <a:rPr lang="en-US" dirty="0"/>
              <a:t>Initiating and managing of activities for the improvement and greater efficiency of software development and SQA activities.</a:t>
            </a:r>
          </a:p>
        </p:txBody>
      </p:sp>
      <p:sp>
        <p:nvSpPr>
          <p:cNvPr id="293" name="Google Shape;293;p19"/>
          <p:cNvSpPr txBox="1">
            <a:spLocks noGrp="1"/>
          </p:cNvSpPr>
          <p:nvPr>
            <p:ph type="sldNum" sz="quarter" idx="12"/>
          </p:nvPr>
        </p:nvSpPr>
        <p:spPr>
          <a:xfrm>
            <a:off x="10134600" y="6356350"/>
            <a:ext cx="2057400" cy="365125"/>
          </a:xfrm>
          <a:prstGeom prst="rect">
            <a:avLst/>
          </a:prstGeom>
          <a:noFill/>
          <a:ln>
            <a:noFill/>
          </a:ln>
        </p:spPr>
        <p:txBody>
          <a:bodyPr spcFirstLastPara="1" vert="horz" wrap="square" lIns="91425" tIns="45700" rIns="91425" bIns="45700" rtlCol="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9pPr>
          </a:lstStyle>
          <a:p>
            <a:fld id="{00000000-1234-1234-1234-123412341234}" type="slidenum">
              <a:rPr lang="en-US" smtClean="0"/>
              <a:pPr/>
              <a:t>19</a:t>
            </a:fld>
            <a:endParaRPr/>
          </a:p>
        </p:txBody>
      </p:sp>
    </p:spTree>
    <p:extLst>
      <p:ext uri="{BB962C8B-B14F-4D97-AF65-F5344CB8AC3E}">
        <p14:creationId xmlns:p14="http://schemas.microsoft.com/office/powerpoint/2010/main" val="895173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3D32C-0ECC-F239-4A80-58059C491ABB}"/>
              </a:ext>
            </a:extLst>
          </p:cNvPr>
          <p:cNvSpPr>
            <a:spLocks noGrp="1"/>
          </p:cNvSpPr>
          <p:nvPr>
            <p:ph type="ctrTitle"/>
          </p:nvPr>
        </p:nvSpPr>
        <p:spPr/>
        <p:txBody>
          <a:bodyPr/>
          <a:lstStyle/>
          <a:p>
            <a:r>
              <a:rPr lang="en-US" dirty="0"/>
              <a:t>Lecture 01</a:t>
            </a:r>
          </a:p>
        </p:txBody>
      </p:sp>
      <p:sp>
        <p:nvSpPr>
          <p:cNvPr id="3" name="Subtitle 2">
            <a:extLst>
              <a:ext uri="{FF2B5EF4-FFF2-40B4-BE49-F238E27FC236}">
                <a16:creationId xmlns:a16="http://schemas.microsoft.com/office/drawing/2014/main" id="{E58BDB94-457C-9843-83E2-550DB661258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80938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88"/>
        <p:cNvGrpSpPr/>
        <p:nvPr/>
      </p:nvGrpSpPr>
      <p:grpSpPr>
        <a:xfrm>
          <a:off x="0" y="0"/>
          <a:ext cx="0" cy="0"/>
          <a:chOff x="0" y="0"/>
          <a:chExt cx="0" cy="0"/>
        </a:xfrm>
      </p:grpSpPr>
      <p:sp>
        <p:nvSpPr>
          <p:cNvPr id="289" name="Google Shape;289;p19"/>
          <p:cNvSpPr txBox="1">
            <a:spLocks noGrp="1"/>
          </p:cNvSpPr>
          <p:nvPr>
            <p:ph type="title"/>
          </p:nvPr>
        </p:nvSpPr>
        <p:spPr>
          <a:noFill/>
          <a:ln>
            <a:noFill/>
          </a:ln>
        </p:spPr>
        <p:txBody>
          <a:bodyPr spcFirstLastPara="1" vert="horz" wrap="square" lIns="91425" tIns="45700" rIns="91425" bIns="45700" rtlCol="0" anchor="ctr" anchorCtr="0">
            <a:normAutofit/>
          </a:bodyPr>
          <a:lstStyle/>
          <a:p>
            <a:r>
              <a:rPr lang="en-US" dirty="0"/>
              <a:t>The objectives of SQA activities</a:t>
            </a:r>
          </a:p>
        </p:txBody>
      </p:sp>
      <p:sp>
        <p:nvSpPr>
          <p:cNvPr id="290" name="Google Shape;290;p19"/>
          <p:cNvSpPr txBox="1">
            <a:spLocks noGrp="1"/>
          </p:cNvSpPr>
          <p:nvPr>
            <p:ph idx="1"/>
          </p:nvPr>
        </p:nvSpPr>
        <p:spPr>
          <a:xfrm>
            <a:off x="1166813" y="2017713"/>
            <a:ext cx="9780587" cy="4003147"/>
          </a:xfrm>
          <a:noFill/>
          <a:ln>
            <a:noFill/>
          </a:ln>
        </p:spPr>
        <p:txBody>
          <a:bodyPr spcFirstLastPara="1" vert="horz" wrap="square" lIns="0" tIns="0" rIns="0" bIns="0" rtlCol="0" anchor="t" anchorCtr="0">
            <a:spAutoFit/>
          </a:bodyPr>
          <a:lstStyle/>
          <a:p>
            <a:r>
              <a:rPr lang="en-US" b="1" dirty="0"/>
              <a:t>Software maintenance (product-oriented):</a:t>
            </a:r>
          </a:p>
          <a:p>
            <a:pPr marL="457200" indent="-457200">
              <a:buFont typeface="Arial" panose="020B0604020202020204" pitchFamily="34" charset="0"/>
              <a:buChar char="•"/>
            </a:pPr>
            <a:r>
              <a:rPr lang="en-US" dirty="0"/>
              <a:t>Assuring with an acceptable level of confidence that the software maintenance activities will conform to the functional technical requirements.</a:t>
            </a:r>
          </a:p>
          <a:p>
            <a:pPr marL="457200" indent="-457200">
              <a:buFont typeface="Arial" panose="020B0604020202020204" pitchFamily="34" charset="0"/>
              <a:buChar char="•"/>
            </a:pPr>
            <a:r>
              <a:rPr lang="en-US" dirty="0"/>
              <a:t>Assuring with an acceptable level of confidence that the software maintenance activities will conform to managerial scheduling and budgetary requirements.</a:t>
            </a:r>
          </a:p>
          <a:p>
            <a:pPr marL="457200" indent="-457200">
              <a:buFont typeface="Arial" panose="020B0604020202020204" pitchFamily="34" charset="0"/>
              <a:buChar char="•"/>
            </a:pPr>
            <a:r>
              <a:rPr lang="en-US" dirty="0"/>
              <a:t>Initiating and managing activities to improve and increase the efficiency of software maintenance and SQA activities</a:t>
            </a:r>
          </a:p>
        </p:txBody>
      </p:sp>
      <p:sp>
        <p:nvSpPr>
          <p:cNvPr id="293" name="Google Shape;293;p19"/>
          <p:cNvSpPr txBox="1">
            <a:spLocks noGrp="1"/>
          </p:cNvSpPr>
          <p:nvPr>
            <p:ph type="sldNum" sz="quarter" idx="12"/>
          </p:nvPr>
        </p:nvSpPr>
        <p:spPr>
          <a:xfrm>
            <a:off x="10134600" y="6356350"/>
            <a:ext cx="2057400" cy="365125"/>
          </a:xfrm>
          <a:prstGeom prst="rect">
            <a:avLst/>
          </a:prstGeom>
          <a:noFill/>
          <a:ln>
            <a:noFill/>
          </a:ln>
        </p:spPr>
        <p:txBody>
          <a:bodyPr spcFirstLastPara="1" vert="horz" wrap="square" lIns="91425" tIns="45700" rIns="91425" bIns="45700" rtlCol="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9pPr>
          </a:lstStyle>
          <a:p>
            <a:fld id="{00000000-1234-1234-1234-123412341234}" type="slidenum">
              <a:rPr lang="en-US" smtClean="0"/>
              <a:pPr/>
              <a:t>20</a:t>
            </a:fld>
            <a:endParaRPr/>
          </a:p>
        </p:txBody>
      </p:sp>
    </p:spTree>
    <p:extLst>
      <p:ext uri="{BB962C8B-B14F-4D97-AF65-F5344CB8AC3E}">
        <p14:creationId xmlns:p14="http://schemas.microsoft.com/office/powerpoint/2010/main" val="1306137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97"/>
        <p:cNvGrpSpPr/>
        <p:nvPr/>
      </p:nvGrpSpPr>
      <p:grpSpPr>
        <a:xfrm>
          <a:off x="0" y="0"/>
          <a:ext cx="0" cy="0"/>
          <a:chOff x="0" y="0"/>
          <a:chExt cx="0" cy="0"/>
        </a:xfrm>
      </p:grpSpPr>
      <p:sp>
        <p:nvSpPr>
          <p:cNvPr id="298" name="Google Shape;298;p20"/>
          <p:cNvSpPr txBox="1">
            <a:spLocks noGrp="1"/>
          </p:cNvSpPr>
          <p:nvPr>
            <p:ph type="title"/>
          </p:nvPr>
        </p:nvSpPr>
        <p:spPr>
          <a:noFill/>
          <a:ln>
            <a:noFill/>
          </a:ln>
        </p:spPr>
        <p:txBody>
          <a:bodyPr spcFirstLastPara="1" vert="horz" wrap="square" lIns="91425" tIns="45700" rIns="91425" bIns="45700" rtlCol="0" anchor="ctr" anchorCtr="0">
            <a:normAutofit/>
          </a:bodyPr>
          <a:lstStyle/>
          <a:p>
            <a:r>
              <a:rPr lang="en-US"/>
              <a:t>Quality</a:t>
            </a:r>
            <a:r>
              <a:rPr lang="en-US">
                <a:sym typeface="Times New Roman"/>
              </a:rPr>
              <a:t> </a:t>
            </a:r>
            <a:r>
              <a:rPr lang="en-US"/>
              <a:t>Control</a:t>
            </a:r>
            <a:r>
              <a:rPr lang="en-US">
                <a:sym typeface="Times New Roman"/>
              </a:rPr>
              <a:t> </a:t>
            </a:r>
            <a:r>
              <a:rPr lang="en-US"/>
              <a:t>versus</a:t>
            </a:r>
            <a:r>
              <a:rPr lang="en-US">
                <a:sym typeface="Times New Roman"/>
              </a:rPr>
              <a:t> </a:t>
            </a:r>
            <a:r>
              <a:rPr lang="en-US"/>
              <a:t>SQA</a:t>
            </a:r>
          </a:p>
        </p:txBody>
      </p:sp>
      <p:sp>
        <p:nvSpPr>
          <p:cNvPr id="299" name="Google Shape;299;p20"/>
          <p:cNvSpPr txBox="1">
            <a:spLocks noGrp="1"/>
          </p:cNvSpPr>
          <p:nvPr>
            <p:ph idx="1"/>
          </p:nvPr>
        </p:nvSpPr>
        <p:spPr>
          <a:xfrm>
            <a:off x="1166813" y="2017713"/>
            <a:ext cx="9780587" cy="5294783"/>
          </a:xfrm>
          <a:noFill/>
          <a:ln>
            <a:noFill/>
          </a:ln>
        </p:spPr>
        <p:txBody>
          <a:bodyPr spcFirstLastPara="1" vert="horz" wrap="square" lIns="0" tIns="0" rIns="0" bIns="0" rtlCol="0" anchor="t" anchorCtr="0">
            <a:spAutoFit/>
          </a:bodyPr>
          <a:lstStyle/>
          <a:p>
            <a:pPr marL="457200" indent="-457200">
              <a:buFont typeface="Arial" panose="020B0604020202020204" pitchFamily="34" charset="0"/>
              <a:buChar char="•"/>
            </a:pPr>
            <a:r>
              <a:rPr lang="en-US" b="1" dirty="0"/>
              <a:t>Quality Assurance </a:t>
            </a:r>
            <a:r>
              <a:rPr lang="en-US" dirty="0"/>
              <a:t>is process oriented and focuses on </a:t>
            </a:r>
            <a:r>
              <a:rPr lang="en-US" dirty="0">
                <a:ln w="0"/>
                <a:solidFill>
                  <a:schemeClr val="accent1"/>
                </a:solidFill>
                <a:effectLst>
                  <a:outerShdw blurRad="38100" dist="25400" dir="5400000" algn="ctr" rotWithShape="0">
                    <a:srgbClr val="6E747A">
                      <a:alpha val="43000"/>
                    </a:srgbClr>
                  </a:outerShdw>
                </a:effectLst>
              </a:rPr>
              <a:t>defect prevention</a:t>
            </a:r>
            <a:endParaRPr lang="en-US" dirty="0"/>
          </a:p>
          <a:p>
            <a:pPr marL="457200" indent="-457200">
              <a:buFont typeface="Arial" panose="020B0604020202020204" pitchFamily="34" charset="0"/>
              <a:buChar char="•"/>
            </a:pPr>
            <a:r>
              <a:rPr lang="en-US" b="1" dirty="0"/>
              <a:t>Quality control </a:t>
            </a:r>
            <a:r>
              <a:rPr lang="en-US" dirty="0"/>
              <a:t>is product oriented and focuses on </a:t>
            </a:r>
            <a:r>
              <a:rPr lang="en-US" dirty="0">
                <a:ln w="0"/>
                <a:solidFill>
                  <a:schemeClr val="accent1"/>
                </a:solidFill>
                <a:effectLst>
                  <a:outerShdw blurRad="38100" dist="25400" dir="5400000" algn="ctr" rotWithShape="0">
                    <a:srgbClr val="6E747A">
                      <a:alpha val="43000"/>
                    </a:srgbClr>
                  </a:outerShdw>
                </a:effectLst>
              </a:rPr>
              <a:t>defect identification</a:t>
            </a:r>
            <a:r>
              <a:rPr lang="en-US" dirty="0"/>
              <a:t>.</a:t>
            </a:r>
          </a:p>
          <a:p>
            <a:endParaRPr lang="en-US" dirty="0"/>
          </a:p>
          <a:p>
            <a:r>
              <a:rPr lang="en-US" dirty="0"/>
              <a:t>Quality Assurance (QA) is meant to minimize the costs of quality by introducing a variety of activities throughout the development process and maintenance process in order to prevent the causes of errors, detect them, and correct them in the early stages of the development.</a:t>
            </a:r>
          </a:p>
          <a:p>
            <a:r>
              <a:rPr lang="en-US" dirty="0"/>
              <a:t>As a result, quality assurance substantially reduces the rate of non-qualifying products </a:t>
            </a:r>
          </a:p>
        </p:txBody>
      </p:sp>
      <p:sp>
        <p:nvSpPr>
          <p:cNvPr id="302" name="Google Shape;302;p20"/>
          <p:cNvSpPr txBox="1">
            <a:spLocks noGrp="1"/>
          </p:cNvSpPr>
          <p:nvPr>
            <p:ph type="sldNum" sz="quarter" idx="12"/>
          </p:nvPr>
        </p:nvSpPr>
        <p:spPr>
          <a:xfrm>
            <a:off x="10134600" y="6356350"/>
            <a:ext cx="2057400" cy="365125"/>
          </a:xfrm>
          <a:prstGeom prst="rect">
            <a:avLst/>
          </a:prstGeom>
          <a:noFill/>
          <a:ln>
            <a:noFill/>
          </a:ln>
        </p:spPr>
        <p:txBody>
          <a:bodyPr spcFirstLastPara="1" vert="horz" wrap="square" lIns="91425" tIns="45700" rIns="91425" bIns="45700" rtlCol="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9pPr>
          </a:lstStyle>
          <a:p>
            <a:fld id="{00000000-1234-1234-1234-123412341234}" type="slidenum">
              <a:rPr lang="en-US" smtClean="0"/>
              <a:pPr/>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297"/>
        <p:cNvGrpSpPr/>
        <p:nvPr/>
      </p:nvGrpSpPr>
      <p:grpSpPr>
        <a:xfrm>
          <a:off x="0" y="0"/>
          <a:ext cx="0" cy="0"/>
          <a:chOff x="0" y="0"/>
          <a:chExt cx="0" cy="0"/>
        </a:xfrm>
      </p:grpSpPr>
      <p:sp>
        <p:nvSpPr>
          <p:cNvPr id="298" name="Google Shape;298;p20"/>
          <p:cNvSpPr txBox="1">
            <a:spLocks noGrp="1"/>
          </p:cNvSpPr>
          <p:nvPr>
            <p:ph type="title"/>
          </p:nvPr>
        </p:nvSpPr>
        <p:spPr>
          <a:noFill/>
          <a:ln>
            <a:noFill/>
          </a:ln>
        </p:spPr>
        <p:txBody>
          <a:bodyPr spcFirstLastPara="1" vert="horz" wrap="square" lIns="91425" tIns="45700" rIns="91425" bIns="45700" rtlCol="0" anchor="ctr" anchorCtr="0">
            <a:normAutofit/>
          </a:bodyPr>
          <a:lstStyle/>
          <a:p>
            <a:r>
              <a:rPr lang="en-US"/>
              <a:t>Quality</a:t>
            </a:r>
            <a:r>
              <a:rPr lang="en-US">
                <a:sym typeface="Times New Roman"/>
              </a:rPr>
              <a:t> </a:t>
            </a:r>
            <a:r>
              <a:rPr lang="en-US"/>
              <a:t>Control</a:t>
            </a:r>
            <a:r>
              <a:rPr lang="en-US">
                <a:sym typeface="Times New Roman"/>
              </a:rPr>
              <a:t> </a:t>
            </a:r>
            <a:r>
              <a:rPr lang="en-US"/>
              <a:t>versus</a:t>
            </a:r>
            <a:r>
              <a:rPr lang="en-US">
                <a:sym typeface="Times New Roman"/>
              </a:rPr>
              <a:t> </a:t>
            </a:r>
            <a:r>
              <a:rPr lang="en-US"/>
              <a:t>SQA</a:t>
            </a:r>
          </a:p>
        </p:txBody>
      </p:sp>
      <p:sp>
        <p:nvSpPr>
          <p:cNvPr id="299" name="Google Shape;299;p20"/>
          <p:cNvSpPr txBox="1">
            <a:spLocks noGrp="1"/>
          </p:cNvSpPr>
          <p:nvPr>
            <p:ph idx="1"/>
          </p:nvPr>
        </p:nvSpPr>
        <p:spPr>
          <a:xfrm>
            <a:off x="1166813" y="2017713"/>
            <a:ext cx="9780587" cy="2971070"/>
          </a:xfrm>
          <a:noFill/>
          <a:ln>
            <a:noFill/>
          </a:ln>
        </p:spPr>
        <p:txBody>
          <a:bodyPr spcFirstLastPara="1" vert="horz" wrap="square" lIns="0" tIns="0" rIns="0" bIns="0" rtlCol="0" anchor="t" anchorCtr="0">
            <a:spAutoFit/>
          </a:bodyPr>
          <a:lstStyle/>
          <a:p>
            <a:pPr marL="457200" indent="-457200" algn="just">
              <a:buFont typeface="Arial" panose="020B0604020202020204" pitchFamily="34" charset="0"/>
              <a:buChar char="•"/>
            </a:pPr>
            <a:r>
              <a:rPr lang="en-US" dirty="0"/>
              <a:t>Quality Assurance (QA) is meant to minimize the costs of quality by introducing a variety of activities throughout the development process and maintenance process in order to prevent the causes of errors, detect them, and correct them in the early stages of the development.</a:t>
            </a:r>
          </a:p>
          <a:p>
            <a:pPr marL="457200" indent="-457200" algn="just">
              <a:buFont typeface="Arial" panose="020B0604020202020204" pitchFamily="34" charset="0"/>
              <a:buChar char="•"/>
            </a:pPr>
            <a:r>
              <a:rPr lang="en-US" dirty="0"/>
              <a:t>As a result, quality assurance substantially reduces the rate of non-qualifying products </a:t>
            </a:r>
          </a:p>
        </p:txBody>
      </p:sp>
      <p:sp>
        <p:nvSpPr>
          <p:cNvPr id="302" name="Google Shape;302;p20"/>
          <p:cNvSpPr txBox="1">
            <a:spLocks noGrp="1"/>
          </p:cNvSpPr>
          <p:nvPr>
            <p:ph type="sldNum" sz="quarter" idx="12"/>
          </p:nvPr>
        </p:nvSpPr>
        <p:spPr>
          <a:xfrm>
            <a:off x="10134600" y="6356350"/>
            <a:ext cx="2057400" cy="365125"/>
          </a:xfrm>
          <a:prstGeom prst="rect">
            <a:avLst/>
          </a:prstGeom>
          <a:noFill/>
          <a:ln>
            <a:noFill/>
          </a:ln>
        </p:spPr>
        <p:txBody>
          <a:bodyPr spcFirstLastPara="1" vert="horz" wrap="square" lIns="91425" tIns="45700" rIns="91425" bIns="45700" rtlCol="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9pPr>
          </a:lstStyle>
          <a:p>
            <a:fld id="{00000000-1234-1234-1234-123412341234}" type="slidenum">
              <a:rPr lang="en-US" smtClean="0"/>
              <a:pPr/>
              <a:t>22</a:t>
            </a:fld>
            <a:endParaRPr/>
          </a:p>
        </p:txBody>
      </p:sp>
    </p:spTree>
    <p:extLst>
      <p:ext uri="{BB962C8B-B14F-4D97-AF65-F5344CB8AC3E}">
        <p14:creationId xmlns:p14="http://schemas.microsoft.com/office/powerpoint/2010/main" val="3270899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8064B-755A-5EE1-093B-9401D17E0355}"/>
              </a:ext>
            </a:extLst>
          </p:cNvPr>
          <p:cNvSpPr>
            <a:spLocks noGrp="1"/>
          </p:cNvSpPr>
          <p:nvPr>
            <p:ph type="title"/>
          </p:nvPr>
        </p:nvSpPr>
        <p:spPr/>
        <p:txBody>
          <a:bodyPr/>
          <a:lstStyle/>
          <a:p>
            <a:pPr algn="ctr"/>
            <a:r>
              <a:rPr lang="en-US" dirty="0"/>
              <a:t>QA vs. QC</a:t>
            </a:r>
          </a:p>
        </p:txBody>
      </p:sp>
      <p:sp>
        <p:nvSpPr>
          <p:cNvPr id="3" name="Content Placeholder 2">
            <a:extLst>
              <a:ext uri="{FF2B5EF4-FFF2-40B4-BE49-F238E27FC236}">
                <a16:creationId xmlns:a16="http://schemas.microsoft.com/office/drawing/2014/main" id="{C58A3FCA-F58B-005D-7CE2-141AA8176B80}"/>
              </a:ext>
            </a:extLst>
          </p:cNvPr>
          <p:cNvSpPr>
            <a:spLocks noGrp="1"/>
          </p:cNvSpPr>
          <p:nvPr>
            <p:ph idx="1"/>
          </p:nvPr>
        </p:nvSpPr>
        <p:spPr/>
        <p:txBody>
          <a:bodyPr/>
          <a:lstStyle/>
          <a:p>
            <a:pPr marL="342900" indent="-342900">
              <a:buFont typeface="Arial" panose="020B0604020202020204" pitchFamily="34" charset="0"/>
              <a:buChar char="•"/>
            </a:pPr>
            <a:r>
              <a:rPr lang="en-US" sz="2200" dirty="0"/>
              <a:t>Quality Control makes sure the results of what we’ve done are what we expected.</a:t>
            </a:r>
          </a:p>
          <a:p>
            <a:pPr marL="342900" indent="-342900">
              <a:buFont typeface="Arial" panose="020B0604020202020204" pitchFamily="34" charset="0"/>
              <a:buChar char="•"/>
            </a:pPr>
            <a:r>
              <a:rPr lang="en-US" sz="2200" dirty="0"/>
              <a:t>QC focuses on testing for quality and hence detecting defects.</a:t>
            </a:r>
          </a:p>
          <a:p>
            <a:pPr marL="342900" indent="-342900">
              <a:buFont typeface="Arial" panose="020B0604020202020204" pitchFamily="34" charset="0"/>
              <a:buChar char="•"/>
            </a:pPr>
            <a:r>
              <a:rPr lang="en-US" sz="2200" dirty="0"/>
              <a:t>QC deals with product.</a:t>
            </a:r>
          </a:p>
          <a:p>
            <a:pPr marL="342900" indent="-342900">
              <a:buFont typeface="Arial" panose="020B0604020202020204" pitchFamily="34" charset="0"/>
              <a:buChar char="•"/>
            </a:pPr>
            <a:r>
              <a:rPr lang="en-US" sz="2200" dirty="0"/>
              <a:t>QC is for testing part in SDLC.</a:t>
            </a:r>
          </a:p>
          <a:p>
            <a:pPr marL="342900" indent="-342900">
              <a:buFont typeface="Arial" panose="020B0604020202020204" pitchFamily="34" charset="0"/>
              <a:buChar char="•"/>
            </a:pPr>
            <a:r>
              <a:rPr lang="en-US" sz="2200" dirty="0"/>
              <a:t>QC is corrective process.</a:t>
            </a:r>
          </a:p>
          <a:p>
            <a:pPr marL="342900" indent="-342900">
              <a:buFont typeface="Arial" panose="020B0604020202020204" pitchFamily="34" charset="0"/>
              <a:buChar char="•"/>
            </a:pPr>
            <a:endParaRPr lang="en-US" sz="2200" dirty="0"/>
          </a:p>
        </p:txBody>
      </p:sp>
      <p:sp>
        <p:nvSpPr>
          <p:cNvPr id="4" name="Slide Number Placeholder 3">
            <a:extLst>
              <a:ext uri="{FF2B5EF4-FFF2-40B4-BE49-F238E27FC236}">
                <a16:creationId xmlns:a16="http://schemas.microsoft.com/office/drawing/2014/main" id="{BFD46B48-8ADE-4DA7-C855-006EC48ED7FF}"/>
              </a:ext>
            </a:extLst>
          </p:cNvPr>
          <p:cNvSpPr>
            <a:spLocks noGrp="1"/>
          </p:cNvSpPr>
          <p:nvPr>
            <p:ph type="sldNum" sz="quarter" idx="4"/>
          </p:nvPr>
        </p:nvSpPr>
        <p:spPr/>
        <p:txBody>
          <a:bodyPr/>
          <a:lstStyle/>
          <a:p>
            <a:fld id="{294A09A9-5501-47C1-A89A-A340965A2BE2}" type="slidenum">
              <a:rPr lang="en-US" smtClean="0"/>
              <a:pPr/>
              <a:t>23</a:t>
            </a:fld>
            <a:endParaRPr lang="en-US" dirty="0"/>
          </a:p>
        </p:txBody>
      </p:sp>
      <p:sp>
        <p:nvSpPr>
          <p:cNvPr id="5" name="Content Placeholder 4">
            <a:extLst>
              <a:ext uri="{FF2B5EF4-FFF2-40B4-BE49-F238E27FC236}">
                <a16:creationId xmlns:a16="http://schemas.microsoft.com/office/drawing/2014/main" id="{B20AE15C-B6EA-D716-BBC1-B9E982823674}"/>
              </a:ext>
            </a:extLst>
          </p:cNvPr>
          <p:cNvSpPr>
            <a:spLocks noGrp="1"/>
          </p:cNvSpPr>
          <p:nvPr>
            <p:ph idx="10"/>
          </p:nvPr>
        </p:nvSpPr>
        <p:spPr/>
        <p:txBody>
          <a:bodyPr/>
          <a:lstStyle/>
          <a:p>
            <a:pPr marL="342900" indent="-342900">
              <a:buFont typeface="Arial" panose="020B0604020202020204" pitchFamily="34" charset="0"/>
              <a:buChar char="•"/>
            </a:pPr>
            <a:r>
              <a:rPr lang="en-US" sz="2200" dirty="0"/>
              <a:t>Quality Assurance makes sure that we are doing the right things, the right Way. </a:t>
            </a:r>
          </a:p>
          <a:p>
            <a:pPr marL="342900" indent="-342900">
              <a:buFont typeface="Arial" panose="020B0604020202020204" pitchFamily="34" charset="0"/>
              <a:buChar char="•"/>
            </a:pPr>
            <a:r>
              <a:rPr lang="en-US" sz="2200" dirty="0"/>
              <a:t>QA focuses on building in quality and hence preventing defects. </a:t>
            </a:r>
          </a:p>
          <a:p>
            <a:pPr marL="342900" indent="-342900">
              <a:buFont typeface="Arial" panose="020B0604020202020204" pitchFamily="34" charset="0"/>
              <a:buChar char="•"/>
            </a:pPr>
            <a:r>
              <a:rPr lang="en-US" sz="2200" dirty="0"/>
              <a:t>QA deals with process.</a:t>
            </a:r>
          </a:p>
          <a:p>
            <a:pPr marL="342900" indent="-342900">
              <a:buFont typeface="Arial" panose="020B0604020202020204" pitchFamily="34" charset="0"/>
              <a:buChar char="•"/>
            </a:pPr>
            <a:r>
              <a:rPr lang="en-US" sz="2200" dirty="0"/>
              <a:t>QA is for entire life cycle.</a:t>
            </a:r>
          </a:p>
          <a:p>
            <a:pPr marL="342900" indent="-342900">
              <a:buFont typeface="Arial" panose="020B0604020202020204" pitchFamily="34" charset="0"/>
              <a:buChar char="•"/>
            </a:pPr>
            <a:r>
              <a:rPr lang="en-US" sz="2200" dirty="0"/>
              <a:t> QA is preventive process.</a:t>
            </a:r>
          </a:p>
        </p:txBody>
      </p:sp>
      <p:sp>
        <p:nvSpPr>
          <p:cNvPr id="6" name="Content Placeholder 5">
            <a:extLst>
              <a:ext uri="{FF2B5EF4-FFF2-40B4-BE49-F238E27FC236}">
                <a16:creationId xmlns:a16="http://schemas.microsoft.com/office/drawing/2014/main" id="{2A25F999-4D88-168C-EDD3-C43F32D2E48B}"/>
              </a:ext>
            </a:extLst>
          </p:cNvPr>
          <p:cNvSpPr>
            <a:spLocks noGrp="1"/>
          </p:cNvSpPr>
          <p:nvPr>
            <p:ph idx="11"/>
          </p:nvPr>
        </p:nvSpPr>
        <p:spPr/>
        <p:txBody>
          <a:bodyPr/>
          <a:lstStyle/>
          <a:p>
            <a:r>
              <a:rPr lang="en-US" dirty="0"/>
              <a:t>Quality Control</a:t>
            </a:r>
          </a:p>
          <a:p>
            <a:endParaRPr lang="en-US" dirty="0"/>
          </a:p>
        </p:txBody>
      </p:sp>
      <p:sp>
        <p:nvSpPr>
          <p:cNvPr id="7" name="Content Placeholder 6">
            <a:extLst>
              <a:ext uri="{FF2B5EF4-FFF2-40B4-BE49-F238E27FC236}">
                <a16:creationId xmlns:a16="http://schemas.microsoft.com/office/drawing/2014/main" id="{2F0E9C0E-4232-96EA-D862-6FEC792746F5}"/>
              </a:ext>
            </a:extLst>
          </p:cNvPr>
          <p:cNvSpPr>
            <a:spLocks noGrp="1"/>
          </p:cNvSpPr>
          <p:nvPr>
            <p:ph idx="12"/>
          </p:nvPr>
        </p:nvSpPr>
        <p:spPr/>
        <p:txBody>
          <a:bodyPr/>
          <a:lstStyle/>
          <a:p>
            <a:r>
              <a:rPr lang="en-US" dirty="0"/>
              <a:t>Quality Assurance</a:t>
            </a:r>
          </a:p>
        </p:txBody>
      </p:sp>
    </p:spTree>
    <p:extLst>
      <p:ext uri="{BB962C8B-B14F-4D97-AF65-F5344CB8AC3E}">
        <p14:creationId xmlns:p14="http://schemas.microsoft.com/office/powerpoint/2010/main" val="2713338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317"/>
        <p:cNvGrpSpPr/>
        <p:nvPr/>
      </p:nvGrpSpPr>
      <p:grpSpPr>
        <a:xfrm>
          <a:off x="0" y="0"/>
          <a:ext cx="0" cy="0"/>
          <a:chOff x="0" y="0"/>
          <a:chExt cx="0" cy="0"/>
        </a:xfrm>
      </p:grpSpPr>
      <p:sp>
        <p:nvSpPr>
          <p:cNvPr id="318" name="Google Shape;318;p22"/>
          <p:cNvSpPr txBox="1">
            <a:spLocks noGrp="1"/>
          </p:cNvSpPr>
          <p:nvPr>
            <p:ph type="title"/>
          </p:nvPr>
        </p:nvSpPr>
        <p:spPr>
          <a:noFill/>
          <a:ln>
            <a:noFill/>
          </a:ln>
        </p:spPr>
        <p:txBody>
          <a:bodyPr spcFirstLastPara="1" vert="horz" wrap="square" lIns="91425" tIns="45700" rIns="91425" bIns="45700" rtlCol="0" anchor="ctr" anchorCtr="0">
            <a:normAutofit/>
          </a:bodyPr>
          <a:lstStyle/>
          <a:p>
            <a:r>
              <a:rPr lang="en-US" dirty="0"/>
              <a:t>Errors</a:t>
            </a:r>
            <a:r>
              <a:rPr lang="en-US" b="0" dirty="0"/>
              <a:t>, Faults and Failures</a:t>
            </a:r>
          </a:p>
        </p:txBody>
      </p:sp>
      <p:sp>
        <p:nvSpPr>
          <p:cNvPr id="319" name="Google Shape;319;p22"/>
          <p:cNvSpPr txBox="1">
            <a:spLocks noGrp="1"/>
          </p:cNvSpPr>
          <p:nvPr>
            <p:ph idx="1"/>
          </p:nvPr>
        </p:nvSpPr>
        <p:spPr>
          <a:noFill/>
          <a:ln>
            <a:noFill/>
          </a:ln>
        </p:spPr>
        <p:txBody>
          <a:bodyPr spcFirstLastPara="1" vert="horz" wrap="square" lIns="91425" tIns="45700" rIns="91425" bIns="45700" rtlCol="0" anchor="t" anchorCtr="0">
            <a:noAutofit/>
          </a:bodyPr>
          <a:lstStyle/>
          <a:p>
            <a:pPr algn="just"/>
            <a:r>
              <a:rPr lang="en-US" dirty="0">
                <a:ln w="0"/>
                <a:solidFill>
                  <a:schemeClr val="accent1"/>
                </a:solidFill>
                <a:effectLst>
                  <a:outerShdw blurRad="38100" dist="25400" dir="5400000" algn="ctr" rotWithShape="0">
                    <a:srgbClr val="6E747A">
                      <a:alpha val="43000"/>
                    </a:srgbClr>
                  </a:outerShdw>
                </a:effectLst>
              </a:rPr>
              <a:t>Software errors </a:t>
            </a:r>
            <a:r>
              <a:rPr lang="en-US" dirty="0"/>
              <a:t>are sections of the code that are partially or totally incorrect as a result of a grammatical, logical or other mistake made by a systems analyst, a programmer, or another member of the software development team.</a:t>
            </a:r>
          </a:p>
        </p:txBody>
      </p:sp>
      <p:sp>
        <p:nvSpPr>
          <p:cNvPr id="322" name="Google Shape;322;p22"/>
          <p:cNvSpPr txBox="1">
            <a:spLocks noGrp="1"/>
          </p:cNvSpPr>
          <p:nvPr>
            <p:ph type="sldNum" sz="quarter" idx="12"/>
          </p:nvPr>
        </p:nvSpPr>
        <p:spPr>
          <a:noFill/>
          <a:ln>
            <a:noFill/>
          </a:ln>
        </p:spPr>
        <p:txBody>
          <a:bodyPr spcFirstLastPara="1" vert="horz" wrap="square" lIns="91425" tIns="45700" rIns="91425" bIns="45700" rtlCol="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9pPr>
          </a:lstStyle>
          <a:p>
            <a:fld id="{00000000-1234-1234-1234-123412341234}"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317"/>
        <p:cNvGrpSpPr/>
        <p:nvPr/>
      </p:nvGrpSpPr>
      <p:grpSpPr>
        <a:xfrm>
          <a:off x="0" y="0"/>
          <a:ext cx="0" cy="0"/>
          <a:chOff x="0" y="0"/>
          <a:chExt cx="0" cy="0"/>
        </a:xfrm>
      </p:grpSpPr>
      <p:sp>
        <p:nvSpPr>
          <p:cNvPr id="318" name="Google Shape;318;p22"/>
          <p:cNvSpPr txBox="1">
            <a:spLocks noGrp="1"/>
          </p:cNvSpPr>
          <p:nvPr>
            <p:ph type="title"/>
          </p:nvPr>
        </p:nvSpPr>
        <p:spPr>
          <a:noFill/>
          <a:ln>
            <a:noFill/>
          </a:ln>
        </p:spPr>
        <p:txBody>
          <a:bodyPr spcFirstLastPara="1" vert="horz" wrap="square" lIns="91425" tIns="45700" rIns="91425" bIns="45700" rtlCol="0" anchor="ctr" anchorCtr="0">
            <a:normAutofit/>
          </a:bodyPr>
          <a:lstStyle/>
          <a:p>
            <a:r>
              <a:rPr lang="en-US" b="0" dirty="0"/>
              <a:t>Errors</a:t>
            </a:r>
            <a:r>
              <a:rPr lang="en-US" dirty="0"/>
              <a:t>, Faults </a:t>
            </a:r>
            <a:r>
              <a:rPr lang="en-US" b="0" dirty="0"/>
              <a:t>and Failures</a:t>
            </a:r>
          </a:p>
        </p:txBody>
      </p:sp>
      <p:sp>
        <p:nvSpPr>
          <p:cNvPr id="319" name="Google Shape;319;p22"/>
          <p:cNvSpPr txBox="1">
            <a:spLocks noGrp="1"/>
          </p:cNvSpPr>
          <p:nvPr>
            <p:ph idx="1"/>
          </p:nvPr>
        </p:nvSpPr>
        <p:spPr>
          <a:noFill/>
          <a:ln>
            <a:noFill/>
          </a:ln>
        </p:spPr>
        <p:txBody>
          <a:bodyPr spcFirstLastPara="1" vert="horz" wrap="square" lIns="91425" tIns="45700" rIns="91425" bIns="45700" rtlCol="0" anchor="t" anchorCtr="0">
            <a:noAutofit/>
          </a:bodyPr>
          <a:lstStyle/>
          <a:p>
            <a:pPr algn="just"/>
            <a:r>
              <a:rPr lang="en-US" dirty="0">
                <a:ln w="0"/>
                <a:solidFill>
                  <a:schemeClr val="accent1"/>
                </a:solidFill>
                <a:effectLst>
                  <a:outerShdw blurRad="38100" dist="25400" dir="5400000" algn="ctr" rotWithShape="0">
                    <a:srgbClr val="6E747A">
                      <a:alpha val="43000"/>
                    </a:srgbClr>
                  </a:outerShdw>
                </a:effectLst>
              </a:rPr>
              <a:t>Software faults </a:t>
            </a:r>
            <a:r>
              <a:rPr lang="en-US" dirty="0"/>
              <a:t>are software errors that cause the incorrect functioning of the software during a specific application.</a:t>
            </a:r>
          </a:p>
        </p:txBody>
      </p:sp>
      <p:sp>
        <p:nvSpPr>
          <p:cNvPr id="322" name="Google Shape;322;p22"/>
          <p:cNvSpPr txBox="1">
            <a:spLocks noGrp="1"/>
          </p:cNvSpPr>
          <p:nvPr>
            <p:ph type="sldNum" sz="quarter" idx="12"/>
          </p:nvPr>
        </p:nvSpPr>
        <p:spPr>
          <a:noFill/>
          <a:ln>
            <a:noFill/>
          </a:ln>
        </p:spPr>
        <p:txBody>
          <a:bodyPr spcFirstLastPara="1" vert="horz" wrap="square" lIns="91425" tIns="45700" rIns="91425" bIns="45700" rtlCol="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9pPr>
          </a:lstStyle>
          <a:p>
            <a:fld id="{00000000-1234-1234-1234-123412341234}" type="slidenum">
              <a:rPr lang="en-US" smtClean="0"/>
              <a:pPr/>
              <a:t>25</a:t>
            </a:fld>
            <a:endParaRPr lang="en-US"/>
          </a:p>
        </p:txBody>
      </p:sp>
    </p:spTree>
    <p:extLst>
      <p:ext uri="{BB962C8B-B14F-4D97-AF65-F5344CB8AC3E}">
        <p14:creationId xmlns:p14="http://schemas.microsoft.com/office/powerpoint/2010/main" val="3981984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317"/>
        <p:cNvGrpSpPr/>
        <p:nvPr/>
      </p:nvGrpSpPr>
      <p:grpSpPr>
        <a:xfrm>
          <a:off x="0" y="0"/>
          <a:ext cx="0" cy="0"/>
          <a:chOff x="0" y="0"/>
          <a:chExt cx="0" cy="0"/>
        </a:xfrm>
      </p:grpSpPr>
      <p:sp>
        <p:nvSpPr>
          <p:cNvPr id="318" name="Google Shape;318;p22"/>
          <p:cNvSpPr txBox="1">
            <a:spLocks noGrp="1"/>
          </p:cNvSpPr>
          <p:nvPr>
            <p:ph type="title"/>
          </p:nvPr>
        </p:nvSpPr>
        <p:spPr>
          <a:noFill/>
          <a:ln>
            <a:noFill/>
          </a:ln>
        </p:spPr>
        <p:txBody>
          <a:bodyPr spcFirstLastPara="1" vert="horz" wrap="square" lIns="91425" tIns="45700" rIns="91425" bIns="45700" rtlCol="0" anchor="ctr" anchorCtr="0">
            <a:normAutofit/>
          </a:bodyPr>
          <a:lstStyle/>
          <a:p>
            <a:r>
              <a:rPr lang="en-US" b="0" dirty="0"/>
              <a:t>Errors, Faults and </a:t>
            </a:r>
            <a:r>
              <a:rPr lang="en-US" dirty="0"/>
              <a:t>Failures</a:t>
            </a:r>
          </a:p>
        </p:txBody>
      </p:sp>
      <p:sp>
        <p:nvSpPr>
          <p:cNvPr id="319" name="Google Shape;319;p22"/>
          <p:cNvSpPr txBox="1">
            <a:spLocks noGrp="1"/>
          </p:cNvSpPr>
          <p:nvPr>
            <p:ph idx="1"/>
          </p:nvPr>
        </p:nvSpPr>
        <p:spPr>
          <a:noFill/>
          <a:ln>
            <a:noFill/>
          </a:ln>
        </p:spPr>
        <p:txBody>
          <a:bodyPr spcFirstLastPara="1" vert="horz" wrap="square" lIns="91425" tIns="45700" rIns="91425" bIns="45700" rtlCol="0" anchor="t" anchorCtr="0">
            <a:noAutofit/>
          </a:bodyPr>
          <a:lstStyle/>
          <a:p>
            <a:pPr algn="just"/>
            <a:r>
              <a:rPr lang="en-US" dirty="0"/>
              <a:t>Software faults become </a:t>
            </a:r>
            <a:r>
              <a:rPr lang="en-US" dirty="0">
                <a:ln w="0"/>
                <a:solidFill>
                  <a:schemeClr val="accent1"/>
                </a:solidFill>
                <a:effectLst>
                  <a:outerShdw blurRad="38100" dist="25400" dir="5400000" algn="ctr" rotWithShape="0">
                    <a:srgbClr val="6E747A">
                      <a:alpha val="43000"/>
                    </a:srgbClr>
                  </a:outerShdw>
                </a:effectLst>
              </a:rPr>
              <a:t>software failures </a:t>
            </a:r>
            <a:r>
              <a:rPr lang="en-US" dirty="0"/>
              <a:t>only when they are “activated”, that is, when a user tries to apply the specific software section that is faulty. Thus, the root of any software failure is a software error.</a:t>
            </a:r>
          </a:p>
        </p:txBody>
      </p:sp>
      <p:sp>
        <p:nvSpPr>
          <p:cNvPr id="322" name="Google Shape;322;p22"/>
          <p:cNvSpPr txBox="1">
            <a:spLocks noGrp="1"/>
          </p:cNvSpPr>
          <p:nvPr>
            <p:ph type="sldNum" sz="quarter" idx="12"/>
          </p:nvPr>
        </p:nvSpPr>
        <p:spPr>
          <a:noFill/>
          <a:ln>
            <a:noFill/>
          </a:ln>
        </p:spPr>
        <p:txBody>
          <a:bodyPr spcFirstLastPara="1" vert="horz" wrap="square" lIns="91425" tIns="45700" rIns="91425" bIns="45700" rtlCol="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9pPr>
          </a:lstStyle>
          <a:p>
            <a:fld id="{00000000-1234-1234-1234-123412341234}" type="slidenum">
              <a:rPr lang="en-US" smtClean="0"/>
              <a:pPr/>
              <a:t>26</a:t>
            </a:fld>
            <a:endParaRPr lang="en-US"/>
          </a:p>
        </p:txBody>
      </p:sp>
    </p:spTree>
    <p:extLst>
      <p:ext uri="{BB962C8B-B14F-4D97-AF65-F5344CB8AC3E}">
        <p14:creationId xmlns:p14="http://schemas.microsoft.com/office/powerpoint/2010/main" val="1755486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326"/>
        <p:cNvGrpSpPr/>
        <p:nvPr/>
      </p:nvGrpSpPr>
      <p:grpSpPr>
        <a:xfrm>
          <a:off x="0" y="0"/>
          <a:ext cx="0" cy="0"/>
          <a:chOff x="0" y="0"/>
          <a:chExt cx="0" cy="0"/>
        </a:xfrm>
      </p:grpSpPr>
      <p:pic>
        <p:nvPicPr>
          <p:cNvPr id="7" name="Google Shape;327;p23">
            <a:extLst>
              <a:ext uri="{FF2B5EF4-FFF2-40B4-BE49-F238E27FC236}">
                <a16:creationId xmlns:a16="http://schemas.microsoft.com/office/drawing/2014/main" id="{2F9F31C1-3079-54E7-54C5-E834AD5F092B}"/>
              </a:ext>
            </a:extLst>
          </p:cNvPr>
          <p:cNvPicPr preferRelativeResize="0">
            <a:picLocks noGrp="1"/>
          </p:cNvPicPr>
          <p:nvPr>
            <p:ph idx="1"/>
          </p:nvPr>
        </p:nvPicPr>
        <p:blipFill rotWithShape="1">
          <a:blip r:embed="rId3">
            <a:alphaModFix/>
          </a:blip>
          <a:stretch/>
        </p:blipFill>
        <p:spPr>
          <a:xfrm>
            <a:off x="1395167" y="659877"/>
            <a:ext cx="8814062" cy="5920032"/>
          </a:xfrm>
          <a:prstGeom prst="rect">
            <a:avLst/>
          </a:prstGeom>
          <a:noFill/>
          <a:ln>
            <a:noFill/>
          </a:ln>
        </p:spPr>
      </p:pic>
      <p:sp>
        <p:nvSpPr>
          <p:cNvPr id="330" name="Google Shape;330;p23"/>
          <p:cNvSpPr txBox="1">
            <a:spLocks noGrp="1"/>
          </p:cNvSpPr>
          <p:nvPr>
            <p:ph type="sldNum" sz="quarter" idx="12"/>
          </p:nvPr>
        </p:nvSpPr>
        <p:spPr>
          <a:noFill/>
          <a:ln>
            <a:noFill/>
          </a:ln>
        </p:spPr>
        <p:txBody>
          <a:bodyPr spcFirstLastPara="1" vert="horz" wrap="square" lIns="91425" tIns="45700" rIns="91425" bIns="45700" rtlCol="0" anchor="ctr" anchorCtr="0">
            <a:noAutofit/>
          </a:bodyPr>
          <a:lstStyle/>
          <a:p>
            <a:fld id="{00000000-1234-1234-1234-123412341234}" type="slidenum">
              <a:rPr lang="en-US"/>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326"/>
        <p:cNvGrpSpPr/>
        <p:nvPr/>
      </p:nvGrpSpPr>
      <p:grpSpPr>
        <a:xfrm>
          <a:off x="0" y="0"/>
          <a:ext cx="0" cy="0"/>
          <a:chOff x="0" y="0"/>
          <a:chExt cx="0" cy="0"/>
        </a:xfrm>
      </p:grpSpPr>
      <p:sp>
        <p:nvSpPr>
          <p:cNvPr id="10" name="Title 9">
            <a:extLst>
              <a:ext uri="{FF2B5EF4-FFF2-40B4-BE49-F238E27FC236}">
                <a16:creationId xmlns:a16="http://schemas.microsoft.com/office/drawing/2014/main" id="{888E7FE3-836B-7AFD-6D16-E7C6225767D3}"/>
              </a:ext>
            </a:extLst>
          </p:cNvPr>
          <p:cNvSpPr>
            <a:spLocks noGrp="1"/>
          </p:cNvSpPr>
          <p:nvPr>
            <p:ph type="title"/>
          </p:nvPr>
        </p:nvSpPr>
        <p:spPr/>
        <p:txBody>
          <a:bodyPr/>
          <a:lstStyle/>
          <a:p>
            <a:r>
              <a:rPr lang="en-US" sz="4800" dirty="0"/>
              <a:t>Example</a:t>
            </a:r>
            <a:endParaRPr lang="en-US" dirty="0"/>
          </a:p>
        </p:txBody>
      </p:sp>
      <p:pic>
        <p:nvPicPr>
          <p:cNvPr id="12" name="Content Placeholder 11">
            <a:extLst>
              <a:ext uri="{FF2B5EF4-FFF2-40B4-BE49-F238E27FC236}">
                <a16:creationId xmlns:a16="http://schemas.microsoft.com/office/drawing/2014/main" id="{3219F412-6CF0-8C6A-05D8-51FE03F717EC}"/>
              </a:ext>
            </a:extLst>
          </p:cNvPr>
          <p:cNvPicPr>
            <a:picLocks noGrp="1" noChangeAspect="1"/>
          </p:cNvPicPr>
          <p:nvPr>
            <p:ph idx="1"/>
          </p:nvPr>
        </p:nvPicPr>
        <p:blipFill>
          <a:blip r:embed="rId3"/>
          <a:stretch>
            <a:fillRect/>
          </a:stretch>
        </p:blipFill>
        <p:spPr>
          <a:xfrm>
            <a:off x="3524122" y="2011363"/>
            <a:ext cx="5058030" cy="3767137"/>
          </a:xfrm>
          <a:prstGeom prst="rect">
            <a:avLst/>
          </a:prstGeom>
        </p:spPr>
      </p:pic>
      <p:sp>
        <p:nvSpPr>
          <p:cNvPr id="330" name="Google Shape;330;p23"/>
          <p:cNvSpPr txBox="1">
            <a:spLocks noGrp="1"/>
          </p:cNvSpPr>
          <p:nvPr>
            <p:ph type="sldNum" sz="quarter" idx="12"/>
          </p:nvPr>
        </p:nvSpPr>
        <p:spPr>
          <a:noFill/>
          <a:ln>
            <a:noFill/>
          </a:ln>
        </p:spPr>
        <p:txBody>
          <a:bodyPr spcFirstLastPara="1" vert="horz" wrap="square" lIns="91425" tIns="45700" rIns="91425" bIns="45700" rtlCol="0" anchor="ctr" anchorCtr="0">
            <a:noAutofit/>
          </a:bodyPr>
          <a:lstStyle/>
          <a:p>
            <a:fld id="{00000000-1234-1234-1234-123412341234}" type="slidenum">
              <a:rPr lang="en-US"/>
              <a:pPr/>
              <a:t>28</a:t>
            </a:fld>
            <a:endParaRPr lang="en-US"/>
          </a:p>
        </p:txBody>
      </p:sp>
    </p:spTree>
    <p:extLst>
      <p:ext uri="{BB962C8B-B14F-4D97-AF65-F5344CB8AC3E}">
        <p14:creationId xmlns:p14="http://schemas.microsoft.com/office/powerpoint/2010/main" val="1921488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show="0">
  <p:cSld>
    <p:spTree>
      <p:nvGrpSpPr>
        <p:cNvPr id="1" name="Shape 334"/>
        <p:cNvGrpSpPr/>
        <p:nvPr/>
      </p:nvGrpSpPr>
      <p:grpSpPr>
        <a:xfrm>
          <a:off x="0" y="0"/>
          <a:ext cx="0" cy="0"/>
          <a:chOff x="0" y="0"/>
          <a:chExt cx="0" cy="0"/>
        </a:xfrm>
      </p:grpSpPr>
      <p:sp>
        <p:nvSpPr>
          <p:cNvPr id="336" name="Google Shape;336;p24"/>
          <p:cNvSpPr txBox="1">
            <a:spLocks noGrp="1"/>
          </p:cNvSpPr>
          <p:nvPr>
            <p:ph type="title"/>
          </p:nvPr>
        </p:nvSpPr>
        <p:spPr>
          <a:noFill/>
          <a:ln>
            <a:noFill/>
          </a:ln>
        </p:spPr>
        <p:txBody>
          <a:bodyPr spcFirstLastPara="1" vert="horz" wrap="square" lIns="91425" tIns="45700" rIns="91425" bIns="45700" rtlCol="0" anchor="ctr" anchorCtr="0">
            <a:normAutofit/>
          </a:bodyPr>
          <a:lstStyle/>
          <a:p>
            <a:r>
              <a:rPr lang="en-US"/>
              <a:t>Causes of Software Error</a:t>
            </a:r>
          </a:p>
        </p:txBody>
      </p:sp>
      <p:sp>
        <p:nvSpPr>
          <p:cNvPr id="337" name="Google Shape;337;p24"/>
          <p:cNvSpPr txBox="1">
            <a:spLocks noGrp="1"/>
          </p:cNvSpPr>
          <p:nvPr>
            <p:ph idx="1"/>
          </p:nvPr>
        </p:nvSpPr>
        <p:spPr>
          <a:noFill/>
          <a:ln>
            <a:noFill/>
          </a:ln>
        </p:spPr>
        <p:txBody>
          <a:bodyPr spcFirstLastPara="1" vert="horz" wrap="square" lIns="91425" tIns="45700" rIns="91425" bIns="45700" rtlCol="0" anchor="t" anchorCtr="0">
            <a:normAutofit/>
          </a:bodyPr>
          <a:lstStyle/>
          <a:p>
            <a:r>
              <a:rPr lang="en-US"/>
              <a:t>Faulty definition of requirements</a:t>
            </a:r>
          </a:p>
        </p:txBody>
      </p:sp>
      <p:sp>
        <p:nvSpPr>
          <p:cNvPr id="340" name="Google Shape;340;p24"/>
          <p:cNvSpPr txBox="1">
            <a:spLocks noGrp="1"/>
          </p:cNvSpPr>
          <p:nvPr>
            <p:ph type="sldNum" sz="quarter" idx="12"/>
          </p:nvPr>
        </p:nvSpPr>
        <p:spPr>
          <a:xfrm>
            <a:off x="10134600" y="6356350"/>
            <a:ext cx="2057400" cy="365125"/>
          </a:xfrm>
          <a:prstGeom prst="rect">
            <a:avLst/>
          </a:prstGeom>
          <a:noFill/>
          <a:ln>
            <a:noFill/>
          </a:ln>
        </p:spPr>
        <p:txBody>
          <a:bodyPr spcFirstLastPara="1" vert="horz" wrap="square" lIns="91425" tIns="45700" rIns="91425" bIns="45700" rtlCol="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9pPr>
          </a:lstStyle>
          <a:p>
            <a:fld id="{00000000-1234-1234-1234-123412341234}" type="slidenum">
              <a:rPr lang="en-US" smtClean="0"/>
              <a:pPr/>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83DB5-BFB5-0B2B-8FE3-B65320B2B648}"/>
              </a:ext>
            </a:extLst>
          </p:cNvPr>
          <p:cNvSpPr>
            <a:spLocks noGrp="1"/>
          </p:cNvSpPr>
          <p:nvPr>
            <p:ph type="title"/>
          </p:nvPr>
        </p:nvSpPr>
        <p:spPr/>
        <p:txBody>
          <a:bodyPr/>
          <a:lstStyle/>
          <a:p>
            <a:r>
              <a:rPr lang="en-US" b="1" dirty="0">
                <a:latin typeface="Corbel"/>
                <a:ea typeface="Corbel"/>
                <a:cs typeface="Corbel"/>
                <a:sym typeface="Corbel"/>
              </a:rPr>
              <a:t>What is Software?</a:t>
            </a:r>
            <a:endParaRPr lang="en-US" dirty="0"/>
          </a:p>
        </p:txBody>
      </p:sp>
      <p:sp>
        <p:nvSpPr>
          <p:cNvPr id="3" name="Content Placeholder 2">
            <a:extLst>
              <a:ext uri="{FF2B5EF4-FFF2-40B4-BE49-F238E27FC236}">
                <a16:creationId xmlns:a16="http://schemas.microsoft.com/office/drawing/2014/main" id="{C8ECA811-974F-B30A-61AA-F73B405B339B}"/>
              </a:ext>
            </a:extLst>
          </p:cNvPr>
          <p:cNvSpPr>
            <a:spLocks noGrp="1"/>
          </p:cNvSpPr>
          <p:nvPr>
            <p:ph idx="1"/>
          </p:nvPr>
        </p:nvSpPr>
        <p:spPr/>
        <p:txBody>
          <a:bodyPr/>
          <a:lstStyle/>
          <a:p>
            <a:r>
              <a:rPr lang="en-US" b="1" dirty="0"/>
              <a:t>IEEE definition</a:t>
            </a:r>
          </a:p>
          <a:p>
            <a:r>
              <a:rPr lang="en-US" dirty="0"/>
              <a:t>Software is Computer programs, procedures, and possibly associated documentation and data pertaining to the operation of a computer system.</a:t>
            </a:r>
          </a:p>
          <a:p>
            <a:endParaRPr lang="en-US" dirty="0"/>
          </a:p>
          <a:p>
            <a:endParaRPr lang="en-US" dirty="0"/>
          </a:p>
        </p:txBody>
      </p:sp>
      <p:sp>
        <p:nvSpPr>
          <p:cNvPr id="4" name="Slide Number Placeholder 3">
            <a:extLst>
              <a:ext uri="{FF2B5EF4-FFF2-40B4-BE49-F238E27FC236}">
                <a16:creationId xmlns:a16="http://schemas.microsoft.com/office/drawing/2014/main" id="{66C237D6-F4DD-A464-42E6-B0589D08CF7F}"/>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2605440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show="0">
  <p:cSld>
    <p:spTree>
      <p:nvGrpSpPr>
        <p:cNvPr id="1" name="Shape 344"/>
        <p:cNvGrpSpPr/>
        <p:nvPr/>
      </p:nvGrpSpPr>
      <p:grpSpPr>
        <a:xfrm>
          <a:off x="0" y="0"/>
          <a:ext cx="0" cy="0"/>
          <a:chOff x="0" y="0"/>
          <a:chExt cx="0" cy="0"/>
        </a:xfrm>
      </p:grpSpPr>
      <p:sp>
        <p:nvSpPr>
          <p:cNvPr id="345" name="Google Shape;345;p25"/>
          <p:cNvSpPr txBox="1">
            <a:spLocks noGrp="1"/>
          </p:cNvSpPr>
          <p:nvPr>
            <p:ph type="title"/>
          </p:nvPr>
        </p:nvSpPr>
        <p:spPr>
          <a:noFill/>
          <a:ln>
            <a:noFill/>
          </a:ln>
        </p:spPr>
        <p:txBody>
          <a:bodyPr spcFirstLastPara="1" vert="horz" wrap="square" lIns="91425" tIns="45700" rIns="91425" bIns="45700" rtlCol="0" anchor="ctr" anchorCtr="0">
            <a:normAutofit/>
          </a:bodyPr>
          <a:lstStyle/>
          <a:p>
            <a:r>
              <a:rPr lang="en-US"/>
              <a:t>Causes of Software Error</a:t>
            </a:r>
          </a:p>
        </p:txBody>
      </p:sp>
      <p:sp>
        <p:nvSpPr>
          <p:cNvPr id="346" name="Google Shape;346;p25"/>
          <p:cNvSpPr txBox="1">
            <a:spLocks noGrp="1"/>
          </p:cNvSpPr>
          <p:nvPr>
            <p:ph idx="1"/>
          </p:nvPr>
        </p:nvSpPr>
        <p:spPr>
          <a:noFill/>
          <a:ln>
            <a:noFill/>
          </a:ln>
        </p:spPr>
        <p:txBody>
          <a:bodyPr spcFirstLastPara="1" vert="horz" wrap="square" lIns="91425" tIns="45700" rIns="91425" bIns="45700" rtlCol="0" anchor="t" anchorCtr="0">
            <a:normAutofit/>
          </a:bodyPr>
          <a:lstStyle/>
          <a:p>
            <a:r>
              <a:rPr lang="en-US">
                <a:sym typeface="Corbel"/>
              </a:rPr>
              <a:t>Client–developer</a:t>
            </a:r>
            <a:r>
              <a:rPr lang="en-US">
                <a:sym typeface="Times New Roman"/>
              </a:rPr>
              <a:t> </a:t>
            </a:r>
            <a:r>
              <a:rPr lang="en-US">
                <a:sym typeface="Corbel"/>
              </a:rPr>
              <a:t>communication</a:t>
            </a:r>
            <a:r>
              <a:rPr lang="en-US">
                <a:sym typeface="Times New Roman"/>
              </a:rPr>
              <a:t> </a:t>
            </a:r>
            <a:r>
              <a:rPr lang="en-US">
                <a:sym typeface="Corbel"/>
              </a:rPr>
              <a:t>failures</a:t>
            </a:r>
            <a:endParaRPr lang="en-US"/>
          </a:p>
          <a:p>
            <a:pPr lvl="1"/>
            <a:r>
              <a:rPr lang="en-US">
                <a:sym typeface="Corbel"/>
              </a:rPr>
              <a:t>Misunderstanding</a:t>
            </a:r>
            <a:r>
              <a:rPr lang="en-US">
                <a:sym typeface="Times New Roman"/>
              </a:rPr>
              <a:t> </a:t>
            </a:r>
            <a:r>
              <a:rPr lang="en-US">
                <a:sym typeface="Corbel"/>
              </a:rPr>
              <a:t>requirement,</a:t>
            </a:r>
            <a:r>
              <a:rPr lang="en-US">
                <a:sym typeface="Times New Roman"/>
              </a:rPr>
              <a:t> </a:t>
            </a:r>
            <a:r>
              <a:rPr lang="en-US">
                <a:sym typeface="Corbel"/>
              </a:rPr>
              <a:t>change, design,…,etc.</a:t>
            </a:r>
            <a:endParaRPr lang="en-US"/>
          </a:p>
          <a:p>
            <a:r>
              <a:rPr lang="en-US">
                <a:sym typeface="Corbel"/>
              </a:rPr>
              <a:t>Deliberate</a:t>
            </a:r>
            <a:r>
              <a:rPr lang="en-US">
                <a:sym typeface="Times New Roman"/>
              </a:rPr>
              <a:t> </a:t>
            </a:r>
            <a:r>
              <a:rPr lang="en-US">
                <a:sym typeface="Corbel"/>
              </a:rPr>
              <a:t>deviations</a:t>
            </a:r>
            <a:r>
              <a:rPr lang="en-US">
                <a:sym typeface="Times New Roman"/>
              </a:rPr>
              <a:t> </a:t>
            </a:r>
            <a:r>
              <a:rPr lang="en-US">
                <a:sym typeface="Corbel"/>
              </a:rPr>
              <a:t>from</a:t>
            </a:r>
            <a:r>
              <a:rPr lang="en-US">
                <a:sym typeface="Times New Roman"/>
              </a:rPr>
              <a:t> </a:t>
            </a:r>
            <a:r>
              <a:rPr lang="en-US">
                <a:sym typeface="Corbel"/>
              </a:rPr>
              <a:t>software requirements</a:t>
            </a:r>
            <a:endParaRPr lang="en-US"/>
          </a:p>
          <a:p>
            <a:pPr lvl="1"/>
            <a:r>
              <a:rPr lang="en-US">
                <a:sym typeface="Corbel"/>
              </a:rPr>
              <a:t>The</a:t>
            </a:r>
            <a:r>
              <a:rPr lang="en-US">
                <a:sym typeface="Times New Roman"/>
              </a:rPr>
              <a:t> </a:t>
            </a:r>
            <a:r>
              <a:rPr lang="en-US">
                <a:sym typeface="Corbel"/>
              </a:rPr>
              <a:t>developer</a:t>
            </a:r>
            <a:r>
              <a:rPr lang="en-US">
                <a:sym typeface="Times New Roman"/>
              </a:rPr>
              <a:t> </a:t>
            </a:r>
            <a:r>
              <a:rPr lang="en-US">
                <a:sym typeface="Corbel"/>
              </a:rPr>
              <a:t>reuses</a:t>
            </a:r>
            <a:r>
              <a:rPr lang="en-US">
                <a:sym typeface="Times New Roman"/>
              </a:rPr>
              <a:t> </a:t>
            </a:r>
            <a:r>
              <a:rPr lang="en-US">
                <a:sym typeface="Corbel"/>
              </a:rPr>
              <a:t>software</a:t>
            </a:r>
            <a:r>
              <a:rPr lang="en-US">
                <a:sym typeface="Times New Roman"/>
              </a:rPr>
              <a:t> </a:t>
            </a:r>
            <a:r>
              <a:rPr lang="en-US">
                <a:sym typeface="Corbel"/>
              </a:rPr>
              <a:t>modules</a:t>
            </a:r>
            <a:r>
              <a:rPr lang="en-US">
                <a:sym typeface="Times New Roman"/>
              </a:rPr>
              <a:t> </a:t>
            </a:r>
            <a:r>
              <a:rPr lang="en-US">
                <a:sym typeface="Corbel"/>
              </a:rPr>
              <a:t>taken</a:t>
            </a:r>
            <a:r>
              <a:rPr lang="en-US">
                <a:sym typeface="Times New Roman"/>
              </a:rPr>
              <a:t> </a:t>
            </a:r>
            <a:r>
              <a:rPr lang="en-US">
                <a:sym typeface="Corbel"/>
              </a:rPr>
              <a:t>from</a:t>
            </a:r>
            <a:r>
              <a:rPr lang="en-US">
                <a:sym typeface="Times New Roman"/>
              </a:rPr>
              <a:t> </a:t>
            </a:r>
            <a:r>
              <a:rPr lang="en-US">
                <a:sym typeface="Corbel"/>
              </a:rPr>
              <a:t>an</a:t>
            </a:r>
            <a:r>
              <a:rPr lang="en-US">
                <a:sym typeface="Times New Roman"/>
              </a:rPr>
              <a:t> </a:t>
            </a:r>
            <a:r>
              <a:rPr lang="en-US">
                <a:sym typeface="Corbel"/>
              </a:rPr>
              <a:t>earlier</a:t>
            </a:r>
            <a:r>
              <a:rPr lang="en-US">
                <a:sym typeface="Times New Roman"/>
              </a:rPr>
              <a:t> </a:t>
            </a:r>
            <a:r>
              <a:rPr lang="en-US">
                <a:sym typeface="Corbel"/>
              </a:rPr>
              <a:t>project</a:t>
            </a:r>
            <a:r>
              <a:rPr lang="en-US">
                <a:sym typeface="Times New Roman"/>
              </a:rPr>
              <a:t> </a:t>
            </a:r>
            <a:r>
              <a:rPr lang="en-US">
                <a:sym typeface="Corbel"/>
              </a:rPr>
              <a:t>without</a:t>
            </a:r>
            <a:r>
              <a:rPr lang="en-US">
                <a:sym typeface="Times New Roman"/>
              </a:rPr>
              <a:t> </a:t>
            </a:r>
            <a:r>
              <a:rPr lang="en-US">
                <a:sym typeface="Corbel"/>
              </a:rPr>
              <a:t>sufficient</a:t>
            </a:r>
            <a:r>
              <a:rPr lang="en-US">
                <a:sym typeface="Times New Roman"/>
              </a:rPr>
              <a:t> </a:t>
            </a:r>
            <a:r>
              <a:rPr lang="en-US">
                <a:sym typeface="Corbel"/>
              </a:rPr>
              <a:t>analysis</a:t>
            </a:r>
            <a:r>
              <a:rPr lang="en-US">
                <a:sym typeface="Times New Roman"/>
              </a:rPr>
              <a:t> </a:t>
            </a:r>
            <a:r>
              <a:rPr lang="en-US">
                <a:sym typeface="Corbel"/>
              </a:rPr>
              <a:t>of</a:t>
            </a:r>
            <a:r>
              <a:rPr lang="en-US">
                <a:sym typeface="Times New Roman"/>
              </a:rPr>
              <a:t> </a:t>
            </a:r>
            <a:r>
              <a:rPr lang="en-US">
                <a:sym typeface="Corbel"/>
              </a:rPr>
              <a:t>the</a:t>
            </a:r>
            <a:r>
              <a:rPr lang="en-US">
                <a:sym typeface="Times New Roman"/>
              </a:rPr>
              <a:t> </a:t>
            </a:r>
            <a:r>
              <a:rPr lang="en-US">
                <a:sym typeface="Corbel"/>
              </a:rPr>
              <a:t>changes</a:t>
            </a:r>
            <a:r>
              <a:rPr lang="en-US">
                <a:sym typeface="Times New Roman"/>
              </a:rPr>
              <a:t> </a:t>
            </a:r>
            <a:r>
              <a:rPr lang="en-US">
                <a:sym typeface="Corbel"/>
              </a:rPr>
              <a:t>and</a:t>
            </a:r>
            <a:r>
              <a:rPr lang="en-US">
                <a:sym typeface="Times New Roman"/>
              </a:rPr>
              <a:t> </a:t>
            </a:r>
            <a:r>
              <a:rPr lang="en-US">
                <a:sym typeface="Corbel"/>
              </a:rPr>
              <a:t>adaptations</a:t>
            </a:r>
            <a:r>
              <a:rPr lang="en-US">
                <a:sym typeface="Times New Roman"/>
              </a:rPr>
              <a:t> </a:t>
            </a:r>
            <a:r>
              <a:rPr lang="en-US">
                <a:sym typeface="Corbel"/>
              </a:rPr>
              <a:t>needed</a:t>
            </a:r>
            <a:r>
              <a:rPr lang="en-US">
                <a:sym typeface="Times New Roman"/>
              </a:rPr>
              <a:t> </a:t>
            </a:r>
            <a:r>
              <a:rPr lang="en-US">
                <a:sym typeface="Corbel"/>
              </a:rPr>
              <a:t>to</a:t>
            </a:r>
            <a:r>
              <a:rPr lang="en-US">
                <a:sym typeface="Times New Roman"/>
              </a:rPr>
              <a:t> </a:t>
            </a:r>
            <a:r>
              <a:rPr lang="en-US">
                <a:sym typeface="Corbel"/>
              </a:rPr>
              <a:t>correctly</a:t>
            </a:r>
            <a:r>
              <a:rPr lang="en-US">
                <a:sym typeface="Times New Roman"/>
              </a:rPr>
              <a:t> </a:t>
            </a:r>
            <a:r>
              <a:rPr lang="en-US">
                <a:sym typeface="Corbel"/>
              </a:rPr>
              <a:t>fulfill</a:t>
            </a:r>
            <a:r>
              <a:rPr lang="en-US">
                <a:sym typeface="Times New Roman"/>
              </a:rPr>
              <a:t> </a:t>
            </a:r>
            <a:r>
              <a:rPr lang="en-US">
                <a:sym typeface="Corbel"/>
              </a:rPr>
              <a:t>all</a:t>
            </a:r>
            <a:r>
              <a:rPr lang="en-US">
                <a:sym typeface="Times New Roman"/>
              </a:rPr>
              <a:t> </a:t>
            </a:r>
            <a:r>
              <a:rPr lang="en-US">
                <a:sym typeface="Corbel"/>
              </a:rPr>
              <a:t>the</a:t>
            </a:r>
            <a:r>
              <a:rPr lang="en-US">
                <a:sym typeface="Times New Roman"/>
              </a:rPr>
              <a:t> </a:t>
            </a:r>
            <a:r>
              <a:rPr lang="en-US">
                <a:sym typeface="Corbel"/>
              </a:rPr>
              <a:t>new</a:t>
            </a:r>
            <a:r>
              <a:rPr lang="en-US">
                <a:sym typeface="Times New Roman"/>
              </a:rPr>
              <a:t> </a:t>
            </a:r>
            <a:r>
              <a:rPr lang="en-US">
                <a:sym typeface="Corbel"/>
              </a:rPr>
              <a:t>requirements.</a:t>
            </a:r>
            <a:endParaRPr lang="en-US"/>
          </a:p>
          <a:p>
            <a:pPr lvl="1"/>
            <a:r>
              <a:rPr lang="en-US">
                <a:sym typeface="Corbel"/>
              </a:rPr>
              <a:t>Due</a:t>
            </a:r>
            <a:r>
              <a:rPr lang="en-US">
                <a:sym typeface="Times New Roman"/>
              </a:rPr>
              <a:t> </a:t>
            </a:r>
            <a:r>
              <a:rPr lang="en-US">
                <a:sym typeface="Corbel"/>
              </a:rPr>
              <a:t>to</a:t>
            </a:r>
            <a:r>
              <a:rPr lang="en-US">
                <a:sym typeface="Times New Roman"/>
              </a:rPr>
              <a:t> </a:t>
            </a:r>
            <a:r>
              <a:rPr lang="en-US">
                <a:sym typeface="Corbel"/>
              </a:rPr>
              <a:t>time</a:t>
            </a:r>
            <a:r>
              <a:rPr lang="en-US">
                <a:sym typeface="Times New Roman"/>
              </a:rPr>
              <a:t> </a:t>
            </a:r>
            <a:r>
              <a:rPr lang="en-US">
                <a:sym typeface="Corbel"/>
              </a:rPr>
              <a:t>or</a:t>
            </a:r>
            <a:r>
              <a:rPr lang="en-US">
                <a:sym typeface="Times New Roman"/>
              </a:rPr>
              <a:t> </a:t>
            </a:r>
            <a:r>
              <a:rPr lang="en-US">
                <a:sym typeface="Corbel"/>
              </a:rPr>
              <a:t>budget</a:t>
            </a:r>
            <a:r>
              <a:rPr lang="en-US">
                <a:sym typeface="Times New Roman"/>
              </a:rPr>
              <a:t> </a:t>
            </a:r>
            <a:r>
              <a:rPr lang="en-US">
                <a:sym typeface="Corbel"/>
              </a:rPr>
              <a:t>pressures,</a:t>
            </a:r>
            <a:r>
              <a:rPr lang="en-US">
                <a:sym typeface="Times New Roman"/>
              </a:rPr>
              <a:t> </a:t>
            </a:r>
            <a:r>
              <a:rPr lang="en-US">
                <a:sym typeface="Corbel"/>
              </a:rPr>
              <a:t>the</a:t>
            </a:r>
            <a:r>
              <a:rPr lang="en-US">
                <a:sym typeface="Times New Roman"/>
              </a:rPr>
              <a:t> </a:t>
            </a:r>
            <a:r>
              <a:rPr lang="en-US">
                <a:sym typeface="Corbel"/>
              </a:rPr>
              <a:t>developer</a:t>
            </a:r>
            <a:r>
              <a:rPr lang="en-US">
                <a:sym typeface="Times New Roman"/>
              </a:rPr>
              <a:t> </a:t>
            </a:r>
            <a:r>
              <a:rPr lang="en-US">
                <a:sym typeface="Corbel"/>
              </a:rPr>
              <a:t>decides</a:t>
            </a:r>
            <a:r>
              <a:rPr lang="en-US">
                <a:sym typeface="Times New Roman"/>
              </a:rPr>
              <a:t> </a:t>
            </a:r>
            <a:r>
              <a:rPr lang="en-US">
                <a:sym typeface="Corbel"/>
              </a:rPr>
              <a:t>to</a:t>
            </a:r>
            <a:r>
              <a:rPr lang="en-US">
                <a:sym typeface="Times New Roman"/>
              </a:rPr>
              <a:t> </a:t>
            </a:r>
            <a:r>
              <a:rPr lang="en-US">
                <a:sym typeface="Corbel"/>
              </a:rPr>
              <a:t>omit</a:t>
            </a:r>
            <a:r>
              <a:rPr lang="en-US">
                <a:sym typeface="Times New Roman"/>
              </a:rPr>
              <a:t> </a:t>
            </a:r>
            <a:r>
              <a:rPr lang="en-US">
                <a:sym typeface="Corbel"/>
              </a:rPr>
              <a:t>part</a:t>
            </a:r>
            <a:r>
              <a:rPr lang="en-US">
                <a:sym typeface="Times New Roman"/>
              </a:rPr>
              <a:t> </a:t>
            </a:r>
            <a:r>
              <a:rPr lang="en-US">
                <a:sym typeface="Corbel"/>
              </a:rPr>
              <a:t>of</a:t>
            </a:r>
            <a:r>
              <a:rPr lang="en-US">
                <a:sym typeface="Times New Roman"/>
              </a:rPr>
              <a:t> </a:t>
            </a:r>
            <a:r>
              <a:rPr lang="en-US">
                <a:sym typeface="Corbel"/>
              </a:rPr>
              <a:t>the</a:t>
            </a:r>
            <a:r>
              <a:rPr lang="en-US">
                <a:sym typeface="Times New Roman"/>
              </a:rPr>
              <a:t> </a:t>
            </a:r>
            <a:r>
              <a:rPr lang="en-US">
                <a:sym typeface="Corbel"/>
              </a:rPr>
              <a:t>required</a:t>
            </a:r>
            <a:r>
              <a:rPr lang="en-US">
                <a:sym typeface="Times New Roman"/>
              </a:rPr>
              <a:t> </a:t>
            </a:r>
            <a:r>
              <a:rPr lang="en-US">
                <a:sym typeface="Corbel"/>
              </a:rPr>
              <a:t>functions</a:t>
            </a:r>
            <a:r>
              <a:rPr lang="en-US">
                <a:sym typeface="Times New Roman"/>
              </a:rPr>
              <a:t> </a:t>
            </a:r>
            <a:r>
              <a:rPr lang="en-US">
                <a:sym typeface="Corbel"/>
              </a:rPr>
              <a:t>in</a:t>
            </a:r>
            <a:r>
              <a:rPr lang="en-US">
                <a:sym typeface="Times New Roman"/>
              </a:rPr>
              <a:t> </a:t>
            </a:r>
            <a:r>
              <a:rPr lang="en-US">
                <a:sym typeface="Corbel"/>
              </a:rPr>
              <a:t>an</a:t>
            </a:r>
            <a:r>
              <a:rPr lang="en-US">
                <a:sym typeface="Times New Roman"/>
              </a:rPr>
              <a:t> </a:t>
            </a:r>
            <a:r>
              <a:rPr lang="en-US">
                <a:sym typeface="Corbel"/>
              </a:rPr>
              <a:t>attempt</a:t>
            </a:r>
            <a:r>
              <a:rPr lang="en-US">
                <a:sym typeface="Times New Roman"/>
              </a:rPr>
              <a:t> </a:t>
            </a:r>
            <a:r>
              <a:rPr lang="en-US">
                <a:sym typeface="Corbel"/>
              </a:rPr>
              <a:t>to</a:t>
            </a:r>
            <a:r>
              <a:rPr lang="en-US">
                <a:sym typeface="Times New Roman"/>
              </a:rPr>
              <a:t> </a:t>
            </a:r>
            <a:r>
              <a:rPr lang="en-US">
                <a:sym typeface="Corbel"/>
              </a:rPr>
              <a:t>cope</a:t>
            </a:r>
            <a:r>
              <a:rPr lang="en-US">
                <a:sym typeface="Times New Roman"/>
              </a:rPr>
              <a:t> </a:t>
            </a:r>
            <a:r>
              <a:rPr lang="en-US">
                <a:sym typeface="Corbel"/>
              </a:rPr>
              <a:t>with</a:t>
            </a:r>
            <a:r>
              <a:rPr lang="en-US">
                <a:sym typeface="Times New Roman"/>
              </a:rPr>
              <a:t> </a:t>
            </a:r>
            <a:r>
              <a:rPr lang="en-US">
                <a:sym typeface="Corbel"/>
              </a:rPr>
              <a:t>these</a:t>
            </a:r>
            <a:r>
              <a:rPr lang="en-US">
                <a:sym typeface="Times New Roman"/>
              </a:rPr>
              <a:t> </a:t>
            </a:r>
            <a:r>
              <a:rPr lang="en-US">
                <a:sym typeface="Corbel"/>
              </a:rPr>
              <a:t>pressures</a:t>
            </a:r>
            <a:endParaRPr lang="en-US"/>
          </a:p>
          <a:p>
            <a:endParaRPr lang="en-US">
              <a:sym typeface="Corbel"/>
            </a:endParaRPr>
          </a:p>
          <a:p>
            <a:endParaRPr lang="en-US"/>
          </a:p>
        </p:txBody>
      </p:sp>
      <p:sp>
        <p:nvSpPr>
          <p:cNvPr id="349" name="Google Shape;349;p25"/>
          <p:cNvSpPr txBox="1">
            <a:spLocks noGrp="1"/>
          </p:cNvSpPr>
          <p:nvPr>
            <p:ph type="sldNum" sz="quarter" idx="12"/>
          </p:nvPr>
        </p:nvSpPr>
        <p:spPr>
          <a:xfrm>
            <a:off x="10134600" y="6356350"/>
            <a:ext cx="2057400" cy="365125"/>
          </a:xfrm>
          <a:prstGeom prst="rect">
            <a:avLst/>
          </a:prstGeom>
          <a:noFill/>
          <a:ln>
            <a:noFill/>
          </a:ln>
        </p:spPr>
        <p:txBody>
          <a:bodyPr spcFirstLastPara="1" vert="horz" wrap="square" lIns="91425" tIns="45700" rIns="91425" bIns="45700" rtlCol="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9pPr>
          </a:lstStyle>
          <a:p>
            <a:fld id="{00000000-1234-1234-1234-123412341234}" type="slidenum">
              <a:rPr lang="en-US" smtClean="0"/>
              <a:pPr/>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show="0">
  <p:cSld>
    <p:spTree>
      <p:nvGrpSpPr>
        <p:cNvPr id="1" name="Shape 353"/>
        <p:cNvGrpSpPr/>
        <p:nvPr/>
      </p:nvGrpSpPr>
      <p:grpSpPr>
        <a:xfrm>
          <a:off x="0" y="0"/>
          <a:ext cx="0" cy="0"/>
          <a:chOff x="0" y="0"/>
          <a:chExt cx="0" cy="0"/>
        </a:xfrm>
      </p:grpSpPr>
      <p:sp>
        <p:nvSpPr>
          <p:cNvPr id="354" name="Google Shape;354;p26"/>
          <p:cNvSpPr txBox="1">
            <a:spLocks noGrp="1"/>
          </p:cNvSpPr>
          <p:nvPr>
            <p:ph type="title"/>
          </p:nvPr>
        </p:nvSpPr>
        <p:spPr>
          <a:noFill/>
          <a:ln>
            <a:noFill/>
          </a:ln>
        </p:spPr>
        <p:txBody>
          <a:bodyPr spcFirstLastPara="1" vert="horz" wrap="square" lIns="91425" tIns="45700" rIns="91425" bIns="45700" rtlCol="0" anchor="ctr" anchorCtr="0">
            <a:normAutofit/>
          </a:bodyPr>
          <a:lstStyle/>
          <a:p>
            <a:r>
              <a:rPr lang="en-US"/>
              <a:t>Causes of Software Error</a:t>
            </a:r>
          </a:p>
        </p:txBody>
      </p:sp>
      <p:sp>
        <p:nvSpPr>
          <p:cNvPr id="355" name="Google Shape;355;p26"/>
          <p:cNvSpPr txBox="1">
            <a:spLocks noGrp="1"/>
          </p:cNvSpPr>
          <p:nvPr>
            <p:ph idx="1"/>
          </p:nvPr>
        </p:nvSpPr>
        <p:spPr>
          <a:noFill/>
          <a:ln>
            <a:noFill/>
          </a:ln>
        </p:spPr>
        <p:txBody>
          <a:bodyPr spcFirstLastPara="1" vert="horz" wrap="square" lIns="91425" tIns="45700" rIns="91425" bIns="45700" rtlCol="0" anchor="t" anchorCtr="0">
            <a:normAutofit/>
          </a:bodyPr>
          <a:lstStyle/>
          <a:p>
            <a:r>
              <a:rPr lang="en-US">
                <a:sym typeface="Corbel"/>
              </a:rPr>
              <a:t>Logical</a:t>
            </a:r>
            <a:r>
              <a:rPr lang="en-US">
                <a:sym typeface="Times New Roman"/>
              </a:rPr>
              <a:t> </a:t>
            </a:r>
            <a:r>
              <a:rPr lang="en-US">
                <a:sym typeface="Corbel"/>
              </a:rPr>
              <a:t>design</a:t>
            </a:r>
            <a:r>
              <a:rPr lang="en-US">
                <a:sym typeface="Times New Roman"/>
              </a:rPr>
              <a:t> </a:t>
            </a:r>
            <a:r>
              <a:rPr lang="en-US">
                <a:sym typeface="Corbel"/>
              </a:rPr>
              <a:t>error</a:t>
            </a:r>
            <a:endParaRPr lang="en-US"/>
          </a:p>
        </p:txBody>
      </p:sp>
      <p:sp>
        <p:nvSpPr>
          <p:cNvPr id="359" name="Google Shape;359;p26"/>
          <p:cNvSpPr txBox="1">
            <a:spLocks noGrp="1"/>
          </p:cNvSpPr>
          <p:nvPr>
            <p:ph type="sldNum" sz="quarter" idx="12"/>
          </p:nvPr>
        </p:nvSpPr>
        <p:spPr>
          <a:xfrm>
            <a:off x="10134600" y="6356350"/>
            <a:ext cx="2057400" cy="365125"/>
          </a:xfrm>
          <a:prstGeom prst="rect">
            <a:avLst/>
          </a:prstGeom>
          <a:noFill/>
          <a:ln>
            <a:noFill/>
          </a:ln>
        </p:spPr>
        <p:txBody>
          <a:bodyPr spcFirstLastPara="1" vert="horz" wrap="square" lIns="91425" tIns="45700" rIns="91425" bIns="45700" rtlCol="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9pPr>
          </a:lstStyle>
          <a:p>
            <a:fld id="{00000000-1234-1234-1234-123412341234}" type="slidenum">
              <a:rPr lang="en-US" smtClean="0"/>
              <a:pPr/>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show="0">
  <p:cSld>
    <p:spTree>
      <p:nvGrpSpPr>
        <p:cNvPr id="1" name="Shape 363"/>
        <p:cNvGrpSpPr/>
        <p:nvPr/>
      </p:nvGrpSpPr>
      <p:grpSpPr>
        <a:xfrm>
          <a:off x="0" y="0"/>
          <a:ext cx="0" cy="0"/>
          <a:chOff x="0" y="0"/>
          <a:chExt cx="0" cy="0"/>
        </a:xfrm>
      </p:grpSpPr>
      <p:sp>
        <p:nvSpPr>
          <p:cNvPr id="364" name="Google Shape;364;p27"/>
          <p:cNvSpPr txBox="1">
            <a:spLocks noGrp="1"/>
          </p:cNvSpPr>
          <p:nvPr>
            <p:ph type="title"/>
          </p:nvPr>
        </p:nvSpPr>
        <p:spPr>
          <a:noFill/>
          <a:ln>
            <a:noFill/>
          </a:ln>
        </p:spPr>
        <p:txBody>
          <a:bodyPr spcFirstLastPara="1" vert="horz" wrap="square" lIns="91425" tIns="45700" rIns="91425" bIns="45700" rtlCol="0" anchor="ctr" anchorCtr="0">
            <a:normAutofit/>
          </a:bodyPr>
          <a:lstStyle/>
          <a:p>
            <a:r>
              <a:rPr lang="en-US"/>
              <a:t>Causes of Software Error</a:t>
            </a:r>
          </a:p>
        </p:txBody>
      </p:sp>
      <p:sp>
        <p:nvSpPr>
          <p:cNvPr id="365" name="Google Shape;365;p27"/>
          <p:cNvSpPr txBox="1">
            <a:spLocks noGrp="1"/>
          </p:cNvSpPr>
          <p:nvPr>
            <p:ph idx="1"/>
          </p:nvPr>
        </p:nvSpPr>
        <p:spPr>
          <a:noFill/>
          <a:ln>
            <a:noFill/>
          </a:ln>
        </p:spPr>
        <p:txBody>
          <a:bodyPr spcFirstLastPara="1" vert="horz" wrap="square" lIns="91425" tIns="45700" rIns="91425" bIns="45700" rtlCol="0" anchor="t" anchorCtr="0">
            <a:normAutofit/>
          </a:bodyPr>
          <a:lstStyle/>
          <a:p>
            <a:r>
              <a:rPr lang="en-US" dirty="0">
                <a:sym typeface="Corbel"/>
              </a:rPr>
              <a:t>Coding</a:t>
            </a:r>
            <a:r>
              <a:rPr lang="en-US" dirty="0">
                <a:sym typeface="Times New Roman"/>
              </a:rPr>
              <a:t> </a:t>
            </a:r>
            <a:r>
              <a:rPr lang="en-US" dirty="0">
                <a:sym typeface="Corbel"/>
              </a:rPr>
              <a:t>error</a:t>
            </a:r>
            <a:endParaRPr lang="en-US" dirty="0"/>
          </a:p>
          <a:p>
            <a:endParaRPr lang="en-US" dirty="0">
              <a:sym typeface="Corbel"/>
            </a:endParaRPr>
          </a:p>
          <a:p>
            <a:endParaRPr lang="en-US" dirty="0">
              <a:sym typeface="Corbel"/>
            </a:endParaRPr>
          </a:p>
          <a:p>
            <a:endParaRPr lang="en-US" dirty="0">
              <a:sym typeface="Corbel"/>
            </a:endParaRPr>
          </a:p>
          <a:p>
            <a:endParaRPr lang="en-US" dirty="0">
              <a:sym typeface="Corbel"/>
            </a:endParaRPr>
          </a:p>
          <a:p>
            <a:r>
              <a:rPr lang="en-US" dirty="0">
                <a:sym typeface="Corbel"/>
              </a:rPr>
              <a:t>Non-compliance</a:t>
            </a:r>
            <a:r>
              <a:rPr lang="en-US" dirty="0">
                <a:sym typeface="Times New Roman"/>
              </a:rPr>
              <a:t> </a:t>
            </a:r>
            <a:r>
              <a:rPr lang="en-US" dirty="0">
                <a:sym typeface="Corbel"/>
              </a:rPr>
              <a:t>with</a:t>
            </a:r>
            <a:r>
              <a:rPr lang="en-US" dirty="0">
                <a:sym typeface="Times New Roman"/>
              </a:rPr>
              <a:t> </a:t>
            </a:r>
            <a:r>
              <a:rPr lang="en-US" dirty="0">
                <a:sym typeface="Corbel"/>
              </a:rPr>
              <a:t>documentation</a:t>
            </a:r>
            <a:r>
              <a:rPr lang="en-US" dirty="0">
                <a:sym typeface="Times New Roman"/>
              </a:rPr>
              <a:t> </a:t>
            </a:r>
            <a:r>
              <a:rPr lang="en-US" dirty="0">
                <a:sym typeface="Corbel"/>
              </a:rPr>
              <a:t>and coding</a:t>
            </a:r>
            <a:r>
              <a:rPr lang="en-US" dirty="0">
                <a:sym typeface="Times New Roman"/>
              </a:rPr>
              <a:t> </a:t>
            </a:r>
            <a:r>
              <a:rPr lang="en-US" dirty="0">
                <a:sym typeface="Corbel"/>
              </a:rPr>
              <a:t>instructions.</a:t>
            </a:r>
            <a:endParaRPr lang="en-US" dirty="0"/>
          </a:p>
          <a:p>
            <a:pPr lvl="1"/>
            <a:r>
              <a:rPr lang="en-US" dirty="0">
                <a:sym typeface="Corbel"/>
              </a:rPr>
              <a:t>Document</a:t>
            </a:r>
            <a:r>
              <a:rPr lang="en-US" dirty="0">
                <a:sym typeface="Times New Roman"/>
              </a:rPr>
              <a:t> </a:t>
            </a:r>
            <a:r>
              <a:rPr lang="en-US" dirty="0">
                <a:sym typeface="Corbel"/>
              </a:rPr>
              <a:t>standard. </a:t>
            </a:r>
            <a:endParaRPr lang="en-US" dirty="0"/>
          </a:p>
          <a:p>
            <a:pPr lvl="1"/>
            <a:r>
              <a:rPr lang="en-US" dirty="0">
                <a:sym typeface="Corbel"/>
              </a:rPr>
              <a:t>Coding</a:t>
            </a:r>
            <a:r>
              <a:rPr lang="en-US" dirty="0">
                <a:sym typeface="Times New Roman"/>
              </a:rPr>
              <a:t> </a:t>
            </a:r>
            <a:r>
              <a:rPr lang="en-US" dirty="0">
                <a:sym typeface="Corbel"/>
              </a:rPr>
              <a:t>standard.</a:t>
            </a:r>
          </a:p>
          <a:p>
            <a:endParaRPr lang="en-US" dirty="0">
              <a:sym typeface="Corbel"/>
            </a:endParaRPr>
          </a:p>
          <a:p>
            <a:endParaRPr lang="en-US" dirty="0"/>
          </a:p>
        </p:txBody>
      </p:sp>
      <p:sp>
        <p:nvSpPr>
          <p:cNvPr id="369" name="Google Shape;369;p27"/>
          <p:cNvSpPr txBox="1">
            <a:spLocks noGrp="1"/>
          </p:cNvSpPr>
          <p:nvPr>
            <p:ph type="sldNum" sz="quarter" idx="12"/>
          </p:nvPr>
        </p:nvSpPr>
        <p:spPr>
          <a:xfrm>
            <a:off x="10134600" y="6356350"/>
            <a:ext cx="2057400" cy="365125"/>
          </a:xfrm>
          <a:prstGeom prst="rect">
            <a:avLst/>
          </a:prstGeom>
          <a:noFill/>
          <a:ln>
            <a:noFill/>
          </a:ln>
        </p:spPr>
        <p:txBody>
          <a:bodyPr spcFirstLastPara="1" vert="horz" wrap="square" lIns="91425" tIns="45700" rIns="91425" bIns="45700" rtlCol="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9pPr>
          </a:lstStyle>
          <a:p>
            <a:fld id="{00000000-1234-1234-1234-123412341234}" type="slidenum">
              <a:rPr lang="en-US" smtClean="0"/>
              <a:pPr/>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show="0">
  <p:cSld>
    <p:spTree>
      <p:nvGrpSpPr>
        <p:cNvPr id="1" name="Shape 373"/>
        <p:cNvGrpSpPr/>
        <p:nvPr/>
      </p:nvGrpSpPr>
      <p:grpSpPr>
        <a:xfrm>
          <a:off x="0" y="0"/>
          <a:ext cx="0" cy="0"/>
          <a:chOff x="0" y="0"/>
          <a:chExt cx="0" cy="0"/>
        </a:xfrm>
      </p:grpSpPr>
      <p:sp>
        <p:nvSpPr>
          <p:cNvPr id="374" name="Google Shape;374;p28"/>
          <p:cNvSpPr txBox="1">
            <a:spLocks noGrp="1"/>
          </p:cNvSpPr>
          <p:nvPr>
            <p:ph type="title"/>
          </p:nvPr>
        </p:nvSpPr>
        <p:spPr>
          <a:noFill/>
          <a:ln>
            <a:noFill/>
          </a:ln>
        </p:spPr>
        <p:txBody>
          <a:bodyPr spcFirstLastPara="1" vert="horz" wrap="square" lIns="91425" tIns="45700" rIns="91425" bIns="45700" rtlCol="0" anchor="ctr" anchorCtr="0">
            <a:normAutofit/>
          </a:bodyPr>
          <a:lstStyle/>
          <a:p>
            <a:r>
              <a:rPr lang="en-US"/>
              <a:t>Causes of Software Error</a:t>
            </a:r>
          </a:p>
        </p:txBody>
      </p:sp>
      <p:sp>
        <p:nvSpPr>
          <p:cNvPr id="375" name="Google Shape;375;p28"/>
          <p:cNvSpPr txBox="1">
            <a:spLocks noGrp="1"/>
          </p:cNvSpPr>
          <p:nvPr>
            <p:ph idx="1"/>
          </p:nvPr>
        </p:nvSpPr>
        <p:spPr>
          <a:noFill/>
          <a:ln>
            <a:noFill/>
          </a:ln>
        </p:spPr>
        <p:txBody>
          <a:bodyPr spcFirstLastPara="1" vert="horz" wrap="square" lIns="91425" tIns="45700" rIns="91425" bIns="45700" rtlCol="0" anchor="t" anchorCtr="0">
            <a:normAutofit/>
          </a:bodyPr>
          <a:lstStyle/>
          <a:p>
            <a:r>
              <a:rPr lang="en-US" dirty="0">
                <a:sym typeface="Corbel"/>
              </a:rPr>
              <a:t>Shortcomings</a:t>
            </a:r>
            <a:r>
              <a:rPr lang="en-US" dirty="0">
                <a:sym typeface="Times New Roman"/>
              </a:rPr>
              <a:t> </a:t>
            </a:r>
            <a:r>
              <a:rPr lang="en-US" dirty="0">
                <a:sym typeface="Corbel"/>
              </a:rPr>
              <a:t>of</a:t>
            </a:r>
            <a:r>
              <a:rPr lang="en-US" dirty="0">
                <a:sym typeface="Times New Roman"/>
              </a:rPr>
              <a:t> </a:t>
            </a:r>
            <a:r>
              <a:rPr lang="en-US" dirty="0">
                <a:sym typeface="Corbel"/>
              </a:rPr>
              <a:t>the</a:t>
            </a:r>
            <a:r>
              <a:rPr lang="en-US" dirty="0">
                <a:sym typeface="Times New Roman"/>
              </a:rPr>
              <a:t> </a:t>
            </a:r>
            <a:r>
              <a:rPr lang="en-US" dirty="0">
                <a:sym typeface="Corbel"/>
              </a:rPr>
              <a:t>testing</a:t>
            </a:r>
            <a:r>
              <a:rPr lang="en-US" dirty="0">
                <a:sym typeface="Times New Roman"/>
              </a:rPr>
              <a:t> </a:t>
            </a:r>
            <a:r>
              <a:rPr lang="en-US" dirty="0">
                <a:sym typeface="Corbel"/>
              </a:rPr>
              <a:t>process </a:t>
            </a:r>
            <a:endParaRPr lang="en-US" dirty="0"/>
          </a:p>
          <a:p>
            <a:pPr lvl="1"/>
            <a:r>
              <a:rPr lang="en-US" dirty="0">
                <a:sym typeface="Corbel"/>
              </a:rPr>
              <a:t>Incomplete</a:t>
            </a:r>
            <a:r>
              <a:rPr lang="en-US" dirty="0">
                <a:sym typeface="Times New Roman"/>
              </a:rPr>
              <a:t> </a:t>
            </a:r>
            <a:r>
              <a:rPr lang="en-US" dirty="0">
                <a:sym typeface="Corbel"/>
              </a:rPr>
              <a:t>test</a:t>
            </a:r>
            <a:r>
              <a:rPr lang="en-US" dirty="0">
                <a:sym typeface="Times New Roman"/>
              </a:rPr>
              <a:t> </a:t>
            </a:r>
            <a:r>
              <a:rPr lang="en-US" dirty="0">
                <a:sym typeface="Corbel"/>
              </a:rPr>
              <a:t>plans</a:t>
            </a:r>
            <a:r>
              <a:rPr lang="en-US" dirty="0">
                <a:sym typeface="Times New Roman"/>
              </a:rPr>
              <a:t> </a:t>
            </a:r>
            <a:r>
              <a:rPr lang="en-US" dirty="0">
                <a:sym typeface="Corbel"/>
              </a:rPr>
              <a:t>leave</a:t>
            </a:r>
            <a:r>
              <a:rPr lang="en-US" dirty="0">
                <a:sym typeface="Times New Roman"/>
              </a:rPr>
              <a:t> </a:t>
            </a:r>
            <a:r>
              <a:rPr lang="en-US" dirty="0">
                <a:sym typeface="Corbel"/>
              </a:rPr>
              <a:t>untreated</a:t>
            </a:r>
            <a:r>
              <a:rPr lang="en-US" dirty="0">
                <a:sym typeface="Times New Roman"/>
              </a:rPr>
              <a:t> </a:t>
            </a:r>
            <a:r>
              <a:rPr lang="en-US" dirty="0">
                <a:sym typeface="Corbel"/>
              </a:rPr>
              <a:t>portions</a:t>
            </a:r>
            <a:r>
              <a:rPr lang="en-US" dirty="0">
                <a:sym typeface="Times New Roman"/>
              </a:rPr>
              <a:t> </a:t>
            </a:r>
            <a:r>
              <a:rPr lang="en-US" dirty="0">
                <a:sym typeface="Corbel"/>
              </a:rPr>
              <a:t>of</a:t>
            </a:r>
            <a:r>
              <a:rPr lang="en-US" dirty="0">
                <a:sym typeface="Times New Roman"/>
              </a:rPr>
              <a:t> </a:t>
            </a:r>
            <a:r>
              <a:rPr lang="en-US" dirty="0">
                <a:sym typeface="Corbel"/>
              </a:rPr>
              <a:t>the</a:t>
            </a:r>
            <a:r>
              <a:rPr lang="en-US" dirty="0">
                <a:sym typeface="Times New Roman"/>
              </a:rPr>
              <a:t> </a:t>
            </a:r>
            <a:r>
              <a:rPr lang="en-US" dirty="0">
                <a:sym typeface="Corbel"/>
              </a:rPr>
              <a:t>software</a:t>
            </a:r>
            <a:r>
              <a:rPr lang="en-US" dirty="0">
                <a:sym typeface="Times New Roman"/>
              </a:rPr>
              <a:t> </a:t>
            </a:r>
            <a:r>
              <a:rPr lang="en-US" dirty="0">
                <a:sym typeface="Corbel"/>
              </a:rPr>
              <a:t>or</a:t>
            </a:r>
            <a:r>
              <a:rPr lang="en-US" dirty="0">
                <a:sym typeface="Times New Roman"/>
              </a:rPr>
              <a:t> </a:t>
            </a:r>
            <a:r>
              <a:rPr lang="en-US" dirty="0">
                <a:sym typeface="Corbel"/>
              </a:rPr>
              <a:t>the</a:t>
            </a:r>
            <a:r>
              <a:rPr lang="en-US" dirty="0">
                <a:sym typeface="Times New Roman"/>
              </a:rPr>
              <a:t> </a:t>
            </a:r>
            <a:r>
              <a:rPr lang="en-US" dirty="0">
                <a:sym typeface="Corbel"/>
              </a:rPr>
              <a:t>application</a:t>
            </a:r>
            <a:r>
              <a:rPr lang="en-US" dirty="0">
                <a:sym typeface="Times New Roman"/>
              </a:rPr>
              <a:t> </a:t>
            </a:r>
            <a:r>
              <a:rPr lang="en-US" dirty="0">
                <a:sym typeface="Corbel"/>
              </a:rPr>
              <a:t>functions</a:t>
            </a:r>
            <a:r>
              <a:rPr lang="en-US" dirty="0">
                <a:sym typeface="Times New Roman"/>
              </a:rPr>
              <a:t> </a:t>
            </a:r>
            <a:r>
              <a:rPr lang="en-US" dirty="0">
                <a:sym typeface="Corbel"/>
              </a:rPr>
              <a:t>and</a:t>
            </a:r>
            <a:r>
              <a:rPr lang="en-US" dirty="0">
                <a:sym typeface="Times New Roman"/>
              </a:rPr>
              <a:t> </a:t>
            </a:r>
            <a:r>
              <a:rPr lang="en-US" dirty="0">
                <a:sym typeface="Corbel"/>
              </a:rPr>
              <a:t>states</a:t>
            </a:r>
            <a:r>
              <a:rPr lang="en-US" dirty="0">
                <a:sym typeface="Times New Roman"/>
              </a:rPr>
              <a:t> </a:t>
            </a:r>
            <a:r>
              <a:rPr lang="en-US" dirty="0">
                <a:sym typeface="Corbel"/>
              </a:rPr>
              <a:t>of</a:t>
            </a:r>
            <a:r>
              <a:rPr lang="en-US" dirty="0">
                <a:sym typeface="Times New Roman"/>
              </a:rPr>
              <a:t> </a:t>
            </a:r>
            <a:r>
              <a:rPr lang="en-US" dirty="0">
                <a:sym typeface="Corbel"/>
              </a:rPr>
              <a:t>the</a:t>
            </a:r>
            <a:r>
              <a:rPr lang="en-US" dirty="0">
                <a:sym typeface="Times New Roman"/>
              </a:rPr>
              <a:t> </a:t>
            </a:r>
            <a:r>
              <a:rPr lang="en-US" dirty="0">
                <a:sym typeface="Corbel"/>
              </a:rPr>
              <a:t>system.</a:t>
            </a:r>
            <a:endParaRPr lang="en-US" dirty="0"/>
          </a:p>
          <a:p>
            <a:pPr lvl="1"/>
            <a:r>
              <a:rPr lang="en-US" dirty="0">
                <a:sym typeface="Corbel"/>
              </a:rPr>
              <a:t>Failures</a:t>
            </a:r>
            <a:r>
              <a:rPr lang="en-US" dirty="0">
                <a:sym typeface="Times New Roman"/>
              </a:rPr>
              <a:t> </a:t>
            </a:r>
            <a:r>
              <a:rPr lang="en-US" dirty="0">
                <a:sym typeface="Corbel"/>
              </a:rPr>
              <a:t>to</a:t>
            </a:r>
            <a:r>
              <a:rPr lang="en-US" dirty="0">
                <a:sym typeface="Times New Roman"/>
              </a:rPr>
              <a:t> </a:t>
            </a:r>
            <a:r>
              <a:rPr lang="en-US" dirty="0">
                <a:sym typeface="Corbel"/>
              </a:rPr>
              <a:t>document</a:t>
            </a:r>
            <a:r>
              <a:rPr lang="en-US" dirty="0">
                <a:sym typeface="Times New Roman"/>
              </a:rPr>
              <a:t> </a:t>
            </a:r>
            <a:r>
              <a:rPr lang="en-US" dirty="0">
                <a:sym typeface="Corbel"/>
              </a:rPr>
              <a:t>and</a:t>
            </a:r>
            <a:r>
              <a:rPr lang="en-US" dirty="0">
                <a:sym typeface="Times New Roman"/>
              </a:rPr>
              <a:t> </a:t>
            </a:r>
            <a:r>
              <a:rPr lang="en-US" dirty="0">
                <a:sym typeface="Corbel"/>
              </a:rPr>
              <a:t>report</a:t>
            </a:r>
            <a:r>
              <a:rPr lang="en-US" dirty="0">
                <a:sym typeface="Times New Roman"/>
              </a:rPr>
              <a:t> </a:t>
            </a:r>
            <a:r>
              <a:rPr lang="en-US" dirty="0">
                <a:sym typeface="Corbel"/>
              </a:rPr>
              <a:t>detected</a:t>
            </a:r>
            <a:r>
              <a:rPr lang="en-US" dirty="0">
                <a:sym typeface="Times New Roman"/>
              </a:rPr>
              <a:t> </a:t>
            </a:r>
            <a:r>
              <a:rPr lang="en-US" dirty="0">
                <a:sym typeface="Corbel"/>
              </a:rPr>
              <a:t>errors</a:t>
            </a:r>
            <a:r>
              <a:rPr lang="en-US" dirty="0">
                <a:sym typeface="Times New Roman"/>
              </a:rPr>
              <a:t> </a:t>
            </a:r>
            <a:r>
              <a:rPr lang="en-US" dirty="0">
                <a:sym typeface="Corbel"/>
              </a:rPr>
              <a:t>and</a:t>
            </a:r>
            <a:r>
              <a:rPr lang="en-US" dirty="0">
                <a:sym typeface="Times New Roman"/>
              </a:rPr>
              <a:t> </a:t>
            </a:r>
            <a:r>
              <a:rPr lang="en-US" dirty="0">
                <a:sym typeface="Corbel"/>
              </a:rPr>
              <a:t>faults.</a:t>
            </a:r>
            <a:endParaRPr lang="en-US" dirty="0"/>
          </a:p>
          <a:p>
            <a:pPr lvl="1"/>
            <a:r>
              <a:rPr lang="en-US" dirty="0">
                <a:sym typeface="Corbel"/>
              </a:rPr>
              <a:t>Failure</a:t>
            </a:r>
            <a:r>
              <a:rPr lang="en-US" dirty="0">
                <a:sym typeface="Times New Roman"/>
              </a:rPr>
              <a:t> </a:t>
            </a:r>
            <a:r>
              <a:rPr lang="en-US" dirty="0">
                <a:sym typeface="Corbel"/>
              </a:rPr>
              <a:t>to</a:t>
            </a:r>
            <a:r>
              <a:rPr lang="en-US" dirty="0">
                <a:sym typeface="Times New Roman"/>
              </a:rPr>
              <a:t> </a:t>
            </a:r>
            <a:r>
              <a:rPr lang="en-US" dirty="0">
                <a:sym typeface="Corbel"/>
              </a:rPr>
              <a:t>promptly</a:t>
            </a:r>
            <a:r>
              <a:rPr lang="en-US" dirty="0">
                <a:sym typeface="Times New Roman"/>
              </a:rPr>
              <a:t> </a:t>
            </a:r>
            <a:r>
              <a:rPr lang="en-US" dirty="0">
                <a:sym typeface="Corbel"/>
              </a:rPr>
              <a:t>correct</a:t>
            </a:r>
            <a:r>
              <a:rPr lang="en-US" dirty="0">
                <a:sym typeface="Times New Roman"/>
              </a:rPr>
              <a:t> </a:t>
            </a:r>
            <a:r>
              <a:rPr lang="en-US" dirty="0">
                <a:sym typeface="Corbel"/>
              </a:rPr>
              <a:t>detected</a:t>
            </a:r>
            <a:r>
              <a:rPr lang="en-US" dirty="0">
                <a:sym typeface="Times New Roman"/>
              </a:rPr>
              <a:t> </a:t>
            </a:r>
            <a:r>
              <a:rPr lang="en-US" dirty="0">
                <a:sym typeface="Corbel"/>
              </a:rPr>
              <a:t>software</a:t>
            </a:r>
            <a:r>
              <a:rPr lang="en-US" dirty="0">
                <a:sym typeface="Times New Roman"/>
              </a:rPr>
              <a:t> </a:t>
            </a:r>
            <a:r>
              <a:rPr lang="en-US" dirty="0">
                <a:sym typeface="Corbel"/>
              </a:rPr>
              <a:t>faults</a:t>
            </a:r>
            <a:r>
              <a:rPr lang="en-US" dirty="0">
                <a:sym typeface="Times New Roman"/>
              </a:rPr>
              <a:t> </a:t>
            </a:r>
            <a:r>
              <a:rPr lang="en-US" dirty="0">
                <a:sym typeface="Corbel"/>
              </a:rPr>
              <a:t>as</a:t>
            </a:r>
            <a:r>
              <a:rPr lang="en-US" dirty="0">
                <a:sym typeface="Times New Roman"/>
              </a:rPr>
              <a:t> </a:t>
            </a:r>
            <a:r>
              <a:rPr lang="en-US" dirty="0">
                <a:sym typeface="Corbel"/>
              </a:rPr>
              <a:t>a</a:t>
            </a:r>
            <a:r>
              <a:rPr lang="en-US" dirty="0">
                <a:sym typeface="Times New Roman"/>
              </a:rPr>
              <a:t> </a:t>
            </a:r>
            <a:r>
              <a:rPr lang="en-US" dirty="0">
                <a:sym typeface="Corbel"/>
              </a:rPr>
              <a:t>result</a:t>
            </a:r>
            <a:r>
              <a:rPr lang="en-US" dirty="0">
                <a:sym typeface="Times New Roman"/>
              </a:rPr>
              <a:t> </a:t>
            </a:r>
            <a:r>
              <a:rPr lang="en-US" dirty="0">
                <a:sym typeface="Corbel"/>
              </a:rPr>
              <a:t>of</a:t>
            </a:r>
            <a:r>
              <a:rPr lang="en-US" dirty="0">
                <a:sym typeface="Times New Roman"/>
              </a:rPr>
              <a:t> </a:t>
            </a:r>
            <a:r>
              <a:rPr lang="en-US" dirty="0">
                <a:sym typeface="Corbel"/>
              </a:rPr>
              <a:t>in</a:t>
            </a:r>
            <a:r>
              <a:rPr lang="en-US" dirty="0">
                <a:sym typeface="Times New Roman"/>
              </a:rPr>
              <a:t> </a:t>
            </a:r>
            <a:r>
              <a:rPr lang="en-US" dirty="0">
                <a:sym typeface="Corbel"/>
              </a:rPr>
              <a:t>appropriate</a:t>
            </a:r>
            <a:r>
              <a:rPr lang="en-US" dirty="0">
                <a:sym typeface="Times New Roman"/>
              </a:rPr>
              <a:t> </a:t>
            </a:r>
            <a:r>
              <a:rPr lang="en-US" dirty="0">
                <a:sym typeface="Corbel"/>
              </a:rPr>
              <a:t>indications</a:t>
            </a:r>
            <a:r>
              <a:rPr lang="en-US" dirty="0">
                <a:sym typeface="Times New Roman"/>
              </a:rPr>
              <a:t> </a:t>
            </a:r>
            <a:r>
              <a:rPr lang="en-US" dirty="0">
                <a:sym typeface="Corbel"/>
              </a:rPr>
              <a:t>of</a:t>
            </a:r>
            <a:r>
              <a:rPr lang="en-US" dirty="0">
                <a:sym typeface="Times New Roman"/>
              </a:rPr>
              <a:t> </a:t>
            </a:r>
            <a:r>
              <a:rPr lang="en-US" dirty="0">
                <a:sym typeface="Corbel"/>
              </a:rPr>
              <a:t>the</a:t>
            </a:r>
            <a:r>
              <a:rPr lang="en-US" dirty="0">
                <a:sym typeface="Times New Roman"/>
              </a:rPr>
              <a:t> </a:t>
            </a:r>
            <a:r>
              <a:rPr lang="en-US" dirty="0">
                <a:sym typeface="Corbel"/>
              </a:rPr>
              <a:t>reasons</a:t>
            </a:r>
            <a:r>
              <a:rPr lang="en-US" dirty="0">
                <a:sym typeface="Times New Roman"/>
              </a:rPr>
              <a:t> </a:t>
            </a:r>
            <a:r>
              <a:rPr lang="en-US" dirty="0">
                <a:sym typeface="Corbel"/>
              </a:rPr>
              <a:t>for</a:t>
            </a:r>
            <a:r>
              <a:rPr lang="en-US" dirty="0">
                <a:sym typeface="Times New Roman"/>
              </a:rPr>
              <a:t> </a:t>
            </a:r>
            <a:r>
              <a:rPr lang="en-US" dirty="0">
                <a:sym typeface="Corbel"/>
              </a:rPr>
              <a:t>the</a:t>
            </a:r>
            <a:r>
              <a:rPr lang="en-US" dirty="0">
                <a:sym typeface="Times New Roman"/>
              </a:rPr>
              <a:t> </a:t>
            </a:r>
            <a:r>
              <a:rPr lang="en-US" dirty="0">
                <a:sym typeface="Corbel"/>
              </a:rPr>
              <a:t>fault.</a:t>
            </a:r>
            <a:endParaRPr lang="en-US" dirty="0"/>
          </a:p>
          <a:p>
            <a:pPr lvl="1"/>
            <a:r>
              <a:rPr lang="en-US" dirty="0">
                <a:sym typeface="Corbel"/>
              </a:rPr>
              <a:t>Incomplete</a:t>
            </a:r>
            <a:r>
              <a:rPr lang="en-US" dirty="0">
                <a:sym typeface="Times New Roman"/>
              </a:rPr>
              <a:t> </a:t>
            </a:r>
            <a:r>
              <a:rPr lang="en-US" dirty="0">
                <a:sym typeface="Corbel"/>
              </a:rPr>
              <a:t>correction</a:t>
            </a:r>
            <a:r>
              <a:rPr lang="en-US" dirty="0">
                <a:sym typeface="Times New Roman"/>
              </a:rPr>
              <a:t> </a:t>
            </a:r>
            <a:r>
              <a:rPr lang="en-US" dirty="0">
                <a:sym typeface="Corbel"/>
              </a:rPr>
              <a:t>of</a:t>
            </a:r>
            <a:r>
              <a:rPr lang="en-US" dirty="0">
                <a:sym typeface="Times New Roman"/>
              </a:rPr>
              <a:t> </a:t>
            </a:r>
            <a:r>
              <a:rPr lang="en-US" dirty="0">
                <a:sym typeface="Corbel"/>
              </a:rPr>
              <a:t>detected</a:t>
            </a:r>
            <a:r>
              <a:rPr lang="en-US" dirty="0">
                <a:sym typeface="Times New Roman"/>
              </a:rPr>
              <a:t> </a:t>
            </a:r>
            <a:r>
              <a:rPr lang="en-US" dirty="0">
                <a:sym typeface="Corbel"/>
              </a:rPr>
              <a:t>errors</a:t>
            </a:r>
            <a:r>
              <a:rPr lang="en-US" dirty="0">
                <a:sym typeface="Times New Roman"/>
              </a:rPr>
              <a:t> </a:t>
            </a:r>
            <a:r>
              <a:rPr lang="en-US" dirty="0">
                <a:sym typeface="Corbel"/>
              </a:rPr>
              <a:t>due</a:t>
            </a:r>
            <a:r>
              <a:rPr lang="en-US" dirty="0">
                <a:sym typeface="Times New Roman"/>
              </a:rPr>
              <a:t> </a:t>
            </a:r>
            <a:r>
              <a:rPr lang="en-US" dirty="0">
                <a:sym typeface="Corbel"/>
              </a:rPr>
              <a:t>to</a:t>
            </a:r>
            <a:r>
              <a:rPr lang="en-US" dirty="0">
                <a:sym typeface="Times New Roman"/>
              </a:rPr>
              <a:t> </a:t>
            </a:r>
            <a:r>
              <a:rPr lang="en-US" dirty="0">
                <a:sym typeface="Corbel"/>
              </a:rPr>
              <a:t>negligence</a:t>
            </a:r>
            <a:r>
              <a:rPr lang="en-US" dirty="0">
                <a:sym typeface="Times New Roman"/>
              </a:rPr>
              <a:t> </a:t>
            </a:r>
            <a:r>
              <a:rPr lang="en-US" dirty="0">
                <a:sym typeface="Corbel"/>
              </a:rPr>
              <a:t>or</a:t>
            </a:r>
            <a:r>
              <a:rPr lang="en-US" dirty="0">
                <a:sym typeface="Times New Roman"/>
              </a:rPr>
              <a:t> </a:t>
            </a:r>
            <a:r>
              <a:rPr lang="en-US" dirty="0">
                <a:sym typeface="Corbel"/>
              </a:rPr>
              <a:t>time</a:t>
            </a:r>
            <a:r>
              <a:rPr lang="en-US" dirty="0">
                <a:sym typeface="Times New Roman"/>
              </a:rPr>
              <a:t> </a:t>
            </a:r>
            <a:r>
              <a:rPr lang="en-US" dirty="0">
                <a:sym typeface="Corbel"/>
              </a:rPr>
              <a:t>pressures.</a:t>
            </a:r>
            <a:endParaRPr lang="en-US" dirty="0"/>
          </a:p>
          <a:p>
            <a:endParaRPr lang="en-US" dirty="0"/>
          </a:p>
        </p:txBody>
      </p:sp>
      <p:sp>
        <p:nvSpPr>
          <p:cNvPr id="378" name="Google Shape;378;p28"/>
          <p:cNvSpPr txBox="1">
            <a:spLocks noGrp="1"/>
          </p:cNvSpPr>
          <p:nvPr>
            <p:ph type="sldNum" sz="quarter" idx="12"/>
          </p:nvPr>
        </p:nvSpPr>
        <p:spPr>
          <a:xfrm>
            <a:off x="10134600" y="6356350"/>
            <a:ext cx="2057400" cy="365125"/>
          </a:xfrm>
          <a:prstGeom prst="rect">
            <a:avLst/>
          </a:prstGeom>
          <a:noFill/>
          <a:ln>
            <a:noFill/>
          </a:ln>
        </p:spPr>
        <p:txBody>
          <a:bodyPr spcFirstLastPara="1" vert="horz" wrap="square" lIns="91425" tIns="45700" rIns="91425" bIns="45700" rtlCol="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9pPr>
          </a:lstStyle>
          <a:p>
            <a:fld id="{00000000-1234-1234-1234-123412341234}" type="slidenum">
              <a:rPr lang="en-US" smtClean="0"/>
              <a:pPr/>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show="0">
  <p:cSld>
    <p:spTree>
      <p:nvGrpSpPr>
        <p:cNvPr id="1" name="Shape 382"/>
        <p:cNvGrpSpPr/>
        <p:nvPr/>
      </p:nvGrpSpPr>
      <p:grpSpPr>
        <a:xfrm>
          <a:off x="0" y="0"/>
          <a:ext cx="0" cy="0"/>
          <a:chOff x="0" y="0"/>
          <a:chExt cx="0" cy="0"/>
        </a:xfrm>
      </p:grpSpPr>
      <p:sp>
        <p:nvSpPr>
          <p:cNvPr id="383" name="Google Shape;383;p29"/>
          <p:cNvSpPr txBox="1">
            <a:spLocks noGrp="1"/>
          </p:cNvSpPr>
          <p:nvPr>
            <p:ph type="title"/>
          </p:nvPr>
        </p:nvSpPr>
        <p:spPr>
          <a:noFill/>
          <a:ln>
            <a:noFill/>
          </a:ln>
        </p:spPr>
        <p:txBody>
          <a:bodyPr spcFirstLastPara="1" vert="horz" wrap="square" lIns="91425" tIns="45700" rIns="91425" bIns="45700" rtlCol="0" anchor="ctr" anchorCtr="0">
            <a:normAutofit/>
          </a:bodyPr>
          <a:lstStyle/>
          <a:p>
            <a:r>
              <a:rPr lang="en-US"/>
              <a:t>Causes of Software Error</a:t>
            </a:r>
          </a:p>
        </p:txBody>
      </p:sp>
      <p:sp>
        <p:nvSpPr>
          <p:cNvPr id="384" name="Google Shape;384;p29"/>
          <p:cNvSpPr txBox="1">
            <a:spLocks noGrp="1"/>
          </p:cNvSpPr>
          <p:nvPr>
            <p:ph idx="1"/>
          </p:nvPr>
        </p:nvSpPr>
        <p:spPr>
          <a:noFill/>
          <a:ln>
            <a:noFill/>
          </a:ln>
        </p:spPr>
        <p:txBody>
          <a:bodyPr spcFirstLastPara="1" vert="horz" wrap="square" lIns="91425" tIns="45700" rIns="91425" bIns="45700" rtlCol="0" anchor="t" anchorCtr="0">
            <a:normAutofit/>
          </a:bodyPr>
          <a:lstStyle/>
          <a:p>
            <a:r>
              <a:rPr lang="en-US" dirty="0">
                <a:sym typeface="Corbel"/>
              </a:rPr>
              <a:t>Procedure</a:t>
            </a:r>
            <a:r>
              <a:rPr lang="en-US" dirty="0">
                <a:sym typeface="Times New Roman"/>
              </a:rPr>
              <a:t> </a:t>
            </a:r>
            <a:r>
              <a:rPr lang="en-US" dirty="0">
                <a:sym typeface="Corbel"/>
              </a:rPr>
              <a:t>errors</a:t>
            </a:r>
            <a:r>
              <a:rPr lang="en-US" dirty="0">
                <a:sym typeface="Times New Roman"/>
              </a:rPr>
              <a:t> </a:t>
            </a:r>
            <a:r>
              <a:rPr lang="en-US" dirty="0">
                <a:sym typeface="Corbel"/>
              </a:rPr>
              <a:t>:User</a:t>
            </a:r>
            <a:r>
              <a:rPr lang="en-US" dirty="0">
                <a:sym typeface="Times New Roman"/>
              </a:rPr>
              <a:t> </a:t>
            </a:r>
            <a:r>
              <a:rPr lang="en-US" dirty="0">
                <a:sym typeface="Corbel"/>
              </a:rPr>
              <a:t>error</a:t>
            </a:r>
            <a:endParaRPr lang="en-US" dirty="0"/>
          </a:p>
          <a:p>
            <a:endParaRPr lang="en-US" dirty="0">
              <a:sym typeface="Corbel"/>
            </a:endParaRPr>
          </a:p>
          <a:p>
            <a:r>
              <a:rPr lang="en-US" dirty="0">
                <a:sym typeface="Corbel"/>
              </a:rPr>
              <a:t>Documentation</a:t>
            </a:r>
            <a:r>
              <a:rPr lang="en-US" dirty="0">
                <a:sym typeface="Times New Roman"/>
              </a:rPr>
              <a:t> </a:t>
            </a:r>
            <a:r>
              <a:rPr lang="en-US" dirty="0">
                <a:sym typeface="Corbel"/>
              </a:rPr>
              <a:t>errors</a:t>
            </a:r>
            <a:endParaRPr lang="en-US" dirty="0"/>
          </a:p>
          <a:p>
            <a:pPr lvl="1"/>
            <a:r>
              <a:rPr lang="en-US" dirty="0">
                <a:sym typeface="Corbel"/>
              </a:rPr>
              <a:t>Omission</a:t>
            </a:r>
            <a:r>
              <a:rPr lang="en-US" dirty="0">
                <a:sym typeface="Times New Roman"/>
              </a:rPr>
              <a:t> </a:t>
            </a:r>
            <a:r>
              <a:rPr lang="en-US" dirty="0">
                <a:sym typeface="Corbel"/>
              </a:rPr>
              <a:t>of</a:t>
            </a:r>
            <a:r>
              <a:rPr lang="en-US" dirty="0">
                <a:sym typeface="Times New Roman"/>
              </a:rPr>
              <a:t> </a:t>
            </a:r>
            <a:r>
              <a:rPr lang="en-US" dirty="0">
                <a:sym typeface="Corbel"/>
              </a:rPr>
              <a:t>software</a:t>
            </a:r>
            <a:r>
              <a:rPr lang="en-US" dirty="0">
                <a:sym typeface="Times New Roman"/>
              </a:rPr>
              <a:t> </a:t>
            </a:r>
            <a:r>
              <a:rPr lang="en-US" dirty="0">
                <a:sym typeface="Corbel"/>
              </a:rPr>
              <a:t>functions.</a:t>
            </a:r>
            <a:endParaRPr lang="en-US" dirty="0"/>
          </a:p>
          <a:p>
            <a:pPr lvl="1"/>
            <a:r>
              <a:rPr lang="en-US" dirty="0">
                <a:sym typeface="Corbel"/>
              </a:rPr>
              <a:t>Errors</a:t>
            </a:r>
            <a:r>
              <a:rPr lang="en-US" dirty="0">
                <a:sym typeface="Times New Roman"/>
              </a:rPr>
              <a:t> </a:t>
            </a:r>
            <a:r>
              <a:rPr lang="en-US" dirty="0">
                <a:sym typeface="Corbel"/>
              </a:rPr>
              <a:t>in</a:t>
            </a:r>
            <a:r>
              <a:rPr lang="en-US" dirty="0">
                <a:sym typeface="Times New Roman"/>
              </a:rPr>
              <a:t> </a:t>
            </a:r>
            <a:r>
              <a:rPr lang="en-US" dirty="0">
                <a:sym typeface="Corbel"/>
              </a:rPr>
              <a:t>the</a:t>
            </a:r>
            <a:r>
              <a:rPr lang="en-US" dirty="0">
                <a:sym typeface="Times New Roman"/>
              </a:rPr>
              <a:t> </a:t>
            </a:r>
            <a:r>
              <a:rPr lang="en-US" dirty="0">
                <a:sym typeface="Corbel"/>
              </a:rPr>
              <a:t>explanations</a:t>
            </a:r>
            <a:r>
              <a:rPr lang="en-US" dirty="0">
                <a:sym typeface="Times New Roman"/>
              </a:rPr>
              <a:t> </a:t>
            </a:r>
            <a:r>
              <a:rPr lang="en-US" dirty="0">
                <a:sym typeface="Corbel"/>
              </a:rPr>
              <a:t>and</a:t>
            </a:r>
            <a:r>
              <a:rPr lang="en-US" dirty="0">
                <a:sym typeface="Times New Roman"/>
              </a:rPr>
              <a:t> </a:t>
            </a:r>
            <a:r>
              <a:rPr lang="en-US" dirty="0">
                <a:sym typeface="Corbel"/>
              </a:rPr>
              <a:t>instructions</a:t>
            </a:r>
            <a:r>
              <a:rPr lang="en-US" dirty="0">
                <a:sym typeface="Times New Roman"/>
              </a:rPr>
              <a:t> </a:t>
            </a:r>
            <a:r>
              <a:rPr lang="en-US" dirty="0">
                <a:sym typeface="Corbel"/>
              </a:rPr>
              <a:t>given</a:t>
            </a:r>
            <a:r>
              <a:rPr lang="en-US" dirty="0">
                <a:sym typeface="Times New Roman"/>
              </a:rPr>
              <a:t> </a:t>
            </a:r>
            <a:r>
              <a:rPr lang="en-US" dirty="0">
                <a:sym typeface="Corbel"/>
              </a:rPr>
              <a:t>to</a:t>
            </a:r>
            <a:r>
              <a:rPr lang="en-US" dirty="0">
                <a:sym typeface="Times New Roman"/>
              </a:rPr>
              <a:t> </a:t>
            </a:r>
            <a:r>
              <a:rPr lang="en-US" dirty="0">
                <a:sym typeface="Corbel"/>
              </a:rPr>
              <a:t>users, resulting in “dead ends” or incorrect applications. </a:t>
            </a:r>
            <a:endParaRPr lang="en-US" dirty="0"/>
          </a:p>
          <a:p>
            <a:pPr lvl="1"/>
            <a:r>
              <a:rPr lang="en-US" dirty="0">
                <a:sym typeface="Corbel"/>
              </a:rPr>
              <a:t>Listing</a:t>
            </a:r>
            <a:r>
              <a:rPr lang="en-US" dirty="0">
                <a:sym typeface="Times New Roman"/>
              </a:rPr>
              <a:t> </a:t>
            </a:r>
            <a:r>
              <a:rPr lang="en-US" dirty="0">
                <a:sym typeface="Corbel"/>
              </a:rPr>
              <a:t>of</a:t>
            </a:r>
            <a:r>
              <a:rPr lang="en-US" dirty="0">
                <a:sym typeface="Times New Roman"/>
              </a:rPr>
              <a:t> </a:t>
            </a:r>
            <a:r>
              <a:rPr lang="en-US" dirty="0">
                <a:sym typeface="Corbel"/>
              </a:rPr>
              <a:t>non-existing</a:t>
            </a:r>
            <a:r>
              <a:rPr lang="en-US" dirty="0">
                <a:sym typeface="Times New Roman"/>
              </a:rPr>
              <a:t> </a:t>
            </a:r>
            <a:r>
              <a:rPr lang="en-US" dirty="0">
                <a:sym typeface="Corbel"/>
              </a:rPr>
              <a:t>software</a:t>
            </a:r>
            <a:r>
              <a:rPr lang="en-US" dirty="0">
                <a:sym typeface="Times New Roman"/>
              </a:rPr>
              <a:t> </a:t>
            </a:r>
            <a:r>
              <a:rPr lang="en-US" dirty="0">
                <a:sym typeface="Corbel"/>
              </a:rPr>
              <a:t>functions,</a:t>
            </a:r>
            <a:r>
              <a:rPr lang="en-US" dirty="0">
                <a:sym typeface="Times New Roman"/>
              </a:rPr>
              <a:t> </a:t>
            </a:r>
            <a:r>
              <a:rPr lang="en-US" dirty="0">
                <a:sym typeface="Corbel"/>
              </a:rPr>
              <a:t>that</a:t>
            </a:r>
            <a:r>
              <a:rPr lang="en-US" dirty="0">
                <a:sym typeface="Times New Roman"/>
              </a:rPr>
              <a:t> </a:t>
            </a:r>
            <a:r>
              <a:rPr lang="en-US" dirty="0">
                <a:sym typeface="Corbel"/>
              </a:rPr>
              <a:t>is,</a:t>
            </a:r>
            <a:r>
              <a:rPr lang="en-US" dirty="0">
                <a:sym typeface="Times New Roman"/>
              </a:rPr>
              <a:t> </a:t>
            </a:r>
            <a:r>
              <a:rPr lang="en-US" dirty="0">
                <a:sym typeface="Corbel"/>
              </a:rPr>
              <a:t>functions</a:t>
            </a:r>
            <a:r>
              <a:rPr lang="en-US" dirty="0">
                <a:sym typeface="Times New Roman"/>
              </a:rPr>
              <a:t> </a:t>
            </a:r>
            <a:r>
              <a:rPr lang="en-US" dirty="0">
                <a:sym typeface="Corbel"/>
              </a:rPr>
              <a:t>planned</a:t>
            </a:r>
            <a:r>
              <a:rPr lang="en-US" dirty="0">
                <a:sym typeface="Times New Roman"/>
              </a:rPr>
              <a:t> </a:t>
            </a:r>
            <a:r>
              <a:rPr lang="en-US" dirty="0">
                <a:sym typeface="Corbel"/>
              </a:rPr>
              <a:t>in</a:t>
            </a:r>
            <a:r>
              <a:rPr lang="en-US" dirty="0">
                <a:sym typeface="Times New Roman"/>
              </a:rPr>
              <a:t> </a:t>
            </a:r>
            <a:r>
              <a:rPr lang="en-US" dirty="0">
                <a:sym typeface="Corbel"/>
              </a:rPr>
              <a:t>the</a:t>
            </a:r>
            <a:r>
              <a:rPr lang="en-US" dirty="0">
                <a:sym typeface="Times New Roman"/>
              </a:rPr>
              <a:t> </a:t>
            </a:r>
            <a:r>
              <a:rPr lang="en-US" dirty="0">
                <a:sym typeface="Corbel"/>
              </a:rPr>
              <a:t>early</a:t>
            </a:r>
            <a:r>
              <a:rPr lang="en-US" dirty="0">
                <a:sym typeface="Times New Roman"/>
              </a:rPr>
              <a:t> </a:t>
            </a:r>
            <a:r>
              <a:rPr lang="en-US" dirty="0">
                <a:sym typeface="Corbel"/>
              </a:rPr>
              <a:t>stages</a:t>
            </a:r>
            <a:r>
              <a:rPr lang="en-US" dirty="0">
                <a:sym typeface="Times New Roman"/>
              </a:rPr>
              <a:t> </a:t>
            </a:r>
            <a:r>
              <a:rPr lang="en-US" dirty="0">
                <a:sym typeface="Corbel"/>
              </a:rPr>
              <a:t>of</a:t>
            </a:r>
            <a:r>
              <a:rPr lang="en-US" dirty="0">
                <a:sym typeface="Times New Roman"/>
              </a:rPr>
              <a:t> </a:t>
            </a:r>
            <a:r>
              <a:rPr lang="en-US" dirty="0">
                <a:sym typeface="Corbel"/>
              </a:rPr>
              <a:t>development</a:t>
            </a:r>
            <a:r>
              <a:rPr lang="en-US" dirty="0">
                <a:sym typeface="Times New Roman"/>
              </a:rPr>
              <a:t> </a:t>
            </a:r>
            <a:r>
              <a:rPr lang="en-US" dirty="0">
                <a:sym typeface="Corbel"/>
              </a:rPr>
              <a:t>but</a:t>
            </a:r>
            <a:r>
              <a:rPr lang="en-US" dirty="0">
                <a:sym typeface="Times New Roman"/>
              </a:rPr>
              <a:t> </a:t>
            </a:r>
            <a:r>
              <a:rPr lang="en-US" dirty="0">
                <a:sym typeface="Corbel"/>
              </a:rPr>
              <a:t>later</a:t>
            </a:r>
            <a:r>
              <a:rPr lang="en-US" dirty="0">
                <a:sym typeface="Times New Roman"/>
              </a:rPr>
              <a:t> </a:t>
            </a:r>
            <a:r>
              <a:rPr lang="en-US" dirty="0">
                <a:sym typeface="Corbel"/>
              </a:rPr>
              <a:t>dropped,</a:t>
            </a:r>
            <a:r>
              <a:rPr lang="en-US" dirty="0">
                <a:sym typeface="Times New Roman"/>
              </a:rPr>
              <a:t> </a:t>
            </a:r>
            <a:r>
              <a:rPr lang="en-US" dirty="0">
                <a:sym typeface="Corbel"/>
              </a:rPr>
              <a:t>and</a:t>
            </a:r>
            <a:r>
              <a:rPr lang="en-US" dirty="0">
                <a:sym typeface="Times New Roman"/>
              </a:rPr>
              <a:t> </a:t>
            </a:r>
            <a:r>
              <a:rPr lang="en-US" dirty="0">
                <a:sym typeface="Corbel"/>
              </a:rPr>
              <a:t>functions</a:t>
            </a:r>
            <a:r>
              <a:rPr lang="en-US" dirty="0">
                <a:sym typeface="Times New Roman"/>
              </a:rPr>
              <a:t> </a:t>
            </a:r>
            <a:r>
              <a:rPr lang="en-US" dirty="0">
                <a:sym typeface="Corbel"/>
              </a:rPr>
              <a:t>that</a:t>
            </a:r>
            <a:r>
              <a:rPr lang="en-US" dirty="0">
                <a:sym typeface="Times New Roman"/>
              </a:rPr>
              <a:t> </a:t>
            </a:r>
            <a:r>
              <a:rPr lang="en-US" dirty="0">
                <a:sym typeface="Corbel"/>
              </a:rPr>
              <a:t>were</a:t>
            </a:r>
            <a:r>
              <a:rPr lang="en-US" dirty="0">
                <a:sym typeface="Times New Roman"/>
              </a:rPr>
              <a:t> </a:t>
            </a:r>
            <a:r>
              <a:rPr lang="en-US" dirty="0">
                <a:sym typeface="Corbel"/>
              </a:rPr>
              <a:t>active</a:t>
            </a:r>
            <a:r>
              <a:rPr lang="en-US" dirty="0">
                <a:sym typeface="Times New Roman"/>
              </a:rPr>
              <a:t> </a:t>
            </a:r>
            <a:r>
              <a:rPr lang="en-US" dirty="0">
                <a:sym typeface="Corbel"/>
              </a:rPr>
              <a:t>in</a:t>
            </a:r>
            <a:r>
              <a:rPr lang="en-US" dirty="0">
                <a:sym typeface="Times New Roman"/>
              </a:rPr>
              <a:t> </a:t>
            </a:r>
            <a:r>
              <a:rPr lang="en-US" dirty="0">
                <a:sym typeface="Corbel"/>
              </a:rPr>
              <a:t>previous</a:t>
            </a:r>
            <a:r>
              <a:rPr lang="en-US" dirty="0">
                <a:sym typeface="Times New Roman"/>
              </a:rPr>
              <a:t> </a:t>
            </a:r>
            <a:r>
              <a:rPr lang="en-US" dirty="0">
                <a:sym typeface="Corbel"/>
              </a:rPr>
              <a:t>versions</a:t>
            </a:r>
            <a:r>
              <a:rPr lang="en-US" dirty="0">
                <a:sym typeface="Times New Roman"/>
              </a:rPr>
              <a:t> </a:t>
            </a:r>
            <a:r>
              <a:rPr lang="en-US" dirty="0">
                <a:sym typeface="Corbel"/>
              </a:rPr>
              <a:t>of</a:t>
            </a:r>
            <a:r>
              <a:rPr lang="en-US" dirty="0">
                <a:sym typeface="Times New Roman"/>
              </a:rPr>
              <a:t> </a:t>
            </a:r>
            <a:r>
              <a:rPr lang="en-US" dirty="0">
                <a:sym typeface="Corbel"/>
              </a:rPr>
              <a:t>the</a:t>
            </a:r>
            <a:r>
              <a:rPr lang="en-US" dirty="0">
                <a:sym typeface="Times New Roman"/>
              </a:rPr>
              <a:t> </a:t>
            </a:r>
            <a:r>
              <a:rPr lang="en-US" dirty="0">
                <a:sym typeface="Corbel"/>
              </a:rPr>
              <a:t>software</a:t>
            </a:r>
            <a:r>
              <a:rPr lang="en-US" dirty="0">
                <a:sym typeface="Times New Roman"/>
              </a:rPr>
              <a:t> </a:t>
            </a:r>
            <a:r>
              <a:rPr lang="en-US" dirty="0">
                <a:sym typeface="Corbel"/>
              </a:rPr>
              <a:t>but</a:t>
            </a:r>
            <a:r>
              <a:rPr lang="en-US" dirty="0">
                <a:sym typeface="Times New Roman"/>
              </a:rPr>
              <a:t> </a:t>
            </a:r>
            <a:r>
              <a:rPr lang="en-US" dirty="0">
                <a:sym typeface="Corbel"/>
              </a:rPr>
              <a:t>cancelled</a:t>
            </a:r>
            <a:r>
              <a:rPr lang="en-US" dirty="0">
                <a:sym typeface="Times New Roman"/>
              </a:rPr>
              <a:t> </a:t>
            </a:r>
            <a:r>
              <a:rPr lang="en-US" dirty="0">
                <a:sym typeface="Corbel"/>
              </a:rPr>
              <a:t>in</a:t>
            </a:r>
            <a:r>
              <a:rPr lang="en-US" dirty="0">
                <a:sym typeface="Times New Roman"/>
              </a:rPr>
              <a:t> </a:t>
            </a:r>
            <a:r>
              <a:rPr lang="en-US" dirty="0">
                <a:sym typeface="Corbel"/>
              </a:rPr>
              <a:t>the</a:t>
            </a:r>
            <a:r>
              <a:rPr lang="en-US" dirty="0">
                <a:sym typeface="Times New Roman"/>
              </a:rPr>
              <a:t> </a:t>
            </a:r>
            <a:r>
              <a:rPr lang="en-US" dirty="0">
                <a:sym typeface="Corbel"/>
              </a:rPr>
              <a:t>current</a:t>
            </a:r>
            <a:r>
              <a:rPr lang="en-US" dirty="0">
                <a:sym typeface="Times New Roman"/>
              </a:rPr>
              <a:t> </a:t>
            </a:r>
            <a:r>
              <a:rPr lang="en-US" dirty="0">
                <a:sym typeface="Corbel"/>
              </a:rPr>
              <a:t>version.</a:t>
            </a:r>
          </a:p>
          <a:p>
            <a:endParaRPr lang="en-US" dirty="0"/>
          </a:p>
        </p:txBody>
      </p:sp>
      <p:sp>
        <p:nvSpPr>
          <p:cNvPr id="388" name="Google Shape;388;p29"/>
          <p:cNvSpPr txBox="1">
            <a:spLocks noGrp="1"/>
          </p:cNvSpPr>
          <p:nvPr>
            <p:ph type="sldNum" sz="quarter" idx="12"/>
          </p:nvPr>
        </p:nvSpPr>
        <p:spPr>
          <a:xfrm>
            <a:off x="10134600" y="6356350"/>
            <a:ext cx="2057400" cy="365125"/>
          </a:xfrm>
          <a:prstGeom prst="rect">
            <a:avLst/>
          </a:prstGeom>
          <a:noFill/>
          <a:ln>
            <a:noFill/>
          </a:ln>
        </p:spPr>
        <p:txBody>
          <a:bodyPr spcFirstLastPara="1" vert="horz" wrap="square" lIns="91425" tIns="45700" rIns="91425" bIns="45700" rtlCol="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orbel"/>
                <a:ea typeface="Corbel"/>
                <a:cs typeface="Corbel"/>
                <a:sym typeface="Corbel"/>
              </a:defRPr>
            </a:lvl9pPr>
          </a:lstStyle>
          <a:p>
            <a:fld id="{00000000-1234-1234-1234-123412341234}" type="slidenum">
              <a:rPr lang="en-US" smtClean="0"/>
              <a:pPr/>
              <a:t>34</a:t>
            </a:fld>
            <a:endParaRPr/>
          </a:p>
        </p:txBody>
      </p:sp>
      <p:sp>
        <p:nvSpPr>
          <p:cNvPr id="385" name="Google Shape;385;p29"/>
          <p:cNvSpPr/>
          <p:nvPr/>
        </p:nvSpPr>
        <p:spPr>
          <a:xfrm>
            <a:off x="7966290" y="1526915"/>
            <a:ext cx="1571625" cy="20574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1350">
              <a:solidFill>
                <a:schemeClr val="dk1"/>
              </a:solidFill>
              <a:latin typeface="Corbel"/>
              <a:ea typeface="Corbel"/>
              <a:cs typeface="Corbel"/>
              <a:sym typeface="Corbe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8C0CF-71D1-BDD0-A0A0-7CF2E9911876}"/>
              </a:ext>
            </a:extLst>
          </p:cNvPr>
          <p:cNvSpPr>
            <a:spLocks noGrp="1"/>
          </p:cNvSpPr>
          <p:nvPr>
            <p:ph type="title"/>
          </p:nvPr>
        </p:nvSpPr>
        <p:spPr/>
        <p:txBody>
          <a:bodyPr/>
          <a:lstStyle/>
          <a:p>
            <a:r>
              <a:rPr lang="en-US" dirty="0">
                <a:sym typeface="Corbel"/>
              </a:rPr>
              <a:t>Quality</a:t>
            </a:r>
            <a:endParaRPr lang="en-US" dirty="0"/>
          </a:p>
        </p:txBody>
      </p:sp>
      <p:sp>
        <p:nvSpPr>
          <p:cNvPr id="3" name="Content Placeholder 2">
            <a:extLst>
              <a:ext uri="{FF2B5EF4-FFF2-40B4-BE49-F238E27FC236}">
                <a16:creationId xmlns:a16="http://schemas.microsoft.com/office/drawing/2014/main" id="{712E5478-204E-F1CF-B983-F04B7EFE122C}"/>
              </a:ext>
            </a:extLst>
          </p:cNvPr>
          <p:cNvSpPr>
            <a:spLocks noGrp="1"/>
          </p:cNvSpPr>
          <p:nvPr>
            <p:ph idx="1"/>
          </p:nvPr>
        </p:nvSpPr>
        <p:spPr/>
        <p:txBody>
          <a:bodyPr/>
          <a:lstStyle/>
          <a:p>
            <a:r>
              <a:rPr lang="en-US" dirty="0"/>
              <a:t>The American Heritage Dictionary defines quality as </a:t>
            </a:r>
          </a:p>
          <a:p>
            <a:pPr algn="ctr"/>
            <a:endParaRPr lang="en-US" dirty="0"/>
          </a:p>
          <a:p>
            <a:pPr algn="ctr"/>
            <a:r>
              <a:rPr lang="en-US" dirty="0"/>
              <a:t>“</a:t>
            </a:r>
            <a:r>
              <a:rPr lang="en-US" b="1" i="1" dirty="0"/>
              <a:t>a characteristic or attribute of something</a:t>
            </a:r>
            <a:r>
              <a:rPr lang="en-US" dirty="0"/>
              <a:t>.”</a:t>
            </a:r>
          </a:p>
        </p:txBody>
      </p:sp>
      <p:sp>
        <p:nvSpPr>
          <p:cNvPr id="4" name="Slide Number Placeholder 3">
            <a:extLst>
              <a:ext uri="{FF2B5EF4-FFF2-40B4-BE49-F238E27FC236}">
                <a16:creationId xmlns:a16="http://schemas.microsoft.com/office/drawing/2014/main" id="{1C1CBF96-CC70-7650-325C-0874303C6207}"/>
              </a:ext>
            </a:extLst>
          </p:cNvPr>
          <p:cNvSpPr>
            <a:spLocks noGrp="1"/>
          </p:cNvSpPr>
          <p:nvPr>
            <p:ph type="sldNum" sz="quarter" idx="12"/>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265613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803A6-BC3D-DFEF-03D7-8E58DA3DD605}"/>
              </a:ext>
            </a:extLst>
          </p:cNvPr>
          <p:cNvSpPr>
            <a:spLocks noGrp="1"/>
          </p:cNvSpPr>
          <p:nvPr>
            <p:ph type="title"/>
          </p:nvPr>
        </p:nvSpPr>
        <p:spPr/>
        <p:txBody>
          <a:bodyPr/>
          <a:lstStyle/>
          <a:p>
            <a:r>
              <a:rPr lang="en-US" sz="3200" dirty="0">
                <a:solidFill>
                  <a:schemeClr val="accent3">
                    <a:lumMod val="50000"/>
                  </a:schemeClr>
                </a:solidFill>
              </a:rPr>
              <a:t>bad software plagues nearly every organization that uses computers, causing lost work hours during computer downtime, lost or corrupted data, missed sales opportunities, high IT support and maintenance costs, and low customer satisfaction</a:t>
            </a:r>
          </a:p>
        </p:txBody>
      </p:sp>
      <p:sp>
        <p:nvSpPr>
          <p:cNvPr id="10" name="Text Placeholder 9">
            <a:extLst>
              <a:ext uri="{FF2B5EF4-FFF2-40B4-BE49-F238E27FC236}">
                <a16:creationId xmlns:a16="http://schemas.microsoft.com/office/drawing/2014/main" id="{D1A5F31A-9CAA-FE36-89FB-5F9AB5861E4F}"/>
              </a:ext>
            </a:extLst>
          </p:cNvPr>
          <p:cNvSpPr>
            <a:spLocks noGrp="1"/>
          </p:cNvSpPr>
          <p:nvPr>
            <p:ph type="body" sz="quarter" idx="13"/>
          </p:nvPr>
        </p:nvSpPr>
        <p:spPr/>
        <p:txBody>
          <a:bodyPr/>
          <a:lstStyle/>
          <a:p>
            <a:endParaRPr lang="en-US" dirty="0"/>
          </a:p>
        </p:txBody>
      </p:sp>
      <p:sp>
        <p:nvSpPr>
          <p:cNvPr id="4" name="Text Placeholder 3">
            <a:extLst>
              <a:ext uri="{FF2B5EF4-FFF2-40B4-BE49-F238E27FC236}">
                <a16:creationId xmlns:a16="http://schemas.microsoft.com/office/drawing/2014/main" id="{BE739AD5-8E00-F11A-56C7-ADD47E58473A}"/>
              </a:ext>
            </a:extLst>
          </p:cNvPr>
          <p:cNvSpPr>
            <a:spLocks noGrp="1"/>
          </p:cNvSpPr>
          <p:nvPr>
            <p:ph type="body" sz="quarter" idx="14"/>
          </p:nvPr>
        </p:nvSpPr>
        <p:spPr>
          <a:xfrm>
            <a:off x="6787545" y="5757405"/>
            <a:ext cx="3511550" cy="679450"/>
          </a:xfrm>
        </p:spPr>
        <p:txBody>
          <a:bodyPr/>
          <a:lstStyle/>
          <a:p>
            <a:r>
              <a:rPr lang="en-US" dirty="0">
                <a:solidFill>
                  <a:schemeClr val="accent2">
                    <a:lumMod val="75000"/>
                  </a:schemeClr>
                </a:solidFill>
              </a:rPr>
              <a:t>ComputerWorld in 2005</a:t>
            </a:r>
          </a:p>
        </p:txBody>
      </p:sp>
      <p:sp>
        <p:nvSpPr>
          <p:cNvPr id="11" name="Text Placeholder 10">
            <a:extLst>
              <a:ext uri="{FF2B5EF4-FFF2-40B4-BE49-F238E27FC236}">
                <a16:creationId xmlns:a16="http://schemas.microsoft.com/office/drawing/2014/main" id="{5EE2C25A-2F8C-7F20-D8A6-93902BC7B262}"/>
              </a:ext>
            </a:extLst>
          </p:cNvPr>
          <p:cNvSpPr>
            <a:spLocks noGrp="1"/>
          </p:cNvSpPr>
          <p:nvPr>
            <p:ph type="body" sz="quarter" idx="15"/>
          </p:nvPr>
        </p:nvSpPr>
        <p:spPr/>
        <p:txBody>
          <a:bodyPr/>
          <a:lstStyle/>
          <a:p>
            <a:endParaRPr lang="en-US"/>
          </a:p>
        </p:txBody>
      </p:sp>
      <p:sp>
        <p:nvSpPr>
          <p:cNvPr id="6" name="Slide Number Placeholder 5">
            <a:extLst>
              <a:ext uri="{FF2B5EF4-FFF2-40B4-BE49-F238E27FC236}">
                <a16:creationId xmlns:a16="http://schemas.microsoft.com/office/drawing/2014/main" id="{A5565B1B-176C-B91D-9D5F-5F17F14E20AF}"/>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3799970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803A6-BC3D-DFEF-03D7-8E58DA3DD605}"/>
              </a:ext>
            </a:extLst>
          </p:cNvPr>
          <p:cNvSpPr>
            <a:spLocks noGrp="1"/>
          </p:cNvSpPr>
          <p:nvPr>
            <p:ph type="title"/>
          </p:nvPr>
        </p:nvSpPr>
        <p:spPr/>
        <p:txBody>
          <a:bodyPr/>
          <a:lstStyle/>
          <a:p>
            <a:r>
              <a:rPr lang="en-US" dirty="0">
                <a:solidFill>
                  <a:srgbClr val="7030A0"/>
                </a:solidFill>
              </a:rPr>
              <a:t>“the sorry state of software quality” reporting that the quality problem had not gotten any better</a:t>
            </a:r>
          </a:p>
        </p:txBody>
      </p:sp>
      <p:sp>
        <p:nvSpPr>
          <p:cNvPr id="10" name="Text Placeholder 9">
            <a:extLst>
              <a:ext uri="{FF2B5EF4-FFF2-40B4-BE49-F238E27FC236}">
                <a16:creationId xmlns:a16="http://schemas.microsoft.com/office/drawing/2014/main" id="{18295C15-48B4-4542-9ADF-0269ECCD33AB}"/>
              </a:ext>
            </a:extLst>
          </p:cNvPr>
          <p:cNvSpPr>
            <a:spLocks noGrp="1"/>
          </p:cNvSpPr>
          <p:nvPr>
            <p:ph type="body" sz="quarter" idx="13"/>
          </p:nvPr>
        </p:nvSpPr>
        <p:spPr/>
        <p:txBody>
          <a:bodyPr/>
          <a:lstStyle/>
          <a:p>
            <a:endParaRPr lang="en-US"/>
          </a:p>
        </p:txBody>
      </p:sp>
      <p:sp>
        <p:nvSpPr>
          <p:cNvPr id="4" name="Text Placeholder 3">
            <a:extLst>
              <a:ext uri="{FF2B5EF4-FFF2-40B4-BE49-F238E27FC236}">
                <a16:creationId xmlns:a16="http://schemas.microsoft.com/office/drawing/2014/main" id="{BE739AD5-8E00-F11A-56C7-ADD47E58473A}"/>
              </a:ext>
            </a:extLst>
          </p:cNvPr>
          <p:cNvSpPr>
            <a:spLocks noGrp="1"/>
          </p:cNvSpPr>
          <p:nvPr>
            <p:ph type="body" sz="quarter" idx="14"/>
          </p:nvPr>
        </p:nvSpPr>
        <p:spPr>
          <a:xfrm>
            <a:off x="6966655" y="5333202"/>
            <a:ext cx="3511550" cy="679450"/>
          </a:xfrm>
        </p:spPr>
        <p:txBody>
          <a:bodyPr/>
          <a:lstStyle/>
          <a:p>
            <a:r>
              <a:rPr lang="en-US" dirty="0">
                <a:solidFill>
                  <a:schemeClr val="accent2">
                    <a:lumMod val="50000"/>
                  </a:schemeClr>
                </a:solidFill>
              </a:rPr>
              <a:t>InfoWorld in 2006</a:t>
            </a:r>
          </a:p>
        </p:txBody>
      </p:sp>
      <p:sp>
        <p:nvSpPr>
          <p:cNvPr id="11" name="Text Placeholder 10">
            <a:extLst>
              <a:ext uri="{FF2B5EF4-FFF2-40B4-BE49-F238E27FC236}">
                <a16:creationId xmlns:a16="http://schemas.microsoft.com/office/drawing/2014/main" id="{FF9C5EF3-E31E-D2C2-E2B7-24839DC18465}"/>
              </a:ext>
            </a:extLst>
          </p:cNvPr>
          <p:cNvSpPr>
            <a:spLocks noGrp="1"/>
          </p:cNvSpPr>
          <p:nvPr>
            <p:ph type="body" sz="quarter" idx="15"/>
          </p:nvPr>
        </p:nvSpPr>
        <p:spPr/>
        <p:txBody>
          <a:bodyPr/>
          <a:lstStyle/>
          <a:p>
            <a:endParaRPr lang="en-US"/>
          </a:p>
        </p:txBody>
      </p:sp>
      <p:sp>
        <p:nvSpPr>
          <p:cNvPr id="6" name="Slide Number Placeholder 5">
            <a:extLst>
              <a:ext uri="{FF2B5EF4-FFF2-40B4-BE49-F238E27FC236}">
                <a16:creationId xmlns:a16="http://schemas.microsoft.com/office/drawing/2014/main" id="{A5565B1B-176C-B91D-9D5F-5F17F14E20AF}"/>
              </a:ext>
            </a:extLst>
          </p:cNvPr>
          <p:cNvSpPr>
            <a:spLocks noGrp="1"/>
          </p:cNvSpPr>
          <p:nvPr>
            <p:ph type="sldNum" sz="quarter" idx="12"/>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392727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8C0CF-71D1-BDD0-A0A0-7CF2E9911876}"/>
              </a:ext>
            </a:extLst>
          </p:cNvPr>
          <p:cNvSpPr>
            <a:spLocks noGrp="1"/>
          </p:cNvSpPr>
          <p:nvPr>
            <p:ph type="title"/>
          </p:nvPr>
        </p:nvSpPr>
        <p:spPr/>
        <p:txBody>
          <a:bodyPr/>
          <a:lstStyle/>
          <a:p>
            <a:r>
              <a:rPr lang="en-US" dirty="0">
                <a:sym typeface="Corbel"/>
              </a:rPr>
              <a:t>Software Quality</a:t>
            </a:r>
            <a:endParaRPr lang="en-US" dirty="0"/>
          </a:p>
        </p:txBody>
      </p:sp>
      <p:sp>
        <p:nvSpPr>
          <p:cNvPr id="3" name="Content Placeholder 2">
            <a:extLst>
              <a:ext uri="{FF2B5EF4-FFF2-40B4-BE49-F238E27FC236}">
                <a16:creationId xmlns:a16="http://schemas.microsoft.com/office/drawing/2014/main" id="{712E5478-204E-F1CF-B983-F04B7EFE122C}"/>
              </a:ext>
            </a:extLst>
          </p:cNvPr>
          <p:cNvSpPr>
            <a:spLocks noGrp="1"/>
          </p:cNvSpPr>
          <p:nvPr>
            <p:ph idx="1"/>
          </p:nvPr>
        </p:nvSpPr>
        <p:spPr/>
        <p:txBody>
          <a:bodyPr/>
          <a:lstStyle/>
          <a:p>
            <a:r>
              <a:rPr lang="en-US" dirty="0"/>
              <a:t>Today, software quality remains an issue, but who is to blame?</a:t>
            </a:r>
          </a:p>
          <a:p>
            <a:pPr marL="457200" indent="-457200">
              <a:buFont typeface="Arial" panose="020B0604020202020204" pitchFamily="34" charset="0"/>
              <a:buChar char="•"/>
            </a:pPr>
            <a:r>
              <a:rPr lang="en-US" i="1" dirty="0"/>
              <a:t>Customers blame developers</a:t>
            </a:r>
            <a:r>
              <a:rPr lang="en-US" dirty="0"/>
              <a:t>, arguing that sloppy practices lead to low-quality software.</a:t>
            </a:r>
          </a:p>
          <a:p>
            <a:pPr marL="457200" indent="-457200">
              <a:buFont typeface="Arial" panose="020B0604020202020204" pitchFamily="34" charset="0"/>
              <a:buChar char="•"/>
            </a:pPr>
            <a:r>
              <a:rPr lang="en-US" i="1" dirty="0"/>
              <a:t>Developers blame customers </a:t>
            </a:r>
            <a:r>
              <a:rPr lang="en-US" dirty="0"/>
              <a:t>(and other stakeholders), arguing that irrational delivery dates and a continuing stream of changes force them to deliver software before it has been fully validated.</a:t>
            </a:r>
          </a:p>
        </p:txBody>
      </p:sp>
      <p:sp>
        <p:nvSpPr>
          <p:cNvPr id="4" name="Slide Number Placeholder 3">
            <a:extLst>
              <a:ext uri="{FF2B5EF4-FFF2-40B4-BE49-F238E27FC236}">
                <a16:creationId xmlns:a16="http://schemas.microsoft.com/office/drawing/2014/main" id="{1C1CBF96-CC70-7650-325C-0874303C6207}"/>
              </a:ext>
            </a:extLst>
          </p:cNvPr>
          <p:cNvSpPr>
            <a:spLocks noGrp="1"/>
          </p:cNvSpPr>
          <p:nvPr>
            <p:ph type="sldNum" sz="quarter" idx="12"/>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3986774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AC2C4-ED1E-A8BF-B10F-77525D702B51}"/>
              </a:ext>
            </a:extLst>
          </p:cNvPr>
          <p:cNvSpPr>
            <a:spLocks noGrp="1"/>
          </p:cNvSpPr>
          <p:nvPr>
            <p:ph type="title"/>
          </p:nvPr>
        </p:nvSpPr>
        <p:spPr/>
        <p:txBody>
          <a:bodyPr/>
          <a:lstStyle/>
          <a:p>
            <a:r>
              <a:rPr lang="en-US" dirty="0"/>
              <a:t>What Experts say about Quality?</a:t>
            </a:r>
          </a:p>
        </p:txBody>
      </p:sp>
      <p:sp>
        <p:nvSpPr>
          <p:cNvPr id="3" name="Content Placeholder 2">
            <a:extLst>
              <a:ext uri="{FF2B5EF4-FFF2-40B4-BE49-F238E27FC236}">
                <a16:creationId xmlns:a16="http://schemas.microsoft.com/office/drawing/2014/main" id="{D988121F-7CA1-236B-3E45-8D66CECFA232}"/>
              </a:ext>
            </a:extLst>
          </p:cNvPr>
          <p:cNvSpPr>
            <a:spLocks noGrp="1"/>
          </p:cNvSpPr>
          <p:nvPr>
            <p:ph idx="1"/>
          </p:nvPr>
        </p:nvSpPr>
        <p:spPr/>
        <p:txBody>
          <a:bodyPr/>
          <a:lstStyle/>
          <a:p>
            <a:r>
              <a:rPr lang="en-US" dirty="0">
                <a:sym typeface="Corbel"/>
              </a:rPr>
              <a:t>Two dominant views on software quality:</a:t>
            </a:r>
          </a:p>
          <a:p>
            <a:pPr marL="514350" indent="-514350">
              <a:buFont typeface="+mj-lt"/>
              <a:buAutoNum type="arabicPeriod"/>
            </a:pPr>
            <a:r>
              <a:rPr lang="en-US" dirty="0">
                <a:sym typeface="Corbel"/>
              </a:rPr>
              <a:t>Conformance and degree  of satisfaction to defined specification.</a:t>
            </a:r>
          </a:p>
          <a:p>
            <a:pPr marL="514350" indent="-514350">
              <a:buFont typeface="+mj-lt"/>
              <a:buAutoNum type="arabicPeriod"/>
            </a:pPr>
            <a:r>
              <a:rPr lang="en-US" dirty="0">
                <a:sym typeface="Corbel"/>
              </a:rPr>
              <a:t>The products or services capability to meet customer expectations – explicitly or implicitly stated.</a:t>
            </a:r>
          </a:p>
          <a:p>
            <a:endParaRPr lang="en-US" dirty="0"/>
          </a:p>
        </p:txBody>
      </p:sp>
      <p:sp>
        <p:nvSpPr>
          <p:cNvPr id="4" name="Slide Number Placeholder 3">
            <a:extLst>
              <a:ext uri="{FF2B5EF4-FFF2-40B4-BE49-F238E27FC236}">
                <a16:creationId xmlns:a16="http://schemas.microsoft.com/office/drawing/2014/main" id="{50FAEB54-7036-91DA-1D50-3ABAE8F2743C}"/>
              </a:ext>
            </a:extLst>
          </p:cNvPr>
          <p:cNvSpPr>
            <a:spLocks noGrp="1"/>
          </p:cNvSpPr>
          <p:nvPr>
            <p:ph type="sldNum" sz="quarter" idx="12"/>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3273159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8C0CF-71D1-BDD0-A0A0-7CF2E9911876}"/>
              </a:ext>
            </a:extLst>
          </p:cNvPr>
          <p:cNvSpPr>
            <a:spLocks noGrp="1"/>
          </p:cNvSpPr>
          <p:nvPr>
            <p:ph type="title"/>
          </p:nvPr>
        </p:nvSpPr>
        <p:spPr/>
        <p:txBody>
          <a:bodyPr/>
          <a:lstStyle/>
          <a:p>
            <a:r>
              <a:rPr lang="en-US" dirty="0">
                <a:sym typeface="Corbel"/>
              </a:rPr>
              <a:t>Software Quality</a:t>
            </a:r>
            <a:endParaRPr lang="en-US" dirty="0"/>
          </a:p>
        </p:txBody>
      </p:sp>
      <p:sp>
        <p:nvSpPr>
          <p:cNvPr id="3" name="Content Placeholder 2">
            <a:extLst>
              <a:ext uri="{FF2B5EF4-FFF2-40B4-BE49-F238E27FC236}">
                <a16:creationId xmlns:a16="http://schemas.microsoft.com/office/drawing/2014/main" id="{712E5478-204E-F1CF-B983-F04B7EFE122C}"/>
              </a:ext>
            </a:extLst>
          </p:cNvPr>
          <p:cNvSpPr>
            <a:spLocks noGrp="1"/>
          </p:cNvSpPr>
          <p:nvPr>
            <p:ph idx="1"/>
          </p:nvPr>
        </p:nvSpPr>
        <p:spPr/>
        <p:txBody>
          <a:bodyPr/>
          <a:lstStyle/>
          <a:p>
            <a:r>
              <a:rPr lang="en-US" dirty="0"/>
              <a:t>For software, two kinds of quality may be encountered:</a:t>
            </a:r>
          </a:p>
          <a:p>
            <a:pPr marL="457200" indent="-457200">
              <a:buFont typeface="Arial" panose="020B0604020202020204" pitchFamily="34" charset="0"/>
              <a:buChar char="•"/>
            </a:pPr>
            <a:r>
              <a:rPr lang="en-US" b="1" dirty="0"/>
              <a:t>Quality of design </a:t>
            </a:r>
            <a:r>
              <a:rPr lang="en-US" dirty="0"/>
              <a:t>encompasses requirements, specifications, and the design of the system.</a:t>
            </a:r>
          </a:p>
          <a:p>
            <a:pPr marL="457200" indent="-457200">
              <a:buFont typeface="Arial" panose="020B0604020202020204" pitchFamily="34" charset="0"/>
              <a:buChar char="•"/>
            </a:pPr>
            <a:r>
              <a:rPr lang="en-US" b="1" dirty="0"/>
              <a:t>Quality of conformance </a:t>
            </a:r>
            <a:r>
              <a:rPr lang="en-US" dirty="0"/>
              <a:t>is an issue focused primarily on implementation.</a:t>
            </a:r>
          </a:p>
          <a:p>
            <a:pPr marL="457200" indent="-457200">
              <a:buFont typeface="Arial" panose="020B0604020202020204" pitchFamily="34" charset="0"/>
              <a:buChar char="•"/>
            </a:pPr>
            <a:r>
              <a:rPr lang="en-US" i="1" dirty="0"/>
              <a:t>User satisfaction = compliant product + good quality + delivery within budget and schedule</a:t>
            </a:r>
          </a:p>
        </p:txBody>
      </p:sp>
      <p:sp>
        <p:nvSpPr>
          <p:cNvPr id="4" name="Slide Number Placeholder 3">
            <a:extLst>
              <a:ext uri="{FF2B5EF4-FFF2-40B4-BE49-F238E27FC236}">
                <a16:creationId xmlns:a16="http://schemas.microsoft.com/office/drawing/2014/main" id="{1C1CBF96-CC70-7650-325C-0874303C6207}"/>
              </a:ext>
            </a:extLst>
          </p:cNvPr>
          <p:cNvSpPr>
            <a:spLocks noGrp="1"/>
          </p:cNvSpPr>
          <p:nvPr>
            <p:ph type="sldNum" sz="quarter" idx="12"/>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3216351531"/>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42FAFE-88B4-49B4-9588-86CB0E564E50}">
  <ds:schemaRefs>
    <ds:schemaRef ds:uri="http://purl.org/dc/dcmitype/"/>
    <ds:schemaRef ds:uri="16c05727-aa75-4e4a-9b5f-8a80a1165891"/>
    <ds:schemaRef ds:uri="http://purl.org/dc/terms/"/>
    <ds:schemaRef ds:uri="http://purl.org/dc/elements/1.1/"/>
    <ds:schemaRef ds:uri="71af3243-3dd4-4a8d-8c0d-dd76da1f02a5"/>
    <ds:schemaRef ds:uri="http://schemas.openxmlformats.org/package/2006/metadata/core-properties"/>
    <ds:schemaRef ds:uri="http://schemas.microsoft.com/office/infopath/2007/PartnerControls"/>
    <ds:schemaRef ds:uri="230e9df3-be65-4c73-a93b-d1236ebd677e"/>
    <ds:schemaRef ds:uri="http://schemas.microsoft.com/office/2006/documentManagement/types"/>
    <ds:schemaRef ds:uri="http://schemas.microsoft.com/sharepoint/v3"/>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E8712FB6-F9AC-4C49-A3AA-769EEB72C7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TM03457491[[fn=Metropolitan]]</Template>
  <TotalTime>0</TotalTime>
  <Words>1474</Words>
  <Application>Microsoft Office PowerPoint</Application>
  <PresentationFormat>Widescreen</PresentationFormat>
  <Paragraphs>177</Paragraphs>
  <Slides>34</Slides>
  <Notes>20</Notes>
  <HiddenSlides>6</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Calibri Light</vt:lpstr>
      <vt:lpstr>Cambria</vt:lpstr>
      <vt:lpstr>Corbel</vt:lpstr>
      <vt:lpstr>Tenorite</vt:lpstr>
      <vt:lpstr>Times New Roman</vt:lpstr>
      <vt:lpstr>Metropolitan</vt:lpstr>
      <vt:lpstr>CSE 430: Software Quality Assurance and Testing</vt:lpstr>
      <vt:lpstr>Lecture 01</vt:lpstr>
      <vt:lpstr>What is Software?</vt:lpstr>
      <vt:lpstr>Quality</vt:lpstr>
      <vt:lpstr>bad software plagues nearly every organization that uses computers, causing lost work hours during computer downtime, lost or corrupted data, missed sales opportunities, high IT support and maintenance costs, and low customer satisfaction</vt:lpstr>
      <vt:lpstr>“the sorry state of software quality” reporting that the quality problem had not gotten any better</vt:lpstr>
      <vt:lpstr>Software Quality</vt:lpstr>
      <vt:lpstr>What Experts say about Quality?</vt:lpstr>
      <vt:lpstr>Software Quality</vt:lpstr>
      <vt:lpstr>Software Quality</vt:lpstr>
      <vt:lpstr>Software Quality</vt:lpstr>
      <vt:lpstr>SQ Pressman’s Definition</vt:lpstr>
      <vt:lpstr>What is Software Quality? </vt:lpstr>
      <vt:lpstr>It is a Matter of Perspective </vt:lpstr>
      <vt:lpstr>It is a Matter of Perspective </vt:lpstr>
      <vt:lpstr>It is a Matter of Perspective </vt:lpstr>
      <vt:lpstr>Software Quality Assurance</vt:lpstr>
      <vt:lpstr>Software Quality Assurance (cont.)</vt:lpstr>
      <vt:lpstr>The objectives of SQA activities</vt:lpstr>
      <vt:lpstr>The objectives of SQA activities</vt:lpstr>
      <vt:lpstr>Quality Control versus SQA</vt:lpstr>
      <vt:lpstr>Quality Control versus SQA</vt:lpstr>
      <vt:lpstr>QA vs. QC</vt:lpstr>
      <vt:lpstr>Errors, Faults and Failures</vt:lpstr>
      <vt:lpstr>Errors, Faults and Failures</vt:lpstr>
      <vt:lpstr>Errors, Faults and Failures</vt:lpstr>
      <vt:lpstr>PowerPoint Presentation</vt:lpstr>
      <vt:lpstr>Example</vt:lpstr>
      <vt:lpstr>Causes of Software Error</vt:lpstr>
      <vt:lpstr>Causes of Software Error</vt:lpstr>
      <vt:lpstr>Causes of Software Error</vt:lpstr>
      <vt:lpstr>Causes of Software Error</vt:lpstr>
      <vt:lpstr>Causes of Software Error</vt:lpstr>
      <vt:lpstr>Causes of Software Error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2021-09-06T16:30:14Z</dcterms:created>
  <dcterms:modified xsi:type="dcterms:W3CDTF">2024-10-23T04:38:32Z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