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7.jpg" ContentType="image/jpeg"/>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0"/>
  </p:notesMasterIdLst>
  <p:sldIdLst>
    <p:sldId id="256" r:id="rId5"/>
    <p:sldId id="294" r:id="rId6"/>
    <p:sldId id="279" r:id="rId7"/>
    <p:sldId id="280" r:id="rId8"/>
    <p:sldId id="281" r:id="rId9"/>
    <p:sldId id="282" r:id="rId10"/>
    <p:sldId id="283" r:id="rId11"/>
    <p:sldId id="303" r:id="rId12"/>
    <p:sldId id="304" r:id="rId13"/>
    <p:sldId id="284" r:id="rId14"/>
    <p:sldId id="285" r:id="rId15"/>
    <p:sldId id="286" r:id="rId16"/>
    <p:sldId id="287" r:id="rId17"/>
    <p:sldId id="288" r:id="rId18"/>
    <p:sldId id="289" r:id="rId19"/>
    <p:sldId id="290" r:id="rId20"/>
    <p:sldId id="291" r:id="rId21"/>
    <p:sldId id="292" r:id="rId22"/>
    <p:sldId id="293" r:id="rId23"/>
    <p:sldId id="297" r:id="rId24"/>
    <p:sldId id="298" r:id="rId25"/>
    <p:sldId id="299" r:id="rId26"/>
    <p:sldId id="300" r:id="rId27"/>
    <p:sldId id="301" r:id="rId28"/>
    <p:sldId id="30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varScale="1">
        <p:scale>
          <a:sx n="57" d="100"/>
          <a:sy n="57" d="100"/>
        </p:scale>
        <p:origin x="758" y="43"/>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Timeline">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318848D-20AC-4E76-BA80-0F5F8E63D717}" type="datetime1">
              <a:rPr lang="en-US" smtClean="0"/>
              <a:t>10/28/2024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B758302-DABB-4F63-BA68-4A2F88A38D99}" type="datetime1">
              <a:rPr lang="en-US" smtClean="0"/>
              <a:t>10/28/2024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80B36F1-A173-4442-80DA-F16DD7B446A1}" type="datetime1">
              <a:rPr lang="en-US" smtClean="0"/>
              <a:t>10/28/2024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Comparison" type="twoTxTwoObj">
  <p:cSld name="Comparison">
    <p:spTree>
      <p:nvGrpSpPr>
        <p:cNvPr id="1" name="Shape 39"/>
        <p:cNvGrpSpPr/>
        <p:nvPr/>
      </p:nvGrpSpPr>
      <p:grpSpPr>
        <a:xfrm>
          <a:off x="0" y="0"/>
          <a:ext cx="0" cy="0"/>
          <a:chOff x="0" y="0"/>
          <a:chExt cx="0" cy="0"/>
        </a:xfrm>
      </p:grpSpPr>
      <p:sp>
        <p:nvSpPr>
          <p:cNvPr id="40" name="Google Shape;40;p46"/>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6"/>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6"/>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6"/>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46"/>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7204E87-D926-4B35-9C7F-7788B35DCB50}" type="datetime1">
              <a:rPr lang="en-US" smtClean="0"/>
              <a:t>10/28/2024</a:t>
            </a:fld>
            <a:endParaRPr/>
          </a:p>
        </p:txBody>
      </p:sp>
      <p:sp>
        <p:nvSpPr>
          <p:cNvPr id="46" name="Google Shape;46;p4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226876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0"/>
        <p:cNvGrpSpPr/>
        <p:nvPr/>
      </p:nvGrpSpPr>
      <p:grpSpPr>
        <a:xfrm>
          <a:off x="0" y="0"/>
          <a:ext cx="0" cy="0"/>
          <a:chOff x="0" y="0"/>
          <a:chExt cx="0" cy="0"/>
        </a:xfrm>
      </p:grpSpPr>
      <p:sp>
        <p:nvSpPr>
          <p:cNvPr id="31" name="Google Shape;31;p44"/>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E09CB05-CC19-423E-BD8D-279B5C9D440D}" type="datetime1">
              <a:rPr lang="en-US" smtClean="0"/>
              <a:t>10/28/2024</a:t>
            </a:fld>
            <a:endParaRPr/>
          </a:p>
        </p:txBody>
      </p:sp>
      <p:sp>
        <p:nvSpPr>
          <p:cNvPr id="32" name="Google Shape;32;p44"/>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4"/>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808758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AF9A6B-6664-4B78-A53E-92E91601C96B}" type="datetime1">
              <a:rPr lang="en-US" smtClean="0"/>
              <a:t>10/28/2024</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56440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F407A92-F636-4A4C-AE50-6B74E5920346}" type="datetime1">
              <a:rPr lang="en-US" smtClean="0"/>
              <a:t>10/28/2024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29D4FBC1-2636-407F-8B53-E6D969902205}" type="datetime1">
              <a:rPr lang="en-US" smtClean="0"/>
              <a:t>10/28/2024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6B63A8C4-58D2-4D6F-8DD2-547AC2DD4D60}" type="datetime1">
              <a:rPr lang="en-US" smtClean="0"/>
              <a:t>10/28/2024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Chart 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2E16B4CC-87C8-410A-A76E-FD25B49DDAE5}" type="datetime1">
              <a:rPr lang="en-US" smtClean="0"/>
              <a:t>10/28/2024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BFFFEF15-8151-4F09-832D-6574246B27D3}" type="datetime1">
              <a:rPr lang="en-US" smtClean="0"/>
              <a:t>10/28/2024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4F58AF4A-B48E-4F1C-88D6-2E3DD12193DB}" type="datetime1">
              <a:rPr lang="en-US" smtClean="0"/>
              <a:t>10/28/2024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ole team">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08979BC2-D13F-4600-8CD6-288F726C8667}" type="datetime1">
              <a:rPr lang="en-US" smtClean="0"/>
              <a:t>10/28/2024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49B50F82-DCB4-49AB-9AB4-703D5A29E5AC}" type="datetime1">
              <a:rPr lang="en-US" smtClean="0"/>
              <a:t>10/28/2024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10101142" cy="2387600"/>
          </a:xfrm>
        </p:spPr>
        <p:txBody>
          <a:bodyPr/>
          <a:lstStyle/>
          <a:p>
            <a:pPr algn="ctr"/>
            <a:r>
              <a:rPr lang="en-US" sz="5400" b="1" i="0" dirty="0">
                <a:solidFill>
                  <a:srgbClr val="333333"/>
                </a:solidFill>
                <a:effectLst/>
                <a:latin typeface="Cambria" panose="02040503050406030204" pitchFamily="18" charset="0"/>
              </a:rPr>
              <a:t>CSE 430:</a:t>
            </a:r>
            <a:br>
              <a:rPr lang="en-US" sz="5400" b="1" i="0" dirty="0">
                <a:solidFill>
                  <a:srgbClr val="333333"/>
                </a:solidFill>
                <a:effectLst/>
                <a:latin typeface="Cambria" panose="02040503050406030204" pitchFamily="18" charset="0"/>
              </a:rPr>
            </a:br>
            <a:r>
              <a:rPr lang="en-US" sz="5400" b="1" i="0" dirty="0">
                <a:solidFill>
                  <a:srgbClr val="333333"/>
                </a:solidFill>
                <a:effectLst/>
                <a:latin typeface="Cambria" panose="02040503050406030204" pitchFamily="18" charset="0"/>
              </a:rPr>
              <a:t>Software Quality Assurance and Testing</a:t>
            </a:r>
            <a:endParaRPr lang="en-US" sz="54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B0BEA-9FF2-4518-BD4B-CB137BD68FC8}"/>
              </a:ext>
            </a:extLst>
          </p:cNvPr>
          <p:cNvSpPr>
            <a:spLocks noGrp="1"/>
          </p:cNvSpPr>
          <p:nvPr>
            <p:ph type="title"/>
          </p:nvPr>
        </p:nvSpPr>
        <p:spPr/>
        <p:txBody>
          <a:bodyPr>
            <a:normAutofit/>
          </a:bodyPr>
          <a:lstStyle/>
          <a:p>
            <a:r>
              <a:rPr lang="en-GB" dirty="0"/>
              <a:t>McCall’s factor model tree</a:t>
            </a:r>
          </a:p>
        </p:txBody>
      </p:sp>
      <p:sp>
        <p:nvSpPr>
          <p:cNvPr id="7" name="Content Placeholder 6">
            <a:extLst>
              <a:ext uri="{FF2B5EF4-FFF2-40B4-BE49-F238E27FC236}">
                <a16:creationId xmlns:a16="http://schemas.microsoft.com/office/drawing/2014/main" id="{13DF1514-8156-4D53-3ABC-4B07883513C1}"/>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DAD0E8B6-CDB0-44E6-AD06-B9D3978E18AC}"/>
              </a:ext>
            </a:extLst>
          </p:cNvPr>
          <p:cNvSpPr>
            <a:spLocks noGrp="1"/>
          </p:cNvSpPr>
          <p:nvPr>
            <p:ph type="sldNum" sz="quarter" idx="4"/>
          </p:nvPr>
        </p:nvSpPr>
        <p:spPr/>
        <p:txBody>
          <a:bodyPr/>
          <a:lstStyle/>
          <a:p>
            <a:fld id="{0FF54DE5-C571-48E8-A5BC-B369434E2F44}" type="slidenum">
              <a:rPr lang="en-GB" smtClean="0"/>
              <a:pPr/>
              <a:t>10</a:t>
            </a:fld>
            <a:endParaRPr lang="en-GB"/>
          </a:p>
        </p:txBody>
      </p:sp>
      <p:pic>
        <p:nvPicPr>
          <p:cNvPr id="4" name="Picture 3" descr="3.png">
            <a:extLst>
              <a:ext uri="{FF2B5EF4-FFF2-40B4-BE49-F238E27FC236}">
                <a16:creationId xmlns:a16="http://schemas.microsoft.com/office/drawing/2014/main" id="{D373A134-CE22-429F-B36F-06AA87D1D4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467705" y="1825625"/>
            <a:ext cx="5178756" cy="489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Lst>
        </p:spPr>
      </p:pic>
    </p:spTree>
    <p:extLst>
      <p:ext uri="{BB962C8B-B14F-4D97-AF65-F5344CB8AC3E}">
        <p14:creationId xmlns:p14="http://schemas.microsoft.com/office/powerpoint/2010/main" val="1615646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3C600EDA-8072-4EE5-8D2A-716417422E66}"/>
              </a:ext>
            </a:extLst>
          </p:cNvPr>
          <p:cNvSpPr/>
          <p:nvPr/>
        </p:nvSpPr>
        <p:spPr>
          <a:xfrm>
            <a:off x="5686568" y="2279176"/>
            <a:ext cx="4844955" cy="4238176"/>
          </a:xfrm>
          <a:prstGeom prst="rect">
            <a:avLst/>
          </a:prstGeom>
          <a:blipFill>
            <a:blip r:embed="rId2" cstate="print"/>
            <a:stretch>
              <a:fillRect/>
            </a:stretch>
          </a:blipFill>
        </p:spPr>
        <p:txBody>
          <a:bodyPr wrap="square" lIns="0" tIns="0" rIns="0" bIns="0" rtlCol="0"/>
          <a:lstStyle/>
          <a:p>
            <a:endParaRPr/>
          </a:p>
        </p:txBody>
      </p:sp>
      <p:sp>
        <p:nvSpPr>
          <p:cNvPr id="3" name="Title 2">
            <a:extLst>
              <a:ext uri="{FF2B5EF4-FFF2-40B4-BE49-F238E27FC236}">
                <a16:creationId xmlns:a16="http://schemas.microsoft.com/office/drawing/2014/main" id="{C6F857BC-6D8C-4264-A488-BD09BBCB3657}"/>
              </a:ext>
            </a:extLst>
          </p:cNvPr>
          <p:cNvSpPr>
            <a:spLocks noGrp="1"/>
          </p:cNvSpPr>
          <p:nvPr>
            <p:ph type="title"/>
          </p:nvPr>
        </p:nvSpPr>
        <p:spPr>
          <a:xfrm>
            <a:off x="1167492" y="381000"/>
            <a:ext cx="9779183" cy="1325563"/>
          </a:xfrm>
        </p:spPr>
        <p:txBody>
          <a:bodyPr/>
          <a:lstStyle/>
          <a:p>
            <a:r>
              <a:rPr lang="en-GB" dirty="0"/>
              <a:t>McCall's factor model</a:t>
            </a:r>
          </a:p>
        </p:txBody>
      </p:sp>
      <p:sp>
        <p:nvSpPr>
          <p:cNvPr id="4" name="Content Placeholder 3">
            <a:extLst>
              <a:ext uri="{FF2B5EF4-FFF2-40B4-BE49-F238E27FC236}">
                <a16:creationId xmlns:a16="http://schemas.microsoft.com/office/drawing/2014/main" id="{72568293-C10F-4FED-B828-EA7249F77351}"/>
              </a:ext>
            </a:extLst>
          </p:cNvPr>
          <p:cNvSpPr>
            <a:spLocks noGrp="1"/>
          </p:cNvSpPr>
          <p:nvPr>
            <p:ph idx="1"/>
          </p:nvPr>
        </p:nvSpPr>
        <p:spPr>
          <a:xfrm>
            <a:off x="1167493" y="2017467"/>
            <a:ext cx="9779182" cy="3366815"/>
          </a:xfrm>
        </p:spPr>
        <p:txBody>
          <a:bodyPr/>
          <a:lstStyle/>
          <a:p>
            <a:r>
              <a:rPr lang="en-US" dirty="0"/>
              <a:t>Product operation factors:</a:t>
            </a:r>
          </a:p>
          <a:p>
            <a:pPr marL="800100" lvl="1" indent="-342900">
              <a:buFont typeface="Arial" panose="020B0604020202020204" pitchFamily="34" charset="0"/>
              <a:buChar char="•"/>
            </a:pPr>
            <a:r>
              <a:rPr lang="en-US" altLang="en-US" dirty="0">
                <a:sym typeface="Times New Roman" panose="02020603050405020304" pitchFamily="18" charset="0"/>
              </a:rPr>
              <a:t>How well does it run and ease of use</a:t>
            </a:r>
            <a:endParaRPr lang="en-US" dirty="0"/>
          </a:p>
          <a:p>
            <a:pPr marL="800100" lvl="1" indent="-342900">
              <a:buFont typeface="Arial" panose="020B0604020202020204" pitchFamily="34" charset="0"/>
              <a:buChar char="•"/>
            </a:pPr>
            <a:r>
              <a:rPr lang="en-US" dirty="0"/>
              <a:t>Correctness </a:t>
            </a:r>
          </a:p>
          <a:p>
            <a:pPr marL="800100" lvl="1" indent="-342900">
              <a:buFont typeface="Arial" panose="020B0604020202020204" pitchFamily="34" charset="0"/>
              <a:buChar char="•"/>
            </a:pPr>
            <a:r>
              <a:rPr lang="en-US" dirty="0"/>
              <a:t>Reliability </a:t>
            </a:r>
          </a:p>
          <a:p>
            <a:pPr marL="800100" lvl="1" indent="-342900">
              <a:buFont typeface="Arial" panose="020B0604020202020204" pitchFamily="34" charset="0"/>
              <a:buChar char="•"/>
            </a:pPr>
            <a:r>
              <a:rPr lang="en-US" dirty="0"/>
              <a:t>Efficiency </a:t>
            </a:r>
          </a:p>
          <a:p>
            <a:pPr marL="800100" lvl="1" indent="-342900">
              <a:buFont typeface="Arial" panose="020B0604020202020204" pitchFamily="34" charset="0"/>
              <a:buChar char="•"/>
            </a:pPr>
            <a:r>
              <a:rPr lang="en-US" dirty="0"/>
              <a:t>Integrity</a:t>
            </a:r>
          </a:p>
          <a:p>
            <a:pPr marL="800100" lvl="1" indent="-342900">
              <a:buFont typeface="Arial" panose="020B0604020202020204" pitchFamily="34" charset="0"/>
              <a:buChar char="•"/>
            </a:pPr>
            <a:r>
              <a:rPr lang="en-US" dirty="0"/>
              <a:t>Usability</a:t>
            </a:r>
            <a:endParaRPr lang="en-GB" dirty="0"/>
          </a:p>
        </p:txBody>
      </p:sp>
      <p:sp>
        <p:nvSpPr>
          <p:cNvPr id="10" name="Slide Number Placeholder 9">
            <a:extLst>
              <a:ext uri="{FF2B5EF4-FFF2-40B4-BE49-F238E27FC236}">
                <a16:creationId xmlns:a16="http://schemas.microsoft.com/office/drawing/2014/main" id="{38EDFB7B-C09C-461F-95A3-2AB3D88D3CF1}"/>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11</a:t>
            </a:fld>
            <a:endParaRPr lang="en-GB"/>
          </a:p>
        </p:txBody>
      </p:sp>
      <p:sp>
        <p:nvSpPr>
          <p:cNvPr id="9" name="Arrow: Down 8">
            <a:extLst>
              <a:ext uri="{FF2B5EF4-FFF2-40B4-BE49-F238E27FC236}">
                <a16:creationId xmlns:a16="http://schemas.microsoft.com/office/drawing/2014/main" id="{872EF466-1D80-4EC1-9F5E-72733D3F277D}"/>
              </a:ext>
            </a:extLst>
          </p:cNvPr>
          <p:cNvSpPr/>
          <p:nvPr/>
        </p:nvSpPr>
        <p:spPr>
          <a:xfrm rot="5400000">
            <a:off x="8164307" y="4688682"/>
            <a:ext cx="283196" cy="766339"/>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object 2">
            <a:extLst>
              <a:ext uri="{FF2B5EF4-FFF2-40B4-BE49-F238E27FC236}">
                <a16:creationId xmlns:a16="http://schemas.microsoft.com/office/drawing/2014/main" id="{DAB8B415-7E14-445C-AB2A-B947F1D01103}"/>
              </a:ext>
            </a:extLst>
          </p:cNvPr>
          <p:cNvSpPr/>
          <p:nvPr/>
        </p:nvSpPr>
        <p:spPr>
          <a:xfrm>
            <a:off x="5686568" y="2442258"/>
            <a:ext cx="4844955" cy="4075095"/>
          </a:xfrm>
          <a:prstGeom prst="rect">
            <a:avLst/>
          </a:prstGeom>
          <a:blipFill>
            <a:blip r:embed="rId2" cstate="print"/>
            <a:stretch>
              <a:fillRect/>
            </a:stretch>
          </a:blipFill>
        </p:spPr>
        <p:txBody>
          <a:bodyPr wrap="square" lIns="0" tIns="0" rIns="0" bIns="0" rtlCol="0"/>
          <a:lstStyle/>
          <a:p>
            <a:endParaRPr/>
          </a:p>
        </p:txBody>
      </p:sp>
      <p:sp>
        <p:nvSpPr>
          <p:cNvPr id="7" name="Arrow: Down 6">
            <a:extLst>
              <a:ext uri="{FF2B5EF4-FFF2-40B4-BE49-F238E27FC236}">
                <a16:creationId xmlns:a16="http://schemas.microsoft.com/office/drawing/2014/main" id="{3866C2B0-6915-41D8-AB91-2D770E7DF90C}"/>
              </a:ext>
            </a:extLst>
          </p:cNvPr>
          <p:cNvSpPr/>
          <p:nvPr/>
        </p:nvSpPr>
        <p:spPr>
          <a:xfrm rot="5400000">
            <a:off x="8164307" y="4688683"/>
            <a:ext cx="283196" cy="766339"/>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05320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269E-AB45-4622-8AC1-0FD228CEFFEF}"/>
              </a:ext>
            </a:extLst>
          </p:cNvPr>
          <p:cNvSpPr>
            <a:spLocks noGrp="1"/>
          </p:cNvSpPr>
          <p:nvPr>
            <p:ph type="title"/>
          </p:nvPr>
        </p:nvSpPr>
        <p:spPr>
          <a:xfrm>
            <a:off x="1167492" y="381000"/>
            <a:ext cx="9779183" cy="1325563"/>
          </a:xfrm>
        </p:spPr>
        <p:txBody>
          <a:bodyPr/>
          <a:lstStyle/>
          <a:p>
            <a:r>
              <a:rPr lang="en-US" dirty="0"/>
              <a:t>Correctness</a:t>
            </a:r>
            <a:endParaRPr lang="en-GB" dirty="0"/>
          </a:p>
        </p:txBody>
      </p:sp>
      <p:sp>
        <p:nvSpPr>
          <p:cNvPr id="3" name="Content Placeholder 2">
            <a:extLst>
              <a:ext uri="{FF2B5EF4-FFF2-40B4-BE49-F238E27FC236}">
                <a16:creationId xmlns:a16="http://schemas.microsoft.com/office/drawing/2014/main" id="{80625D8D-2770-47B1-B03D-6A3B68F17505}"/>
              </a:ext>
            </a:extLst>
          </p:cNvPr>
          <p:cNvSpPr>
            <a:spLocks noGrp="1"/>
          </p:cNvSpPr>
          <p:nvPr>
            <p:ph idx="1"/>
          </p:nvPr>
        </p:nvSpPr>
        <p:spPr>
          <a:xfrm>
            <a:off x="1167493" y="2017467"/>
            <a:ext cx="9779182" cy="3366815"/>
          </a:xfrm>
        </p:spPr>
        <p:txBody>
          <a:bodyPr>
            <a:normAutofit/>
          </a:bodyPr>
          <a:lstStyle/>
          <a:p>
            <a:r>
              <a:rPr lang="en-US" dirty="0"/>
              <a:t>Correctness requirements are defined in a list of the software system’s required outputs</a:t>
            </a:r>
          </a:p>
          <a:p>
            <a:pPr marL="800100" lvl="1" indent="-342900">
              <a:buFont typeface="Arial" panose="020B0604020202020204" pitchFamily="34" charset="0"/>
              <a:buChar char="•"/>
            </a:pPr>
            <a:r>
              <a:rPr lang="en-US" dirty="0"/>
              <a:t>The output mission</a:t>
            </a:r>
          </a:p>
          <a:p>
            <a:pPr marL="800100" lvl="1" indent="-342900">
              <a:buFont typeface="Arial" panose="020B0604020202020204" pitchFamily="34" charset="0"/>
              <a:buChar char="•"/>
            </a:pPr>
            <a:r>
              <a:rPr lang="en-US" dirty="0"/>
              <a:t>Accuracy of output</a:t>
            </a:r>
          </a:p>
          <a:p>
            <a:pPr marL="800100" lvl="1" indent="-342900">
              <a:buFont typeface="Arial" panose="020B0604020202020204" pitchFamily="34" charset="0"/>
              <a:buChar char="•"/>
            </a:pPr>
            <a:r>
              <a:rPr lang="en-US" dirty="0"/>
              <a:t>Completeness of the output information</a:t>
            </a:r>
          </a:p>
          <a:p>
            <a:pPr marL="800100" lvl="1" indent="-342900">
              <a:buFont typeface="Arial" panose="020B0604020202020204" pitchFamily="34" charset="0"/>
              <a:buChar char="•"/>
            </a:pPr>
            <a:r>
              <a:rPr lang="en-US" dirty="0"/>
              <a:t>Up-to-date of the information</a:t>
            </a:r>
          </a:p>
          <a:p>
            <a:pPr marL="800100" lvl="1" indent="-342900">
              <a:buFont typeface="Arial" panose="020B0604020202020204" pitchFamily="34" charset="0"/>
              <a:buChar char="•"/>
            </a:pPr>
            <a:r>
              <a:rPr lang="en-US" dirty="0"/>
              <a:t>Availability of the information</a:t>
            </a:r>
          </a:p>
          <a:p>
            <a:pPr marL="800100" lvl="1" indent="-342900">
              <a:buFont typeface="Arial" panose="020B0604020202020204" pitchFamily="34" charset="0"/>
              <a:buChar char="•"/>
            </a:pPr>
            <a:r>
              <a:rPr lang="en-US" dirty="0"/>
              <a:t>The standard  for coding and documenting of software system</a:t>
            </a:r>
          </a:p>
          <a:p>
            <a:endParaRPr lang="en-GB" dirty="0"/>
          </a:p>
        </p:txBody>
      </p:sp>
      <p:sp>
        <p:nvSpPr>
          <p:cNvPr id="6" name="Slide Number Placeholder 5">
            <a:extLst>
              <a:ext uri="{FF2B5EF4-FFF2-40B4-BE49-F238E27FC236}">
                <a16:creationId xmlns:a16="http://schemas.microsoft.com/office/drawing/2014/main" id="{9AB0FA99-B5D1-41AE-9BC2-4E707C0BE8CD}"/>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12</a:t>
            </a:fld>
            <a:endParaRPr lang="en-GB"/>
          </a:p>
        </p:txBody>
      </p:sp>
    </p:spTree>
    <p:extLst>
      <p:ext uri="{BB962C8B-B14F-4D97-AF65-F5344CB8AC3E}">
        <p14:creationId xmlns:p14="http://schemas.microsoft.com/office/powerpoint/2010/main" val="4011279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B1AC-6F5A-423C-85F1-09BB02CD1EB1}"/>
              </a:ext>
            </a:extLst>
          </p:cNvPr>
          <p:cNvSpPr>
            <a:spLocks noGrp="1"/>
          </p:cNvSpPr>
          <p:nvPr>
            <p:ph type="title"/>
          </p:nvPr>
        </p:nvSpPr>
        <p:spPr>
          <a:xfrm>
            <a:off x="1167492" y="381000"/>
            <a:ext cx="9779183" cy="1325563"/>
          </a:xfrm>
        </p:spPr>
        <p:txBody>
          <a:bodyPr/>
          <a:lstStyle/>
          <a:p>
            <a:r>
              <a:rPr lang="en-US" dirty="0"/>
              <a:t>Reliability</a:t>
            </a:r>
            <a:endParaRPr lang="en-GB" dirty="0"/>
          </a:p>
        </p:txBody>
      </p:sp>
      <p:sp>
        <p:nvSpPr>
          <p:cNvPr id="3" name="Content Placeholder 2">
            <a:extLst>
              <a:ext uri="{FF2B5EF4-FFF2-40B4-BE49-F238E27FC236}">
                <a16:creationId xmlns:a16="http://schemas.microsoft.com/office/drawing/2014/main" id="{55C79E92-6CE9-47BC-B93F-87C2A75C961C}"/>
              </a:ext>
            </a:extLst>
          </p:cNvPr>
          <p:cNvSpPr>
            <a:spLocks noGrp="1"/>
          </p:cNvSpPr>
          <p:nvPr>
            <p:ph idx="1"/>
          </p:nvPr>
        </p:nvSpPr>
        <p:spPr>
          <a:xfrm>
            <a:off x="1167493" y="2017467"/>
            <a:ext cx="9779182" cy="3366815"/>
          </a:xfrm>
        </p:spPr>
        <p:txBody>
          <a:bodyPr>
            <a:normAutofit/>
          </a:bodyPr>
          <a:lstStyle/>
          <a:p>
            <a:r>
              <a:rPr lang="en-US" dirty="0"/>
              <a:t>Reliability requirements deal with failures to provide service. They determine the maximum allowed software system failure rate, and can refer to the entire system or to one or more of its separate functions</a:t>
            </a:r>
            <a:endParaRPr lang="en-GB" dirty="0"/>
          </a:p>
        </p:txBody>
      </p:sp>
      <p:sp>
        <p:nvSpPr>
          <p:cNvPr id="7" name="Slide Number Placeholder 6">
            <a:extLst>
              <a:ext uri="{FF2B5EF4-FFF2-40B4-BE49-F238E27FC236}">
                <a16:creationId xmlns:a16="http://schemas.microsoft.com/office/drawing/2014/main" id="{0C13531D-41F9-42FB-9049-50EF558BD6A2}"/>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13</a:t>
            </a:fld>
            <a:endParaRPr lang="en-GB"/>
          </a:p>
        </p:txBody>
      </p:sp>
    </p:spTree>
    <p:extLst>
      <p:ext uri="{BB962C8B-B14F-4D97-AF65-F5344CB8AC3E}">
        <p14:creationId xmlns:p14="http://schemas.microsoft.com/office/powerpoint/2010/main" val="3963170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AD559-0505-404B-9B1F-8C5C4E60ABA4}"/>
              </a:ext>
            </a:extLst>
          </p:cNvPr>
          <p:cNvSpPr>
            <a:spLocks noGrp="1"/>
          </p:cNvSpPr>
          <p:nvPr>
            <p:ph type="title"/>
          </p:nvPr>
        </p:nvSpPr>
        <p:spPr>
          <a:xfrm>
            <a:off x="1167492" y="381000"/>
            <a:ext cx="9779183" cy="1325563"/>
          </a:xfrm>
        </p:spPr>
        <p:txBody>
          <a:bodyPr/>
          <a:lstStyle/>
          <a:p>
            <a:r>
              <a:rPr lang="en-US" dirty="0"/>
              <a:t>Integrity</a:t>
            </a:r>
            <a:endParaRPr lang="en-GB" dirty="0"/>
          </a:p>
        </p:txBody>
      </p:sp>
      <p:sp>
        <p:nvSpPr>
          <p:cNvPr id="3" name="Content Placeholder 2">
            <a:extLst>
              <a:ext uri="{FF2B5EF4-FFF2-40B4-BE49-F238E27FC236}">
                <a16:creationId xmlns:a16="http://schemas.microsoft.com/office/drawing/2014/main" id="{B9CDC91A-1DF0-4CB2-965E-2AF79D4A68D2}"/>
              </a:ext>
            </a:extLst>
          </p:cNvPr>
          <p:cNvSpPr>
            <a:spLocks noGrp="1"/>
          </p:cNvSpPr>
          <p:nvPr>
            <p:ph idx="1"/>
          </p:nvPr>
        </p:nvSpPr>
        <p:spPr>
          <a:xfrm>
            <a:off x="1167493" y="2017467"/>
            <a:ext cx="9779182" cy="3366815"/>
          </a:xfrm>
        </p:spPr>
        <p:txBody>
          <a:bodyPr>
            <a:normAutofit/>
          </a:bodyPr>
          <a:lstStyle/>
          <a:p>
            <a:r>
              <a:rPr lang="en-US" dirty="0"/>
              <a:t>Integrity requirements deal with the software system security, that is, </a:t>
            </a:r>
          </a:p>
          <a:p>
            <a:pPr marL="800100" lvl="1" indent="-342900" algn="just">
              <a:buFont typeface="Arial" panose="020B0604020202020204" pitchFamily="34" charset="0"/>
              <a:buChar char="•"/>
            </a:pPr>
            <a:r>
              <a:rPr lang="en-US" dirty="0"/>
              <a:t>requirements to prevent access to unauthorized persons, to distinguish between the majority of personnel allowed to see the information (“read permit”) and a limited group who will be allowed to add and change data (“write permit”), and so forth.</a:t>
            </a:r>
          </a:p>
          <a:p>
            <a:endParaRPr lang="en-GB" dirty="0"/>
          </a:p>
        </p:txBody>
      </p:sp>
      <p:sp>
        <p:nvSpPr>
          <p:cNvPr id="7" name="Slide Number Placeholder 6">
            <a:extLst>
              <a:ext uri="{FF2B5EF4-FFF2-40B4-BE49-F238E27FC236}">
                <a16:creationId xmlns:a16="http://schemas.microsoft.com/office/drawing/2014/main" id="{81D94F88-6978-43C0-AC5F-FBCD016FD68F}"/>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14</a:t>
            </a:fld>
            <a:endParaRPr lang="en-GB"/>
          </a:p>
        </p:txBody>
      </p:sp>
      <p:sp>
        <p:nvSpPr>
          <p:cNvPr id="5" name="object 5">
            <a:extLst>
              <a:ext uri="{FF2B5EF4-FFF2-40B4-BE49-F238E27FC236}">
                <a16:creationId xmlns:a16="http://schemas.microsoft.com/office/drawing/2014/main" id="{79B6BCC9-001D-4D8C-B2DC-EBC4365D0C33}"/>
              </a:ext>
            </a:extLst>
          </p:cNvPr>
          <p:cNvSpPr/>
          <p:nvPr/>
        </p:nvSpPr>
        <p:spPr>
          <a:xfrm>
            <a:off x="4150829" y="4737735"/>
            <a:ext cx="3407664" cy="2120265"/>
          </a:xfrm>
          <a:prstGeom prst="rect">
            <a:avLst/>
          </a:prstGeom>
          <a:blipFill>
            <a:blip r:embed="rId2" cstate="print"/>
            <a:stretch>
              <a:fillRect/>
            </a:stretch>
          </a:blipFill>
        </p:spPr>
        <p:txBody>
          <a:bodyPr wrap="square" lIns="0" tIns="0" rIns="0" bIns="0" rtlCol="0"/>
          <a:lstStyle/>
          <a:p>
            <a:endParaRPr dirty="0"/>
          </a:p>
        </p:txBody>
      </p:sp>
    </p:spTree>
    <p:extLst>
      <p:ext uri="{BB962C8B-B14F-4D97-AF65-F5344CB8AC3E}">
        <p14:creationId xmlns:p14="http://schemas.microsoft.com/office/powerpoint/2010/main" val="237450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031A6-165D-4700-83F8-9FFD7259C25A}"/>
              </a:ext>
            </a:extLst>
          </p:cNvPr>
          <p:cNvSpPr>
            <a:spLocks noGrp="1"/>
          </p:cNvSpPr>
          <p:nvPr>
            <p:ph type="title"/>
          </p:nvPr>
        </p:nvSpPr>
        <p:spPr>
          <a:xfrm>
            <a:off x="1167492" y="381000"/>
            <a:ext cx="9779183" cy="1325563"/>
          </a:xfrm>
        </p:spPr>
        <p:txBody>
          <a:bodyPr/>
          <a:lstStyle/>
          <a:p>
            <a:r>
              <a:rPr lang="en-US" dirty="0"/>
              <a:t>Efficiency</a:t>
            </a:r>
            <a:endParaRPr lang="en-GB" dirty="0"/>
          </a:p>
        </p:txBody>
      </p:sp>
      <p:sp>
        <p:nvSpPr>
          <p:cNvPr id="3" name="Content Placeholder 2">
            <a:extLst>
              <a:ext uri="{FF2B5EF4-FFF2-40B4-BE49-F238E27FC236}">
                <a16:creationId xmlns:a16="http://schemas.microsoft.com/office/drawing/2014/main" id="{98935A37-CDF0-4F0D-9E96-B9B97BD24273}"/>
              </a:ext>
            </a:extLst>
          </p:cNvPr>
          <p:cNvSpPr>
            <a:spLocks noGrp="1"/>
          </p:cNvSpPr>
          <p:nvPr>
            <p:ph idx="1"/>
          </p:nvPr>
        </p:nvSpPr>
        <p:spPr>
          <a:xfrm>
            <a:off x="1167493" y="2017467"/>
            <a:ext cx="9779182" cy="3366815"/>
          </a:xfrm>
        </p:spPr>
        <p:txBody>
          <a:bodyPr/>
          <a:lstStyle/>
          <a:p>
            <a:r>
              <a:rPr lang="en-US" dirty="0"/>
              <a:t>Efficiency requirements deal with the hardware resources needed to perform all the functions of the software system in conformance to all other requirements. </a:t>
            </a:r>
          </a:p>
          <a:p>
            <a:r>
              <a:rPr lang="en-US" dirty="0"/>
              <a:t>The main hardware resources to be considered are the computer’s processing capabilities (measured in MIPS – million instructions per second ,etc.)</a:t>
            </a:r>
          </a:p>
          <a:p>
            <a:endParaRPr lang="en-GB" dirty="0"/>
          </a:p>
        </p:txBody>
      </p:sp>
      <p:sp>
        <p:nvSpPr>
          <p:cNvPr id="7" name="Slide Number Placeholder 6">
            <a:extLst>
              <a:ext uri="{FF2B5EF4-FFF2-40B4-BE49-F238E27FC236}">
                <a16:creationId xmlns:a16="http://schemas.microsoft.com/office/drawing/2014/main" id="{EE230171-6739-4D12-A92C-FE65E6887BE6}"/>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15</a:t>
            </a:fld>
            <a:endParaRPr lang="en-GB"/>
          </a:p>
        </p:txBody>
      </p:sp>
    </p:spTree>
    <p:extLst>
      <p:ext uri="{BB962C8B-B14F-4D97-AF65-F5344CB8AC3E}">
        <p14:creationId xmlns:p14="http://schemas.microsoft.com/office/powerpoint/2010/main" val="1029489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B5C3F-D5EF-4D76-B4EC-5A6FC0DEB883}"/>
              </a:ext>
            </a:extLst>
          </p:cNvPr>
          <p:cNvSpPr>
            <a:spLocks noGrp="1"/>
          </p:cNvSpPr>
          <p:nvPr>
            <p:ph type="title"/>
          </p:nvPr>
        </p:nvSpPr>
        <p:spPr>
          <a:xfrm>
            <a:off x="1167492" y="381000"/>
            <a:ext cx="9779183" cy="1325563"/>
          </a:xfrm>
        </p:spPr>
        <p:txBody>
          <a:bodyPr/>
          <a:lstStyle/>
          <a:p>
            <a:r>
              <a:rPr lang="en-US" dirty="0"/>
              <a:t>Usability</a:t>
            </a:r>
            <a:endParaRPr lang="en-GB" dirty="0"/>
          </a:p>
        </p:txBody>
      </p:sp>
      <p:sp>
        <p:nvSpPr>
          <p:cNvPr id="3" name="Content Placeholder 2">
            <a:extLst>
              <a:ext uri="{FF2B5EF4-FFF2-40B4-BE49-F238E27FC236}">
                <a16:creationId xmlns:a16="http://schemas.microsoft.com/office/drawing/2014/main" id="{4BAAFF19-F55E-4EAA-8E40-9FBCF4C7A0D9}"/>
              </a:ext>
            </a:extLst>
          </p:cNvPr>
          <p:cNvSpPr>
            <a:spLocks noGrp="1"/>
          </p:cNvSpPr>
          <p:nvPr>
            <p:ph idx="1"/>
          </p:nvPr>
        </p:nvSpPr>
        <p:spPr>
          <a:xfrm>
            <a:off x="1167493" y="2017467"/>
            <a:ext cx="9779182" cy="3366815"/>
          </a:xfrm>
        </p:spPr>
        <p:txBody>
          <a:bodyPr/>
          <a:lstStyle/>
          <a:p>
            <a:r>
              <a:rPr lang="en-US" dirty="0"/>
              <a:t>Usability requirements deal with the scope of staff resources needed to train a new employee and to operate the software system.</a:t>
            </a:r>
          </a:p>
          <a:p>
            <a:endParaRPr lang="en-GB" dirty="0"/>
          </a:p>
        </p:txBody>
      </p:sp>
      <p:sp>
        <p:nvSpPr>
          <p:cNvPr id="7" name="Slide Number Placeholder 6">
            <a:extLst>
              <a:ext uri="{FF2B5EF4-FFF2-40B4-BE49-F238E27FC236}">
                <a16:creationId xmlns:a16="http://schemas.microsoft.com/office/drawing/2014/main" id="{5E3FB8F0-A723-4F0B-9496-0B51FC94A502}"/>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16</a:t>
            </a:fld>
            <a:endParaRPr lang="en-GB"/>
          </a:p>
        </p:txBody>
      </p:sp>
    </p:spTree>
    <p:extLst>
      <p:ext uri="{BB962C8B-B14F-4D97-AF65-F5344CB8AC3E}">
        <p14:creationId xmlns:p14="http://schemas.microsoft.com/office/powerpoint/2010/main" val="451081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A7272-7642-4C7B-897D-3D5FBB010CC3}"/>
              </a:ext>
            </a:extLst>
          </p:cNvPr>
          <p:cNvSpPr>
            <a:spLocks noGrp="1"/>
          </p:cNvSpPr>
          <p:nvPr>
            <p:ph type="title"/>
          </p:nvPr>
        </p:nvSpPr>
        <p:spPr>
          <a:xfrm>
            <a:off x="1167492" y="381000"/>
            <a:ext cx="9779183" cy="1325563"/>
          </a:xfrm>
        </p:spPr>
        <p:txBody>
          <a:bodyPr/>
          <a:lstStyle/>
          <a:p>
            <a:r>
              <a:rPr lang="en-US" dirty="0"/>
              <a:t>McCall’s factor model</a:t>
            </a:r>
            <a:endParaRPr lang="en-GB" dirty="0"/>
          </a:p>
        </p:txBody>
      </p:sp>
      <p:sp>
        <p:nvSpPr>
          <p:cNvPr id="3" name="Content Placeholder 2">
            <a:extLst>
              <a:ext uri="{FF2B5EF4-FFF2-40B4-BE49-F238E27FC236}">
                <a16:creationId xmlns:a16="http://schemas.microsoft.com/office/drawing/2014/main" id="{AA3CD1A2-6822-46C1-B62D-8DCD22EE5C77}"/>
              </a:ext>
            </a:extLst>
          </p:cNvPr>
          <p:cNvSpPr>
            <a:spLocks noGrp="1"/>
          </p:cNvSpPr>
          <p:nvPr>
            <p:ph idx="1"/>
          </p:nvPr>
        </p:nvSpPr>
        <p:spPr>
          <a:xfrm>
            <a:off x="1167493" y="2017467"/>
            <a:ext cx="9779182" cy="3366815"/>
          </a:xfrm>
        </p:spPr>
        <p:txBody>
          <a:bodyPr/>
          <a:lstStyle/>
          <a:p>
            <a:r>
              <a:rPr lang="en-GB" dirty="0"/>
              <a:t>Product revision factors</a:t>
            </a:r>
          </a:p>
          <a:p>
            <a:pPr marL="800100" lvl="1" indent="-342900">
              <a:buFont typeface="Arial" panose="020B0604020202020204" pitchFamily="34" charset="0"/>
              <a:buChar char="•"/>
            </a:pPr>
            <a:r>
              <a:rPr lang="en-US" altLang="en-US" dirty="0">
                <a:sym typeface="Times New Roman" panose="02020603050405020304" pitchFamily="18" charset="0"/>
              </a:rPr>
              <a:t>Can I fix it easily, retest, version it, and deploy it easily?</a:t>
            </a:r>
            <a:endParaRPr lang="en-US" altLang="en-US" dirty="0"/>
          </a:p>
          <a:p>
            <a:pPr marL="800100" lvl="1" indent="-342900">
              <a:buFont typeface="Arial" panose="020B0604020202020204" pitchFamily="34" charset="0"/>
              <a:buChar char="•"/>
            </a:pPr>
            <a:r>
              <a:rPr lang="en-GB" dirty="0"/>
              <a:t>Maintainability, </a:t>
            </a:r>
          </a:p>
          <a:p>
            <a:pPr marL="800100" lvl="1" indent="-342900">
              <a:buFont typeface="Arial" panose="020B0604020202020204" pitchFamily="34" charset="0"/>
              <a:buChar char="•"/>
            </a:pPr>
            <a:r>
              <a:rPr lang="en-GB" dirty="0"/>
              <a:t>Flexibility, </a:t>
            </a:r>
          </a:p>
          <a:p>
            <a:pPr marL="800100" lvl="1" indent="-342900">
              <a:buFont typeface="Arial" panose="020B0604020202020204" pitchFamily="34" charset="0"/>
              <a:buChar char="•"/>
            </a:pPr>
            <a:r>
              <a:rPr lang="en-GB" dirty="0"/>
              <a:t>Testability</a:t>
            </a:r>
          </a:p>
        </p:txBody>
      </p:sp>
      <p:sp>
        <p:nvSpPr>
          <p:cNvPr id="8" name="Slide Number Placeholder 7">
            <a:extLst>
              <a:ext uri="{FF2B5EF4-FFF2-40B4-BE49-F238E27FC236}">
                <a16:creationId xmlns:a16="http://schemas.microsoft.com/office/drawing/2014/main" id="{9823A572-B4A0-439C-9C35-D766CDF03B06}"/>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17</a:t>
            </a:fld>
            <a:endParaRPr lang="en-GB"/>
          </a:p>
        </p:txBody>
      </p:sp>
      <p:sp>
        <p:nvSpPr>
          <p:cNvPr id="6" name="object 2">
            <a:extLst>
              <a:ext uri="{FF2B5EF4-FFF2-40B4-BE49-F238E27FC236}">
                <a16:creationId xmlns:a16="http://schemas.microsoft.com/office/drawing/2014/main" id="{06236E17-0B48-449B-B5A8-2D9D787BFDD0}"/>
              </a:ext>
            </a:extLst>
          </p:cNvPr>
          <p:cNvSpPr/>
          <p:nvPr/>
        </p:nvSpPr>
        <p:spPr>
          <a:xfrm>
            <a:off x="6589483" y="2017713"/>
            <a:ext cx="4844955" cy="4238176"/>
          </a:xfrm>
          <a:prstGeom prst="rect">
            <a:avLst/>
          </a:prstGeom>
          <a:blipFill>
            <a:blip r:embed="rId2" cstate="print"/>
            <a:stretch>
              <a:fillRect/>
            </a:stretch>
          </a:blipFill>
        </p:spPr>
        <p:txBody>
          <a:bodyPr wrap="square" lIns="0" tIns="0" rIns="0" bIns="0" rtlCol="0"/>
          <a:lstStyle/>
          <a:p>
            <a:endParaRPr/>
          </a:p>
        </p:txBody>
      </p:sp>
      <p:sp>
        <p:nvSpPr>
          <p:cNvPr id="7" name="Arrow: Down 6">
            <a:extLst>
              <a:ext uri="{FF2B5EF4-FFF2-40B4-BE49-F238E27FC236}">
                <a16:creationId xmlns:a16="http://schemas.microsoft.com/office/drawing/2014/main" id="{D786CDEC-5179-4FD1-85BB-256F681DF394}"/>
              </a:ext>
            </a:extLst>
          </p:cNvPr>
          <p:cNvSpPr/>
          <p:nvPr/>
        </p:nvSpPr>
        <p:spPr>
          <a:xfrm rot="4411181">
            <a:off x="8870363" y="4140648"/>
            <a:ext cx="283196" cy="766339"/>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7881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1695F-E3AA-47E0-95EE-F882366C933B}"/>
              </a:ext>
            </a:extLst>
          </p:cNvPr>
          <p:cNvSpPr>
            <a:spLocks noGrp="1"/>
          </p:cNvSpPr>
          <p:nvPr>
            <p:ph type="title"/>
          </p:nvPr>
        </p:nvSpPr>
        <p:spPr>
          <a:xfrm>
            <a:off x="1167492" y="381000"/>
            <a:ext cx="9779183" cy="1325563"/>
          </a:xfrm>
        </p:spPr>
        <p:txBody>
          <a:bodyPr/>
          <a:lstStyle/>
          <a:p>
            <a:r>
              <a:rPr lang="en-US" dirty="0"/>
              <a:t>Maintainability</a:t>
            </a:r>
            <a:endParaRPr lang="en-GB" dirty="0"/>
          </a:p>
        </p:txBody>
      </p:sp>
      <p:sp>
        <p:nvSpPr>
          <p:cNvPr id="3" name="Content Placeholder 2">
            <a:extLst>
              <a:ext uri="{FF2B5EF4-FFF2-40B4-BE49-F238E27FC236}">
                <a16:creationId xmlns:a16="http://schemas.microsoft.com/office/drawing/2014/main" id="{2ADCED92-6FAF-4ECA-A505-9D16EB19A9A4}"/>
              </a:ext>
            </a:extLst>
          </p:cNvPr>
          <p:cNvSpPr>
            <a:spLocks noGrp="1"/>
          </p:cNvSpPr>
          <p:nvPr>
            <p:ph idx="1"/>
          </p:nvPr>
        </p:nvSpPr>
        <p:spPr>
          <a:xfrm>
            <a:off x="1167493" y="2017467"/>
            <a:ext cx="9779182" cy="3366815"/>
          </a:xfrm>
        </p:spPr>
        <p:txBody>
          <a:bodyPr>
            <a:normAutofit fontScale="92500" lnSpcReduction="10000"/>
          </a:bodyPr>
          <a:lstStyle/>
          <a:p>
            <a:r>
              <a:rPr lang="en-US" dirty="0"/>
              <a:t>Maintainability requirements determine the efforts that will be needed by users and maintenance personnel to identify the reasons for software failures, to correct the failures, and to verify the success of the corrections.</a:t>
            </a:r>
          </a:p>
          <a:p>
            <a:endParaRPr lang="en-US" dirty="0"/>
          </a:p>
          <a:p>
            <a:r>
              <a:rPr lang="en-US" dirty="0"/>
              <a:t>This factor’s requirements refer to </a:t>
            </a:r>
          </a:p>
          <a:p>
            <a:pPr marL="800100" lvl="1" indent="-342900">
              <a:buFont typeface="Arial" panose="020B0604020202020204" pitchFamily="34" charset="0"/>
              <a:buChar char="•"/>
            </a:pPr>
            <a:r>
              <a:rPr lang="en-US" dirty="0"/>
              <a:t>modular structure of software, </a:t>
            </a:r>
          </a:p>
          <a:p>
            <a:pPr marL="800100" lvl="1" indent="-342900">
              <a:buFont typeface="Arial" panose="020B0604020202020204" pitchFamily="34" charset="0"/>
              <a:buChar char="•"/>
            </a:pPr>
            <a:r>
              <a:rPr lang="en-US" dirty="0"/>
              <a:t>internal program documentation, and </a:t>
            </a:r>
          </a:p>
          <a:p>
            <a:pPr marL="800100" lvl="1" indent="-342900">
              <a:buFont typeface="Arial" panose="020B0604020202020204" pitchFamily="34" charset="0"/>
              <a:buChar char="•"/>
            </a:pPr>
            <a:r>
              <a:rPr lang="en-US" dirty="0" err="1"/>
              <a:t>programme</a:t>
            </a:r>
            <a:r>
              <a:rPr lang="en-US" dirty="0"/>
              <a:t> r ’s manual, </a:t>
            </a:r>
            <a:r>
              <a:rPr lang="en-US" dirty="0" err="1"/>
              <a:t>amo</a:t>
            </a:r>
            <a:r>
              <a:rPr lang="en-US" dirty="0"/>
              <a:t> ng other item s. </a:t>
            </a:r>
          </a:p>
          <a:p>
            <a:endParaRPr lang="en-GB" dirty="0"/>
          </a:p>
        </p:txBody>
      </p:sp>
      <p:sp>
        <p:nvSpPr>
          <p:cNvPr id="7" name="Slide Number Placeholder 6">
            <a:extLst>
              <a:ext uri="{FF2B5EF4-FFF2-40B4-BE49-F238E27FC236}">
                <a16:creationId xmlns:a16="http://schemas.microsoft.com/office/drawing/2014/main" id="{C3C4FBB0-4B86-4200-AD0F-3D1328F72380}"/>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18</a:t>
            </a:fld>
            <a:endParaRPr lang="en-GB"/>
          </a:p>
        </p:txBody>
      </p:sp>
      <p:sp>
        <p:nvSpPr>
          <p:cNvPr id="4" name="object 4">
            <a:extLst>
              <a:ext uri="{FF2B5EF4-FFF2-40B4-BE49-F238E27FC236}">
                <a16:creationId xmlns:a16="http://schemas.microsoft.com/office/drawing/2014/main" id="{3B214E39-5F50-4906-90B5-601B77A45AE7}"/>
              </a:ext>
            </a:extLst>
          </p:cNvPr>
          <p:cNvSpPr/>
          <p:nvPr/>
        </p:nvSpPr>
        <p:spPr>
          <a:xfrm>
            <a:off x="8657592" y="246937"/>
            <a:ext cx="1363470" cy="139420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6441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2BB6-D3CE-4101-A062-160D8464D8DF}"/>
              </a:ext>
            </a:extLst>
          </p:cNvPr>
          <p:cNvSpPr>
            <a:spLocks noGrp="1"/>
          </p:cNvSpPr>
          <p:nvPr>
            <p:ph type="title"/>
          </p:nvPr>
        </p:nvSpPr>
        <p:spPr/>
        <p:txBody>
          <a:bodyPr/>
          <a:lstStyle/>
          <a:p>
            <a:r>
              <a:rPr lang="en-US" dirty="0"/>
              <a:t>Flexibility</a:t>
            </a:r>
            <a:endParaRPr lang="en-GB" dirty="0"/>
          </a:p>
        </p:txBody>
      </p:sp>
      <p:sp>
        <p:nvSpPr>
          <p:cNvPr id="3" name="Content Placeholder 2">
            <a:extLst>
              <a:ext uri="{FF2B5EF4-FFF2-40B4-BE49-F238E27FC236}">
                <a16:creationId xmlns:a16="http://schemas.microsoft.com/office/drawing/2014/main" id="{A1EDA082-976B-49FA-AF67-959CF9E37995}"/>
              </a:ext>
            </a:extLst>
          </p:cNvPr>
          <p:cNvSpPr>
            <a:spLocks noGrp="1"/>
          </p:cNvSpPr>
          <p:nvPr>
            <p:ph idx="1"/>
          </p:nvPr>
        </p:nvSpPr>
        <p:spPr/>
        <p:txBody>
          <a:bodyPr/>
          <a:lstStyle/>
          <a:p>
            <a:pPr marL="457200" indent="-457200">
              <a:buFont typeface="Arial" panose="020B0604020202020204" pitchFamily="34" charset="0"/>
              <a:buChar char="•"/>
            </a:pPr>
            <a:r>
              <a:rPr lang="en-US" dirty="0"/>
              <a:t>The capabilities and efforts required </a:t>
            </a:r>
          </a:p>
          <a:p>
            <a:pPr marL="457200" indent="-457200">
              <a:buFont typeface="Arial" panose="020B0604020202020204" pitchFamily="34" charset="0"/>
              <a:buChar char="•"/>
            </a:pPr>
            <a:r>
              <a:rPr lang="en-US" dirty="0"/>
              <a:t>To support adaptive maintenance activities are covered by the flexibility requirements. </a:t>
            </a:r>
          </a:p>
          <a:p>
            <a:pPr marL="457200" indent="-457200">
              <a:buFont typeface="Arial" panose="020B0604020202020204" pitchFamily="34" charset="0"/>
              <a:buChar char="•"/>
            </a:pPr>
            <a:r>
              <a:rPr lang="en-US" dirty="0"/>
              <a:t>These include the resources(i.e. in man-days) required to adapt a software package to a variety of customers of the same trade, of various extents of activities, of different ranges of products and so on.</a:t>
            </a:r>
          </a:p>
          <a:p>
            <a:pPr marL="457200" indent="-457200">
              <a:buFont typeface="Arial" panose="020B0604020202020204" pitchFamily="34" charset="0"/>
              <a:buChar char="•"/>
            </a:pPr>
            <a:r>
              <a:rPr lang="en-US" dirty="0"/>
              <a:t>This factor’s requirements also support perfective maintenance activities.</a:t>
            </a:r>
          </a:p>
          <a:p>
            <a:pPr marL="457200" indent="-457200">
              <a:buFont typeface="Arial" panose="020B0604020202020204" pitchFamily="34" charset="0"/>
              <a:buChar char="•"/>
            </a:pPr>
            <a:endParaRPr lang="en-GB" dirty="0"/>
          </a:p>
        </p:txBody>
      </p:sp>
      <p:sp>
        <p:nvSpPr>
          <p:cNvPr id="7" name="Slide Number Placeholder 6">
            <a:extLst>
              <a:ext uri="{FF2B5EF4-FFF2-40B4-BE49-F238E27FC236}">
                <a16:creationId xmlns:a16="http://schemas.microsoft.com/office/drawing/2014/main" id="{624C1C0D-572B-42F6-AE58-C3C9DC7C0E5D}"/>
              </a:ext>
            </a:extLst>
          </p:cNvPr>
          <p:cNvSpPr>
            <a:spLocks noGrp="1"/>
          </p:cNvSpPr>
          <p:nvPr>
            <p:ph type="sldNum" sz="quarter" idx="12"/>
          </p:nvPr>
        </p:nvSpPr>
        <p:spPr>
          <a:xfrm>
            <a:off x="7425344" y="6459786"/>
            <a:ext cx="984019"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19</a:t>
            </a:fld>
            <a:endParaRPr lang="en-GB"/>
          </a:p>
        </p:txBody>
      </p:sp>
      <p:sp>
        <p:nvSpPr>
          <p:cNvPr id="4" name="object 4">
            <a:extLst>
              <a:ext uri="{FF2B5EF4-FFF2-40B4-BE49-F238E27FC236}">
                <a16:creationId xmlns:a16="http://schemas.microsoft.com/office/drawing/2014/main" id="{C24AD0FA-016B-4C8A-918E-77A6988297FF}"/>
              </a:ext>
            </a:extLst>
          </p:cNvPr>
          <p:cNvSpPr/>
          <p:nvPr/>
        </p:nvSpPr>
        <p:spPr>
          <a:xfrm>
            <a:off x="8256270" y="1"/>
            <a:ext cx="2411729" cy="2217541"/>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59994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D32C-0ECC-F239-4A80-58059C491ABB}"/>
              </a:ext>
            </a:extLst>
          </p:cNvPr>
          <p:cNvSpPr>
            <a:spLocks noGrp="1"/>
          </p:cNvSpPr>
          <p:nvPr>
            <p:ph type="ctrTitle"/>
          </p:nvPr>
        </p:nvSpPr>
        <p:spPr/>
        <p:txBody>
          <a:bodyPr/>
          <a:lstStyle/>
          <a:p>
            <a:r>
              <a:rPr lang="en-US" dirty="0">
                <a:solidFill>
                  <a:schemeClr val="accent6">
                    <a:lumMod val="50000"/>
                  </a:schemeClr>
                </a:solidFill>
              </a:rPr>
              <a:t>Lecture 02</a:t>
            </a:r>
          </a:p>
        </p:txBody>
      </p:sp>
      <p:sp>
        <p:nvSpPr>
          <p:cNvPr id="3" name="Subtitle 2">
            <a:extLst>
              <a:ext uri="{FF2B5EF4-FFF2-40B4-BE49-F238E27FC236}">
                <a16:creationId xmlns:a16="http://schemas.microsoft.com/office/drawing/2014/main" id="{E58BDB94-457C-9843-83E2-550DB6612580}"/>
              </a:ext>
            </a:extLst>
          </p:cNvPr>
          <p:cNvSpPr>
            <a:spLocks noGrp="1"/>
          </p:cNvSpPr>
          <p:nvPr>
            <p:ph type="subTitle" idx="1"/>
          </p:nvPr>
        </p:nvSpPr>
        <p:spPr/>
        <p:txBody>
          <a:bodyPr/>
          <a:lstStyle/>
          <a:p>
            <a:r>
              <a:rPr lang="en-US" dirty="0">
                <a:solidFill>
                  <a:schemeClr val="accent3">
                    <a:lumMod val="75000"/>
                  </a:schemeClr>
                </a:solidFill>
              </a:rPr>
              <a:t>Software Quality Factors</a:t>
            </a:r>
          </a:p>
        </p:txBody>
      </p:sp>
    </p:spTree>
    <p:extLst>
      <p:ext uri="{BB962C8B-B14F-4D97-AF65-F5344CB8AC3E}">
        <p14:creationId xmlns:p14="http://schemas.microsoft.com/office/powerpoint/2010/main" val="1780938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D66D-82EE-4D54-A8FF-77E4771113F5}"/>
              </a:ext>
            </a:extLst>
          </p:cNvPr>
          <p:cNvSpPr>
            <a:spLocks noGrp="1"/>
          </p:cNvSpPr>
          <p:nvPr>
            <p:ph type="title"/>
          </p:nvPr>
        </p:nvSpPr>
        <p:spPr>
          <a:xfrm>
            <a:off x="1167492" y="381000"/>
            <a:ext cx="9779183" cy="1325563"/>
          </a:xfrm>
        </p:spPr>
        <p:txBody>
          <a:bodyPr/>
          <a:lstStyle/>
          <a:p>
            <a:r>
              <a:rPr lang="en-US" dirty="0"/>
              <a:t>Testability</a:t>
            </a:r>
            <a:endParaRPr lang="en-GB" dirty="0"/>
          </a:p>
        </p:txBody>
      </p:sp>
      <p:sp>
        <p:nvSpPr>
          <p:cNvPr id="3" name="Content Placeholder 2">
            <a:extLst>
              <a:ext uri="{FF2B5EF4-FFF2-40B4-BE49-F238E27FC236}">
                <a16:creationId xmlns:a16="http://schemas.microsoft.com/office/drawing/2014/main" id="{14DAF25A-19D6-4128-8E84-5CEF7E772A63}"/>
              </a:ext>
            </a:extLst>
          </p:cNvPr>
          <p:cNvSpPr>
            <a:spLocks noGrp="1"/>
          </p:cNvSpPr>
          <p:nvPr>
            <p:ph idx="1"/>
          </p:nvPr>
        </p:nvSpPr>
        <p:spPr>
          <a:xfrm>
            <a:off x="1167493" y="2017467"/>
            <a:ext cx="9779182" cy="3366815"/>
          </a:xfrm>
        </p:spPr>
        <p:txBody>
          <a:bodyPr>
            <a:normAutofit/>
          </a:bodyPr>
          <a:lstStyle/>
          <a:p>
            <a:pPr marL="457200" indent="-457200">
              <a:buFont typeface="Arial" panose="020B0604020202020204" pitchFamily="34" charset="0"/>
              <a:buChar char="•"/>
            </a:pPr>
            <a:r>
              <a:rPr lang="en-US" dirty="0"/>
              <a:t>Testability requirements deal with the testing of an information system as well as with its operation.</a:t>
            </a:r>
          </a:p>
          <a:p>
            <a:pPr marL="457200" indent="-457200">
              <a:buFont typeface="Arial" panose="020B0604020202020204" pitchFamily="34" charset="0"/>
              <a:buChar char="•"/>
            </a:pPr>
            <a:r>
              <a:rPr lang="en-US" dirty="0"/>
              <a:t>Testability requirements for the ease of testing are related to special features in the programs that help the tester, for instance by providing predefined intermediate results and log files.</a:t>
            </a:r>
          </a:p>
          <a:p>
            <a:endParaRPr lang="en-GB" dirty="0"/>
          </a:p>
        </p:txBody>
      </p:sp>
      <p:sp>
        <p:nvSpPr>
          <p:cNvPr id="6" name="Slide Number Placeholder 5">
            <a:extLst>
              <a:ext uri="{FF2B5EF4-FFF2-40B4-BE49-F238E27FC236}">
                <a16:creationId xmlns:a16="http://schemas.microsoft.com/office/drawing/2014/main" id="{0F5DD552-EE53-4CA5-A430-C4D8280EBDFE}"/>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20</a:t>
            </a:fld>
            <a:endParaRPr lang="en-GB"/>
          </a:p>
        </p:txBody>
      </p:sp>
    </p:spTree>
    <p:extLst>
      <p:ext uri="{BB962C8B-B14F-4D97-AF65-F5344CB8AC3E}">
        <p14:creationId xmlns:p14="http://schemas.microsoft.com/office/powerpoint/2010/main" val="1951826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A6AB3-A9AA-4B80-AE31-62F9DA355BD2}"/>
              </a:ext>
            </a:extLst>
          </p:cNvPr>
          <p:cNvSpPr>
            <a:spLocks noGrp="1"/>
          </p:cNvSpPr>
          <p:nvPr>
            <p:ph type="title"/>
          </p:nvPr>
        </p:nvSpPr>
        <p:spPr>
          <a:xfrm>
            <a:off x="1167492" y="381000"/>
            <a:ext cx="9779183" cy="1325563"/>
          </a:xfrm>
        </p:spPr>
        <p:txBody>
          <a:bodyPr/>
          <a:lstStyle/>
          <a:p>
            <a:r>
              <a:rPr lang="en-US" dirty="0"/>
              <a:t>McCall’s factor model</a:t>
            </a:r>
            <a:endParaRPr lang="en-GB" dirty="0"/>
          </a:p>
        </p:txBody>
      </p:sp>
      <p:sp>
        <p:nvSpPr>
          <p:cNvPr id="3" name="Content Placeholder 2">
            <a:extLst>
              <a:ext uri="{FF2B5EF4-FFF2-40B4-BE49-F238E27FC236}">
                <a16:creationId xmlns:a16="http://schemas.microsoft.com/office/drawing/2014/main" id="{0441DBA2-02DE-45D1-9C3D-0319EA7313B7}"/>
              </a:ext>
            </a:extLst>
          </p:cNvPr>
          <p:cNvSpPr>
            <a:spLocks noGrp="1"/>
          </p:cNvSpPr>
          <p:nvPr>
            <p:ph idx="1"/>
          </p:nvPr>
        </p:nvSpPr>
        <p:spPr>
          <a:xfrm>
            <a:off x="1167493" y="2017467"/>
            <a:ext cx="9779182" cy="3366815"/>
          </a:xfrm>
          <a:ln>
            <a:noFill/>
          </a:ln>
        </p:spPr>
        <p:txBody>
          <a:bodyPr/>
          <a:lstStyle/>
          <a:p>
            <a:r>
              <a:rPr lang="en-US" dirty="0"/>
              <a:t>Product transition factors:</a:t>
            </a:r>
          </a:p>
          <a:p>
            <a:pPr lvl="1"/>
            <a:r>
              <a:rPr lang="en-US" dirty="0"/>
              <a:t>Can I move the app to different hardware? Interface easily with different hardware / software systems;  can I reuse major portions of the code with little modification to develop new apps?</a:t>
            </a:r>
          </a:p>
          <a:p>
            <a:pPr lvl="1"/>
            <a:r>
              <a:rPr lang="en-US" dirty="0"/>
              <a:t>Portability, </a:t>
            </a:r>
          </a:p>
          <a:p>
            <a:pPr lvl="1"/>
            <a:r>
              <a:rPr lang="en-US" dirty="0"/>
              <a:t>Reusability, </a:t>
            </a:r>
          </a:p>
          <a:p>
            <a:pPr lvl="1"/>
            <a:r>
              <a:rPr lang="en-US" dirty="0"/>
              <a:t>Interoperability</a:t>
            </a:r>
            <a:endParaRPr lang="en-GB" dirty="0"/>
          </a:p>
        </p:txBody>
      </p:sp>
      <p:sp>
        <p:nvSpPr>
          <p:cNvPr id="8" name="Slide Number Placeholder 7">
            <a:extLst>
              <a:ext uri="{FF2B5EF4-FFF2-40B4-BE49-F238E27FC236}">
                <a16:creationId xmlns:a16="http://schemas.microsoft.com/office/drawing/2014/main" id="{26622AC5-6C33-4FC8-AC22-DE3C44A0A71E}"/>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21</a:t>
            </a:fld>
            <a:endParaRPr lang="en-GB"/>
          </a:p>
        </p:txBody>
      </p:sp>
      <p:sp>
        <p:nvSpPr>
          <p:cNvPr id="4" name="object 5">
            <a:extLst>
              <a:ext uri="{FF2B5EF4-FFF2-40B4-BE49-F238E27FC236}">
                <a16:creationId xmlns:a16="http://schemas.microsoft.com/office/drawing/2014/main" id="{27356EFE-8E1B-4095-8F30-02E8203BB236}"/>
              </a:ext>
            </a:extLst>
          </p:cNvPr>
          <p:cNvSpPr/>
          <p:nvPr/>
        </p:nvSpPr>
        <p:spPr>
          <a:xfrm>
            <a:off x="6240210" y="3701256"/>
            <a:ext cx="3975259" cy="3168570"/>
          </a:xfrm>
          <a:prstGeom prst="rect">
            <a:avLst/>
          </a:prstGeom>
          <a:blipFill>
            <a:blip r:embed="rId2" cstate="print"/>
            <a:stretch>
              <a:fillRect/>
            </a:stretch>
          </a:blipFill>
        </p:spPr>
        <p:txBody>
          <a:bodyPr wrap="square" lIns="0" tIns="0" rIns="0" bIns="0" rtlCol="0"/>
          <a:lstStyle/>
          <a:p>
            <a:r>
              <a:rPr lang="en-US" dirty="0"/>
              <a:t> </a:t>
            </a:r>
            <a:endParaRPr dirty="0"/>
          </a:p>
        </p:txBody>
      </p:sp>
      <p:sp>
        <p:nvSpPr>
          <p:cNvPr id="7" name="Arrow: Right 6">
            <a:extLst>
              <a:ext uri="{FF2B5EF4-FFF2-40B4-BE49-F238E27FC236}">
                <a16:creationId xmlns:a16="http://schemas.microsoft.com/office/drawing/2014/main" id="{4E60760A-A968-47F9-A90A-F9124CCF8288}"/>
              </a:ext>
            </a:extLst>
          </p:cNvPr>
          <p:cNvSpPr/>
          <p:nvPr/>
        </p:nvSpPr>
        <p:spPr>
          <a:xfrm rot="1561445">
            <a:off x="7177298" y="4685305"/>
            <a:ext cx="763930" cy="22929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2342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4D519-A5FF-420F-B213-761922CEC016}"/>
              </a:ext>
            </a:extLst>
          </p:cNvPr>
          <p:cNvSpPr>
            <a:spLocks noGrp="1"/>
          </p:cNvSpPr>
          <p:nvPr>
            <p:ph type="title"/>
          </p:nvPr>
        </p:nvSpPr>
        <p:spPr>
          <a:xfrm>
            <a:off x="1167492" y="381000"/>
            <a:ext cx="9779183" cy="1325563"/>
          </a:xfrm>
        </p:spPr>
        <p:txBody>
          <a:bodyPr/>
          <a:lstStyle/>
          <a:p>
            <a:r>
              <a:rPr lang="en-US" dirty="0"/>
              <a:t>Portability</a:t>
            </a:r>
            <a:endParaRPr lang="en-GB" dirty="0"/>
          </a:p>
        </p:txBody>
      </p:sp>
      <p:sp>
        <p:nvSpPr>
          <p:cNvPr id="3" name="Content Placeholder 2">
            <a:extLst>
              <a:ext uri="{FF2B5EF4-FFF2-40B4-BE49-F238E27FC236}">
                <a16:creationId xmlns:a16="http://schemas.microsoft.com/office/drawing/2014/main" id="{5DA6FB2E-007E-442F-BDEF-D3F096E1193B}"/>
              </a:ext>
            </a:extLst>
          </p:cNvPr>
          <p:cNvSpPr>
            <a:spLocks noGrp="1"/>
          </p:cNvSpPr>
          <p:nvPr>
            <p:ph idx="1"/>
          </p:nvPr>
        </p:nvSpPr>
        <p:spPr>
          <a:xfrm>
            <a:off x="1167493" y="2017467"/>
            <a:ext cx="9779182" cy="3366815"/>
          </a:xfrm>
        </p:spPr>
        <p:txBody>
          <a:bodyPr>
            <a:normAutofit/>
          </a:bodyPr>
          <a:lstStyle/>
          <a:p>
            <a:r>
              <a:rPr lang="en-US" dirty="0"/>
              <a:t>Portability requirements tend to the adaptation of a software system to other environments consisting of different hardware, different operating systems.</a:t>
            </a:r>
          </a:p>
          <a:p>
            <a:endParaRPr lang="en-GB" dirty="0"/>
          </a:p>
        </p:txBody>
      </p:sp>
      <p:sp>
        <p:nvSpPr>
          <p:cNvPr id="7" name="Slide Number Placeholder 6">
            <a:extLst>
              <a:ext uri="{FF2B5EF4-FFF2-40B4-BE49-F238E27FC236}">
                <a16:creationId xmlns:a16="http://schemas.microsoft.com/office/drawing/2014/main" id="{0EF3AAC2-E18E-4AD1-99E2-125C8FD1D0E5}"/>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22</a:t>
            </a:fld>
            <a:endParaRPr lang="en-GB"/>
          </a:p>
        </p:txBody>
      </p:sp>
    </p:spTree>
    <p:extLst>
      <p:ext uri="{BB962C8B-B14F-4D97-AF65-F5344CB8AC3E}">
        <p14:creationId xmlns:p14="http://schemas.microsoft.com/office/powerpoint/2010/main" val="375632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ADC0-2D3C-4F8B-9EF9-B8F5A674ACC9}"/>
              </a:ext>
            </a:extLst>
          </p:cNvPr>
          <p:cNvSpPr>
            <a:spLocks noGrp="1"/>
          </p:cNvSpPr>
          <p:nvPr>
            <p:ph type="title"/>
          </p:nvPr>
        </p:nvSpPr>
        <p:spPr>
          <a:xfrm>
            <a:off x="1167492" y="381000"/>
            <a:ext cx="9779183" cy="1325563"/>
          </a:xfrm>
        </p:spPr>
        <p:txBody>
          <a:bodyPr/>
          <a:lstStyle/>
          <a:p>
            <a:r>
              <a:rPr lang="en-US" dirty="0"/>
              <a:t>Reusability</a:t>
            </a:r>
            <a:endParaRPr lang="en-GB" dirty="0"/>
          </a:p>
        </p:txBody>
      </p:sp>
      <p:sp>
        <p:nvSpPr>
          <p:cNvPr id="3" name="Content Placeholder 2">
            <a:extLst>
              <a:ext uri="{FF2B5EF4-FFF2-40B4-BE49-F238E27FC236}">
                <a16:creationId xmlns:a16="http://schemas.microsoft.com/office/drawing/2014/main" id="{9E11C6AD-6FF3-47ED-B9BE-DD97AB17925E}"/>
              </a:ext>
            </a:extLst>
          </p:cNvPr>
          <p:cNvSpPr>
            <a:spLocks noGrp="1"/>
          </p:cNvSpPr>
          <p:nvPr>
            <p:ph idx="1"/>
          </p:nvPr>
        </p:nvSpPr>
        <p:spPr>
          <a:xfrm>
            <a:off x="1167493" y="2017467"/>
            <a:ext cx="9779182" cy="3366815"/>
          </a:xfrm>
        </p:spPr>
        <p:txBody>
          <a:bodyPr>
            <a:normAutofit/>
          </a:bodyPr>
          <a:lstStyle/>
          <a:p>
            <a:r>
              <a:rPr lang="en-US" dirty="0"/>
              <a:t>Reusability requirements deal with the use of software modules originally designed for one project in a new software project currently being developed.</a:t>
            </a:r>
          </a:p>
          <a:p>
            <a:endParaRPr lang="en-GB" dirty="0"/>
          </a:p>
        </p:txBody>
      </p:sp>
      <p:sp>
        <p:nvSpPr>
          <p:cNvPr id="7" name="Slide Number Placeholder 6">
            <a:extLst>
              <a:ext uri="{FF2B5EF4-FFF2-40B4-BE49-F238E27FC236}">
                <a16:creationId xmlns:a16="http://schemas.microsoft.com/office/drawing/2014/main" id="{C8D8BE1D-3CD8-4664-91FD-DCEDB67089C6}"/>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23</a:t>
            </a:fld>
            <a:endParaRPr lang="en-GB"/>
          </a:p>
        </p:txBody>
      </p:sp>
      <p:sp>
        <p:nvSpPr>
          <p:cNvPr id="4" name="object 4">
            <a:extLst>
              <a:ext uri="{FF2B5EF4-FFF2-40B4-BE49-F238E27FC236}">
                <a16:creationId xmlns:a16="http://schemas.microsoft.com/office/drawing/2014/main" id="{CDABCC72-B5B7-4955-B8A9-F78269ED07F3}"/>
              </a:ext>
            </a:extLst>
          </p:cNvPr>
          <p:cNvSpPr/>
          <p:nvPr/>
        </p:nvSpPr>
        <p:spPr>
          <a:xfrm>
            <a:off x="3827333" y="2873663"/>
            <a:ext cx="4537334" cy="346617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58135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C33C2-5F0A-4C87-AD4E-F62B2028F4BB}"/>
              </a:ext>
            </a:extLst>
          </p:cNvPr>
          <p:cNvSpPr>
            <a:spLocks noGrp="1"/>
          </p:cNvSpPr>
          <p:nvPr>
            <p:ph type="title"/>
          </p:nvPr>
        </p:nvSpPr>
        <p:spPr>
          <a:xfrm>
            <a:off x="1167492" y="381000"/>
            <a:ext cx="9779183" cy="1325563"/>
          </a:xfrm>
        </p:spPr>
        <p:txBody>
          <a:bodyPr/>
          <a:lstStyle/>
          <a:p>
            <a:r>
              <a:rPr lang="en-US" dirty="0"/>
              <a:t>Interoperability</a:t>
            </a:r>
            <a:endParaRPr lang="en-GB" dirty="0"/>
          </a:p>
        </p:txBody>
      </p:sp>
      <p:sp>
        <p:nvSpPr>
          <p:cNvPr id="3" name="Content Placeholder 2">
            <a:extLst>
              <a:ext uri="{FF2B5EF4-FFF2-40B4-BE49-F238E27FC236}">
                <a16:creationId xmlns:a16="http://schemas.microsoft.com/office/drawing/2014/main" id="{4B1AF20A-8085-44B0-8069-869C84CAB45F}"/>
              </a:ext>
            </a:extLst>
          </p:cNvPr>
          <p:cNvSpPr>
            <a:spLocks noGrp="1"/>
          </p:cNvSpPr>
          <p:nvPr>
            <p:ph idx="1"/>
          </p:nvPr>
        </p:nvSpPr>
        <p:spPr>
          <a:xfrm>
            <a:off x="1167493" y="2017467"/>
            <a:ext cx="9779182" cy="3366815"/>
          </a:xfrm>
        </p:spPr>
        <p:txBody>
          <a:bodyPr>
            <a:normAutofit lnSpcReduction="10000"/>
          </a:bodyPr>
          <a:lstStyle/>
          <a:p>
            <a:r>
              <a:rPr lang="en-US" dirty="0"/>
              <a:t>Interoperability requirements focus on creating interfaces with other software systems or with other equipment firmware (for example, the firmware of the production machinery and testing equipment interfaces with the production control software).</a:t>
            </a:r>
          </a:p>
          <a:p>
            <a:r>
              <a:rPr lang="en-US" dirty="0"/>
              <a:t>Interoperability requirements can specify the name(s) of the software or firmware for which interface is required. They can also specify the output structure accepted as standard in a specific industry or applications area.</a:t>
            </a:r>
          </a:p>
          <a:p>
            <a:endParaRPr lang="en-GB" dirty="0"/>
          </a:p>
        </p:txBody>
      </p:sp>
      <p:sp>
        <p:nvSpPr>
          <p:cNvPr id="6" name="Slide Number Placeholder 5">
            <a:extLst>
              <a:ext uri="{FF2B5EF4-FFF2-40B4-BE49-F238E27FC236}">
                <a16:creationId xmlns:a16="http://schemas.microsoft.com/office/drawing/2014/main" id="{123ADAB0-762F-4092-ADEE-08829FCB8039}"/>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24</a:t>
            </a:fld>
            <a:endParaRPr lang="en-GB"/>
          </a:p>
        </p:txBody>
      </p:sp>
    </p:spTree>
    <p:extLst>
      <p:ext uri="{BB962C8B-B14F-4D97-AF65-F5344CB8AC3E}">
        <p14:creationId xmlns:p14="http://schemas.microsoft.com/office/powerpoint/2010/main" val="2623882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5A6B26-A1B5-4DE5-A72F-07D735FE99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249" y="1388624"/>
            <a:ext cx="8161503" cy="4080752"/>
          </a:xfrm>
          <a:prstGeom prst="rect">
            <a:avLst/>
          </a:prstGeom>
        </p:spPr>
      </p:pic>
      <p:sp>
        <p:nvSpPr>
          <p:cNvPr id="6" name="TextBox 5">
            <a:extLst>
              <a:ext uri="{FF2B5EF4-FFF2-40B4-BE49-F238E27FC236}">
                <a16:creationId xmlns:a16="http://schemas.microsoft.com/office/drawing/2014/main" id="{604B58BD-F9CD-42CA-8D04-C1FF66AABEC4}"/>
              </a:ext>
            </a:extLst>
          </p:cNvPr>
          <p:cNvSpPr txBox="1"/>
          <p:nvPr/>
        </p:nvSpPr>
        <p:spPr>
          <a:xfrm>
            <a:off x="3852663" y="5882640"/>
            <a:ext cx="4313489" cy="369332"/>
          </a:xfrm>
          <a:prstGeom prst="rect">
            <a:avLst/>
          </a:prstGeom>
          <a:noFill/>
        </p:spPr>
        <p:txBody>
          <a:bodyPr wrap="none" rtlCol="0">
            <a:spAutoFit/>
          </a:bodyPr>
          <a:lstStyle/>
          <a:p>
            <a:r>
              <a:rPr lang="en-US" dirty="0">
                <a:latin typeface="+mj-lt"/>
              </a:rPr>
              <a:t>Interoperability revolutionized Healthcare</a:t>
            </a:r>
            <a:endParaRPr lang="en-GB" dirty="0">
              <a:latin typeface="+mj-lt"/>
            </a:endParaRPr>
          </a:p>
        </p:txBody>
      </p:sp>
      <p:sp>
        <p:nvSpPr>
          <p:cNvPr id="4" name="Slide Number Placeholder 3">
            <a:extLst>
              <a:ext uri="{FF2B5EF4-FFF2-40B4-BE49-F238E27FC236}">
                <a16:creationId xmlns:a16="http://schemas.microsoft.com/office/drawing/2014/main" id="{D84CC451-28F7-4925-8ECA-54507E4BF595}"/>
              </a:ext>
            </a:extLst>
          </p:cNvPr>
          <p:cNvSpPr>
            <a:spLocks noGrp="1"/>
          </p:cNvSpPr>
          <p:nvPr>
            <p:ph type="sldNum" sz="quarter" idx="12"/>
          </p:nvPr>
        </p:nvSpPr>
        <p:spPr/>
        <p:txBody>
          <a:bodyPr/>
          <a:lstStyle/>
          <a:p>
            <a:fld id="{0FF54DE5-C571-48E8-A5BC-B369434E2F44}" type="slidenum">
              <a:rPr lang="en-GB" smtClean="0"/>
              <a:t>25</a:t>
            </a:fld>
            <a:endParaRPr lang="en-GB"/>
          </a:p>
        </p:txBody>
      </p:sp>
    </p:spTree>
    <p:extLst>
      <p:ext uri="{BB962C8B-B14F-4D97-AF65-F5344CB8AC3E}">
        <p14:creationId xmlns:p14="http://schemas.microsoft.com/office/powerpoint/2010/main" val="4019139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8F1A28A-7B24-43C0-9D50-92512BB897BE}"/>
              </a:ext>
            </a:extLst>
          </p:cNvPr>
          <p:cNvSpPr/>
          <p:nvPr/>
        </p:nvSpPr>
        <p:spPr>
          <a:xfrm>
            <a:off x="4430974" y="1965280"/>
            <a:ext cx="1583139" cy="77792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Factor</a:t>
            </a:r>
            <a:endParaRPr lang="en-GB" dirty="0">
              <a:latin typeface="+mj-lt"/>
            </a:endParaRPr>
          </a:p>
        </p:txBody>
      </p:sp>
      <p:sp>
        <p:nvSpPr>
          <p:cNvPr id="3" name="Oval 2">
            <a:extLst>
              <a:ext uri="{FF2B5EF4-FFF2-40B4-BE49-F238E27FC236}">
                <a16:creationId xmlns:a16="http://schemas.microsoft.com/office/drawing/2014/main" id="{1120E453-6E53-4DD5-BBD4-9E81CAF267AC}"/>
              </a:ext>
            </a:extLst>
          </p:cNvPr>
          <p:cNvSpPr/>
          <p:nvPr/>
        </p:nvSpPr>
        <p:spPr>
          <a:xfrm>
            <a:off x="2711355" y="3543871"/>
            <a:ext cx="1583139" cy="668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Criteria</a:t>
            </a:r>
            <a:endParaRPr lang="en-GB" dirty="0">
              <a:latin typeface="+mj-lt"/>
            </a:endParaRPr>
          </a:p>
        </p:txBody>
      </p:sp>
      <p:sp>
        <p:nvSpPr>
          <p:cNvPr id="4" name="Oval 3">
            <a:extLst>
              <a:ext uri="{FF2B5EF4-FFF2-40B4-BE49-F238E27FC236}">
                <a16:creationId xmlns:a16="http://schemas.microsoft.com/office/drawing/2014/main" id="{280E13E3-0AB8-47A6-9FA9-1A59B6667418}"/>
              </a:ext>
            </a:extLst>
          </p:cNvPr>
          <p:cNvSpPr/>
          <p:nvPr/>
        </p:nvSpPr>
        <p:spPr>
          <a:xfrm>
            <a:off x="6177883" y="3543871"/>
            <a:ext cx="1583139" cy="668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Criteria</a:t>
            </a:r>
            <a:endParaRPr lang="en-GB" dirty="0">
              <a:latin typeface="+mj-lt"/>
            </a:endParaRPr>
          </a:p>
        </p:txBody>
      </p:sp>
      <p:sp>
        <p:nvSpPr>
          <p:cNvPr id="5" name="Oval 4">
            <a:extLst>
              <a:ext uri="{FF2B5EF4-FFF2-40B4-BE49-F238E27FC236}">
                <a16:creationId xmlns:a16="http://schemas.microsoft.com/office/drawing/2014/main" id="{216F0B87-420F-44B6-96DA-0A6B2D92410B}"/>
              </a:ext>
            </a:extLst>
          </p:cNvPr>
          <p:cNvSpPr/>
          <p:nvPr/>
        </p:nvSpPr>
        <p:spPr>
          <a:xfrm>
            <a:off x="4430971" y="3543871"/>
            <a:ext cx="1583139" cy="6687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Criteria</a:t>
            </a:r>
            <a:endParaRPr lang="en-GB" dirty="0">
              <a:latin typeface="+mj-lt"/>
            </a:endParaRPr>
          </a:p>
        </p:txBody>
      </p:sp>
      <p:sp>
        <p:nvSpPr>
          <p:cNvPr id="7" name="Rectangle 6">
            <a:extLst>
              <a:ext uri="{FF2B5EF4-FFF2-40B4-BE49-F238E27FC236}">
                <a16:creationId xmlns:a16="http://schemas.microsoft.com/office/drawing/2014/main" id="{04C05564-EB4E-41BE-9FF5-CD4E26382C49}"/>
              </a:ext>
            </a:extLst>
          </p:cNvPr>
          <p:cNvSpPr/>
          <p:nvPr/>
        </p:nvSpPr>
        <p:spPr>
          <a:xfrm>
            <a:off x="2827365" y="5190700"/>
            <a:ext cx="1351114" cy="573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Metrics</a:t>
            </a:r>
            <a:endParaRPr lang="en-GB" dirty="0">
              <a:latin typeface="+mj-lt"/>
            </a:endParaRPr>
          </a:p>
        </p:txBody>
      </p:sp>
      <p:sp>
        <p:nvSpPr>
          <p:cNvPr id="8" name="Rectangle 7">
            <a:extLst>
              <a:ext uri="{FF2B5EF4-FFF2-40B4-BE49-F238E27FC236}">
                <a16:creationId xmlns:a16="http://schemas.microsoft.com/office/drawing/2014/main" id="{8485485B-BD37-4BA5-A611-5DBA32D68B31}"/>
              </a:ext>
            </a:extLst>
          </p:cNvPr>
          <p:cNvSpPr/>
          <p:nvPr/>
        </p:nvSpPr>
        <p:spPr>
          <a:xfrm>
            <a:off x="6232475" y="5179326"/>
            <a:ext cx="1501242" cy="573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Metrics</a:t>
            </a:r>
            <a:endParaRPr lang="en-GB" dirty="0">
              <a:latin typeface="+mj-lt"/>
            </a:endParaRPr>
          </a:p>
        </p:txBody>
      </p:sp>
      <p:sp>
        <p:nvSpPr>
          <p:cNvPr id="9" name="Rectangle 8">
            <a:extLst>
              <a:ext uri="{FF2B5EF4-FFF2-40B4-BE49-F238E27FC236}">
                <a16:creationId xmlns:a16="http://schemas.microsoft.com/office/drawing/2014/main" id="{83F0CE34-664A-469E-B2B6-05F162251B03}"/>
              </a:ext>
            </a:extLst>
          </p:cNvPr>
          <p:cNvSpPr/>
          <p:nvPr/>
        </p:nvSpPr>
        <p:spPr>
          <a:xfrm>
            <a:off x="4567450" y="5190700"/>
            <a:ext cx="1323835" cy="5732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mj-lt"/>
              </a:rPr>
              <a:t>Metrics</a:t>
            </a:r>
            <a:endParaRPr lang="en-GB" dirty="0">
              <a:latin typeface="+mj-lt"/>
            </a:endParaRPr>
          </a:p>
        </p:txBody>
      </p:sp>
      <p:sp>
        <p:nvSpPr>
          <p:cNvPr id="11" name="object 32">
            <a:extLst>
              <a:ext uri="{FF2B5EF4-FFF2-40B4-BE49-F238E27FC236}">
                <a16:creationId xmlns:a16="http://schemas.microsoft.com/office/drawing/2014/main" id="{91C5ED6C-9EC7-4D9B-BA3C-500F17936E39}"/>
              </a:ext>
            </a:extLst>
          </p:cNvPr>
          <p:cNvSpPr txBox="1"/>
          <p:nvPr/>
        </p:nvSpPr>
        <p:spPr>
          <a:xfrm>
            <a:off x="7898734" y="2200352"/>
            <a:ext cx="3068939" cy="307777"/>
          </a:xfrm>
          <a:prstGeom prst="rect">
            <a:avLst/>
          </a:prstGeom>
        </p:spPr>
        <p:txBody>
          <a:bodyPr vert="horz" wrap="square" lIns="0" tIns="0" rIns="0" bIns="0" rtlCol="0">
            <a:spAutoFit/>
          </a:bodyPr>
          <a:lstStyle/>
          <a:p>
            <a:pPr marL="12700" marR="5080" indent="4445"/>
            <a:r>
              <a:rPr sz="2000" dirty="0">
                <a:solidFill>
                  <a:srgbClr val="2A004E"/>
                </a:solidFill>
                <a:latin typeface="+mj-lt"/>
                <a:cs typeface="Arial"/>
              </a:rPr>
              <a:t>Management</a:t>
            </a:r>
            <a:r>
              <a:rPr sz="2000" dirty="0">
                <a:solidFill>
                  <a:srgbClr val="2A004E"/>
                </a:solidFill>
                <a:latin typeface="+mj-lt"/>
                <a:cs typeface="Times New Roman"/>
              </a:rPr>
              <a:t> </a:t>
            </a:r>
            <a:r>
              <a:rPr sz="2000" spc="-5" dirty="0">
                <a:solidFill>
                  <a:srgbClr val="2A004E"/>
                </a:solidFill>
                <a:latin typeface="+mj-lt"/>
                <a:cs typeface="Arial"/>
              </a:rPr>
              <a:t>o</a:t>
            </a:r>
            <a:r>
              <a:rPr sz="2000" dirty="0">
                <a:solidFill>
                  <a:srgbClr val="2A004E"/>
                </a:solidFill>
                <a:latin typeface="+mj-lt"/>
                <a:cs typeface="Arial"/>
              </a:rPr>
              <a:t>r</a:t>
            </a:r>
            <a:r>
              <a:rPr sz="2000" spc="-5" dirty="0">
                <a:solidFill>
                  <a:srgbClr val="2A004E"/>
                </a:solidFill>
                <a:latin typeface="+mj-lt"/>
                <a:cs typeface="Arial"/>
              </a:rPr>
              <a:t>iente</a:t>
            </a:r>
            <a:r>
              <a:rPr sz="2000" dirty="0">
                <a:solidFill>
                  <a:srgbClr val="2A004E"/>
                </a:solidFill>
                <a:latin typeface="+mj-lt"/>
                <a:cs typeface="Arial"/>
              </a:rPr>
              <a:t>d</a:t>
            </a:r>
            <a:r>
              <a:rPr sz="2000" spc="30" dirty="0">
                <a:solidFill>
                  <a:srgbClr val="2A004E"/>
                </a:solidFill>
                <a:latin typeface="+mj-lt"/>
                <a:cs typeface="Times New Roman"/>
              </a:rPr>
              <a:t> </a:t>
            </a:r>
            <a:r>
              <a:rPr sz="2000" dirty="0">
                <a:solidFill>
                  <a:srgbClr val="2A004E"/>
                </a:solidFill>
                <a:latin typeface="+mj-lt"/>
                <a:cs typeface="Arial"/>
              </a:rPr>
              <a:t>v</a:t>
            </a:r>
            <a:r>
              <a:rPr sz="2000" spc="-10" dirty="0">
                <a:solidFill>
                  <a:srgbClr val="2A004E"/>
                </a:solidFill>
                <a:latin typeface="+mj-lt"/>
                <a:cs typeface="Arial"/>
              </a:rPr>
              <a:t>i</a:t>
            </a:r>
            <a:r>
              <a:rPr sz="2000" spc="-5" dirty="0">
                <a:solidFill>
                  <a:srgbClr val="2A004E"/>
                </a:solidFill>
                <a:latin typeface="+mj-lt"/>
                <a:cs typeface="Arial"/>
              </a:rPr>
              <a:t>ew</a:t>
            </a:r>
            <a:endParaRPr sz="2000" dirty="0">
              <a:latin typeface="+mj-lt"/>
              <a:cs typeface="Arial"/>
            </a:endParaRPr>
          </a:p>
        </p:txBody>
      </p:sp>
      <p:sp>
        <p:nvSpPr>
          <p:cNvPr id="12" name="object 34">
            <a:extLst>
              <a:ext uri="{FF2B5EF4-FFF2-40B4-BE49-F238E27FC236}">
                <a16:creationId xmlns:a16="http://schemas.microsoft.com/office/drawing/2014/main" id="{3C8530AA-EB8D-4DF1-BFA8-2F5EAC08E83B}"/>
              </a:ext>
            </a:extLst>
          </p:cNvPr>
          <p:cNvSpPr txBox="1"/>
          <p:nvPr/>
        </p:nvSpPr>
        <p:spPr>
          <a:xfrm>
            <a:off x="8476996" y="3565053"/>
            <a:ext cx="2615132" cy="307777"/>
          </a:xfrm>
          <a:prstGeom prst="rect">
            <a:avLst/>
          </a:prstGeom>
        </p:spPr>
        <p:txBody>
          <a:bodyPr vert="horz" wrap="square" lIns="0" tIns="0" rIns="0" bIns="0" rtlCol="0">
            <a:spAutoFit/>
          </a:bodyPr>
          <a:lstStyle/>
          <a:p>
            <a:pPr marL="1270" algn="ctr"/>
            <a:r>
              <a:rPr sz="2000" dirty="0">
                <a:solidFill>
                  <a:srgbClr val="2A004E"/>
                </a:solidFill>
                <a:latin typeface="+mj-lt"/>
                <a:cs typeface="Arial"/>
              </a:rPr>
              <a:t>Quality</a:t>
            </a:r>
            <a:r>
              <a:rPr lang="en-US" sz="2000" dirty="0">
                <a:solidFill>
                  <a:srgbClr val="2A004E"/>
                </a:solidFill>
                <a:latin typeface="+mj-lt"/>
                <a:cs typeface="Arial"/>
              </a:rPr>
              <a:t> </a:t>
            </a:r>
            <a:r>
              <a:rPr sz="2000" spc="-5" dirty="0">
                <a:solidFill>
                  <a:srgbClr val="2A004E"/>
                </a:solidFill>
                <a:latin typeface="+mj-lt"/>
                <a:cs typeface="Arial"/>
              </a:rPr>
              <a:t>at</a:t>
            </a:r>
            <a:r>
              <a:rPr sz="2000" spc="-15" dirty="0">
                <a:solidFill>
                  <a:srgbClr val="2A004E"/>
                </a:solidFill>
                <a:latin typeface="+mj-lt"/>
                <a:cs typeface="Arial"/>
              </a:rPr>
              <a:t>t</a:t>
            </a:r>
            <a:r>
              <a:rPr sz="2000" dirty="0">
                <a:solidFill>
                  <a:srgbClr val="2A004E"/>
                </a:solidFill>
                <a:latin typeface="+mj-lt"/>
                <a:cs typeface="Arial"/>
              </a:rPr>
              <a:t>ributes</a:t>
            </a:r>
            <a:endParaRPr sz="2000" dirty="0">
              <a:latin typeface="+mj-lt"/>
              <a:cs typeface="Arial"/>
            </a:endParaRPr>
          </a:p>
        </p:txBody>
      </p:sp>
      <p:sp>
        <p:nvSpPr>
          <p:cNvPr id="13" name="object 36">
            <a:extLst>
              <a:ext uri="{FF2B5EF4-FFF2-40B4-BE49-F238E27FC236}">
                <a16:creationId xmlns:a16="http://schemas.microsoft.com/office/drawing/2014/main" id="{53820C95-353D-47FD-84B2-6DD89860CACC}"/>
              </a:ext>
            </a:extLst>
          </p:cNvPr>
          <p:cNvSpPr txBox="1"/>
          <p:nvPr/>
        </p:nvSpPr>
        <p:spPr>
          <a:xfrm>
            <a:off x="8566243" y="4949462"/>
            <a:ext cx="2615132" cy="615553"/>
          </a:xfrm>
          <a:prstGeom prst="rect">
            <a:avLst/>
          </a:prstGeom>
        </p:spPr>
        <p:txBody>
          <a:bodyPr vert="horz" wrap="square" lIns="0" tIns="0" rIns="0" bIns="0" rtlCol="0">
            <a:spAutoFit/>
          </a:bodyPr>
          <a:lstStyle/>
          <a:p>
            <a:pPr marL="12700" marR="5080" indent="-635" algn="ctr"/>
            <a:r>
              <a:rPr sz="2000" dirty="0">
                <a:solidFill>
                  <a:srgbClr val="2A004E"/>
                </a:solidFill>
                <a:latin typeface="+mj-lt"/>
                <a:cs typeface="Arial"/>
              </a:rPr>
              <a:t>Quanti</a:t>
            </a:r>
            <a:r>
              <a:rPr sz="2000" spc="-15" dirty="0">
                <a:solidFill>
                  <a:srgbClr val="2A004E"/>
                </a:solidFill>
                <a:latin typeface="+mj-lt"/>
                <a:cs typeface="Arial"/>
              </a:rPr>
              <a:t>t</a:t>
            </a:r>
            <a:r>
              <a:rPr sz="2000" spc="-5" dirty="0">
                <a:solidFill>
                  <a:srgbClr val="2A004E"/>
                </a:solidFill>
                <a:latin typeface="+mj-lt"/>
                <a:cs typeface="Arial"/>
              </a:rPr>
              <a:t>ati</a:t>
            </a:r>
            <a:r>
              <a:rPr sz="2000" spc="-10" dirty="0">
                <a:solidFill>
                  <a:srgbClr val="2A004E"/>
                </a:solidFill>
                <a:latin typeface="+mj-lt"/>
                <a:cs typeface="Arial"/>
              </a:rPr>
              <a:t>v</a:t>
            </a:r>
            <a:r>
              <a:rPr sz="2000" dirty="0">
                <a:solidFill>
                  <a:srgbClr val="2A004E"/>
                </a:solidFill>
                <a:latin typeface="+mj-lt"/>
                <a:cs typeface="Arial"/>
              </a:rPr>
              <a:t>e</a:t>
            </a:r>
            <a:r>
              <a:rPr sz="2000" dirty="0">
                <a:solidFill>
                  <a:srgbClr val="2A004E"/>
                </a:solidFill>
                <a:latin typeface="+mj-lt"/>
                <a:cs typeface="Times New Roman"/>
              </a:rPr>
              <a:t> </a:t>
            </a:r>
            <a:r>
              <a:rPr sz="2000" dirty="0">
                <a:solidFill>
                  <a:srgbClr val="2A004E"/>
                </a:solidFill>
                <a:latin typeface="+mj-lt"/>
                <a:cs typeface="Arial"/>
              </a:rPr>
              <a:t>mea</a:t>
            </a:r>
            <a:r>
              <a:rPr sz="2000" spc="5" dirty="0">
                <a:solidFill>
                  <a:srgbClr val="2A004E"/>
                </a:solidFill>
                <a:latin typeface="+mj-lt"/>
                <a:cs typeface="Arial"/>
              </a:rPr>
              <a:t>s</a:t>
            </a:r>
            <a:r>
              <a:rPr sz="2000" spc="-5" dirty="0">
                <a:solidFill>
                  <a:srgbClr val="2A004E"/>
                </a:solidFill>
                <a:latin typeface="+mj-lt"/>
                <a:cs typeface="Arial"/>
              </a:rPr>
              <a:t>u</a:t>
            </a:r>
            <a:r>
              <a:rPr sz="2000" dirty="0">
                <a:solidFill>
                  <a:srgbClr val="2A004E"/>
                </a:solidFill>
                <a:latin typeface="+mj-lt"/>
                <a:cs typeface="Arial"/>
              </a:rPr>
              <a:t>r</a:t>
            </a:r>
            <a:r>
              <a:rPr sz="2000" spc="-5" dirty="0">
                <a:solidFill>
                  <a:srgbClr val="2A004E"/>
                </a:solidFill>
                <a:latin typeface="+mj-lt"/>
                <a:cs typeface="Arial"/>
              </a:rPr>
              <a:t>e</a:t>
            </a:r>
            <a:r>
              <a:rPr sz="2000" dirty="0">
                <a:solidFill>
                  <a:srgbClr val="2A004E"/>
                </a:solidFill>
                <a:latin typeface="+mj-lt"/>
                <a:cs typeface="Arial"/>
              </a:rPr>
              <a:t>s</a:t>
            </a:r>
            <a:r>
              <a:rPr sz="2000" spc="10" dirty="0">
                <a:solidFill>
                  <a:srgbClr val="2A004E"/>
                </a:solidFill>
                <a:latin typeface="+mj-lt"/>
                <a:cs typeface="Times New Roman"/>
              </a:rPr>
              <a:t> </a:t>
            </a:r>
            <a:r>
              <a:rPr sz="2000" spc="-5" dirty="0">
                <a:solidFill>
                  <a:srgbClr val="2A004E"/>
                </a:solidFill>
                <a:latin typeface="+mj-lt"/>
                <a:cs typeface="Arial"/>
              </a:rPr>
              <a:t>of</a:t>
            </a:r>
            <a:r>
              <a:rPr sz="2000" spc="-5" dirty="0">
                <a:solidFill>
                  <a:srgbClr val="2A004E"/>
                </a:solidFill>
                <a:latin typeface="+mj-lt"/>
                <a:cs typeface="Times New Roman"/>
              </a:rPr>
              <a:t> </a:t>
            </a:r>
            <a:r>
              <a:rPr sz="2000" dirty="0">
                <a:solidFill>
                  <a:srgbClr val="2A004E"/>
                </a:solidFill>
                <a:latin typeface="+mj-lt"/>
                <a:cs typeface="Arial"/>
              </a:rPr>
              <a:t>these</a:t>
            </a:r>
            <a:r>
              <a:rPr sz="2000" dirty="0">
                <a:solidFill>
                  <a:srgbClr val="2A004E"/>
                </a:solidFill>
                <a:latin typeface="+mj-lt"/>
                <a:cs typeface="Times New Roman"/>
              </a:rPr>
              <a:t> </a:t>
            </a:r>
            <a:r>
              <a:rPr sz="2000" spc="-5" dirty="0">
                <a:solidFill>
                  <a:srgbClr val="2A004E"/>
                </a:solidFill>
                <a:latin typeface="+mj-lt"/>
                <a:cs typeface="Arial"/>
              </a:rPr>
              <a:t>at</a:t>
            </a:r>
            <a:r>
              <a:rPr sz="2000" spc="-10" dirty="0">
                <a:solidFill>
                  <a:srgbClr val="2A004E"/>
                </a:solidFill>
                <a:latin typeface="+mj-lt"/>
                <a:cs typeface="Arial"/>
              </a:rPr>
              <a:t>t</a:t>
            </a:r>
            <a:r>
              <a:rPr sz="2000" dirty="0">
                <a:solidFill>
                  <a:srgbClr val="2A004E"/>
                </a:solidFill>
                <a:latin typeface="+mj-lt"/>
                <a:cs typeface="Arial"/>
              </a:rPr>
              <a:t>rib</a:t>
            </a:r>
            <a:r>
              <a:rPr sz="2000" spc="5" dirty="0">
                <a:solidFill>
                  <a:srgbClr val="2A004E"/>
                </a:solidFill>
                <a:latin typeface="+mj-lt"/>
                <a:cs typeface="Arial"/>
              </a:rPr>
              <a:t>u</a:t>
            </a:r>
            <a:r>
              <a:rPr sz="2000" dirty="0">
                <a:solidFill>
                  <a:srgbClr val="2A004E"/>
                </a:solidFill>
                <a:latin typeface="+mj-lt"/>
                <a:cs typeface="Arial"/>
              </a:rPr>
              <a:t>tes</a:t>
            </a:r>
            <a:endParaRPr sz="2000" dirty="0">
              <a:latin typeface="+mj-lt"/>
              <a:cs typeface="Arial"/>
            </a:endParaRPr>
          </a:p>
        </p:txBody>
      </p:sp>
      <p:cxnSp>
        <p:nvCxnSpPr>
          <p:cNvPr id="15" name="Connector: Elbow 14">
            <a:extLst>
              <a:ext uri="{FF2B5EF4-FFF2-40B4-BE49-F238E27FC236}">
                <a16:creationId xmlns:a16="http://schemas.microsoft.com/office/drawing/2014/main" id="{18A3572C-3BEA-4A11-B607-67B469D1ED22}"/>
              </a:ext>
            </a:extLst>
          </p:cNvPr>
          <p:cNvCxnSpPr>
            <a:stCxn id="2" idx="2"/>
            <a:endCxn id="3" idx="0"/>
          </p:cNvCxnSpPr>
          <p:nvPr/>
        </p:nvCxnSpPr>
        <p:spPr>
          <a:xfrm rot="5400000">
            <a:off x="3962401" y="2283728"/>
            <a:ext cx="800669" cy="1719619"/>
          </a:xfrm>
          <a:prstGeom prst="bentConnector3">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9E0C55FB-932E-4B85-BCB1-9B08CE838516}"/>
              </a:ext>
            </a:extLst>
          </p:cNvPr>
          <p:cNvCxnSpPr>
            <a:stCxn id="2" idx="2"/>
            <a:endCxn id="5" idx="0"/>
          </p:cNvCxnSpPr>
          <p:nvPr/>
        </p:nvCxnSpPr>
        <p:spPr>
          <a:xfrm rot="5400000">
            <a:off x="4822209" y="3143536"/>
            <a:ext cx="800669" cy="3"/>
          </a:xfrm>
          <a:prstGeom prst="bentConnector3">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7FAA302E-5172-4FED-9DEC-745940B7BCC4}"/>
              </a:ext>
            </a:extLst>
          </p:cNvPr>
          <p:cNvCxnSpPr>
            <a:stCxn id="2" idx="2"/>
            <a:endCxn id="4" idx="0"/>
          </p:cNvCxnSpPr>
          <p:nvPr/>
        </p:nvCxnSpPr>
        <p:spPr>
          <a:xfrm rot="16200000" flipH="1">
            <a:off x="5695664" y="2270082"/>
            <a:ext cx="800669" cy="1746909"/>
          </a:xfrm>
          <a:prstGeom prst="bentConnector3">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58DB1FC-98E7-4A60-92B9-AE168C154011}"/>
              </a:ext>
            </a:extLst>
          </p:cNvPr>
          <p:cNvCxnSpPr>
            <a:cxnSpLocks/>
            <a:stCxn id="3" idx="4"/>
            <a:endCxn id="7" idx="0"/>
          </p:cNvCxnSpPr>
          <p:nvPr/>
        </p:nvCxnSpPr>
        <p:spPr>
          <a:xfrm flipH="1">
            <a:off x="3502922" y="4212612"/>
            <a:ext cx="2" cy="97808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B13E4B8-829A-4D1B-9BA3-B90B00D7CD19}"/>
              </a:ext>
            </a:extLst>
          </p:cNvPr>
          <p:cNvCxnSpPr>
            <a:cxnSpLocks/>
            <a:stCxn id="5" idx="4"/>
            <a:endCxn id="9" idx="0"/>
          </p:cNvCxnSpPr>
          <p:nvPr/>
        </p:nvCxnSpPr>
        <p:spPr>
          <a:xfrm>
            <a:off x="5222541" y="4212612"/>
            <a:ext cx="6827" cy="97808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3E6BB97-6088-410A-B47C-FE15FDE5FEA7}"/>
              </a:ext>
            </a:extLst>
          </p:cNvPr>
          <p:cNvCxnSpPr>
            <a:cxnSpLocks/>
            <a:stCxn id="4" idx="4"/>
            <a:endCxn id="8" idx="0"/>
          </p:cNvCxnSpPr>
          <p:nvPr/>
        </p:nvCxnSpPr>
        <p:spPr>
          <a:xfrm>
            <a:off x="6969452" y="4212612"/>
            <a:ext cx="13644" cy="96671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3" name="Right Brace 32">
            <a:extLst>
              <a:ext uri="{FF2B5EF4-FFF2-40B4-BE49-F238E27FC236}">
                <a16:creationId xmlns:a16="http://schemas.microsoft.com/office/drawing/2014/main" id="{C0D822BD-6D81-4CB2-A371-F78733309100}"/>
              </a:ext>
            </a:extLst>
          </p:cNvPr>
          <p:cNvSpPr/>
          <p:nvPr/>
        </p:nvSpPr>
        <p:spPr>
          <a:xfrm>
            <a:off x="7288887" y="1837336"/>
            <a:ext cx="393305" cy="1064526"/>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4" name="Right Brace 33">
            <a:extLst>
              <a:ext uri="{FF2B5EF4-FFF2-40B4-BE49-F238E27FC236}">
                <a16:creationId xmlns:a16="http://schemas.microsoft.com/office/drawing/2014/main" id="{83DC13BA-9F7F-4DAF-B07F-D6A267207CF0}"/>
              </a:ext>
            </a:extLst>
          </p:cNvPr>
          <p:cNvSpPr/>
          <p:nvPr/>
        </p:nvSpPr>
        <p:spPr>
          <a:xfrm>
            <a:off x="7898734" y="3343704"/>
            <a:ext cx="476430" cy="1066800"/>
          </a:xfrm>
          <a:prstGeom prst="rightBrace">
            <a:avLst>
              <a:gd name="adj1" fmla="val 8333"/>
              <a:gd name="adj2" fmla="val 46162"/>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5" name="Right Brace 34">
            <a:extLst>
              <a:ext uri="{FF2B5EF4-FFF2-40B4-BE49-F238E27FC236}">
                <a16:creationId xmlns:a16="http://schemas.microsoft.com/office/drawing/2014/main" id="{8239C0C7-B608-49BF-BCFC-314206BBA9DC}"/>
              </a:ext>
            </a:extLst>
          </p:cNvPr>
          <p:cNvSpPr/>
          <p:nvPr/>
        </p:nvSpPr>
        <p:spPr>
          <a:xfrm>
            <a:off x="7955941" y="4949462"/>
            <a:ext cx="393305" cy="1064526"/>
          </a:xfrm>
          <a:prstGeom prst="rightBrace">
            <a:avLst/>
          </a:prstGeom>
          <a:ln>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6" name="Title 35">
            <a:extLst>
              <a:ext uri="{FF2B5EF4-FFF2-40B4-BE49-F238E27FC236}">
                <a16:creationId xmlns:a16="http://schemas.microsoft.com/office/drawing/2014/main" id="{0FD19688-5993-4994-BFD6-F22BC32708F6}"/>
              </a:ext>
            </a:extLst>
          </p:cNvPr>
          <p:cNvSpPr>
            <a:spLocks noGrp="1"/>
          </p:cNvSpPr>
          <p:nvPr>
            <p:ph type="title"/>
          </p:nvPr>
        </p:nvSpPr>
        <p:spPr>
          <a:xfrm>
            <a:off x="1167492" y="381000"/>
            <a:ext cx="9779183" cy="1325563"/>
          </a:xfrm>
        </p:spPr>
        <p:txBody>
          <a:bodyPr/>
          <a:lstStyle/>
          <a:p>
            <a:r>
              <a:rPr lang="en-GB" dirty="0"/>
              <a:t>Factor/Criteria/Metric Paradigm</a:t>
            </a:r>
          </a:p>
        </p:txBody>
      </p:sp>
      <p:sp>
        <p:nvSpPr>
          <p:cNvPr id="14" name="Slide Number Placeholder 13">
            <a:extLst>
              <a:ext uri="{FF2B5EF4-FFF2-40B4-BE49-F238E27FC236}">
                <a16:creationId xmlns:a16="http://schemas.microsoft.com/office/drawing/2014/main" id="{7F569237-12CF-4A5A-B620-F83F35F92316}"/>
              </a:ext>
            </a:extLst>
          </p:cNvPr>
          <p:cNvSpPr>
            <a:spLocks noGrp="1"/>
          </p:cNvSpPr>
          <p:nvPr>
            <p:ph type="sldNum" sz="quarter" idx="4"/>
          </p:nvPr>
        </p:nvSpPr>
        <p:spPr>
          <a:xfrm>
            <a:off x="10153276" y="6356350"/>
            <a:ext cx="1657723" cy="365125"/>
          </a:xfrm>
        </p:spPr>
        <p:txBody>
          <a:bodyPr/>
          <a:lstStyle/>
          <a:p>
            <a:fld id="{0FF54DE5-C571-48E8-A5BC-B369434E2F44}" type="slidenum">
              <a:rPr lang="en-GB" smtClean="0"/>
              <a:pPr/>
              <a:t>3</a:t>
            </a:fld>
            <a:endParaRPr lang="en-GB"/>
          </a:p>
        </p:txBody>
      </p:sp>
    </p:spTree>
    <p:extLst>
      <p:ext uri="{BB962C8B-B14F-4D97-AF65-F5344CB8AC3E}">
        <p14:creationId xmlns:p14="http://schemas.microsoft.com/office/powerpoint/2010/main" val="1874705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3E47138-9551-438F-AC8F-8336CD083F29}"/>
              </a:ext>
            </a:extLst>
          </p:cNvPr>
          <p:cNvSpPr>
            <a:spLocks noGrp="1"/>
          </p:cNvSpPr>
          <p:nvPr>
            <p:ph type="title"/>
          </p:nvPr>
        </p:nvSpPr>
        <p:spPr>
          <a:xfrm>
            <a:off x="1167492" y="381000"/>
            <a:ext cx="9779183" cy="1325563"/>
          </a:xfrm>
        </p:spPr>
        <p:txBody>
          <a:bodyPr/>
          <a:lstStyle/>
          <a:p>
            <a:r>
              <a:rPr lang="en-US" dirty="0"/>
              <a:t>Quality Factor</a:t>
            </a:r>
            <a:endParaRPr lang="en-GB" dirty="0"/>
          </a:p>
        </p:txBody>
      </p:sp>
      <p:sp>
        <p:nvSpPr>
          <p:cNvPr id="4" name="Content Placeholder 3">
            <a:extLst>
              <a:ext uri="{FF2B5EF4-FFF2-40B4-BE49-F238E27FC236}">
                <a16:creationId xmlns:a16="http://schemas.microsoft.com/office/drawing/2014/main" id="{4EABB33E-1FE4-446F-A1C5-67DABD18F931}"/>
              </a:ext>
            </a:extLst>
          </p:cNvPr>
          <p:cNvSpPr>
            <a:spLocks noGrp="1"/>
          </p:cNvSpPr>
          <p:nvPr>
            <p:ph idx="1"/>
          </p:nvPr>
        </p:nvSpPr>
        <p:spPr>
          <a:xfrm>
            <a:off x="1167493" y="2017467"/>
            <a:ext cx="9779182" cy="3366815"/>
          </a:xfrm>
        </p:spPr>
        <p:txBody>
          <a:bodyPr/>
          <a:lstStyle/>
          <a:p>
            <a:pPr algn="just"/>
            <a:r>
              <a:rPr lang="en-US" dirty="0"/>
              <a:t>The various </a:t>
            </a:r>
            <a:r>
              <a:rPr lang="en-US" dirty="0">
                <a:ln w="0"/>
                <a:solidFill>
                  <a:schemeClr val="accent1"/>
                </a:solidFill>
                <a:effectLst>
                  <a:outerShdw blurRad="38100" dist="25400" dir="5400000" algn="ctr" rotWithShape="0">
                    <a:srgbClr val="6E747A">
                      <a:alpha val="43000"/>
                    </a:srgbClr>
                  </a:outerShdw>
                </a:effectLst>
              </a:rPr>
              <a:t>attributes</a:t>
            </a:r>
            <a:r>
              <a:rPr lang="en-US" dirty="0"/>
              <a:t> of software and its use and maintenance, as defined in software requirements documents ,can be classified into content groups called quality factors.</a:t>
            </a:r>
          </a:p>
          <a:p>
            <a:endParaRPr lang="en-GB" dirty="0"/>
          </a:p>
        </p:txBody>
      </p:sp>
      <p:sp>
        <p:nvSpPr>
          <p:cNvPr id="6" name="Slide Number Placeholder 5">
            <a:extLst>
              <a:ext uri="{FF2B5EF4-FFF2-40B4-BE49-F238E27FC236}">
                <a16:creationId xmlns:a16="http://schemas.microsoft.com/office/drawing/2014/main" id="{A3CD06C0-B631-4CF8-AB8A-FB3BC8402A1C}"/>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4</a:t>
            </a:fld>
            <a:endParaRPr lang="en-GB"/>
          </a:p>
        </p:txBody>
      </p:sp>
    </p:spTree>
    <p:extLst>
      <p:ext uri="{BB962C8B-B14F-4D97-AF65-F5344CB8AC3E}">
        <p14:creationId xmlns:p14="http://schemas.microsoft.com/office/powerpoint/2010/main" val="1536368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0495-4461-4353-8D1D-6330CD98C55C}"/>
              </a:ext>
            </a:extLst>
          </p:cNvPr>
          <p:cNvSpPr>
            <a:spLocks noGrp="1"/>
          </p:cNvSpPr>
          <p:nvPr>
            <p:ph type="title"/>
          </p:nvPr>
        </p:nvSpPr>
        <p:spPr>
          <a:xfrm>
            <a:off x="1167492" y="381000"/>
            <a:ext cx="9779183" cy="1325563"/>
          </a:xfrm>
        </p:spPr>
        <p:txBody>
          <a:bodyPr>
            <a:normAutofit fontScale="90000"/>
          </a:bodyPr>
          <a:lstStyle/>
          <a:p>
            <a:r>
              <a:rPr lang="en-US" dirty="0"/>
              <a:t>Comprehensive Quality Requirements</a:t>
            </a:r>
            <a:endParaRPr lang="en-GB" dirty="0"/>
          </a:p>
        </p:txBody>
      </p:sp>
      <p:sp>
        <p:nvSpPr>
          <p:cNvPr id="3" name="Content Placeholder 2">
            <a:extLst>
              <a:ext uri="{FF2B5EF4-FFF2-40B4-BE49-F238E27FC236}">
                <a16:creationId xmlns:a16="http://schemas.microsoft.com/office/drawing/2014/main" id="{798F6BD4-8EDA-4692-B804-D0A146E567CA}"/>
              </a:ext>
            </a:extLst>
          </p:cNvPr>
          <p:cNvSpPr>
            <a:spLocks noGrp="1"/>
          </p:cNvSpPr>
          <p:nvPr>
            <p:ph idx="1"/>
          </p:nvPr>
        </p:nvSpPr>
        <p:spPr>
          <a:xfrm>
            <a:off x="1167493" y="2017467"/>
            <a:ext cx="9779182" cy="3366815"/>
          </a:xfrm>
        </p:spPr>
        <p:txBody>
          <a:bodyPr/>
          <a:lstStyle/>
          <a:p>
            <a:r>
              <a:rPr lang="en-US" dirty="0"/>
              <a:t>There is a need for a comprehensive definition of requirements that will </a:t>
            </a:r>
          </a:p>
          <a:p>
            <a:pPr marL="800100" lvl="1" indent="-342900">
              <a:buFont typeface="Arial" panose="020B0604020202020204" pitchFamily="34" charset="0"/>
              <a:buChar char="•"/>
            </a:pPr>
            <a:r>
              <a:rPr lang="en-US" dirty="0"/>
              <a:t>cover </a:t>
            </a:r>
            <a:r>
              <a:rPr lang="en-US" dirty="0">
                <a:solidFill>
                  <a:schemeClr val="accent1"/>
                </a:solidFill>
              </a:rPr>
              <a:t>all attributes </a:t>
            </a:r>
            <a:r>
              <a:rPr lang="en-US" dirty="0"/>
              <a:t>of software</a:t>
            </a:r>
          </a:p>
          <a:p>
            <a:pPr marL="800100" lvl="1" indent="-342900">
              <a:buFont typeface="Arial" panose="020B0604020202020204" pitchFamily="34" charset="0"/>
              <a:buChar char="•"/>
            </a:pPr>
            <a:r>
              <a:rPr lang="en-US" dirty="0"/>
              <a:t>aspects of the use of software, including </a:t>
            </a:r>
            <a:r>
              <a:rPr lang="en-US" dirty="0">
                <a:solidFill>
                  <a:schemeClr val="accent1"/>
                </a:solidFill>
              </a:rPr>
              <a:t>usability</a:t>
            </a:r>
            <a:r>
              <a:rPr lang="en-US" dirty="0"/>
              <a:t> aspects, </a:t>
            </a:r>
            <a:r>
              <a:rPr lang="en-US" dirty="0">
                <a:solidFill>
                  <a:schemeClr val="accent1"/>
                </a:solidFill>
              </a:rPr>
              <a:t>reusability</a:t>
            </a:r>
            <a:r>
              <a:rPr lang="en-US" dirty="0"/>
              <a:t> aspects, </a:t>
            </a:r>
            <a:r>
              <a:rPr lang="en-US" dirty="0">
                <a:solidFill>
                  <a:schemeClr val="accent1"/>
                </a:solidFill>
              </a:rPr>
              <a:t>maintainability</a:t>
            </a:r>
            <a:r>
              <a:rPr lang="en-US" dirty="0"/>
              <a:t> aspects,  </a:t>
            </a:r>
          </a:p>
          <a:p>
            <a:pPr marL="800100" lvl="1" indent="-342900">
              <a:buFont typeface="Arial" panose="020B0604020202020204" pitchFamily="34" charset="0"/>
              <a:buChar char="•"/>
            </a:pPr>
            <a:r>
              <a:rPr lang="en-US" dirty="0"/>
              <a:t>assure the </a:t>
            </a:r>
            <a:r>
              <a:rPr lang="en-US" dirty="0">
                <a:solidFill>
                  <a:schemeClr val="accent1"/>
                </a:solidFill>
              </a:rPr>
              <a:t>full satisfaction </a:t>
            </a:r>
            <a:r>
              <a:rPr lang="en-US" dirty="0"/>
              <a:t>of the users.</a:t>
            </a:r>
          </a:p>
          <a:p>
            <a:endParaRPr lang="en-GB" dirty="0"/>
          </a:p>
        </p:txBody>
      </p:sp>
      <p:sp>
        <p:nvSpPr>
          <p:cNvPr id="6" name="Slide Number Placeholder 5">
            <a:extLst>
              <a:ext uri="{FF2B5EF4-FFF2-40B4-BE49-F238E27FC236}">
                <a16:creationId xmlns:a16="http://schemas.microsoft.com/office/drawing/2014/main" id="{2E95BF9D-1A52-48ED-8531-E07454660A88}"/>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5</a:t>
            </a:fld>
            <a:endParaRPr lang="en-GB"/>
          </a:p>
        </p:txBody>
      </p:sp>
    </p:spTree>
    <p:extLst>
      <p:ext uri="{BB962C8B-B14F-4D97-AF65-F5344CB8AC3E}">
        <p14:creationId xmlns:p14="http://schemas.microsoft.com/office/powerpoint/2010/main" val="234563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DB730-5252-4466-94AC-ADC3D34A7182}"/>
              </a:ext>
            </a:extLst>
          </p:cNvPr>
          <p:cNvSpPr>
            <a:spLocks noGrp="1"/>
          </p:cNvSpPr>
          <p:nvPr>
            <p:ph type="title"/>
          </p:nvPr>
        </p:nvSpPr>
        <p:spPr>
          <a:xfrm>
            <a:off x="1167492" y="381000"/>
            <a:ext cx="9779183" cy="1325563"/>
          </a:xfrm>
        </p:spPr>
        <p:txBody>
          <a:bodyPr/>
          <a:lstStyle/>
          <a:p>
            <a:r>
              <a:rPr lang="en-US" dirty="0"/>
              <a:t>Quality Factor Models</a:t>
            </a:r>
            <a:endParaRPr lang="en-GB" dirty="0"/>
          </a:p>
        </p:txBody>
      </p:sp>
      <p:sp>
        <p:nvSpPr>
          <p:cNvPr id="3" name="Content Placeholder 2">
            <a:extLst>
              <a:ext uri="{FF2B5EF4-FFF2-40B4-BE49-F238E27FC236}">
                <a16:creationId xmlns:a16="http://schemas.microsoft.com/office/drawing/2014/main" id="{4AAC16EA-3E4E-48B8-922D-E51C1817A16A}"/>
              </a:ext>
            </a:extLst>
          </p:cNvPr>
          <p:cNvSpPr>
            <a:spLocks noGrp="1"/>
          </p:cNvSpPr>
          <p:nvPr>
            <p:ph idx="1"/>
          </p:nvPr>
        </p:nvSpPr>
        <p:spPr>
          <a:xfrm>
            <a:off x="1167493" y="2017467"/>
            <a:ext cx="9779182" cy="3366815"/>
          </a:xfrm>
        </p:spPr>
        <p:txBody>
          <a:bodyPr/>
          <a:lstStyle/>
          <a:p>
            <a:r>
              <a:rPr lang="en-GB" dirty="0"/>
              <a:t>There have four quality models: </a:t>
            </a:r>
          </a:p>
          <a:p>
            <a:pPr marL="800100" lvl="1" indent="-342900">
              <a:buFont typeface="Arial" panose="020B0604020202020204" pitchFamily="34" charset="0"/>
              <a:buChar char="•"/>
            </a:pPr>
            <a:r>
              <a:rPr lang="en-GB" dirty="0">
                <a:solidFill>
                  <a:schemeClr val="accent1"/>
                </a:solidFill>
              </a:rPr>
              <a:t>McCall’s quality model, </a:t>
            </a:r>
          </a:p>
          <a:p>
            <a:pPr marL="800100" lvl="1" indent="-342900">
              <a:buFont typeface="Arial" panose="020B0604020202020204" pitchFamily="34" charset="0"/>
              <a:buChar char="•"/>
            </a:pPr>
            <a:r>
              <a:rPr lang="en-GB" dirty="0"/>
              <a:t>Boehm’s quality model,</a:t>
            </a:r>
          </a:p>
          <a:p>
            <a:pPr marL="800100" lvl="1" indent="-342900">
              <a:buFont typeface="Arial" panose="020B0604020202020204" pitchFamily="34" charset="0"/>
              <a:buChar char="•"/>
            </a:pPr>
            <a:r>
              <a:rPr lang="en-GB" dirty="0"/>
              <a:t>FURPS model,</a:t>
            </a:r>
          </a:p>
          <a:p>
            <a:pPr marL="800100" lvl="1" indent="-342900">
              <a:buFont typeface="Arial" panose="020B0604020202020204" pitchFamily="34" charset="0"/>
              <a:buChar char="•"/>
            </a:pPr>
            <a:r>
              <a:rPr lang="en-GB" dirty="0" err="1"/>
              <a:t>Dromey’s</a:t>
            </a:r>
            <a:r>
              <a:rPr lang="en-GB" dirty="0"/>
              <a:t> quality model</a:t>
            </a:r>
          </a:p>
          <a:p>
            <a:endParaRPr lang="en-GB" dirty="0"/>
          </a:p>
          <a:p>
            <a:r>
              <a:rPr lang="en-GB" dirty="0"/>
              <a:t>And ISO/IEC quality standard</a:t>
            </a:r>
          </a:p>
        </p:txBody>
      </p:sp>
      <p:sp>
        <p:nvSpPr>
          <p:cNvPr id="6" name="Slide Number Placeholder 5">
            <a:extLst>
              <a:ext uri="{FF2B5EF4-FFF2-40B4-BE49-F238E27FC236}">
                <a16:creationId xmlns:a16="http://schemas.microsoft.com/office/drawing/2014/main" id="{A9D6AE16-1ECA-4C56-B039-7B39E81B8F3D}"/>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6</a:t>
            </a:fld>
            <a:endParaRPr lang="en-GB"/>
          </a:p>
        </p:txBody>
      </p:sp>
    </p:spTree>
    <p:extLst>
      <p:ext uri="{BB962C8B-B14F-4D97-AF65-F5344CB8AC3E}">
        <p14:creationId xmlns:p14="http://schemas.microsoft.com/office/powerpoint/2010/main" val="142641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04CD-9BCC-42DD-BFB4-DA9C326791EC}"/>
              </a:ext>
            </a:extLst>
          </p:cNvPr>
          <p:cNvSpPr>
            <a:spLocks noGrp="1"/>
          </p:cNvSpPr>
          <p:nvPr>
            <p:ph type="title"/>
          </p:nvPr>
        </p:nvSpPr>
        <p:spPr>
          <a:xfrm>
            <a:off x="1167492" y="381000"/>
            <a:ext cx="9779183" cy="1325563"/>
          </a:xfrm>
        </p:spPr>
        <p:txBody>
          <a:bodyPr/>
          <a:lstStyle/>
          <a:p>
            <a:r>
              <a:rPr lang="en-GB" dirty="0"/>
              <a:t>McCall’s Factor Model</a:t>
            </a:r>
          </a:p>
        </p:txBody>
      </p:sp>
      <p:sp>
        <p:nvSpPr>
          <p:cNvPr id="3" name="Content Placeholder 2">
            <a:extLst>
              <a:ext uri="{FF2B5EF4-FFF2-40B4-BE49-F238E27FC236}">
                <a16:creationId xmlns:a16="http://schemas.microsoft.com/office/drawing/2014/main" id="{2147CCFD-BF8E-4125-9E96-C9E3215F7C17}"/>
              </a:ext>
            </a:extLst>
          </p:cNvPr>
          <p:cNvSpPr>
            <a:spLocks noGrp="1"/>
          </p:cNvSpPr>
          <p:nvPr>
            <p:ph idx="1"/>
          </p:nvPr>
        </p:nvSpPr>
        <p:spPr>
          <a:xfrm>
            <a:off x="1167493" y="2017467"/>
            <a:ext cx="9779182" cy="3366815"/>
          </a:xfrm>
        </p:spPr>
        <p:txBody>
          <a:bodyPr>
            <a:normAutofit/>
          </a:bodyPr>
          <a:lstStyle/>
          <a:p>
            <a:r>
              <a:rPr lang="en-US" altLang="en-US" dirty="0"/>
              <a:t>McCall has 11 factors;  Groups them into categories.</a:t>
            </a:r>
          </a:p>
          <a:p>
            <a:pPr marL="800100" lvl="1" indent="-342900">
              <a:buFont typeface="Arial" panose="020B0604020202020204" pitchFamily="34" charset="0"/>
              <a:buChar char="•"/>
            </a:pPr>
            <a:r>
              <a:rPr lang="en-US" altLang="en-US" dirty="0"/>
              <a:t>1977;  others have added, but this still prevail.</a:t>
            </a:r>
          </a:p>
          <a:p>
            <a:r>
              <a:rPr lang="en-US" altLang="en-US" dirty="0"/>
              <a:t>Three categories:</a:t>
            </a:r>
          </a:p>
          <a:p>
            <a:r>
              <a:rPr lang="en-US" dirty="0"/>
              <a:t>Product operation factors:</a:t>
            </a:r>
          </a:p>
          <a:p>
            <a:pPr marL="800100" lvl="1" indent="-342900">
              <a:buFont typeface="Arial" panose="020B0604020202020204" pitchFamily="34" charset="0"/>
              <a:buChar char="•"/>
            </a:pPr>
            <a:r>
              <a:rPr lang="en-US" dirty="0"/>
              <a:t>How well it runs</a:t>
            </a:r>
          </a:p>
          <a:p>
            <a:pPr marL="800100" lvl="1" indent="-342900">
              <a:buFont typeface="Arial" panose="020B0604020202020204" pitchFamily="34" charset="0"/>
              <a:buChar char="•"/>
            </a:pPr>
            <a:r>
              <a:rPr lang="en-US" dirty="0"/>
              <a:t>Correctness, Reliability, Efficiency, Integrity, Usability</a:t>
            </a:r>
          </a:p>
        </p:txBody>
      </p:sp>
      <p:sp>
        <p:nvSpPr>
          <p:cNvPr id="6" name="Slide Number Placeholder 5">
            <a:extLst>
              <a:ext uri="{FF2B5EF4-FFF2-40B4-BE49-F238E27FC236}">
                <a16:creationId xmlns:a16="http://schemas.microsoft.com/office/drawing/2014/main" id="{6B0178AC-7EDE-47D6-B834-684A3A03F1B6}"/>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7</a:t>
            </a:fld>
            <a:endParaRPr lang="en-GB"/>
          </a:p>
        </p:txBody>
      </p:sp>
    </p:spTree>
    <p:extLst>
      <p:ext uri="{BB962C8B-B14F-4D97-AF65-F5344CB8AC3E}">
        <p14:creationId xmlns:p14="http://schemas.microsoft.com/office/powerpoint/2010/main" val="3590985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04CD-9BCC-42DD-BFB4-DA9C326791EC}"/>
              </a:ext>
            </a:extLst>
          </p:cNvPr>
          <p:cNvSpPr>
            <a:spLocks noGrp="1"/>
          </p:cNvSpPr>
          <p:nvPr>
            <p:ph type="title"/>
          </p:nvPr>
        </p:nvSpPr>
        <p:spPr>
          <a:xfrm>
            <a:off x="1167492" y="381000"/>
            <a:ext cx="9779183" cy="1325563"/>
          </a:xfrm>
        </p:spPr>
        <p:txBody>
          <a:bodyPr/>
          <a:lstStyle/>
          <a:p>
            <a:r>
              <a:rPr lang="en-GB" dirty="0"/>
              <a:t>McCall’s Factor Model</a:t>
            </a:r>
          </a:p>
        </p:txBody>
      </p:sp>
      <p:sp>
        <p:nvSpPr>
          <p:cNvPr id="3" name="Content Placeholder 2">
            <a:extLst>
              <a:ext uri="{FF2B5EF4-FFF2-40B4-BE49-F238E27FC236}">
                <a16:creationId xmlns:a16="http://schemas.microsoft.com/office/drawing/2014/main" id="{2147CCFD-BF8E-4125-9E96-C9E3215F7C17}"/>
              </a:ext>
            </a:extLst>
          </p:cNvPr>
          <p:cNvSpPr>
            <a:spLocks noGrp="1"/>
          </p:cNvSpPr>
          <p:nvPr>
            <p:ph idx="1"/>
          </p:nvPr>
        </p:nvSpPr>
        <p:spPr>
          <a:xfrm>
            <a:off x="1167493" y="2017467"/>
            <a:ext cx="9779182" cy="3366815"/>
          </a:xfrm>
        </p:spPr>
        <p:txBody>
          <a:bodyPr>
            <a:normAutofit/>
          </a:bodyPr>
          <a:lstStyle/>
          <a:p>
            <a:r>
              <a:rPr lang="en-US" dirty="0"/>
              <a:t>Product revision factors:</a:t>
            </a:r>
          </a:p>
          <a:p>
            <a:pPr marL="800100" lvl="1" indent="-342900">
              <a:buFont typeface="Arial" panose="020B0604020202020204" pitchFamily="34" charset="0"/>
              <a:buChar char="•"/>
            </a:pPr>
            <a:r>
              <a:rPr lang="en-US" dirty="0"/>
              <a:t>How well it can be changed, tested, and redeployed.</a:t>
            </a:r>
          </a:p>
          <a:p>
            <a:pPr marL="800100" lvl="1" indent="-342900">
              <a:buFont typeface="Arial" panose="020B0604020202020204" pitchFamily="34" charset="0"/>
              <a:buChar char="•"/>
            </a:pPr>
            <a:r>
              <a:rPr lang="en-US" dirty="0"/>
              <a:t>Maintainability, Flexibility, Testability.</a:t>
            </a:r>
          </a:p>
        </p:txBody>
      </p:sp>
      <p:sp>
        <p:nvSpPr>
          <p:cNvPr id="6" name="Slide Number Placeholder 5">
            <a:extLst>
              <a:ext uri="{FF2B5EF4-FFF2-40B4-BE49-F238E27FC236}">
                <a16:creationId xmlns:a16="http://schemas.microsoft.com/office/drawing/2014/main" id="{6B0178AC-7EDE-47D6-B834-684A3A03F1B6}"/>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8</a:t>
            </a:fld>
            <a:endParaRPr lang="en-GB"/>
          </a:p>
        </p:txBody>
      </p:sp>
    </p:spTree>
    <p:extLst>
      <p:ext uri="{BB962C8B-B14F-4D97-AF65-F5344CB8AC3E}">
        <p14:creationId xmlns:p14="http://schemas.microsoft.com/office/powerpoint/2010/main" val="262171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204CD-9BCC-42DD-BFB4-DA9C326791EC}"/>
              </a:ext>
            </a:extLst>
          </p:cNvPr>
          <p:cNvSpPr>
            <a:spLocks noGrp="1"/>
          </p:cNvSpPr>
          <p:nvPr>
            <p:ph type="title"/>
          </p:nvPr>
        </p:nvSpPr>
        <p:spPr>
          <a:xfrm>
            <a:off x="1167492" y="381000"/>
            <a:ext cx="9779183" cy="1325563"/>
          </a:xfrm>
        </p:spPr>
        <p:txBody>
          <a:bodyPr/>
          <a:lstStyle/>
          <a:p>
            <a:r>
              <a:rPr lang="en-GB" dirty="0"/>
              <a:t>McCall’s Factor Model</a:t>
            </a:r>
          </a:p>
        </p:txBody>
      </p:sp>
      <p:sp>
        <p:nvSpPr>
          <p:cNvPr id="3" name="Content Placeholder 2">
            <a:extLst>
              <a:ext uri="{FF2B5EF4-FFF2-40B4-BE49-F238E27FC236}">
                <a16:creationId xmlns:a16="http://schemas.microsoft.com/office/drawing/2014/main" id="{2147CCFD-BF8E-4125-9E96-C9E3215F7C17}"/>
              </a:ext>
            </a:extLst>
          </p:cNvPr>
          <p:cNvSpPr>
            <a:spLocks noGrp="1"/>
          </p:cNvSpPr>
          <p:nvPr>
            <p:ph idx="1"/>
          </p:nvPr>
        </p:nvSpPr>
        <p:spPr>
          <a:xfrm>
            <a:off x="1167493" y="2017467"/>
            <a:ext cx="9779182" cy="3366815"/>
          </a:xfrm>
        </p:spPr>
        <p:txBody>
          <a:bodyPr>
            <a:normAutofit/>
          </a:bodyPr>
          <a:lstStyle/>
          <a:p>
            <a:r>
              <a:rPr lang="en-US" dirty="0"/>
              <a:t>Product transition factors:</a:t>
            </a:r>
          </a:p>
          <a:p>
            <a:pPr marL="800100" lvl="1" indent="-342900">
              <a:buFont typeface="Arial" panose="020B0604020202020204" pitchFamily="34" charset="0"/>
              <a:buChar char="•"/>
            </a:pPr>
            <a:r>
              <a:rPr lang="en-US" dirty="0"/>
              <a:t>How well it can be moved to different platforms and interface with other systems </a:t>
            </a:r>
          </a:p>
          <a:p>
            <a:pPr marL="800100" lvl="1" indent="-342900">
              <a:buFont typeface="Arial" panose="020B0604020202020204" pitchFamily="34" charset="0"/>
              <a:buChar char="•"/>
            </a:pPr>
            <a:r>
              <a:rPr lang="en-US" dirty="0"/>
              <a:t>Portability, Reusability, Interoperability.</a:t>
            </a:r>
          </a:p>
        </p:txBody>
      </p:sp>
      <p:sp>
        <p:nvSpPr>
          <p:cNvPr id="6" name="Slide Number Placeholder 5">
            <a:extLst>
              <a:ext uri="{FF2B5EF4-FFF2-40B4-BE49-F238E27FC236}">
                <a16:creationId xmlns:a16="http://schemas.microsoft.com/office/drawing/2014/main" id="{6B0178AC-7EDE-47D6-B834-684A3A03F1B6}"/>
              </a:ext>
            </a:extLst>
          </p:cNvPr>
          <p:cNvSpPr>
            <a:spLocks noGrp="1"/>
          </p:cNvSpPr>
          <p:nvPr>
            <p:ph type="sldNum" sz="quarter" idx="4294967295"/>
          </p:nvPr>
        </p:nvSpPr>
        <p:spPr>
          <a:xfrm>
            <a:off x="11207750" y="6459538"/>
            <a:ext cx="984250" cy="365125"/>
          </a:xfrm>
          <a:prstGeom prst="rect">
            <a:avLst/>
          </a:prstGeom>
        </p:spPr>
        <p:txBody>
          <a:bodyPr vert="horz" lIns="91440" tIns="45720" rIns="91440" bIns="45720" rtlCol="0" anchor="ctr"/>
          <a:lstStyle>
            <a:defPPr>
              <a:defRPr lang="en-US"/>
            </a:defPPr>
            <a:lvl1pPr marL="0" algn="r" defTabSz="457200" rtl="0" eaLnBrk="1" latinLnBrk="0" hangingPunct="1">
              <a:defRPr sz="105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FF54DE5-C571-48E8-A5BC-B369434E2F44}" type="slidenum">
              <a:rPr lang="en-US" smtClean="0"/>
              <a:pPr/>
              <a:t>9</a:t>
            </a:fld>
            <a:endParaRPr lang="en-GB"/>
          </a:p>
        </p:txBody>
      </p:sp>
    </p:spTree>
    <p:extLst>
      <p:ext uri="{BB962C8B-B14F-4D97-AF65-F5344CB8AC3E}">
        <p14:creationId xmlns:p14="http://schemas.microsoft.com/office/powerpoint/2010/main" val="2120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9A5FA357-B0DF-4EFE-A910-4D3F993A1AA1}"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2FAFE-88B4-49B4-9588-86CB0E564E50}">
  <ds:schemaRefs>
    <ds:schemaRef ds:uri="http://purl.org/dc/dcmitype/"/>
    <ds:schemaRef ds:uri="16c05727-aa75-4e4a-9b5f-8a80a1165891"/>
    <ds:schemaRef ds:uri="http://purl.org/dc/terms/"/>
    <ds:schemaRef ds:uri="http://purl.org/dc/elements/1.1/"/>
    <ds:schemaRef ds:uri="71af3243-3dd4-4a8d-8c0d-dd76da1f02a5"/>
    <ds:schemaRef ds:uri="http://schemas.openxmlformats.org/package/2006/metadata/core-properties"/>
    <ds:schemaRef ds:uri="http://schemas.microsoft.com/office/infopath/2007/PartnerControls"/>
    <ds:schemaRef ds:uri="230e9df3-be65-4c73-a93b-d1236ebd677e"/>
    <ds:schemaRef ds:uri="http://schemas.microsoft.com/office/2006/documentManagement/types"/>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873</Words>
  <Application>Microsoft Office PowerPoint</Application>
  <PresentationFormat>Widescreen</PresentationFormat>
  <Paragraphs>130</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vt:lpstr>
      <vt:lpstr>Tenorite</vt:lpstr>
      <vt:lpstr>Custom</vt:lpstr>
      <vt:lpstr>CSE 430: Software Quality Assurance and Testing</vt:lpstr>
      <vt:lpstr>Lecture 02</vt:lpstr>
      <vt:lpstr>Factor/Criteria/Metric Paradigm</vt:lpstr>
      <vt:lpstr>Quality Factor</vt:lpstr>
      <vt:lpstr>Comprehensive Quality Requirements</vt:lpstr>
      <vt:lpstr>Quality Factor Models</vt:lpstr>
      <vt:lpstr>McCall’s Factor Model</vt:lpstr>
      <vt:lpstr>McCall’s Factor Model</vt:lpstr>
      <vt:lpstr>McCall’s Factor Model</vt:lpstr>
      <vt:lpstr>McCall’s factor model tree</vt:lpstr>
      <vt:lpstr>McCall's factor model</vt:lpstr>
      <vt:lpstr>Correctness</vt:lpstr>
      <vt:lpstr>Reliability</vt:lpstr>
      <vt:lpstr>Integrity</vt:lpstr>
      <vt:lpstr>Efficiency</vt:lpstr>
      <vt:lpstr>Usability</vt:lpstr>
      <vt:lpstr>McCall’s factor model</vt:lpstr>
      <vt:lpstr>Maintainability</vt:lpstr>
      <vt:lpstr>Flexibility</vt:lpstr>
      <vt:lpstr>Testability</vt:lpstr>
      <vt:lpstr>McCall’s factor model</vt:lpstr>
      <vt:lpstr>Portability</vt:lpstr>
      <vt:lpstr>Reusability</vt:lpstr>
      <vt:lpstr>Interoperability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2024-10-28T03:02:24Z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