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2"/>
  </p:sldMasterIdLst>
  <p:notesMasterIdLst>
    <p:notesMasterId r:id="rId24"/>
  </p:notesMasterIdLst>
  <p:sldIdLst>
    <p:sldId id="257" r:id="rId3"/>
    <p:sldId id="258" r:id="rId4"/>
    <p:sldId id="259" r:id="rId5"/>
    <p:sldId id="260" r:id="rId6"/>
    <p:sldId id="261" r:id="rId7"/>
    <p:sldId id="262" r:id="rId8"/>
    <p:sldId id="263" r:id="rId9"/>
    <p:sldId id="281" r:id="rId10"/>
    <p:sldId id="282" r:id="rId11"/>
    <p:sldId id="283" r:id="rId12"/>
    <p:sldId id="284" r:id="rId13"/>
    <p:sldId id="264" r:id="rId14"/>
    <p:sldId id="280"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81" d="100"/>
          <a:sy n="81" d="100"/>
        </p:scale>
        <p:origin x="1046" y="5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881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11/4/2024</a:t>
            </a:fld>
            <a:endParaRPr lang="en-US" dirty="0"/>
          </a:p>
        </p:txBody>
      </p:sp>
      <p:sp>
        <p:nvSpPr>
          <p:cNvPr id="104881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881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881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13"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1048614"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615"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6"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7"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18"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2" name="Group 5"/>
          <p:cNvGrpSpPr/>
          <p:nvPr userDrawn="1"/>
        </p:nvGrpSpPr>
        <p:grpSpPr>
          <a:xfrm>
            <a:off x="8264427" y="-3419"/>
            <a:ext cx="3927573" cy="3165022"/>
            <a:chOff x="9857014" y="13834"/>
            <a:chExt cx="2334986" cy="1881641"/>
          </a:xfrm>
        </p:grpSpPr>
        <p:sp>
          <p:nvSpPr>
            <p:cNvPr id="1048619"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20"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621"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22"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1048773"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74"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75"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1048776"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7"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11/4/2024</a:t>
            </a:fld>
            <a:endParaRPr lang="en-US" dirty="0"/>
          </a:p>
        </p:txBody>
      </p:sp>
      <p:sp>
        <p:nvSpPr>
          <p:cNvPr id="104877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048779"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104868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684"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85"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86"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87"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1" name="Group 8"/>
          <p:cNvGrpSpPr/>
          <p:nvPr userDrawn="1"/>
        </p:nvGrpSpPr>
        <p:grpSpPr>
          <a:xfrm>
            <a:off x="8082092" y="5590903"/>
            <a:ext cx="1572380" cy="1267097"/>
            <a:chOff x="7413403" y="4976359"/>
            <a:chExt cx="2334986" cy="1881641"/>
          </a:xfrm>
        </p:grpSpPr>
        <p:sp>
          <p:nvSpPr>
            <p:cNvPr id="1048688"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689"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69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11/4/2024</a:t>
            </a:fld>
            <a:endParaRPr lang="en-US" dirty="0"/>
          </a:p>
        </p:txBody>
      </p:sp>
      <p:sp>
        <p:nvSpPr>
          <p:cNvPr id="104869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69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
        <p:nvSpPr>
          <p:cNvPr id="104869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9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9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1048758"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759"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0"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61"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762"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82" name="Group 8"/>
          <p:cNvGrpSpPr/>
          <p:nvPr userDrawn="1"/>
        </p:nvGrpSpPr>
        <p:grpSpPr>
          <a:xfrm>
            <a:off x="2587417" y="5590903"/>
            <a:ext cx="1572380" cy="1267097"/>
            <a:chOff x="7413403" y="4976359"/>
            <a:chExt cx="2334986" cy="1881641"/>
          </a:xfrm>
        </p:grpSpPr>
        <p:sp>
          <p:nvSpPr>
            <p:cNvPr id="1048763"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764"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765"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11/4/2024</a:t>
            </a:fld>
            <a:endParaRPr lang="en-US" dirty="0"/>
          </a:p>
        </p:txBody>
      </p:sp>
      <p:sp>
        <p:nvSpPr>
          <p:cNvPr id="104876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767"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8"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9"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0"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1"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7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1048710"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1048711"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48712"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5"/>
          <p:cNvGrpSpPr/>
          <p:nvPr userDrawn="1"/>
        </p:nvGrpSpPr>
        <p:grpSpPr>
          <a:xfrm>
            <a:off x="8264427" y="3685939"/>
            <a:ext cx="3927573" cy="3178856"/>
            <a:chOff x="9857014" y="13834"/>
            <a:chExt cx="2334986" cy="1881641"/>
          </a:xfrm>
        </p:grpSpPr>
        <p:sp>
          <p:nvSpPr>
            <p:cNvPr id="1048713"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4"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715"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16"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104878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8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78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8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4878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lvl1pPr>
            <a:lvl2pPr marL="914400" lvl="1" indent="-342900" algn="l">
              <a:lnSpc>
                <a:spcPct val="90000"/>
              </a:lnSpc>
              <a:spcBef>
                <a:spcPts val="500"/>
              </a:spcBef>
              <a:spcAft>
                <a:spcPts val="0"/>
              </a:spcAft>
              <a:buClr>
                <a:schemeClr val="dk1"/>
              </a:buClr>
              <a:buSzPts val="1800"/>
              <a:buChar char="•"/>
            </a:lvl2pPr>
            <a:lvl3pPr marL="1371600" lvl="2" indent="-342900" algn="l">
              <a:lnSpc>
                <a:spcPct val="90000"/>
              </a:lnSpc>
              <a:spcBef>
                <a:spcPts val="500"/>
              </a:spcBef>
              <a:spcAft>
                <a:spcPts val="0"/>
              </a:spcAft>
              <a:buClr>
                <a:schemeClr val="dk1"/>
              </a:buClr>
              <a:buSzPts val="1800"/>
              <a:buChar char="•"/>
            </a:lvl3pPr>
            <a:lvl4pPr marL="1828800" lvl="3" indent="-342900" algn="l">
              <a:lnSpc>
                <a:spcPct val="90000"/>
              </a:lnSpc>
              <a:spcBef>
                <a:spcPts val="500"/>
              </a:spcBef>
              <a:spcAft>
                <a:spcPts val="0"/>
              </a:spcAft>
              <a:buClr>
                <a:schemeClr val="dk1"/>
              </a:buClr>
              <a:buSzPts val="1800"/>
              <a:buChar char="•"/>
            </a:lvl4pPr>
            <a:lvl5pPr marL="2286000" lvl="4" indent="-342900" algn="l">
              <a:lnSpc>
                <a:spcPct val="90000"/>
              </a:lnSpc>
              <a:spcBef>
                <a:spcPts val="500"/>
              </a:spcBef>
              <a:spcAft>
                <a:spcPts val="0"/>
              </a:spcAft>
              <a:buClr>
                <a:schemeClr val="dk1"/>
              </a:buClr>
              <a:buSzPts val="1800"/>
              <a:buChar char="•"/>
            </a:lvl5pPr>
            <a:lvl6pPr marL="2743200" lvl="5" indent="-342900" algn="l">
              <a:lnSpc>
                <a:spcPct val="90000"/>
              </a:lnSpc>
              <a:spcBef>
                <a:spcPts val="500"/>
              </a:spcBef>
              <a:spcAft>
                <a:spcPts val="0"/>
              </a:spcAft>
              <a:buClr>
                <a:schemeClr val="dk1"/>
              </a:buClr>
              <a:buSzPts val="1800"/>
              <a:buChar char="•"/>
            </a:lvl6pPr>
            <a:lvl7pPr marL="3200400" lvl="6" indent="-342900" algn="l">
              <a:lnSpc>
                <a:spcPct val="90000"/>
              </a:lnSpc>
              <a:spcBef>
                <a:spcPts val="500"/>
              </a:spcBef>
              <a:spcAft>
                <a:spcPts val="0"/>
              </a:spcAft>
              <a:buClr>
                <a:schemeClr val="dk1"/>
              </a:buClr>
              <a:buSzPts val="1800"/>
              <a:buChar char="•"/>
            </a:lvl7pPr>
            <a:lvl8pPr marL="3657600" lvl="7" indent="-342900" algn="l">
              <a:lnSpc>
                <a:spcPct val="90000"/>
              </a:lnSpc>
              <a:spcBef>
                <a:spcPts val="500"/>
              </a:spcBef>
              <a:spcAft>
                <a:spcPts val="0"/>
              </a:spcAft>
              <a:buClr>
                <a:schemeClr val="dk1"/>
              </a:buClr>
              <a:buSzPts val="1800"/>
              <a:buChar char="•"/>
            </a:lvl8pPr>
            <a:lvl9pPr marL="4114800" lvl="8" indent="-342900" algn="l">
              <a:lnSpc>
                <a:spcPct val="90000"/>
              </a:lnSpc>
              <a:spcBef>
                <a:spcPts val="500"/>
              </a:spcBef>
              <a:spcAft>
                <a:spcPts val="0"/>
              </a:spcAft>
              <a:buClr>
                <a:schemeClr val="dk1"/>
              </a:buClr>
              <a:buSzPts val="1800"/>
              <a:buChar char="•"/>
            </a:lvl9pPr>
          </a:lstStyle>
          <a:p>
            <a:endParaRPr/>
          </a:p>
        </p:txBody>
      </p:sp>
      <p:sp>
        <p:nvSpPr>
          <p:cNvPr id="104878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fld id="{E7204E87-D926-4B35-9C7F-7788B35DCB50}" type="datetime1">
              <a:rPr lang="en-US" smtClean="0"/>
              <a:t>11/4/2024</a:t>
            </a:fld>
            <a:endParaRPr lang="en-US"/>
          </a:p>
        </p:txBody>
      </p:sp>
      <p:sp>
        <p:nvSpPr>
          <p:cNvPr id="104878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8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lvl1pPr>
            <a:lvl2pPr marL="0" lvl="1" indent="0" algn="r">
              <a:spcBef>
                <a:spcPts val="0"/>
              </a:spcBef>
              <a:buNone/>
            </a:lvl2pPr>
            <a:lvl3pPr marL="0" lvl="2" indent="0" algn="r">
              <a:spcBef>
                <a:spcPts val="0"/>
              </a:spcBef>
              <a:buNone/>
            </a:lvl3pPr>
            <a:lvl4pPr marL="0" lvl="3" indent="0" algn="r">
              <a:spcBef>
                <a:spcPts val="0"/>
              </a:spcBef>
              <a:buNone/>
            </a:lvl4pPr>
            <a:lvl5pPr marL="0" lvl="4" indent="0" algn="r">
              <a:spcBef>
                <a:spcPts val="0"/>
              </a:spcBef>
              <a:buNone/>
            </a:lvl5pPr>
            <a:lvl6pPr marL="0" lvl="5" indent="0" algn="r">
              <a:spcBef>
                <a:spcPts val="0"/>
              </a:spcBef>
              <a:buNone/>
            </a:lvl6pPr>
            <a:lvl7pPr marL="0" lvl="6" indent="0" algn="r">
              <a:spcBef>
                <a:spcPts val="0"/>
              </a:spcBef>
              <a:buNone/>
            </a:lvl7pPr>
            <a:lvl8pPr marL="0" lvl="7" indent="0" algn="r">
              <a:spcBef>
                <a:spcPts val="0"/>
              </a:spcBef>
              <a:buNone/>
            </a:lvl8pPr>
            <a:lvl9pPr marL="0" lvl="8" indent="0" algn="r">
              <a:spcBef>
                <a:spcPts val="0"/>
              </a:spcBef>
              <a:buNone/>
            </a:lvl9pPr>
          </a:lstStyle>
          <a:p>
            <a:fld id="{00000000-1234-1234-1234-12341234123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r>
              <a:rPr lang="en-US"/>
              <a:t>Click to edit Master title style</a:t>
            </a:r>
            <a:endParaRPr lang="en-US" dirty="0"/>
          </a:p>
        </p:txBody>
      </p:sp>
      <p:sp>
        <p:nvSpPr>
          <p:cNvPr id="1048746" name="Date Placeholder 2"/>
          <p:cNvSpPr>
            <a:spLocks noGrp="1"/>
          </p:cNvSpPr>
          <p:nvPr>
            <p:ph type="dt" sz="half" idx="10"/>
          </p:nvPr>
        </p:nvSpPr>
        <p:spPr/>
        <p:txBody>
          <a:bodyPr/>
          <a:lstStyle/>
          <a:p>
            <a:fld id="{1AAF9A6B-6664-4B78-A53E-92E91601C96B}" type="datetime1">
              <a:rPr lang="en-US" smtClean="0"/>
              <a:t>11/4/2024</a:t>
            </a:fld>
            <a:endParaRPr lang="en-US"/>
          </a:p>
        </p:txBody>
      </p:sp>
      <p:sp>
        <p:nvSpPr>
          <p:cNvPr id="1048747" name="Footer Placeholder 3"/>
          <p:cNvSpPr>
            <a:spLocks noGrp="1"/>
          </p:cNvSpPr>
          <p:nvPr>
            <p:ph type="ftr" sz="quarter" idx="11"/>
          </p:nvPr>
        </p:nvSpPr>
        <p:spPr/>
        <p:txBody>
          <a:bodyPr/>
          <a:lstStyle/>
          <a:p>
            <a:endParaRPr lang="en-GB"/>
          </a:p>
        </p:txBody>
      </p:sp>
      <p:sp>
        <p:nvSpPr>
          <p:cNvPr id="1048748"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59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9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9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59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5" name="Group 8"/>
          <p:cNvGrpSpPr/>
          <p:nvPr userDrawn="1"/>
        </p:nvGrpSpPr>
        <p:grpSpPr>
          <a:xfrm>
            <a:off x="8082092" y="5590903"/>
            <a:ext cx="1572380" cy="1267097"/>
            <a:chOff x="7413403" y="4976359"/>
            <a:chExt cx="2334986" cy="1881641"/>
          </a:xfrm>
        </p:grpSpPr>
        <p:sp>
          <p:nvSpPr>
            <p:cNvPr id="104859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4859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48599"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11/4/2024</a:t>
            </a:fld>
            <a:endParaRPr lang="en-US" dirty="0"/>
          </a:p>
        </p:txBody>
      </p:sp>
      <p:sp>
        <p:nvSpPr>
          <p:cNvPr id="1048600"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601"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048749"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50"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51"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52"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5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754"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48755" name="Date Placeholder 3"/>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11/4/2024</a:t>
            </a:fld>
            <a:endParaRPr lang="en-US" dirty="0"/>
          </a:p>
        </p:txBody>
      </p:sp>
      <p:sp>
        <p:nvSpPr>
          <p:cNvPr id="1048756"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1048757"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1048625"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26"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1048627"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55" name="Group 5"/>
          <p:cNvGrpSpPr/>
          <p:nvPr userDrawn="1"/>
        </p:nvGrpSpPr>
        <p:grpSpPr>
          <a:xfrm rot="16200000">
            <a:off x="8286528" y="2207195"/>
            <a:ext cx="3032351" cy="2443610"/>
            <a:chOff x="9857014" y="13834"/>
            <a:chExt cx="2334986" cy="1881641"/>
          </a:xfrm>
        </p:grpSpPr>
        <p:sp>
          <p:nvSpPr>
            <p:cNvPr id="1048628"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29"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630"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631"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1048581"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582"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83"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4"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585"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11/4/2024</a:t>
            </a:fld>
            <a:endParaRPr lang="en-US" dirty="0"/>
          </a:p>
        </p:txBody>
      </p:sp>
      <p:sp>
        <p:nvSpPr>
          <p:cNvPr id="1048586"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587"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75" name="Group 8"/>
          <p:cNvGrpSpPr/>
          <p:nvPr userDrawn="1"/>
        </p:nvGrpSpPr>
        <p:grpSpPr>
          <a:xfrm rot="16200000">
            <a:off x="10772262" y="152641"/>
            <a:ext cx="1572380" cy="1267097"/>
            <a:chOff x="7413403" y="4976359"/>
            <a:chExt cx="2334986" cy="1881641"/>
          </a:xfrm>
        </p:grpSpPr>
        <p:sp>
          <p:nvSpPr>
            <p:cNvPr id="104870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70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48705"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1048706"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07"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11/4/2024</a:t>
            </a:fld>
            <a:endParaRPr lang="en-US" dirty="0"/>
          </a:p>
        </p:txBody>
      </p:sp>
      <p:sp>
        <p:nvSpPr>
          <p:cNvPr id="1048708"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048709"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48637"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104863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48639"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1048640"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48641" name="Date Placeholder 2"/>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11/4/2024</a:t>
            </a:fld>
            <a:endParaRPr lang="en-US" dirty="0"/>
          </a:p>
        </p:txBody>
      </p:sp>
      <p:sp>
        <p:nvSpPr>
          <p:cNvPr id="1048642"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1048643"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48788"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89"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1048790"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91"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92"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93"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94"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95"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96"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797"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98"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9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48800"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801"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802"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11/4/2024</a:t>
            </a:fld>
            <a:endParaRPr lang="en-US" dirty="0"/>
          </a:p>
        </p:txBody>
      </p:sp>
      <p:sp>
        <p:nvSpPr>
          <p:cNvPr id="1048803"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1048804"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
        <p:nvSpPr>
          <p:cNvPr id="1048805"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806"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807"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808"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48809"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810"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8811"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1048717"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1048718"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1048719"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0"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1"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1048722"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3"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4"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1048725"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6"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27"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1048728"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29"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0"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1048731"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2"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3"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1048734"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5"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6"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1048737"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38"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39"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1048740"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048741"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048742" name="Date Placeholder 17"/>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11/4/2024</a:t>
            </a:fld>
            <a:endParaRPr lang="en-US" dirty="0"/>
          </a:p>
        </p:txBody>
      </p:sp>
      <p:sp>
        <p:nvSpPr>
          <p:cNvPr id="1048743"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1048744"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1048577"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11/4/2024</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1048580"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3" name="Title 1"/>
          <p:cNvSpPr>
            <a:spLocks noGrp="1"/>
          </p:cNvSpPr>
          <p:nvPr>
            <p:ph type="ctrTitle"/>
          </p:nvPr>
        </p:nvSpPr>
        <p:spPr>
          <a:xfrm>
            <a:off x="1167493" y="1122363"/>
            <a:ext cx="9909002"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Quality Assurance and Testing</a:t>
            </a:r>
            <a:endParaRPr lang="en-US" sz="5400" dirty="0"/>
          </a:p>
        </p:txBody>
      </p:sp>
      <p:sp>
        <p:nvSpPr>
          <p:cNvPr id="1048624" name="Subtitle 5"/>
          <p:cNvSpPr>
            <a:spLocks noGrp="1"/>
          </p:cNvSpPr>
          <p:nvPr>
            <p:ph type="subTitle" idx="1"/>
          </p:nvPr>
        </p:nvSpPr>
        <p:spPr>
          <a:xfrm>
            <a:off x="1167493" y="4733006"/>
            <a:ext cx="9500507" cy="1258720"/>
          </a:xfrm>
        </p:spPr>
        <p:txBody>
          <a:bodyPr/>
          <a:lstStyle/>
          <a:p>
            <a:pPr algn="ctr"/>
            <a:r>
              <a:rPr lang="en-US" sz="2000" dirty="0"/>
              <a:t>Anika Tabassum</a:t>
            </a:r>
          </a:p>
          <a:p>
            <a:pPr algn="ctr"/>
            <a:r>
              <a:rPr lang="en-US" sz="2000" dirty="0"/>
              <a:t>Lecturer</a:t>
            </a:r>
          </a:p>
          <a:p>
            <a:pPr algn="ctr"/>
            <a:r>
              <a:rPr lang="en-US" sz="2000" dirty="0"/>
              <a:t>CSE, EWU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Title 1048826"/>
          <p:cNvSpPr>
            <a:spLocks noGrp="1"/>
          </p:cNvSpPr>
          <p:nvPr>
            <p:ph type="title"/>
          </p:nvPr>
        </p:nvSpPr>
        <p:spPr/>
        <p:txBody>
          <a:bodyPr/>
          <a:lstStyle/>
          <a:p>
            <a:r>
              <a:rPr lang="en-US"/>
              <a:t>Long-term goals</a:t>
            </a:r>
            <a:endParaRPr lang="en-GB"/>
          </a:p>
        </p:txBody>
      </p:sp>
      <p:sp>
        <p:nvSpPr>
          <p:cNvPr id="1048828" name="Content Placeholder 1048827"/>
          <p:cNvSpPr>
            <a:spLocks noGrp="1"/>
          </p:cNvSpPr>
          <p:nvPr>
            <p:ph idx="1"/>
          </p:nvPr>
        </p:nvSpPr>
        <p:spPr>
          <a:xfrm>
            <a:off x="1167493" y="2087563"/>
            <a:ext cx="9779182" cy="4389437"/>
          </a:xfrm>
        </p:spPr>
        <p:txBody>
          <a:bodyPr/>
          <a:lstStyle/>
          <a:p>
            <a:r>
              <a:rPr lang="en-US" b="1" dirty="0"/>
              <a:t>Customer satisfaction : </a:t>
            </a:r>
            <a:r>
              <a:rPr lang="en-US" dirty="0"/>
              <a:t>A complete testing process </a:t>
            </a:r>
            <a:r>
              <a:rPr lang="en-GB" dirty="0"/>
              <a:t>achieves reliability, reliability enhances the quality, and quality in turn, increases the customer satisfaction</a:t>
            </a:r>
            <a:r>
              <a:rPr lang="en-US" dirty="0"/>
              <a:t>.</a:t>
            </a:r>
          </a:p>
          <a:p>
            <a:endParaRPr lang="en-GB" dirty="0"/>
          </a:p>
          <a:p>
            <a:endParaRPr lang="en-GB" dirty="0"/>
          </a:p>
          <a:p>
            <a:endParaRPr lang="en-US" b="1" dirty="0"/>
          </a:p>
          <a:p>
            <a:r>
              <a:rPr lang="en-US" b="1" dirty="0"/>
              <a:t>Risk management : </a:t>
            </a:r>
            <a:r>
              <a:rPr lang="en-US" dirty="0"/>
              <a:t>Risks must be controlled to manage them with ease. Software testing may a</a:t>
            </a:r>
            <a:r>
              <a:rPr lang="en-GB" dirty="0" err="1"/>
              <a:t>ct</a:t>
            </a:r>
            <a:r>
              <a:rPr lang="en-GB" dirty="0"/>
              <a:t> as a control, which can help in eliminating or minimizing risks</a:t>
            </a:r>
          </a:p>
        </p:txBody>
      </p:sp>
      <p:sp>
        <p:nvSpPr>
          <p:cNvPr id="1048829" name="Slide Number Placeholder 1048828"/>
          <p:cNvSpPr>
            <a:spLocks noGrp="1"/>
          </p:cNvSpPr>
          <p:nvPr>
            <p:ph type="sldNum" sz="quarter" idx="4"/>
          </p:nvPr>
        </p:nvSpPr>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10</a:t>
            </a:fld>
            <a:endParaRPr lang="en-US" dirty="0"/>
          </a:p>
        </p:txBody>
      </p:sp>
      <p:pic>
        <p:nvPicPr>
          <p:cNvPr id="3" name="Picture 2">
            <a:extLst>
              <a:ext uri="{FF2B5EF4-FFF2-40B4-BE49-F238E27FC236}">
                <a16:creationId xmlns:a16="http://schemas.microsoft.com/office/drawing/2014/main" id="{EBCC5088-6D10-879C-1621-E457B304A78A}"/>
              </a:ext>
            </a:extLst>
          </p:cNvPr>
          <p:cNvPicPr>
            <a:picLocks noChangeAspect="1"/>
          </p:cNvPicPr>
          <p:nvPr/>
        </p:nvPicPr>
        <p:blipFill>
          <a:blip r:embed="rId2"/>
          <a:stretch>
            <a:fillRect/>
          </a:stretch>
        </p:blipFill>
        <p:spPr>
          <a:xfrm>
            <a:off x="3468211" y="3429000"/>
            <a:ext cx="4275190" cy="1272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Title 1048829"/>
          <p:cNvSpPr>
            <a:spLocks noGrp="1"/>
          </p:cNvSpPr>
          <p:nvPr>
            <p:ph type="title"/>
          </p:nvPr>
        </p:nvSpPr>
        <p:spPr/>
        <p:txBody>
          <a:bodyPr/>
          <a:lstStyle/>
          <a:p>
            <a:r>
              <a:rPr lang="en-US"/>
              <a:t>Post-implementation goals</a:t>
            </a:r>
            <a:endParaRPr lang="en-GB"/>
          </a:p>
        </p:txBody>
      </p:sp>
      <p:sp>
        <p:nvSpPr>
          <p:cNvPr id="1048831" name="Content Placeholder 1048830"/>
          <p:cNvSpPr>
            <a:spLocks noGrp="1"/>
          </p:cNvSpPr>
          <p:nvPr>
            <p:ph idx="1"/>
          </p:nvPr>
        </p:nvSpPr>
        <p:spPr/>
        <p:txBody>
          <a:bodyPr/>
          <a:lstStyle/>
          <a:p>
            <a:r>
              <a:rPr lang="en-US" b="1" dirty="0"/>
              <a:t>Reduced maintenance cost: </a:t>
            </a:r>
            <a:r>
              <a:rPr lang="en-US" dirty="0"/>
              <a:t>If testing has been done rigorously and effectively then the chances of failure are minimized and in turn, the maintenance cost is reduced.</a:t>
            </a:r>
            <a:endParaRPr lang="en-GB" dirty="0"/>
          </a:p>
          <a:p>
            <a:endParaRPr lang="en-GB" dirty="0"/>
          </a:p>
          <a:p>
            <a:r>
              <a:rPr lang="en-US" b="1" dirty="0"/>
              <a:t>Improved software testing process : </a:t>
            </a:r>
            <a:r>
              <a:rPr lang="en-US" dirty="0"/>
              <a:t>the bug history and post-implementation results can be </a:t>
            </a:r>
            <a:r>
              <a:rPr lang="en-US" dirty="0" err="1"/>
              <a:t>analysed</a:t>
            </a:r>
            <a:r>
              <a:rPr lang="en-US" dirty="0"/>
              <a:t> to find out snags in the present testing process  which can be rectified in future projects. </a:t>
            </a:r>
            <a:endParaRPr lang="en-GB" dirty="0"/>
          </a:p>
        </p:txBody>
      </p:sp>
      <p:sp>
        <p:nvSpPr>
          <p:cNvPr id="1048832" name="Slide Number Placeholder 1048831"/>
          <p:cNvSpPr>
            <a:spLocks noGrp="1"/>
          </p:cNvSpPr>
          <p:nvPr>
            <p:ph type="sldNum" sz="quarter" idx="4"/>
          </p:nvPr>
        </p:nvSpPr>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1" name="Title 1"/>
          <p:cNvSpPr>
            <a:spLocks noGrp="1"/>
          </p:cNvSpPr>
          <p:nvPr>
            <p:ph type="title"/>
          </p:nvPr>
        </p:nvSpPr>
        <p:spPr/>
        <p:txBody>
          <a:bodyPr/>
          <a:lstStyle/>
          <a:p>
            <a:pPr algn="just"/>
            <a:r>
              <a:rPr lang="en-US" sz="3200" dirty="0">
                <a:solidFill>
                  <a:schemeClr val="accent6">
                    <a:lumMod val="75000"/>
                  </a:schemeClr>
                </a:solidFill>
              </a:rPr>
              <a:t>Testing may indicate that the software being developed cannot be delivered on time, or there is a probability that high priority bugs will not be resolved by the specified time. With this advance information, decisions can be made to minimize risk situation.</a:t>
            </a:r>
          </a:p>
        </p:txBody>
      </p:sp>
      <p:sp>
        <p:nvSpPr>
          <p:cNvPr id="1048662" name="Text Placeholder 2"/>
          <p:cNvSpPr>
            <a:spLocks noGrp="1"/>
          </p:cNvSpPr>
          <p:nvPr>
            <p:ph type="body" sz="quarter" idx="13"/>
          </p:nvPr>
        </p:nvSpPr>
        <p:spPr/>
        <p:txBody>
          <a:bodyPr/>
          <a:lstStyle/>
          <a:p>
            <a:endParaRPr lang="en-US"/>
          </a:p>
        </p:txBody>
      </p:sp>
      <p:sp>
        <p:nvSpPr>
          <p:cNvPr id="1048663" name="Text Placeholder 3"/>
          <p:cNvSpPr>
            <a:spLocks noGrp="1"/>
          </p:cNvSpPr>
          <p:nvPr>
            <p:ph type="body" sz="quarter" idx="14"/>
          </p:nvPr>
        </p:nvSpPr>
        <p:spPr/>
        <p:txBody>
          <a:bodyPr/>
          <a:lstStyle/>
          <a:p>
            <a:endParaRPr lang="en-US"/>
          </a:p>
        </p:txBody>
      </p:sp>
      <p:sp>
        <p:nvSpPr>
          <p:cNvPr id="1048664" name="Text Placeholder 4"/>
          <p:cNvSpPr>
            <a:spLocks noGrp="1"/>
          </p:cNvSpPr>
          <p:nvPr>
            <p:ph type="body" sz="quarter" idx="15"/>
          </p:nvPr>
        </p:nvSpPr>
        <p:spPr/>
        <p:txBody>
          <a:bodyPr/>
          <a:lstStyle/>
          <a:p>
            <a:endParaRPr lang="en-US"/>
          </a:p>
        </p:txBody>
      </p:sp>
      <p:sp>
        <p:nvSpPr>
          <p:cNvPr id="1048665" name="Slide Number Placeholder 5"/>
          <p:cNvSpPr>
            <a:spLocks noGrp="1"/>
          </p:cNvSpPr>
          <p:nvPr>
            <p:ph type="sldNum" sz="quarter" idx="12"/>
          </p:nvPr>
        </p:nvSpPr>
        <p:spPr/>
        <p:txBody>
          <a:bodyPr/>
          <a:lstStyle/>
          <a:p>
            <a:fld id="{294A09A9-5501-47C1-A89A-A340965A2BE2}"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Title 1048817"/>
          <p:cNvSpPr>
            <a:spLocks noGrp="1"/>
          </p:cNvSpPr>
          <p:nvPr>
            <p:ph type="title"/>
          </p:nvPr>
        </p:nvSpPr>
        <p:spPr/>
        <p:txBody>
          <a:bodyPr/>
          <a:lstStyle/>
          <a:p>
            <a:r>
              <a:rPr lang="en-US">
                <a:solidFill>
                  <a:srgbClr val="000000"/>
                </a:solidFill>
              </a:rPr>
              <a:t>Software Testing- Myths and Facts</a:t>
            </a:r>
            <a:endParaRPr lang="en-GB"/>
          </a:p>
        </p:txBody>
      </p:sp>
      <p:sp>
        <p:nvSpPr>
          <p:cNvPr id="1048819" name="Content Placeholder 1048818"/>
          <p:cNvSpPr>
            <a:spLocks noGrp="1"/>
          </p:cNvSpPr>
          <p:nvPr>
            <p:ph idx="1"/>
          </p:nvPr>
        </p:nvSpPr>
        <p:spPr>
          <a:xfrm>
            <a:off x="1167493" y="2087561"/>
            <a:ext cx="9779182" cy="4103303"/>
          </a:xfrm>
        </p:spPr>
        <p:txBody>
          <a:bodyPr/>
          <a:lstStyle/>
          <a:p>
            <a:r>
              <a:rPr lang="en-US">
                <a:solidFill>
                  <a:srgbClr val="000000"/>
                </a:solidFill>
              </a:rPr>
              <a:t>Myth- Testing is a single phase is SDLC</a:t>
            </a:r>
            <a:endParaRPr lang="en-GB"/>
          </a:p>
          <a:p>
            <a:r>
              <a:rPr lang="en-US">
                <a:solidFill>
                  <a:srgbClr val="000000"/>
                </a:solidFill>
              </a:rPr>
              <a:t>Myth- Testing is easy </a:t>
            </a:r>
            <a:endParaRPr lang="en-GB"/>
          </a:p>
          <a:p>
            <a:r>
              <a:rPr lang="en-US">
                <a:solidFill>
                  <a:srgbClr val="000000"/>
                </a:solidFill>
              </a:rPr>
              <a:t>Myth- Software development is worth more than testing</a:t>
            </a:r>
            <a:endParaRPr lang="en-GB"/>
          </a:p>
          <a:p>
            <a:r>
              <a:rPr lang="en-US">
                <a:solidFill>
                  <a:srgbClr val="000000"/>
                </a:solidFill>
              </a:rPr>
              <a:t>Myth- complete testing is possible</a:t>
            </a:r>
            <a:endParaRPr lang="en-GB"/>
          </a:p>
          <a:p>
            <a:r>
              <a:rPr lang="en-US">
                <a:solidFill>
                  <a:srgbClr val="000000"/>
                </a:solidFill>
              </a:rPr>
              <a:t>Myth- Testing starts after program development </a:t>
            </a:r>
            <a:endParaRPr lang="en-GB"/>
          </a:p>
          <a:p>
            <a:r>
              <a:rPr lang="en-US">
                <a:solidFill>
                  <a:srgbClr val="000000"/>
                </a:solidFill>
              </a:rPr>
              <a:t>Myth- The purpose of testing is to check the functionality of the software</a:t>
            </a:r>
            <a:endParaRPr lang="en-GB"/>
          </a:p>
          <a:p>
            <a:r>
              <a:rPr lang="en-US">
                <a:solidFill>
                  <a:srgbClr val="000000"/>
                </a:solidFill>
              </a:rPr>
              <a:t>Myth- Anyone can be a tester</a:t>
            </a:r>
            <a:endParaRPr lang="en-GB"/>
          </a:p>
        </p:txBody>
      </p:sp>
      <p:sp>
        <p:nvSpPr>
          <p:cNvPr id="1048820" name="Slide Number Placeholder 1048819"/>
          <p:cNvSpPr>
            <a:spLocks noGrp="1"/>
          </p:cNvSpPr>
          <p:nvPr>
            <p:ph type="sldNum" sz="quarter" idx="4"/>
          </p:nvPr>
        </p:nvSpPr>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6" name="Title 7"/>
          <p:cNvSpPr>
            <a:spLocks noGrp="1"/>
          </p:cNvSpPr>
          <p:nvPr>
            <p:ph type="title"/>
          </p:nvPr>
        </p:nvSpPr>
        <p:spPr/>
        <p:txBody>
          <a:bodyPr/>
          <a:lstStyle/>
          <a:p>
            <a:r>
              <a:rPr lang="en-US" dirty="0"/>
              <a:t>Effective Software Testing Vs. Exhaustive Software Testing</a:t>
            </a:r>
          </a:p>
        </p:txBody>
      </p:sp>
      <p:sp>
        <p:nvSpPr>
          <p:cNvPr id="1048667" name="Content Placeholder 12"/>
          <p:cNvSpPr>
            <a:spLocks noGrp="1"/>
          </p:cNvSpPr>
          <p:nvPr>
            <p:ph idx="1"/>
          </p:nvPr>
        </p:nvSpPr>
        <p:spPr/>
        <p:txBody>
          <a:bodyPr/>
          <a:lstStyle/>
          <a:p>
            <a:pPr marL="457200" indent="-457200" algn="just">
              <a:buFont typeface="Arial" panose="020B0604020202020204" pitchFamily="34" charset="0"/>
              <a:buChar char="•"/>
            </a:pPr>
            <a:r>
              <a:rPr lang="en-US" b="1" dirty="0"/>
              <a:t>Exhaustive</a:t>
            </a:r>
            <a:r>
              <a:rPr lang="en-US" dirty="0"/>
              <a:t> or </a:t>
            </a:r>
            <a:r>
              <a:rPr lang="en-US" b="1" dirty="0"/>
              <a:t>complete</a:t>
            </a:r>
            <a:r>
              <a:rPr lang="en-US" dirty="0"/>
              <a:t> software testing means that </a:t>
            </a:r>
            <a:r>
              <a:rPr lang="en-US" b="1" dirty="0"/>
              <a:t>every statement</a:t>
            </a:r>
            <a:r>
              <a:rPr lang="en-US" dirty="0"/>
              <a:t> in the program and </a:t>
            </a:r>
            <a:r>
              <a:rPr lang="en-US" b="1" dirty="0"/>
              <a:t>every possible path</a:t>
            </a:r>
            <a:r>
              <a:rPr lang="en-US" dirty="0"/>
              <a:t> combination with </a:t>
            </a:r>
            <a:r>
              <a:rPr lang="en-US" b="1" dirty="0"/>
              <a:t>every possible combination</a:t>
            </a:r>
            <a:r>
              <a:rPr lang="en-US" dirty="0"/>
              <a:t> of data must be executed.</a:t>
            </a:r>
          </a:p>
          <a:p>
            <a:pPr marL="457200" indent="-457200" algn="just">
              <a:buFont typeface="Arial" panose="020B0604020202020204" pitchFamily="34" charset="0"/>
              <a:buChar char="•"/>
            </a:pPr>
            <a:r>
              <a:rPr lang="en-US" dirty="0"/>
              <a:t>Exhaustive testing is out of scope</a:t>
            </a:r>
          </a:p>
        </p:txBody>
      </p:sp>
      <p:sp>
        <p:nvSpPr>
          <p:cNvPr id="1048668" name="Slide Number Placeholder 6"/>
          <p:cNvSpPr>
            <a:spLocks noGrp="1"/>
          </p:cNvSpPr>
          <p:nvPr>
            <p:ph type="sldNum" sz="quarter" idx="4"/>
          </p:nvPr>
        </p:nvSpPr>
        <p:spPr/>
        <p:txBody>
          <a:bodyPr/>
          <a:lstStyle/>
          <a:p>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69" name="Title 7"/>
          <p:cNvSpPr>
            <a:spLocks noGrp="1"/>
          </p:cNvSpPr>
          <p:nvPr>
            <p:ph type="title"/>
          </p:nvPr>
        </p:nvSpPr>
        <p:spPr/>
        <p:txBody>
          <a:bodyPr/>
          <a:lstStyle/>
          <a:p>
            <a:r>
              <a:rPr lang="en-US" dirty="0"/>
              <a:t>Effective Software Testing Vs. Exhaustive Software Testing</a:t>
            </a:r>
          </a:p>
        </p:txBody>
      </p:sp>
      <p:sp>
        <p:nvSpPr>
          <p:cNvPr id="1048670" name="Content Placeholder 12"/>
          <p:cNvSpPr>
            <a:spLocks noGrp="1"/>
          </p:cNvSpPr>
          <p:nvPr>
            <p:ph idx="1"/>
          </p:nvPr>
        </p:nvSpPr>
        <p:spPr/>
        <p:txBody>
          <a:bodyPr/>
          <a:lstStyle/>
          <a:p>
            <a:pPr marL="457200" indent="-457200" algn="just">
              <a:buFont typeface="Arial" panose="020B0604020202020204" pitchFamily="34" charset="0"/>
              <a:buChar char="•"/>
            </a:pPr>
            <a:r>
              <a:rPr lang="en-US" dirty="0"/>
              <a:t>When are we done with testing? </a:t>
            </a:r>
          </a:p>
          <a:p>
            <a:pPr marL="457200" indent="-457200" algn="just">
              <a:buFont typeface="Arial" panose="020B0604020202020204" pitchFamily="34" charset="0"/>
              <a:buChar char="•"/>
            </a:pPr>
            <a:r>
              <a:rPr lang="en-US" dirty="0"/>
              <a:t>How do we know that we have tested enough?</a:t>
            </a:r>
          </a:p>
          <a:p>
            <a:pPr marL="457200" indent="-457200" algn="just">
              <a:buFont typeface="Arial" panose="020B0604020202020204" pitchFamily="34" charset="0"/>
              <a:buChar char="•"/>
            </a:pPr>
            <a:endParaRPr lang="en-US" dirty="0"/>
          </a:p>
          <a:p>
            <a:pPr algn="just"/>
            <a:r>
              <a:rPr lang="en-US" dirty="0"/>
              <a:t>There many be answers for these questions with respect to time, cost, customer, quality, etc.</a:t>
            </a:r>
          </a:p>
        </p:txBody>
      </p:sp>
      <p:sp>
        <p:nvSpPr>
          <p:cNvPr id="1048671" name="Slide Number Placeholder 6"/>
          <p:cNvSpPr>
            <a:spLocks noGrp="1"/>
          </p:cNvSpPr>
          <p:nvPr>
            <p:ph type="sldNum" sz="quarter" idx="4"/>
          </p:nvPr>
        </p:nvSpPr>
        <p:spPr/>
        <p:txBody>
          <a:bodyPr/>
          <a:lstStyle/>
          <a:p>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2" name="Title 7"/>
          <p:cNvSpPr>
            <a:spLocks noGrp="1"/>
          </p:cNvSpPr>
          <p:nvPr>
            <p:ph type="title"/>
          </p:nvPr>
        </p:nvSpPr>
        <p:spPr/>
        <p:txBody>
          <a:bodyPr/>
          <a:lstStyle/>
          <a:p>
            <a:r>
              <a:rPr lang="en-US" dirty="0"/>
              <a:t>Effective Software Testing Vs. Exhaustive Software Testing</a:t>
            </a:r>
          </a:p>
        </p:txBody>
      </p:sp>
      <p:sp>
        <p:nvSpPr>
          <p:cNvPr id="1048673" name="Content Placeholder 12"/>
          <p:cNvSpPr>
            <a:spLocks noGrp="1"/>
          </p:cNvSpPr>
          <p:nvPr>
            <p:ph idx="1"/>
          </p:nvPr>
        </p:nvSpPr>
        <p:spPr/>
        <p:txBody>
          <a:bodyPr/>
          <a:lstStyle/>
          <a:p>
            <a:pPr algn="just"/>
            <a:r>
              <a:rPr lang="en-US" dirty="0"/>
              <a:t>This combination of possible tests is infinite</a:t>
            </a:r>
          </a:p>
          <a:p>
            <a:pPr marL="457200" indent="-457200" algn="just">
              <a:buFont typeface="Arial" panose="020B0604020202020204" pitchFamily="34" charset="0"/>
              <a:buChar char="•"/>
            </a:pPr>
            <a:r>
              <a:rPr lang="en-US" dirty="0"/>
              <a:t>Processing resources and time are not sufficient for performing these tests</a:t>
            </a:r>
          </a:p>
          <a:p>
            <a:pPr marL="457200" indent="-457200" algn="just">
              <a:buFont typeface="Arial" panose="020B0604020202020204" pitchFamily="34" charset="0"/>
              <a:buChar char="•"/>
            </a:pPr>
            <a:r>
              <a:rPr lang="en-US" dirty="0"/>
              <a:t>Computer speed and time constraints limit the possibility of performing all the tests</a:t>
            </a:r>
          </a:p>
          <a:p>
            <a:pPr marL="457200" indent="-457200" algn="just">
              <a:buFont typeface="Arial" panose="020B0604020202020204" pitchFamily="34" charset="0"/>
              <a:buChar char="•"/>
            </a:pPr>
            <a:r>
              <a:rPr lang="en-US" dirty="0"/>
              <a:t>Complete testing requires the organization to invest a long time which is not cost-effective</a:t>
            </a:r>
          </a:p>
        </p:txBody>
      </p:sp>
      <p:sp>
        <p:nvSpPr>
          <p:cNvPr id="1048674" name="Slide Number Placeholder 6"/>
          <p:cNvSpPr>
            <a:spLocks noGrp="1"/>
          </p:cNvSpPr>
          <p:nvPr>
            <p:ph type="sldNum" sz="quarter" idx="4"/>
          </p:nvPr>
        </p:nvSpPr>
        <p:spPr/>
        <p:txBody>
          <a:bodyPr/>
          <a:lstStyle/>
          <a:p>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5" name="Title 7"/>
          <p:cNvSpPr>
            <a:spLocks noGrp="1"/>
          </p:cNvSpPr>
          <p:nvPr>
            <p:ph type="title"/>
          </p:nvPr>
        </p:nvSpPr>
        <p:spPr/>
        <p:txBody>
          <a:bodyPr/>
          <a:lstStyle/>
          <a:p>
            <a:r>
              <a:rPr lang="en-US" dirty="0"/>
              <a:t>Effective Software Testing Vs. Exhaustive Software Testing</a:t>
            </a:r>
          </a:p>
        </p:txBody>
      </p:sp>
      <p:sp>
        <p:nvSpPr>
          <p:cNvPr id="1048676" name="Content Placeholder 12"/>
          <p:cNvSpPr>
            <a:spLocks noGrp="1"/>
          </p:cNvSpPr>
          <p:nvPr>
            <p:ph idx="1"/>
          </p:nvPr>
        </p:nvSpPr>
        <p:spPr/>
        <p:txBody>
          <a:bodyPr/>
          <a:lstStyle/>
          <a:p>
            <a:pPr marL="457200" indent="-457200" algn="just">
              <a:buFont typeface="Arial" panose="020B0604020202020204" pitchFamily="34" charset="0"/>
              <a:buChar char="•"/>
            </a:pPr>
            <a:r>
              <a:rPr lang="en-US" dirty="0"/>
              <a:t>Testing must be performed on selected subsets that can be performed within the constrained resources.</a:t>
            </a:r>
          </a:p>
          <a:p>
            <a:pPr marL="457200" indent="-457200" algn="just">
              <a:buFont typeface="Arial" panose="020B0604020202020204" pitchFamily="34" charset="0"/>
              <a:buChar char="•"/>
            </a:pPr>
            <a:r>
              <a:rPr lang="en-US" dirty="0"/>
              <a:t>This selected group of subsets, but not the whole domain of testing, makes </a:t>
            </a:r>
            <a:r>
              <a:rPr lang="en-US" b="1" dirty="0"/>
              <a:t>effective software testing</a:t>
            </a:r>
            <a:r>
              <a:rPr lang="en-US" dirty="0"/>
              <a:t>.</a:t>
            </a:r>
          </a:p>
          <a:p>
            <a:pPr marL="457200" indent="-457200" algn="just">
              <a:buFont typeface="Arial" panose="020B0604020202020204" pitchFamily="34" charset="0"/>
              <a:buChar char="•"/>
            </a:pPr>
            <a:r>
              <a:rPr lang="en-US" dirty="0"/>
              <a:t>Effective testing can be enhanced if subsets are selected based on the factors which are required in a particular environment.</a:t>
            </a:r>
          </a:p>
        </p:txBody>
      </p:sp>
      <p:sp>
        <p:nvSpPr>
          <p:cNvPr id="1048677" name="Slide Number Placeholder 6"/>
          <p:cNvSpPr>
            <a:spLocks noGrp="1"/>
          </p:cNvSpPr>
          <p:nvPr>
            <p:ph type="sldNum" sz="quarter" idx="4"/>
          </p:nvPr>
        </p:nvSpPr>
        <p:spPr/>
        <p:txBody>
          <a:bodyPr/>
          <a:lstStyle/>
          <a:p>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pPr algn="ctr"/>
            <a:r>
              <a:rPr lang="en-US" sz="4000" dirty="0"/>
              <a:t>The Domain of Possible Inputs to the Software is too Large to Test</a:t>
            </a:r>
          </a:p>
        </p:txBody>
      </p:sp>
      <p:pic>
        <p:nvPicPr>
          <p:cNvPr id="2097159" name="Content Placeholder 5"/>
          <p:cNvPicPr>
            <a:picLocks noGrp="1" noChangeAspect="1"/>
          </p:cNvPicPr>
          <p:nvPr>
            <p:ph idx="1"/>
          </p:nvPr>
        </p:nvPicPr>
        <p:blipFill>
          <a:blip r:embed="rId2"/>
          <a:stretch>
            <a:fillRect/>
          </a:stretch>
        </p:blipFill>
        <p:spPr>
          <a:xfrm>
            <a:off x="3762983" y="1798717"/>
            <a:ext cx="5015817" cy="5059283"/>
          </a:xfrm>
        </p:spPr>
      </p:pic>
      <p:sp>
        <p:nvSpPr>
          <p:cNvPr id="1048679" name="Slide Number Placeholder 3"/>
          <p:cNvSpPr>
            <a:spLocks noGrp="1"/>
          </p:cNvSpPr>
          <p:nvPr>
            <p:ph type="sldNum" sz="quarter" idx="4"/>
          </p:nvPr>
        </p:nvSpPr>
        <p:spPr/>
        <p:txBody>
          <a:bodyPr/>
          <a:lstStyle/>
          <a:p>
            <a:fld id="{294A09A9-5501-47C1-A89A-A340965A2BE2}"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dirty="0"/>
              <a:t>Example</a:t>
            </a:r>
          </a:p>
        </p:txBody>
      </p:sp>
      <p:sp>
        <p:nvSpPr>
          <p:cNvPr id="1048681" name="Content Placeholder 2"/>
          <p:cNvSpPr>
            <a:spLocks noGrp="1"/>
          </p:cNvSpPr>
          <p:nvPr>
            <p:ph idx="1"/>
          </p:nvPr>
        </p:nvSpPr>
        <p:spPr>
          <a:xfrm>
            <a:off x="1167492" y="2017467"/>
            <a:ext cx="10329963" cy="3366815"/>
          </a:xfrm>
        </p:spPr>
        <p:txBody>
          <a:bodyPr/>
          <a:lstStyle/>
          <a:p>
            <a:r>
              <a:rPr lang="en-US" dirty="0"/>
              <a:t>Consider a very simple example of adding two-digit two numbers.</a:t>
            </a:r>
          </a:p>
          <a:p>
            <a:pPr marL="457200" indent="-457200">
              <a:buFont typeface="Arial" panose="020B0604020202020204" pitchFamily="34" charset="0"/>
              <a:buChar char="•"/>
            </a:pPr>
            <a:r>
              <a:rPr lang="en-US" dirty="0"/>
              <a:t>range is from –99 to 99 (total 199). </a:t>
            </a:r>
          </a:p>
          <a:p>
            <a:pPr marL="457200" indent="-457200">
              <a:buFont typeface="Arial" panose="020B0604020202020204" pitchFamily="34" charset="0"/>
              <a:buChar char="•"/>
            </a:pPr>
            <a:r>
              <a:rPr lang="en-US" dirty="0"/>
              <a:t>total number of test case combinations: 199 × 199 = </a:t>
            </a:r>
            <a:r>
              <a:rPr lang="en-US" b="1" dirty="0"/>
              <a:t>39601</a:t>
            </a:r>
            <a:r>
              <a:rPr lang="en-US" dirty="0"/>
              <a:t>.</a:t>
            </a:r>
          </a:p>
          <a:p>
            <a:pPr marL="457200" indent="-457200">
              <a:buFont typeface="Arial" panose="020B0604020202020204" pitchFamily="34" charset="0"/>
              <a:buChar char="•"/>
            </a:pPr>
            <a:r>
              <a:rPr lang="en-US" dirty="0"/>
              <a:t>if the range is four-digits then it will be </a:t>
            </a:r>
            <a:r>
              <a:rPr lang="en-US" b="1" dirty="0"/>
              <a:t>399,960,001</a:t>
            </a:r>
            <a:r>
              <a:rPr lang="en-US" dirty="0"/>
              <a:t>.</a:t>
            </a:r>
          </a:p>
          <a:p>
            <a:pPr marL="457200" indent="-457200">
              <a:buFont typeface="Arial" panose="020B0604020202020204" pitchFamily="34" charset="0"/>
              <a:buChar char="•"/>
            </a:pPr>
            <a:r>
              <a:rPr lang="en-US" dirty="0"/>
              <a:t>Most addition programs accept 8 or 10 digit numbers or more</a:t>
            </a:r>
          </a:p>
          <a:p>
            <a:pPr algn="ctr"/>
            <a:endParaRPr lang="en-US" b="1" dirty="0"/>
          </a:p>
          <a:p>
            <a:pPr algn="ctr"/>
            <a:r>
              <a:rPr lang="en-US" b="1" dirty="0"/>
              <a:t>How can we test all these combinations of valid inputs?</a:t>
            </a:r>
          </a:p>
        </p:txBody>
      </p:sp>
      <p:sp>
        <p:nvSpPr>
          <p:cNvPr id="1048682" name="Slide Number Placeholder 3"/>
          <p:cNvSpPr>
            <a:spLocks noGrp="1"/>
          </p:cNvSpPr>
          <p:nvPr>
            <p:ph type="sldNum" sz="quarter" idx="4"/>
          </p:nvPr>
        </p:nvSpPr>
        <p:spPr/>
        <p:txBody>
          <a:bodyPr/>
          <a:lstStyle/>
          <a:p>
            <a:fld id="{294A09A9-5501-47C1-A89A-A340965A2BE2}"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2" name="Title 1"/>
          <p:cNvSpPr>
            <a:spLocks noGrp="1"/>
          </p:cNvSpPr>
          <p:nvPr>
            <p:ph type="ctrTitle"/>
          </p:nvPr>
        </p:nvSpPr>
        <p:spPr/>
        <p:txBody>
          <a:bodyPr/>
          <a:lstStyle/>
          <a:p>
            <a:r>
              <a:rPr lang="en-US" dirty="0">
                <a:solidFill>
                  <a:srgbClr val="7030A0"/>
                </a:solidFill>
              </a:rPr>
              <a:t>Lecture 04</a:t>
            </a:r>
          </a:p>
        </p:txBody>
      </p:sp>
      <p:sp>
        <p:nvSpPr>
          <p:cNvPr id="1048633" name="Subtitle 2"/>
          <p:cNvSpPr>
            <a:spLocks noGrp="1"/>
          </p:cNvSpPr>
          <p:nvPr>
            <p:ph type="subTitle" idx="1"/>
          </p:nvPr>
        </p:nvSpPr>
        <p:spPr/>
        <p:txBody>
          <a:bodyPr/>
          <a:lstStyle/>
          <a:p>
            <a:r>
              <a:rPr lang="en-US" dirty="0">
                <a:solidFill>
                  <a:schemeClr val="accent1">
                    <a:lumMod val="50000"/>
                  </a:schemeClr>
                </a:solidFill>
              </a:rPr>
              <a:t>Introduction to Software Testing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0" name="Content Placeholder 15"/>
          <p:cNvPicPr>
            <a:picLocks noGrp="1" noChangeAspect="1"/>
          </p:cNvPicPr>
          <p:nvPr>
            <p:ph idx="10"/>
          </p:nvPr>
        </p:nvPicPr>
        <p:blipFill>
          <a:blip r:embed="rId2"/>
          <a:stretch>
            <a:fillRect/>
          </a:stretch>
        </p:blipFill>
        <p:spPr>
          <a:xfrm>
            <a:off x="6835215" y="2528203"/>
            <a:ext cx="3559479" cy="3948797"/>
          </a:xfrm>
        </p:spPr>
      </p:pic>
      <p:sp>
        <p:nvSpPr>
          <p:cNvPr id="1048696" name="Title 6"/>
          <p:cNvSpPr>
            <a:spLocks noGrp="1"/>
          </p:cNvSpPr>
          <p:nvPr>
            <p:ph type="title"/>
          </p:nvPr>
        </p:nvSpPr>
        <p:spPr/>
        <p:txBody>
          <a:bodyPr/>
          <a:lstStyle/>
          <a:p>
            <a:pPr algn="ctr"/>
            <a:r>
              <a:rPr lang="en-US" sz="4000" dirty="0"/>
              <a:t>There are too Many Possible Paths Through the Program to Test</a:t>
            </a:r>
          </a:p>
        </p:txBody>
      </p:sp>
      <p:sp>
        <p:nvSpPr>
          <p:cNvPr id="1048697" name="Slide Number Placeholder 3"/>
          <p:cNvSpPr>
            <a:spLocks noGrp="1"/>
          </p:cNvSpPr>
          <p:nvPr>
            <p:ph type="sldNum" sz="quarter" idx="4"/>
          </p:nvPr>
        </p:nvSpPr>
        <p:spPr/>
        <p:txBody>
          <a:bodyPr/>
          <a:lstStyle/>
          <a:p>
            <a:fld id="{294A09A9-5501-47C1-A89A-A340965A2BE2}" type="slidenum">
              <a:rPr lang="en-US" smtClean="0"/>
              <a:t>20</a:t>
            </a:fld>
            <a:endParaRPr lang="en-US" dirty="0"/>
          </a:p>
        </p:txBody>
      </p:sp>
      <p:sp>
        <p:nvSpPr>
          <p:cNvPr id="1048698" name="Content Placeholder 8"/>
          <p:cNvSpPr>
            <a:spLocks noGrp="1"/>
          </p:cNvSpPr>
          <p:nvPr>
            <p:ph idx="11"/>
          </p:nvPr>
        </p:nvSpPr>
        <p:spPr/>
        <p:txBody>
          <a:bodyPr/>
          <a:lstStyle/>
          <a:p>
            <a:endParaRPr lang="en-US"/>
          </a:p>
        </p:txBody>
      </p:sp>
      <p:sp>
        <p:nvSpPr>
          <p:cNvPr id="1048699" name="Content Placeholder 9"/>
          <p:cNvSpPr>
            <a:spLocks noGrp="1"/>
          </p:cNvSpPr>
          <p:nvPr>
            <p:ph idx="12"/>
          </p:nvPr>
        </p:nvSpPr>
        <p:spPr/>
        <p:txBody>
          <a:bodyPr/>
          <a:lstStyle/>
          <a:p>
            <a:endParaRPr lang="en-US"/>
          </a:p>
        </p:txBody>
      </p:sp>
      <p:pic>
        <p:nvPicPr>
          <p:cNvPr id="2097161" name="Content Placeholder 13"/>
          <p:cNvPicPr>
            <a:picLocks noGrp="1" noChangeAspect="1"/>
          </p:cNvPicPr>
          <p:nvPr>
            <p:ph idx="1"/>
          </p:nvPr>
        </p:nvPicPr>
        <p:blipFill>
          <a:blip r:embed="rId3"/>
          <a:stretch>
            <a:fillRect/>
          </a:stretch>
        </p:blipFill>
        <p:spPr>
          <a:xfrm>
            <a:off x="1574966" y="2528888"/>
            <a:ext cx="4392129" cy="322733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dirty="0"/>
              <a:t>Example</a:t>
            </a:r>
          </a:p>
        </p:txBody>
      </p:sp>
      <p:sp>
        <p:nvSpPr>
          <p:cNvPr id="1048701" name="Content Placeholder 2"/>
          <p:cNvSpPr>
            <a:spLocks noGrp="1"/>
          </p:cNvSpPr>
          <p:nvPr>
            <p:ph idx="1"/>
          </p:nvPr>
        </p:nvSpPr>
        <p:spPr>
          <a:xfrm>
            <a:off x="1167492" y="2017467"/>
            <a:ext cx="10015169" cy="3366815"/>
          </a:xfrm>
        </p:spPr>
        <p:txBody>
          <a:bodyPr/>
          <a:lstStyle/>
          <a:p>
            <a:pPr marL="457200" indent="-457200">
              <a:buFont typeface="Arial" panose="020B0604020202020204" pitchFamily="34" charset="0"/>
              <a:buChar char="•"/>
            </a:pPr>
            <a:r>
              <a:rPr lang="en-US" dirty="0"/>
              <a:t>there are two paths in one iteration.</a:t>
            </a:r>
          </a:p>
          <a:p>
            <a:pPr marL="457200" indent="-457200">
              <a:buFont typeface="Arial" panose="020B0604020202020204" pitchFamily="34" charset="0"/>
              <a:buChar char="•"/>
            </a:pPr>
            <a:r>
              <a:rPr lang="en-US" dirty="0"/>
              <a:t>the total number of paths will be 2</a:t>
            </a:r>
            <a:r>
              <a:rPr lang="en-US" baseline="30000" dirty="0"/>
              <a:t>n</a:t>
            </a:r>
            <a:r>
              <a:rPr lang="en-US" dirty="0"/>
              <a:t> + 1</a:t>
            </a:r>
          </a:p>
          <a:p>
            <a:pPr marL="457200" indent="-457200">
              <a:buFont typeface="Arial" panose="020B0604020202020204" pitchFamily="34" charset="0"/>
              <a:buChar char="•"/>
            </a:pPr>
            <a:r>
              <a:rPr lang="en-US" dirty="0"/>
              <a:t>if n is 20, then the number of paths will be 2</a:t>
            </a:r>
            <a:r>
              <a:rPr lang="en-US" baseline="30000" dirty="0"/>
              <a:t>20</a:t>
            </a:r>
            <a:r>
              <a:rPr lang="en-US" dirty="0"/>
              <a:t> + 1 = 1048577 </a:t>
            </a:r>
          </a:p>
          <a:p>
            <a:pPr marL="457200" indent="-457200">
              <a:buFont typeface="Arial" panose="020B0604020202020204" pitchFamily="34" charset="0"/>
              <a:buChar char="•"/>
            </a:pPr>
            <a:endParaRPr lang="en-US" dirty="0"/>
          </a:p>
          <a:p>
            <a:r>
              <a:rPr lang="en-US" dirty="0"/>
              <a:t>All these paths cannot be tested, as it may take years.</a:t>
            </a:r>
          </a:p>
        </p:txBody>
      </p:sp>
      <p:sp>
        <p:nvSpPr>
          <p:cNvPr id="1048702" name="Slide Number Placeholder 3"/>
          <p:cNvSpPr>
            <a:spLocks noGrp="1"/>
          </p:cNvSpPr>
          <p:nvPr>
            <p:ph type="sldNum" sz="quarter" idx="4"/>
          </p:nvPr>
        </p:nvSpPr>
        <p:spPr/>
        <p:txBody>
          <a:bodyPr/>
          <a:lstStyle/>
          <a:p>
            <a:fld id="{294A09A9-5501-47C1-A89A-A340965A2BE2}" type="slidenum">
              <a:rPr lang="en-US" smtClean="0"/>
              <a:t>21</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r>
              <a:rPr lang="en-US" dirty="0"/>
              <a:t>Software Testing Definitions</a:t>
            </a:r>
          </a:p>
        </p:txBody>
      </p:sp>
      <p:sp>
        <p:nvSpPr>
          <p:cNvPr id="1048635" name="Content Placeholder 2"/>
          <p:cNvSpPr>
            <a:spLocks noGrp="1"/>
          </p:cNvSpPr>
          <p:nvPr>
            <p:ph idx="1"/>
          </p:nvPr>
        </p:nvSpPr>
        <p:spPr/>
        <p:txBody>
          <a:bodyPr/>
          <a:lstStyle/>
          <a:p>
            <a:r>
              <a:rPr lang="en-US" dirty="0"/>
              <a:t>Many practitioners and researchers have defined software testing in their own way.</a:t>
            </a:r>
          </a:p>
        </p:txBody>
      </p:sp>
      <p:sp>
        <p:nvSpPr>
          <p:cNvPr id="1048636" name="Slide Number Placeholder 3"/>
          <p:cNvSpPr>
            <a:spLocks noGrp="1"/>
          </p:cNvSpPr>
          <p:nvPr>
            <p:ph type="sldNum" sz="quarter" idx="4"/>
          </p:nvPr>
        </p:nvSpPr>
        <p:spPr/>
        <p:txBody>
          <a:bodyPr/>
          <a:lstStyle/>
          <a:p>
            <a:fld id="{294A09A9-5501-47C1-A89A-A340965A2BE2}"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i="1" dirty="0">
                <a:solidFill>
                  <a:schemeClr val="accent6">
                    <a:lumMod val="75000"/>
                  </a:schemeClr>
                </a:solidFill>
              </a:rPr>
              <a:t>Testing is the process of demonstrating that there are no errors.</a:t>
            </a:r>
          </a:p>
        </p:txBody>
      </p:sp>
      <p:sp>
        <p:nvSpPr>
          <p:cNvPr id="1048645" name="Text Placeholder 2"/>
          <p:cNvSpPr>
            <a:spLocks noGrp="1"/>
          </p:cNvSpPr>
          <p:nvPr>
            <p:ph type="body" sz="quarter" idx="13"/>
          </p:nvPr>
        </p:nvSpPr>
        <p:spPr/>
        <p:txBody>
          <a:bodyPr/>
          <a:lstStyle/>
          <a:p>
            <a:endParaRPr lang="en-US"/>
          </a:p>
        </p:txBody>
      </p:sp>
      <p:sp>
        <p:nvSpPr>
          <p:cNvPr id="1048646" name="Text Placeholder 3"/>
          <p:cNvSpPr>
            <a:spLocks noGrp="1"/>
          </p:cNvSpPr>
          <p:nvPr>
            <p:ph type="body" sz="quarter" idx="14"/>
          </p:nvPr>
        </p:nvSpPr>
        <p:spPr/>
        <p:txBody>
          <a:bodyPr/>
          <a:lstStyle/>
          <a:p>
            <a:endParaRPr lang="en-US"/>
          </a:p>
        </p:txBody>
      </p:sp>
      <p:sp>
        <p:nvSpPr>
          <p:cNvPr id="1048647" name="Text Placeholder 4"/>
          <p:cNvSpPr>
            <a:spLocks noGrp="1"/>
          </p:cNvSpPr>
          <p:nvPr>
            <p:ph type="body" sz="quarter" idx="15"/>
          </p:nvPr>
        </p:nvSpPr>
        <p:spPr/>
        <p:txBody>
          <a:bodyPr/>
          <a:lstStyle/>
          <a:p>
            <a:endParaRPr lang="en-US"/>
          </a:p>
        </p:txBody>
      </p:sp>
      <p:sp>
        <p:nvSpPr>
          <p:cNvPr id="1048648" name="Slide Number Placeholder 5"/>
          <p:cNvSpPr>
            <a:spLocks noGrp="1"/>
          </p:cNvSpPr>
          <p:nvPr>
            <p:ph type="sldNum" sz="quarter" idx="12"/>
          </p:nvPr>
        </p:nvSpPr>
        <p:spPr/>
        <p:txBody>
          <a:bodyPr/>
          <a:lstStyle/>
          <a:p>
            <a:fld id="{294A09A9-5501-47C1-A89A-A340965A2BE2}"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9" name="Title 1"/>
          <p:cNvSpPr>
            <a:spLocks noGrp="1"/>
          </p:cNvSpPr>
          <p:nvPr>
            <p:ph type="title"/>
          </p:nvPr>
        </p:nvSpPr>
        <p:spPr/>
        <p:txBody>
          <a:bodyPr/>
          <a:lstStyle/>
          <a:p>
            <a:r>
              <a:rPr lang="en-US" i="1" dirty="0">
                <a:solidFill>
                  <a:schemeClr val="accent6">
                    <a:lumMod val="75000"/>
                  </a:schemeClr>
                </a:solidFill>
              </a:rPr>
              <a:t>Testing is the process of executing a program with the intent of finding errors.</a:t>
            </a:r>
          </a:p>
        </p:txBody>
      </p:sp>
      <p:sp>
        <p:nvSpPr>
          <p:cNvPr id="1048650" name="Text Placeholder 2"/>
          <p:cNvSpPr>
            <a:spLocks noGrp="1"/>
          </p:cNvSpPr>
          <p:nvPr>
            <p:ph type="body" sz="quarter" idx="13"/>
          </p:nvPr>
        </p:nvSpPr>
        <p:spPr/>
        <p:txBody>
          <a:bodyPr/>
          <a:lstStyle/>
          <a:p>
            <a:endParaRPr lang="en-US"/>
          </a:p>
        </p:txBody>
      </p:sp>
      <p:sp>
        <p:nvSpPr>
          <p:cNvPr id="1048651" name="Text Placeholder 3"/>
          <p:cNvSpPr>
            <a:spLocks noGrp="1"/>
          </p:cNvSpPr>
          <p:nvPr>
            <p:ph type="body" sz="quarter" idx="14"/>
          </p:nvPr>
        </p:nvSpPr>
        <p:spPr/>
        <p:txBody>
          <a:bodyPr/>
          <a:lstStyle/>
          <a:p>
            <a:r>
              <a:rPr lang="en-US" dirty="0"/>
              <a:t>- Myers</a:t>
            </a:r>
          </a:p>
        </p:txBody>
      </p:sp>
      <p:sp>
        <p:nvSpPr>
          <p:cNvPr id="1048652" name="Text Placeholder 4"/>
          <p:cNvSpPr>
            <a:spLocks noGrp="1"/>
          </p:cNvSpPr>
          <p:nvPr>
            <p:ph type="body" sz="quarter" idx="15"/>
          </p:nvPr>
        </p:nvSpPr>
        <p:spPr/>
        <p:txBody>
          <a:bodyPr/>
          <a:lstStyle/>
          <a:p>
            <a:endParaRPr lang="en-US"/>
          </a:p>
        </p:txBody>
      </p:sp>
      <p:sp>
        <p:nvSpPr>
          <p:cNvPr id="1048653" name="Slide Number Placeholder 5"/>
          <p:cNvSpPr>
            <a:spLocks noGrp="1"/>
          </p:cNvSpPr>
          <p:nvPr>
            <p:ph type="sldNum" sz="quarter" idx="12"/>
          </p:nvPr>
        </p:nvSpPr>
        <p:spPr/>
        <p:txBody>
          <a:bodyPr/>
          <a:lstStyle/>
          <a:p>
            <a:fld id="{294A09A9-5501-47C1-A89A-A340965A2BE2}"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i="1" dirty="0">
                <a:solidFill>
                  <a:schemeClr val="accent6">
                    <a:lumMod val="75000"/>
                  </a:schemeClr>
                </a:solidFill>
              </a:rPr>
              <a:t>Software testing is a process that detects important bugs with the objective of having better quality software.</a:t>
            </a:r>
          </a:p>
        </p:txBody>
      </p:sp>
      <p:sp>
        <p:nvSpPr>
          <p:cNvPr id="1048655" name="Text Placeholder 2"/>
          <p:cNvSpPr>
            <a:spLocks noGrp="1"/>
          </p:cNvSpPr>
          <p:nvPr>
            <p:ph type="body" sz="quarter" idx="13"/>
          </p:nvPr>
        </p:nvSpPr>
        <p:spPr/>
        <p:txBody>
          <a:bodyPr/>
          <a:lstStyle/>
          <a:p>
            <a:endParaRPr lang="en-US"/>
          </a:p>
        </p:txBody>
      </p:sp>
      <p:sp>
        <p:nvSpPr>
          <p:cNvPr id="1048656" name="Text Placeholder 3"/>
          <p:cNvSpPr>
            <a:spLocks noGrp="1"/>
          </p:cNvSpPr>
          <p:nvPr>
            <p:ph type="body" sz="quarter" idx="14"/>
          </p:nvPr>
        </p:nvSpPr>
        <p:spPr/>
        <p:txBody>
          <a:bodyPr/>
          <a:lstStyle/>
          <a:p>
            <a:endParaRPr lang="en-US"/>
          </a:p>
        </p:txBody>
      </p:sp>
      <p:sp>
        <p:nvSpPr>
          <p:cNvPr id="1048657" name="Text Placeholder 4"/>
          <p:cNvSpPr>
            <a:spLocks noGrp="1"/>
          </p:cNvSpPr>
          <p:nvPr>
            <p:ph type="body" sz="quarter" idx="15"/>
          </p:nvPr>
        </p:nvSpPr>
        <p:spPr/>
        <p:txBody>
          <a:bodyPr/>
          <a:lstStyle/>
          <a:p>
            <a:endParaRPr lang="en-US"/>
          </a:p>
        </p:txBody>
      </p:sp>
      <p:sp>
        <p:nvSpPr>
          <p:cNvPr id="1048658" name="Slide Number Placeholder 5"/>
          <p:cNvSpPr>
            <a:spLocks noGrp="1"/>
          </p:cNvSpPr>
          <p:nvPr>
            <p:ph type="sldNum" sz="quarter" idx="12"/>
          </p:nvPr>
        </p:nvSpPr>
        <p:spPr/>
        <p:txBody>
          <a:bodyPr/>
          <a:lstStyle/>
          <a:p>
            <a:fld id="{294A09A9-5501-47C1-A89A-A340965A2BE2}"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9" name="Title 6"/>
          <p:cNvSpPr>
            <a:spLocks noGrp="1"/>
          </p:cNvSpPr>
          <p:nvPr>
            <p:ph type="title"/>
          </p:nvPr>
        </p:nvSpPr>
        <p:spPr/>
        <p:txBody>
          <a:bodyPr/>
          <a:lstStyle/>
          <a:p>
            <a:r>
              <a:rPr lang="en-US" dirty="0"/>
              <a:t>Goals of Software Testing</a:t>
            </a:r>
          </a:p>
        </p:txBody>
      </p:sp>
      <p:pic>
        <p:nvPicPr>
          <p:cNvPr id="2097158" name="Content Placeholder 9"/>
          <p:cNvPicPr>
            <a:picLocks noGrp="1" noChangeAspect="1"/>
          </p:cNvPicPr>
          <p:nvPr>
            <p:ph idx="1"/>
          </p:nvPr>
        </p:nvPicPr>
        <p:blipFill>
          <a:blip r:embed="rId2"/>
          <a:stretch>
            <a:fillRect/>
          </a:stretch>
        </p:blipFill>
        <p:spPr>
          <a:xfrm>
            <a:off x="3366443" y="1681576"/>
            <a:ext cx="6751856" cy="5176424"/>
          </a:xfrm>
        </p:spPr>
      </p:pic>
      <p:sp>
        <p:nvSpPr>
          <p:cNvPr id="1048660" name="Slide Number Placeholder 5"/>
          <p:cNvSpPr>
            <a:spLocks noGrp="1"/>
          </p:cNvSpPr>
          <p:nvPr>
            <p:ph type="sldNum" sz="quarter" idx="4"/>
          </p:nvPr>
        </p:nvSpPr>
        <p:spPr/>
        <p:txBody>
          <a:bodyPr/>
          <a:lstStyle/>
          <a:p>
            <a:fld id="{294A09A9-5501-47C1-A89A-A340965A2BE2}"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Title 1048820"/>
          <p:cNvSpPr>
            <a:spLocks noGrp="1"/>
          </p:cNvSpPr>
          <p:nvPr>
            <p:ph type="title"/>
          </p:nvPr>
        </p:nvSpPr>
        <p:spPr/>
        <p:txBody>
          <a:bodyPr/>
          <a:lstStyle/>
          <a:p>
            <a:r>
              <a:rPr lang="en-US">
                <a:solidFill>
                  <a:srgbClr val="000000"/>
                </a:solidFill>
              </a:rPr>
              <a:t>Short term or Immediate goals</a:t>
            </a:r>
            <a:endParaRPr lang="en-GB"/>
          </a:p>
        </p:txBody>
      </p:sp>
      <p:sp>
        <p:nvSpPr>
          <p:cNvPr id="1048822" name="Content Placeholder 1048821"/>
          <p:cNvSpPr>
            <a:spLocks noGrp="1"/>
          </p:cNvSpPr>
          <p:nvPr>
            <p:ph idx="1"/>
          </p:nvPr>
        </p:nvSpPr>
        <p:spPr>
          <a:xfrm>
            <a:off x="1167493" y="2087560"/>
            <a:ext cx="9779182" cy="4242897"/>
          </a:xfrm>
        </p:spPr>
        <p:txBody>
          <a:bodyPr/>
          <a:lstStyle/>
          <a:p>
            <a:r>
              <a:rPr lang="en-US" b="1" dirty="0">
                <a:solidFill>
                  <a:srgbClr val="000000"/>
                </a:solidFill>
              </a:rPr>
              <a:t>Bug Discovery : </a:t>
            </a:r>
            <a:r>
              <a:rPr lang="en-US" dirty="0">
                <a:solidFill>
                  <a:srgbClr val="000000"/>
                </a:solidFill>
              </a:rPr>
              <a:t>more the bug discovered in the early stage, better be the success rate of software testing </a:t>
            </a:r>
            <a:endParaRPr lang="en-GB" dirty="0"/>
          </a:p>
          <a:p>
            <a:endParaRPr lang="en-GB" dirty="0"/>
          </a:p>
          <a:p>
            <a:r>
              <a:rPr lang="en-US" b="1" dirty="0">
                <a:solidFill>
                  <a:srgbClr val="000000"/>
                </a:solidFill>
              </a:rPr>
              <a:t>Bug Prevention: </a:t>
            </a:r>
            <a:r>
              <a:rPr lang="en-US" dirty="0">
                <a:solidFill>
                  <a:srgbClr val="000000"/>
                </a:solidFill>
              </a:rPr>
              <a:t>From the </a:t>
            </a:r>
            <a:r>
              <a:rPr lang="en-US" dirty="0" err="1">
                <a:solidFill>
                  <a:srgbClr val="000000"/>
                </a:solidFill>
              </a:rPr>
              <a:t>behaviour</a:t>
            </a:r>
            <a:r>
              <a:rPr lang="en-US" dirty="0">
                <a:solidFill>
                  <a:srgbClr val="000000"/>
                </a:solidFill>
              </a:rPr>
              <a:t> </a:t>
            </a:r>
            <a:r>
              <a:rPr lang="en-GB" dirty="0">
                <a:solidFill>
                  <a:srgbClr val="000000"/>
                </a:solidFill>
              </a:rPr>
              <a:t>and interpretation of bugs discovered, everyone in the software development team gets to learn how to code safely such that the bugs discovered should not be repeated in later stages or future projects. Though errors cannot be </a:t>
            </a:r>
            <a:r>
              <a:rPr lang="en-US" dirty="0">
                <a:solidFill>
                  <a:srgbClr val="000000"/>
                </a:solidFill>
              </a:rPr>
              <a:t>p</a:t>
            </a:r>
            <a:r>
              <a:rPr lang="en-GB" dirty="0" err="1">
                <a:solidFill>
                  <a:srgbClr val="000000"/>
                </a:solidFill>
              </a:rPr>
              <a:t>revented</a:t>
            </a:r>
            <a:r>
              <a:rPr lang="en-GB" dirty="0">
                <a:solidFill>
                  <a:srgbClr val="000000"/>
                </a:solidFill>
              </a:rPr>
              <a:t> to zero, they can be minimized. </a:t>
            </a:r>
          </a:p>
        </p:txBody>
      </p:sp>
      <p:sp>
        <p:nvSpPr>
          <p:cNvPr id="1048823" name="Slide Number Placeholder 1048822"/>
          <p:cNvSpPr>
            <a:spLocks noGrp="1"/>
          </p:cNvSpPr>
          <p:nvPr>
            <p:ph type="sldNum" sz="quarter" idx="4"/>
          </p:nvPr>
        </p:nvSpPr>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4" name="Title 1048823"/>
          <p:cNvSpPr>
            <a:spLocks noGrp="1"/>
          </p:cNvSpPr>
          <p:nvPr>
            <p:ph type="title"/>
          </p:nvPr>
        </p:nvSpPr>
        <p:spPr/>
        <p:txBody>
          <a:bodyPr/>
          <a:lstStyle/>
          <a:p>
            <a:r>
              <a:rPr lang="en-GB"/>
              <a:t>Long-term goals</a:t>
            </a:r>
          </a:p>
        </p:txBody>
      </p:sp>
      <p:sp>
        <p:nvSpPr>
          <p:cNvPr id="1048825" name="Content Placeholder 1048824"/>
          <p:cNvSpPr>
            <a:spLocks noGrp="1"/>
          </p:cNvSpPr>
          <p:nvPr>
            <p:ph idx="1"/>
          </p:nvPr>
        </p:nvSpPr>
        <p:spPr/>
        <p:txBody>
          <a:bodyPr/>
          <a:lstStyle/>
          <a:p>
            <a:r>
              <a:rPr lang="en-US" b="1" dirty="0"/>
              <a:t>Quality: </a:t>
            </a:r>
            <a:r>
              <a:rPr lang="en-US" dirty="0"/>
              <a:t>the first </a:t>
            </a:r>
            <a:r>
              <a:rPr lang="en-GB" dirty="0"/>
              <a:t>goal of understanding and performing the testing process is to enhance the quality of the software product.</a:t>
            </a:r>
            <a:r>
              <a:rPr lang="en-US" dirty="0"/>
              <a:t> </a:t>
            </a:r>
          </a:p>
          <a:p>
            <a:endParaRPr lang="en-US" dirty="0"/>
          </a:p>
          <a:p>
            <a:r>
              <a:rPr lang="en-US" b="1" dirty="0"/>
              <a:t>Reliability: </a:t>
            </a:r>
            <a:r>
              <a:rPr lang="en-US" dirty="0"/>
              <a:t>Reliability is a matter of confidence </a:t>
            </a:r>
            <a:r>
              <a:rPr lang="en-GB" dirty="0"/>
              <a:t>that the software will not fail, and this level of confidence increases</a:t>
            </a:r>
            <a:r>
              <a:rPr lang="en-US" dirty="0"/>
              <a:t> </a:t>
            </a:r>
            <a:r>
              <a:rPr lang="en-GB" dirty="0"/>
              <a:t>with rigorous testing.</a:t>
            </a:r>
          </a:p>
        </p:txBody>
      </p:sp>
      <p:sp>
        <p:nvSpPr>
          <p:cNvPr id="1048826" name="Slide Number Placeholder 1048825"/>
          <p:cNvSpPr>
            <a:spLocks noGrp="1"/>
          </p:cNvSpPr>
          <p:nvPr>
            <p:ph type="sldNum" sz="quarter" idx="4"/>
          </p:nvPr>
        </p:nvSpPr>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9</a:t>
            </a:fld>
            <a:endParaRPr lang="en-US" dirty="0"/>
          </a:p>
        </p:txBody>
      </p:sp>
    </p:spTree>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E3CC6F-2BC7-439D-86C8-99AFE86E70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92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vt:lpstr>
      <vt:lpstr>Tenorite</vt:lpstr>
      <vt:lpstr>Custom</vt:lpstr>
      <vt:lpstr>CSE 430: Software Quality Assurance and Testing</vt:lpstr>
      <vt:lpstr>Lecture 04</vt:lpstr>
      <vt:lpstr>Software Testing Definitions</vt:lpstr>
      <vt:lpstr>Testing is the process of demonstrating that there are no errors.</vt:lpstr>
      <vt:lpstr>Testing is the process of executing a program with the intent of finding errors.</vt:lpstr>
      <vt:lpstr>Software testing is a process that detects important bugs with the objective of having better quality software.</vt:lpstr>
      <vt:lpstr>Goals of Software Testing</vt:lpstr>
      <vt:lpstr>Short term or Immediate goals</vt:lpstr>
      <vt:lpstr>Long-term goals</vt:lpstr>
      <vt:lpstr>Long-term goals</vt:lpstr>
      <vt:lpstr>Post-implementation goals</vt:lpstr>
      <vt:lpstr>Testing may indicate that the software being developed cannot be delivered on time, or there is a probability that high priority bugs will not be resolved by the specified time. With this advance information, decisions can be made to minimize risk situation.</vt:lpstr>
      <vt:lpstr>Software Testing- Myths and Facts</vt:lpstr>
      <vt:lpstr>Effective Software Testing Vs. Exhaustive Software Testing</vt:lpstr>
      <vt:lpstr>Effective Software Testing Vs. Exhaustive Software Testing</vt:lpstr>
      <vt:lpstr>Effective Software Testing Vs. Exhaustive Software Testing</vt:lpstr>
      <vt:lpstr>Effective Software Testing Vs. Exhaustive Software Testing</vt:lpstr>
      <vt:lpstr>The Domain of Possible Inputs to the Software is too Large to Test</vt:lpstr>
      <vt:lpstr>Example</vt:lpstr>
      <vt:lpstr>There are too Many Possible Paths Through the Program to Test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2021-09-06T04:30:14Z</dcterms:created>
  <dcterms:modified xsi:type="dcterms:W3CDTF">2024-11-04T15:35:02Z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947fe1fd46554d75a8a1ca07cb32afad</vt:lpwstr>
  </property>
</Properties>
</file>