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7"/>
  </p:notesMasterIdLst>
  <p:sldIdLst>
    <p:sldId id="256" r:id="rId5"/>
    <p:sldId id="294" r:id="rId6"/>
    <p:sldId id="318" r:id="rId7"/>
    <p:sldId id="319" r:id="rId8"/>
    <p:sldId id="320" r:id="rId9"/>
    <p:sldId id="321" r:id="rId10"/>
    <p:sldId id="311" r:id="rId11"/>
    <p:sldId id="322" r:id="rId12"/>
    <p:sldId id="312" r:id="rId13"/>
    <p:sldId id="323" r:id="rId14"/>
    <p:sldId id="324" r:id="rId15"/>
    <p:sldId id="325" r:id="rId16"/>
    <p:sldId id="313" r:id="rId17"/>
    <p:sldId id="314" r:id="rId18"/>
    <p:sldId id="326" r:id="rId19"/>
    <p:sldId id="327" r:id="rId20"/>
    <p:sldId id="328" r:id="rId21"/>
    <p:sldId id="315" r:id="rId22"/>
    <p:sldId id="316" r:id="rId23"/>
    <p:sldId id="329" r:id="rId24"/>
    <p:sldId id="317" r:id="rId25"/>
    <p:sldId id="33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43"/>
    <p:restoredTop sz="94718"/>
  </p:normalViewPr>
  <p:slideViewPr>
    <p:cSldViewPr snapToGrid="0">
      <p:cViewPr varScale="1">
        <p:scale>
          <a:sx n="59" d="100"/>
          <a:sy n="59" d="100"/>
        </p:scale>
        <p:origin x="696" y="58"/>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11/6/2024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 preserve="1">
  <p:cSld name="Timeline">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F318848D-20AC-4E76-BA80-0F5F8E63D717}" type="datetime1">
              <a:rPr lang="en-US" smtClean="0"/>
              <a:t>11/6/2024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FB758302-DABB-4F63-BA68-4A2F88A38D99}" type="datetime1">
              <a:rPr lang="en-US" smtClean="0"/>
              <a:t>11/6/2024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580B36F1-A173-4442-80DA-F16DD7B446A1}" type="datetime1">
              <a:rPr lang="en-US" smtClean="0"/>
              <a:t>11/6/2024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Comparison" type="twoTxTwoObj">
  <p:cSld name="Comparison">
    <p:spTree>
      <p:nvGrpSpPr>
        <p:cNvPr id="1" name="Shape 39"/>
        <p:cNvGrpSpPr/>
        <p:nvPr/>
      </p:nvGrpSpPr>
      <p:grpSpPr>
        <a:xfrm>
          <a:off x="0" y="0"/>
          <a:ext cx="0" cy="0"/>
          <a:chOff x="0" y="0"/>
          <a:chExt cx="0" cy="0"/>
        </a:xfrm>
      </p:grpSpPr>
      <p:sp>
        <p:nvSpPr>
          <p:cNvPr id="40" name="Google Shape;40;p46"/>
          <p:cNvSpPr txBox="1">
            <a:spLocks noGrp="1"/>
          </p:cNvSpPr>
          <p:nvPr>
            <p:ph type="title"/>
          </p:nvPr>
        </p:nvSpPr>
        <p:spPr>
          <a:xfrm>
            <a:off x="839788" y="365127"/>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46"/>
          <p:cNvSpPr txBox="1">
            <a:spLocks noGrp="1"/>
          </p:cNvSpPr>
          <p:nvPr>
            <p:ph type="body" idx="1"/>
          </p:nvPr>
        </p:nvSpPr>
        <p:spPr>
          <a:xfrm>
            <a:off x="839789"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2" name="Google Shape;42;p46"/>
          <p:cNvSpPr txBox="1">
            <a:spLocks noGrp="1"/>
          </p:cNvSpPr>
          <p:nvPr>
            <p:ph type="body" idx="2"/>
          </p:nvPr>
        </p:nvSpPr>
        <p:spPr>
          <a:xfrm>
            <a:off x="839789"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46"/>
          <p:cNvSpPr txBox="1">
            <a:spLocks noGrp="1"/>
          </p:cNvSpPr>
          <p:nvPr>
            <p:ph type="body" idx="3"/>
          </p:nvPr>
        </p:nvSpPr>
        <p:spPr>
          <a:xfrm>
            <a:off x="6172201"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 name="Google Shape;44;p46"/>
          <p:cNvSpPr txBox="1">
            <a:spLocks noGrp="1"/>
          </p:cNvSpPr>
          <p:nvPr>
            <p:ph type="body" idx="4"/>
          </p:nvPr>
        </p:nvSpPr>
        <p:spPr>
          <a:xfrm>
            <a:off x="6172201"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46"/>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E7204E87-D926-4B35-9C7F-7788B35DCB50}" type="datetime1">
              <a:rPr lang="en-US" smtClean="0"/>
              <a:t>11/6/2024</a:t>
            </a:fld>
            <a:endParaRPr/>
          </a:p>
        </p:txBody>
      </p:sp>
      <p:sp>
        <p:nvSpPr>
          <p:cNvPr id="46" name="Google Shape;46;p46"/>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46"/>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42268761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AAF9A6B-6664-4B78-A53E-92E91601C96B}" type="datetime1">
              <a:rPr lang="en-US" smtClean="0"/>
              <a:t>11/6/2024</a:t>
            </a:fld>
            <a:endParaRPr lang="en-US"/>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FF54DE5-C571-48E8-A5BC-B369434E2F44}" type="slidenum">
              <a:rPr lang="en-US" smtClean="0"/>
              <a:t>‹#›</a:t>
            </a:fld>
            <a:endParaRPr lang="en-US"/>
          </a:p>
        </p:txBody>
      </p:sp>
    </p:spTree>
    <p:extLst>
      <p:ext uri="{BB962C8B-B14F-4D97-AF65-F5344CB8AC3E}">
        <p14:creationId xmlns:p14="http://schemas.microsoft.com/office/powerpoint/2010/main" val="3564407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FF407A92-F636-4A4C-AE50-6B74E5920346}" type="datetime1">
              <a:rPr lang="en-US" smtClean="0"/>
              <a:t>11/6/2024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29D4FBC1-2636-407F-8B53-E6D969902205}" type="datetime1">
              <a:rPr lang="en-US" smtClean="0"/>
              <a:t>11/6/2024</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6B63A8C4-58D2-4D6F-8DD2-547AC2DD4D60}" type="datetime1">
              <a:rPr lang="en-US" smtClean="0"/>
              <a:t>11/6/2024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 preserve="1">
  <p:cSld name="Chart 2">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2E16B4CC-87C8-410A-A76E-FD25B49DDAE5}" type="datetime1">
              <a:rPr lang="en-US" smtClean="0"/>
              <a:t>11/6/2024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dirty="0"/>
              <a:t>Click to edit Master title style</a:t>
            </a:r>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dirty="0"/>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BFFFEF15-8151-4F09-832D-6574246B27D3}" type="datetime1">
              <a:rPr lang="en-US" smtClean="0"/>
              <a:t>11/6/2024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dirty="0"/>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4F58AF4A-B48E-4F1C-88D6-2E3DD12193DB}" type="datetime1">
              <a:rPr lang="en-US" smtClean="0"/>
              <a:t>11/6/2024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Whole team">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dirty="0"/>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08979BC2-D13F-4600-8CD6-288F726C8667}" type="datetime1">
              <a:rPr lang="en-US" smtClean="0"/>
              <a:t>11/6/2024</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49B50F82-DCB4-49AB-9AB4-703D5A29E5AC}" type="datetime1">
              <a:rPr lang="en-US" smtClean="0"/>
              <a:t>11/6/2024</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 id="2147483667" r:id="rId14"/>
    <p:sldLayoutId id="2147483669" r:id="rId1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978381" y="1166760"/>
            <a:ext cx="8235235" cy="2387600"/>
          </a:xfrm>
        </p:spPr>
        <p:txBody>
          <a:bodyPr/>
          <a:lstStyle/>
          <a:p>
            <a:pPr algn="ctr"/>
            <a:r>
              <a:rPr lang="en-US" sz="5400" b="1" i="0" dirty="0">
                <a:solidFill>
                  <a:srgbClr val="333333"/>
                </a:solidFill>
                <a:effectLst/>
                <a:latin typeface="Cambria" panose="02040503050406030204" pitchFamily="18" charset="0"/>
              </a:rPr>
              <a:t>CSE 430:</a:t>
            </a:r>
            <a:br>
              <a:rPr lang="en-US" sz="5400" b="1" i="0" dirty="0">
                <a:solidFill>
                  <a:srgbClr val="333333"/>
                </a:solidFill>
                <a:effectLst/>
                <a:latin typeface="Cambria" panose="02040503050406030204" pitchFamily="18" charset="0"/>
              </a:rPr>
            </a:br>
            <a:r>
              <a:rPr lang="en-US" sz="5400" b="1" i="0" dirty="0">
                <a:solidFill>
                  <a:srgbClr val="333333"/>
                </a:solidFill>
                <a:effectLst/>
                <a:latin typeface="Cambria" panose="02040503050406030204" pitchFamily="18" charset="0"/>
              </a:rPr>
              <a:t>Software Quality Assurance and Testing</a:t>
            </a:r>
            <a:endParaRPr lang="en-US" sz="5400" dirty="0"/>
          </a:p>
        </p:txBody>
      </p:sp>
      <p:sp>
        <p:nvSpPr>
          <p:cNvPr id="6" name="Subtitle 5">
            <a:extLst>
              <a:ext uri="{FF2B5EF4-FFF2-40B4-BE49-F238E27FC236}">
                <a16:creationId xmlns:a16="http://schemas.microsoft.com/office/drawing/2014/main" id="{400AE841-51C9-AA4F-6493-A460E9ACDE9A}"/>
              </a:ext>
            </a:extLst>
          </p:cNvPr>
          <p:cNvSpPr>
            <a:spLocks noGrp="1"/>
          </p:cNvSpPr>
          <p:nvPr>
            <p:ph type="subTitle" idx="1"/>
          </p:nvPr>
        </p:nvSpPr>
        <p:spPr>
          <a:xfrm>
            <a:off x="1345746" y="4144298"/>
            <a:ext cx="9500507" cy="1546942"/>
          </a:xfrm>
        </p:spPr>
        <p:txBody>
          <a:bodyPr/>
          <a:lstStyle/>
          <a:p>
            <a:pPr algn="ctr"/>
            <a:r>
              <a:rPr lang="en-US" sz="2200" dirty="0"/>
              <a:t>Anika Tabassum</a:t>
            </a:r>
          </a:p>
          <a:p>
            <a:pPr algn="ctr"/>
            <a:r>
              <a:rPr lang="en-US" sz="2200" dirty="0"/>
              <a:t>Lecturer</a:t>
            </a:r>
          </a:p>
          <a:p>
            <a:pPr algn="ctr"/>
            <a:r>
              <a:rPr lang="en-US" sz="2200" dirty="0"/>
              <a:t>CSE. EWU</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33B56-102A-47B2-26C8-7EDBCEFB0CA9}"/>
              </a:ext>
            </a:extLst>
          </p:cNvPr>
          <p:cNvSpPr>
            <a:spLocks noGrp="1"/>
          </p:cNvSpPr>
          <p:nvPr>
            <p:ph type="title"/>
          </p:nvPr>
        </p:nvSpPr>
        <p:spPr/>
        <p:txBody>
          <a:bodyPr/>
          <a:lstStyle/>
          <a:p>
            <a:r>
              <a:rPr lang="en-US" dirty="0"/>
              <a:t>States Of A Bug</a:t>
            </a:r>
          </a:p>
        </p:txBody>
      </p:sp>
      <p:sp>
        <p:nvSpPr>
          <p:cNvPr id="3" name="Content Placeholder 2">
            <a:extLst>
              <a:ext uri="{FF2B5EF4-FFF2-40B4-BE49-F238E27FC236}">
                <a16:creationId xmlns:a16="http://schemas.microsoft.com/office/drawing/2014/main" id="{6C2A05AD-DF86-CAD6-B43E-FD0D3C52E0DA}"/>
              </a:ext>
            </a:extLst>
          </p:cNvPr>
          <p:cNvSpPr>
            <a:spLocks noGrp="1"/>
          </p:cNvSpPr>
          <p:nvPr>
            <p:ph idx="1"/>
          </p:nvPr>
        </p:nvSpPr>
        <p:spPr/>
        <p:txBody>
          <a:bodyPr/>
          <a:lstStyle/>
          <a:p>
            <a:pPr marL="457200" indent="-457200">
              <a:buFont typeface="Wingdings" panose="05000000000000000000" pitchFamily="2" charset="2"/>
              <a:buChar char="q"/>
            </a:pPr>
            <a:r>
              <a:rPr lang="en-US" b="1" dirty="0"/>
              <a:t>New: </a:t>
            </a:r>
            <a:r>
              <a:rPr lang="en-US" dirty="0"/>
              <a:t>The state is new when the bug is reported first time by a tester.</a:t>
            </a:r>
          </a:p>
          <a:p>
            <a:pPr marL="457200" indent="-457200">
              <a:buFont typeface="Wingdings" panose="05000000000000000000" pitchFamily="2" charset="2"/>
              <a:buChar char="q"/>
            </a:pPr>
            <a:r>
              <a:rPr lang="en-US" b="1" dirty="0"/>
              <a:t>Open: </a:t>
            </a:r>
            <a:r>
              <a:rPr lang="en-US" dirty="0"/>
              <a:t>When the test leader approves that the bug is genuine, its state becomes open.</a:t>
            </a:r>
          </a:p>
          <a:p>
            <a:pPr marL="457200" indent="-457200">
              <a:buFont typeface="Wingdings" panose="05000000000000000000" pitchFamily="2" charset="2"/>
              <a:buChar char="q"/>
            </a:pPr>
            <a:r>
              <a:rPr lang="en-US" b="1" dirty="0"/>
              <a:t>Assign</a:t>
            </a:r>
            <a:r>
              <a:rPr lang="en-US" dirty="0"/>
              <a:t>:</a:t>
            </a:r>
            <a:r>
              <a:rPr lang="en-US" b="1" dirty="0"/>
              <a:t> </a:t>
            </a:r>
            <a:r>
              <a:rPr lang="en-US" dirty="0"/>
              <a:t>An open bug comes to the development team where the development team verifies its validity. If the bug is valid, a developer is assigned the job to fi x it and the state of the bug now is ‘ASSIGN’.</a:t>
            </a:r>
          </a:p>
        </p:txBody>
      </p:sp>
      <p:sp>
        <p:nvSpPr>
          <p:cNvPr id="4" name="Slide Number Placeholder 3">
            <a:extLst>
              <a:ext uri="{FF2B5EF4-FFF2-40B4-BE49-F238E27FC236}">
                <a16:creationId xmlns:a16="http://schemas.microsoft.com/office/drawing/2014/main" id="{AE2C948F-6B39-B0B5-0652-85690988E2CF}"/>
              </a:ext>
            </a:extLst>
          </p:cNvPr>
          <p:cNvSpPr>
            <a:spLocks noGrp="1"/>
          </p:cNvSpPr>
          <p:nvPr>
            <p:ph type="sldNum" sz="quarter" idx="4"/>
          </p:nvPr>
        </p:nvSpPr>
        <p:spPr/>
        <p:txBody>
          <a:bodyPr/>
          <a:lstStyle/>
          <a:p>
            <a:fld id="{294A09A9-5501-47C1-A89A-A340965A2BE2}" type="slidenum">
              <a:rPr lang="en-US" smtClean="0"/>
              <a:pPr/>
              <a:t>10</a:t>
            </a:fld>
            <a:endParaRPr lang="en-US" dirty="0"/>
          </a:p>
        </p:txBody>
      </p:sp>
    </p:spTree>
    <p:extLst>
      <p:ext uri="{BB962C8B-B14F-4D97-AF65-F5344CB8AC3E}">
        <p14:creationId xmlns:p14="http://schemas.microsoft.com/office/powerpoint/2010/main" val="2782232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03389-2BBA-6E0A-FCC9-C17B5722E9F0}"/>
              </a:ext>
            </a:extLst>
          </p:cNvPr>
          <p:cNvSpPr>
            <a:spLocks noGrp="1"/>
          </p:cNvSpPr>
          <p:nvPr>
            <p:ph type="title"/>
          </p:nvPr>
        </p:nvSpPr>
        <p:spPr/>
        <p:txBody>
          <a:bodyPr/>
          <a:lstStyle/>
          <a:p>
            <a:r>
              <a:rPr lang="en-US" dirty="0"/>
              <a:t>States Of A Bug</a:t>
            </a:r>
          </a:p>
        </p:txBody>
      </p:sp>
      <p:sp>
        <p:nvSpPr>
          <p:cNvPr id="3" name="Content Placeholder 2">
            <a:extLst>
              <a:ext uri="{FF2B5EF4-FFF2-40B4-BE49-F238E27FC236}">
                <a16:creationId xmlns:a16="http://schemas.microsoft.com/office/drawing/2014/main" id="{228A2C53-5C51-D16F-3FC9-0080EAB02C4E}"/>
              </a:ext>
            </a:extLst>
          </p:cNvPr>
          <p:cNvSpPr>
            <a:spLocks noGrp="1"/>
          </p:cNvSpPr>
          <p:nvPr>
            <p:ph idx="1"/>
          </p:nvPr>
        </p:nvSpPr>
        <p:spPr/>
        <p:txBody>
          <a:bodyPr/>
          <a:lstStyle/>
          <a:p>
            <a:pPr marL="457200" indent="-457200">
              <a:buFont typeface="Wingdings" panose="05000000000000000000" pitchFamily="2" charset="2"/>
              <a:buChar char="q"/>
            </a:pPr>
            <a:r>
              <a:rPr lang="en-US" b="1" dirty="0"/>
              <a:t>Deferred: </a:t>
            </a:r>
            <a:r>
              <a:rPr lang="en-US" dirty="0"/>
              <a:t>If the priority of the reported bug is not high or there is not sufficient time to test it or the bug does not have any adverse effect on the software, then the bug is changed to deferred state which implies the bug is expected to be fixed in next releases. </a:t>
            </a:r>
            <a:endParaRPr lang="en-US" b="1" dirty="0"/>
          </a:p>
          <a:p>
            <a:pPr marL="457200" indent="-457200">
              <a:buFont typeface="Wingdings" panose="05000000000000000000" pitchFamily="2" charset="2"/>
              <a:buChar char="q"/>
            </a:pPr>
            <a:r>
              <a:rPr lang="en-US" b="1" dirty="0"/>
              <a:t>Rejected: </a:t>
            </a:r>
            <a:r>
              <a:rPr lang="en-US" dirty="0"/>
              <a:t>It may be possible that the developer rejects the bug after checking its validity, as it is not a genuine one.</a:t>
            </a:r>
            <a:endParaRPr lang="en-US" b="1" dirty="0"/>
          </a:p>
        </p:txBody>
      </p:sp>
      <p:sp>
        <p:nvSpPr>
          <p:cNvPr id="4" name="Slide Number Placeholder 3">
            <a:extLst>
              <a:ext uri="{FF2B5EF4-FFF2-40B4-BE49-F238E27FC236}">
                <a16:creationId xmlns:a16="http://schemas.microsoft.com/office/drawing/2014/main" id="{52683B56-18D0-50B3-5005-F98796D44720}"/>
              </a:ext>
            </a:extLst>
          </p:cNvPr>
          <p:cNvSpPr>
            <a:spLocks noGrp="1"/>
          </p:cNvSpPr>
          <p:nvPr>
            <p:ph type="sldNum" sz="quarter" idx="4"/>
          </p:nvPr>
        </p:nvSpPr>
        <p:spPr/>
        <p:txBody>
          <a:bodyPr/>
          <a:lstStyle/>
          <a:p>
            <a:fld id="{294A09A9-5501-47C1-A89A-A340965A2BE2}" type="slidenum">
              <a:rPr lang="en-US" smtClean="0"/>
              <a:pPr/>
              <a:t>11</a:t>
            </a:fld>
            <a:endParaRPr lang="en-US" dirty="0"/>
          </a:p>
        </p:txBody>
      </p:sp>
    </p:spTree>
    <p:extLst>
      <p:ext uri="{BB962C8B-B14F-4D97-AF65-F5344CB8AC3E}">
        <p14:creationId xmlns:p14="http://schemas.microsoft.com/office/powerpoint/2010/main" val="3316936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DCB72-5A73-D40B-0EEE-A4C3761F3725}"/>
              </a:ext>
            </a:extLst>
          </p:cNvPr>
          <p:cNvSpPr>
            <a:spLocks noGrp="1"/>
          </p:cNvSpPr>
          <p:nvPr>
            <p:ph type="title"/>
          </p:nvPr>
        </p:nvSpPr>
        <p:spPr/>
        <p:txBody>
          <a:bodyPr/>
          <a:lstStyle/>
          <a:p>
            <a:r>
              <a:rPr lang="en-US" dirty="0"/>
              <a:t>States Of A Bug</a:t>
            </a:r>
          </a:p>
        </p:txBody>
      </p:sp>
      <p:sp>
        <p:nvSpPr>
          <p:cNvPr id="3" name="Content Placeholder 2">
            <a:extLst>
              <a:ext uri="{FF2B5EF4-FFF2-40B4-BE49-F238E27FC236}">
                <a16:creationId xmlns:a16="http://schemas.microsoft.com/office/drawing/2014/main" id="{668BC788-2300-E79A-4F5D-E411E572CFD7}"/>
              </a:ext>
            </a:extLst>
          </p:cNvPr>
          <p:cNvSpPr>
            <a:spLocks noGrp="1"/>
          </p:cNvSpPr>
          <p:nvPr>
            <p:ph idx="1"/>
          </p:nvPr>
        </p:nvSpPr>
        <p:spPr>
          <a:xfrm>
            <a:off x="1167493" y="2087561"/>
            <a:ext cx="9779182" cy="4268789"/>
          </a:xfrm>
        </p:spPr>
        <p:txBody>
          <a:bodyPr/>
          <a:lstStyle/>
          <a:p>
            <a:pPr marL="457200" indent="-457200">
              <a:buFont typeface="Wingdings" panose="05000000000000000000" pitchFamily="2" charset="2"/>
              <a:buChar char="q"/>
            </a:pPr>
            <a:r>
              <a:rPr lang="en-US" b="1" dirty="0"/>
              <a:t>Test: </a:t>
            </a:r>
            <a:r>
              <a:rPr lang="en-US" dirty="0"/>
              <a:t>Before releasing to the testing team, the developer changes the bug’s state to ‘TEST’. </a:t>
            </a:r>
          </a:p>
          <a:p>
            <a:pPr marL="457200" indent="-457200">
              <a:buFont typeface="Wingdings" panose="05000000000000000000" pitchFamily="2" charset="2"/>
              <a:buChar char="q"/>
            </a:pPr>
            <a:r>
              <a:rPr lang="en-US" b="1" dirty="0"/>
              <a:t>Verified/fixed: </a:t>
            </a:r>
            <a:r>
              <a:rPr lang="en-US" dirty="0"/>
              <a:t>After verifying, the developer approves that the bug is fixed and changes the status to ‘VERIFIED’. </a:t>
            </a:r>
          </a:p>
          <a:p>
            <a:pPr marL="457200" indent="-457200">
              <a:buFont typeface="Wingdings" panose="05000000000000000000" pitchFamily="2" charset="2"/>
              <a:buChar char="q"/>
            </a:pPr>
            <a:r>
              <a:rPr lang="en-US" b="1" dirty="0"/>
              <a:t>Reopened: </a:t>
            </a:r>
            <a:r>
              <a:rPr lang="en-US" dirty="0"/>
              <a:t>If the bug is still there even after fixing it, the tester changes its status to ‘REOPENED’.</a:t>
            </a:r>
          </a:p>
          <a:p>
            <a:pPr marL="457200" indent="-457200">
              <a:buFont typeface="Wingdings" panose="05000000000000000000" pitchFamily="2" charset="2"/>
              <a:buChar char="q"/>
            </a:pPr>
            <a:r>
              <a:rPr lang="en-US" b="1" dirty="0"/>
              <a:t>Closed:</a:t>
            </a:r>
            <a:r>
              <a:rPr lang="en-US" dirty="0"/>
              <a:t> Once the tester and other team members are confirmed that the bug is completely eliminated, they change its status to ‘CLOSED’. </a:t>
            </a:r>
            <a:endParaRPr lang="en-US" b="1" dirty="0"/>
          </a:p>
        </p:txBody>
      </p:sp>
      <p:sp>
        <p:nvSpPr>
          <p:cNvPr id="4" name="Slide Number Placeholder 3">
            <a:extLst>
              <a:ext uri="{FF2B5EF4-FFF2-40B4-BE49-F238E27FC236}">
                <a16:creationId xmlns:a16="http://schemas.microsoft.com/office/drawing/2014/main" id="{CB368532-ACFE-D46A-86F6-6D75AA9A0753}"/>
              </a:ext>
            </a:extLst>
          </p:cNvPr>
          <p:cNvSpPr>
            <a:spLocks noGrp="1"/>
          </p:cNvSpPr>
          <p:nvPr>
            <p:ph type="sldNum" sz="quarter" idx="4"/>
          </p:nvPr>
        </p:nvSpPr>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2413632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7AFBB-3756-E71E-1BCA-7E76C762EABC}"/>
              </a:ext>
            </a:extLst>
          </p:cNvPr>
          <p:cNvSpPr>
            <a:spLocks noGrp="1"/>
          </p:cNvSpPr>
          <p:nvPr>
            <p:ph type="title"/>
          </p:nvPr>
        </p:nvSpPr>
        <p:spPr/>
        <p:txBody>
          <a:bodyPr/>
          <a:lstStyle/>
          <a:p>
            <a:r>
              <a:rPr lang="en-US" dirty="0"/>
              <a:t>Bug Classification</a:t>
            </a:r>
          </a:p>
        </p:txBody>
      </p:sp>
      <p:sp>
        <p:nvSpPr>
          <p:cNvPr id="3" name="Content Placeholder 2">
            <a:extLst>
              <a:ext uri="{FF2B5EF4-FFF2-40B4-BE49-F238E27FC236}">
                <a16:creationId xmlns:a16="http://schemas.microsoft.com/office/drawing/2014/main" id="{1D8194D7-1E42-0800-6D45-0B75736AB8FF}"/>
              </a:ext>
            </a:extLst>
          </p:cNvPr>
          <p:cNvSpPr>
            <a:spLocks noGrp="1"/>
          </p:cNvSpPr>
          <p:nvPr>
            <p:ph idx="1"/>
          </p:nvPr>
        </p:nvSpPr>
        <p:spPr/>
        <p:txBody>
          <a:bodyPr/>
          <a:lstStyle/>
          <a:p>
            <a:r>
              <a:rPr lang="en-US" dirty="0"/>
              <a:t>Based on criticality there are four broad categories.</a:t>
            </a:r>
          </a:p>
          <a:p>
            <a:pPr marL="514350" indent="-514350">
              <a:buFont typeface="+mj-lt"/>
              <a:buAutoNum type="arabicPeriod"/>
            </a:pPr>
            <a:r>
              <a:rPr lang="en-US" b="1" dirty="0"/>
              <a:t>Critical Bugs</a:t>
            </a:r>
            <a:r>
              <a:rPr lang="en-US" dirty="0"/>
              <a:t>: stops or hangs the normal functioning of the software.</a:t>
            </a:r>
          </a:p>
          <a:p>
            <a:pPr marL="514350" indent="-514350">
              <a:buFont typeface="+mj-lt"/>
              <a:buAutoNum type="arabicPeriod"/>
            </a:pPr>
            <a:r>
              <a:rPr lang="en-US" b="1" dirty="0"/>
              <a:t>Major Bugs</a:t>
            </a:r>
            <a:r>
              <a:rPr lang="en-US" dirty="0"/>
              <a:t>: causes a functionality to fail to meet its requirements as expected</a:t>
            </a:r>
          </a:p>
          <a:p>
            <a:pPr marL="514350" indent="-514350">
              <a:buFont typeface="+mj-lt"/>
              <a:buAutoNum type="arabicPeriod"/>
            </a:pPr>
            <a:r>
              <a:rPr lang="en-US" b="1" dirty="0"/>
              <a:t>Medium Bugs</a:t>
            </a:r>
            <a:r>
              <a:rPr lang="en-US" dirty="0"/>
              <a:t>: outputs are not according to the standards or conventions, e.g. redundant or truncated output</a:t>
            </a:r>
          </a:p>
          <a:p>
            <a:pPr marL="514350" indent="-514350">
              <a:buFont typeface="+mj-lt"/>
              <a:buAutoNum type="arabicPeriod"/>
            </a:pPr>
            <a:r>
              <a:rPr lang="en-US" b="1" dirty="0"/>
              <a:t>Minor Bugs</a:t>
            </a:r>
            <a:r>
              <a:rPr lang="en-US" dirty="0"/>
              <a:t>: do not affect the functionality of the software, e.g., typographical error or misaligned printout</a:t>
            </a:r>
          </a:p>
        </p:txBody>
      </p:sp>
      <p:sp>
        <p:nvSpPr>
          <p:cNvPr id="4" name="Slide Number Placeholder 3">
            <a:extLst>
              <a:ext uri="{FF2B5EF4-FFF2-40B4-BE49-F238E27FC236}">
                <a16:creationId xmlns:a16="http://schemas.microsoft.com/office/drawing/2014/main" id="{533FA088-6499-4FFF-6D77-3AC0B59E7381}"/>
              </a:ext>
            </a:extLst>
          </p:cNvPr>
          <p:cNvSpPr>
            <a:spLocks noGrp="1"/>
          </p:cNvSpPr>
          <p:nvPr>
            <p:ph type="sldNum" sz="quarter" idx="4"/>
          </p:nvPr>
        </p:nvSpPr>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7667609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94D9B-5545-61BF-21DC-B6737CCEBB07}"/>
              </a:ext>
            </a:extLst>
          </p:cNvPr>
          <p:cNvSpPr>
            <a:spLocks noGrp="1"/>
          </p:cNvSpPr>
          <p:nvPr>
            <p:ph type="title"/>
          </p:nvPr>
        </p:nvSpPr>
        <p:spPr/>
        <p:txBody>
          <a:bodyPr anchor="t"/>
          <a:lstStyle/>
          <a:p>
            <a:r>
              <a:rPr lang="en-US" sz="4400" dirty="0"/>
              <a:t>Software Testing Life Cycle (STLC)</a:t>
            </a:r>
          </a:p>
        </p:txBody>
      </p:sp>
      <p:pic>
        <p:nvPicPr>
          <p:cNvPr id="6" name="Content Placeholder 5">
            <a:extLst>
              <a:ext uri="{FF2B5EF4-FFF2-40B4-BE49-F238E27FC236}">
                <a16:creationId xmlns:a16="http://schemas.microsoft.com/office/drawing/2014/main" id="{CC579E08-178C-E8D9-673C-81DD14EB85B0}"/>
              </a:ext>
            </a:extLst>
          </p:cNvPr>
          <p:cNvPicPr>
            <a:picLocks noGrp="1" noChangeAspect="1"/>
          </p:cNvPicPr>
          <p:nvPr>
            <p:ph idx="1"/>
          </p:nvPr>
        </p:nvPicPr>
        <p:blipFill>
          <a:blip r:embed="rId2"/>
          <a:stretch>
            <a:fillRect/>
          </a:stretch>
        </p:blipFill>
        <p:spPr>
          <a:xfrm>
            <a:off x="3663836" y="1043780"/>
            <a:ext cx="5469750" cy="5814219"/>
          </a:xfrm>
        </p:spPr>
      </p:pic>
      <p:sp>
        <p:nvSpPr>
          <p:cNvPr id="4" name="Slide Number Placeholder 3">
            <a:extLst>
              <a:ext uri="{FF2B5EF4-FFF2-40B4-BE49-F238E27FC236}">
                <a16:creationId xmlns:a16="http://schemas.microsoft.com/office/drawing/2014/main" id="{F9613F20-89E3-87ED-63B3-390C4B261D34}"/>
              </a:ext>
            </a:extLst>
          </p:cNvPr>
          <p:cNvSpPr>
            <a:spLocks noGrp="1"/>
          </p:cNvSpPr>
          <p:nvPr>
            <p:ph type="sldNum" sz="quarter" idx="4"/>
          </p:nvPr>
        </p:nvSpPr>
        <p:spPr/>
        <p:txBody>
          <a:bodyPr/>
          <a:lstStyle/>
          <a:p>
            <a:fld id="{294A09A9-5501-47C1-A89A-A340965A2BE2}" type="slidenum">
              <a:rPr lang="en-US" smtClean="0"/>
              <a:pPr/>
              <a:t>14</a:t>
            </a:fld>
            <a:endParaRPr lang="en-US" dirty="0"/>
          </a:p>
        </p:txBody>
      </p:sp>
    </p:spTree>
    <p:extLst>
      <p:ext uri="{BB962C8B-B14F-4D97-AF65-F5344CB8AC3E}">
        <p14:creationId xmlns:p14="http://schemas.microsoft.com/office/powerpoint/2010/main" val="39338562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6EB1E-820A-DDB2-DAD8-9FC401D0A543}"/>
              </a:ext>
            </a:extLst>
          </p:cNvPr>
          <p:cNvSpPr>
            <a:spLocks noGrp="1"/>
          </p:cNvSpPr>
          <p:nvPr>
            <p:ph type="title"/>
          </p:nvPr>
        </p:nvSpPr>
        <p:spPr/>
        <p:txBody>
          <a:bodyPr/>
          <a:lstStyle/>
          <a:p>
            <a:r>
              <a:rPr lang="en-US" dirty="0"/>
              <a:t>Test Planning </a:t>
            </a:r>
          </a:p>
        </p:txBody>
      </p:sp>
      <p:sp>
        <p:nvSpPr>
          <p:cNvPr id="3" name="Content Placeholder 2">
            <a:extLst>
              <a:ext uri="{FF2B5EF4-FFF2-40B4-BE49-F238E27FC236}">
                <a16:creationId xmlns:a16="http://schemas.microsoft.com/office/drawing/2014/main" id="{19216A3C-8CC5-D2FE-BAFF-4ACA64D31D65}"/>
              </a:ext>
            </a:extLst>
          </p:cNvPr>
          <p:cNvSpPr>
            <a:spLocks noGrp="1"/>
          </p:cNvSpPr>
          <p:nvPr>
            <p:ph idx="1"/>
          </p:nvPr>
        </p:nvSpPr>
        <p:spPr>
          <a:xfrm>
            <a:off x="1167492" y="1843086"/>
            <a:ext cx="9779182" cy="4633914"/>
          </a:xfrm>
        </p:spPr>
        <p:txBody>
          <a:bodyPr/>
          <a:lstStyle/>
          <a:p>
            <a:r>
              <a:rPr lang="en-US" dirty="0"/>
              <a:t>The goal of test planning is to take into account the important issues of testing strategy, viz. resources, schedules, responsibilities, risks, and priorities, as a roadmap. </a:t>
            </a:r>
          </a:p>
          <a:p>
            <a:pPr marL="457200" indent="-457200">
              <a:buFont typeface="Wingdings" panose="05000000000000000000" pitchFamily="2" charset="2"/>
              <a:buChar char="Ø"/>
            </a:pPr>
            <a:r>
              <a:rPr lang="en-US" dirty="0"/>
              <a:t>Defining the test strategy. </a:t>
            </a:r>
          </a:p>
          <a:p>
            <a:pPr marL="457200" indent="-457200">
              <a:buFont typeface="Wingdings" panose="05000000000000000000" pitchFamily="2" charset="2"/>
              <a:buChar char="Ø"/>
            </a:pPr>
            <a:r>
              <a:rPr lang="en-US" dirty="0"/>
              <a:t>Estimate the number of test cases, their duration, and cost. </a:t>
            </a:r>
          </a:p>
          <a:p>
            <a:pPr marL="457200" indent="-457200">
              <a:buFont typeface="Wingdings" panose="05000000000000000000" pitchFamily="2" charset="2"/>
              <a:buChar char="Ø"/>
            </a:pPr>
            <a:r>
              <a:rPr lang="en-US" dirty="0"/>
              <a:t>Plan the resources like the manpower to test, tools required, documents required. </a:t>
            </a:r>
          </a:p>
        </p:txBody>
      </p:sp>
      <p:sp>
        <p:nvSpPr>
          <p:cNvPr id="4" name="Slide Number Placeholder 3">
            <a:extLst>
              <a:ext uri="{FF2B5EF4-FFF2-40B4-BE49-F238E27FC236}">
                <a16:creationId xmlns:a16="http://schemas.microsoft.com/office/drawing/2014/main" id="{438F170A-EAF8-27D2-CC89-03AF14A00630}"/>
              </a:ext>
            </a:extLst>
          </p:cNvPr>
          <p:cNvSpPr>
            <a:spLocks noGrp="1"/>
          </p:cNvSpPr>
          <p:nvPr>
            <p:ph type="sldNum" sz="quarter" idx="4"/>
          </p:nvPr>
        </p:nvSpPr>
        <p:spPr/>
        <p:txBody>
          <a:bodyPr/>
          <a:lstStyle/>
          <a:p>
            <a:fld id="{294A09A9-5501-47C1-A89A-A340965A2BE2}" type="slidenum">
              <a:rPr lang="en-US" smtClean="0"/>
              <a:pPr/>
              <a:t>15</a:t>
            </a:fld>
            <a:endParaRPr lang="en-US" dirty="0"/>
          </a:p>
        </p:txBody>
      </p:sp>
    </p:spTree>
    <p:extLst>
      <p:ext uri="{BB962C8B-B14F-4D97-AF65-F5344CB8AC3E}">
        <p14:creationId xmlns:p14="http://schemas.microsoft.com/office/powerpoint/2010/main" val="41512864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C8AAAAD9-2F2D-A1D3-0AD5-E3E5553A0C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D9127A-8761-DDFA-BBE1-244ADCF46EEA}"/>
              </a:ext>
            </a:extLst>
          </p:cNvPr>
          <p:cNvSpPr>
            <a:spLocks noGrp="1"/>
          </p:cNvSpPr>
          <p:nvPr>
            <p:ph type="title"/>
          </p:nvPr>
        </p:nvSpPr>
        <p:spPr/>
        <p:txBody>
          <a:bodyPr/>
          <a:lstStyle/>
          <a:p>
            <a:r>
              <a:rPr lang="en-US" dirty="0"/>
              <a:t>Test Planning </a:t>
            </a:r>
          </a:p>
        </p:txBody>
      </p:sp>
      <p:sp>
        <p:nvSpPr>
          <p:cNvPr id="3" name="Content Placeholder 2">
            <a:extLst>
              <a:ext uri="{FF2B5EF4-FFF2-40B4-BE49-F238E27FC236}">
                <a16:creationId xmlns:a16="http://schemas.microsoft.com/office/drawing/2014/main" id="{87933B6B-5492-6FDC-E233-AE4A464FF332}"/>
              </a:ext>
            </a:extLst>
          </p:cNvPr>
          <p:cNvSpPr>
            <a:spLocks noGrp="1"/>
          </p:cNvSpPr>
          <p:nvPr>
            <p:ph idx="1"/>
          </p:nvPr>
        </p:nvSpPr>
        <p:spPr>
          <a:xfrm>
            <a:off x="1167492" y="1843086"/>
            <a:ext cx="9779182" cy="4056269"/>
          </a:xfrm>
        </p:spPr>
        <p:txBody>
          <a:bodyPr/>
          <a:lstStyle/>
          <a:p>
            <a:pPr marL="457200" indent="-457200">
              <a:buFont typeface="Wingdings" panose="05000000000000000000" pitchFamily="2" charset="2"/>
              <a:buChar char="Ø"/>
            </a:pPr>
            <a:r>
              <a:rPr lang="en-US" dirty="0"/>
              <a:t>Identifying areas of risks.  </a:t>
            </a:r>
          </a:p>
          <a:p>
            <a:pPr marL="457200" indent="-457200">
              <a:buFont typeface="Wingdings" panose="05000000000000000000" pitchFamily="2" charset="2"/>
              <a:buChar char="Ø"/>
            </a:pPr>
            <a:r>
              <a:rPr lang="en-US" dirty="0"/>
              <a:t>Defining the test completion criteria metrics. </a:t>
            </a:r>
          </a:p>
          <a:p>
            <a:pPr marL="457200" indent="-457200">
              <a:buFont typeface="Wingdings" panose="05000000000000000000" pitchFamily="2" charset="2"/>
              <a:buChar char="Ø"/>
            </a:pPr>
            <a:r>
              <a:rPr lang="en-US" dirty="0"/>
              <a:t>Identification of methodologies, techniques, and tools for various test cases. </a:t>
            </a:r>
          </a:p>
          <a:p>
            <a:pPr marL="457200" indent="-457200">
              <a:buFont typeface="Wingdings" panose="05000000000000000000" pitchFamily="2" charset="2"/>
              <a:buChar char="Ø"/>
            </a:pPr>
            <a:r>
              <a:rPr lang="en-US" dirty="0"/>
              <a:t>Identifying reporting procedures, bug classification, databases for testing, bug severity levels, and project</a:t>
            </a:r>
          </a:p>
        </p:txBody>
      </p:sp>
      <p:sp>
        <p:nvSpPr>
          <p:cNvPr id="4" name="Slide Number Placeholder 3">
            <a:extLst>
              <a:ext uri="{FF2B5EF4-FFF2-40B4-BE49-F238E27FC236}">
                <a16:creationId xmlns:a16="http://schemas.microsoft.com/office/drawing/2014/main" id="{D4C94660-F13A-AA8D-37D9-960441C92B16}"/>
              </a:ext>
            </a:extLst>
          </p:cNvPr>
          <p:cNvSpPr>
            <a:spLocks noGrp="1"/>
          </p:cNvSpPr>
          <p:nvPr>
            <p:ph type="sldNum" sz="quarter" idx="4"/>
          </p:nvPr>
        </p:nvSpPr>
        <p:spPr/>
        <p:txBody>
          <a:bodyPr/>
          <a:lstStyle/>
          <a:p>
            <a:fld id="{294A09A9-5501-47C1-A89A-A340965A2BE2}" type="slidenum">
              <a:rPr lang="en-US" smtClean="0"/>
              <a:pPr/>
              <a:t>16</a:t>
            </a:fld>
            <a:endParaRPr lang="en-US" dirty="0"/>
          </a:p>
        </p:txBody>
      </p:sp>
    </p:spTree>
    <p:extLst>
      <p:ext uri="{BB962C8B-B14F-4D97-AF65-F5344CB8AC3E}">
        <p14:creationId xmlns:p14="http://schemas.microsoft.com/office/powerpoint/2010/main" val="21621217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6700E-7345-A8DB-B23A-C124805F49A9}"/>
              </a:ext>
            </a:extLst>
          </p:cNvPr>
          <p:cNvSpPr>
            <a:spLocks noGrp="1"/>
          </p:cNvSpPr>
          <p:nvPr>
            <p:ph type="title"/>
          </p:nvPr>
        </p:nvSpPr>
        <p:spPr/>
        <p:txBody>
          <a:bodyPr/>
          <a:lstStyle/>
          <a:p>
            <a:r>
              <a:rPr lang="en-US" dirty="0"/>
              <a:t>Test Design</a:t>
            </a:r>
          </a:p>
        </p:txBody>
      </p:sp>
      <p:sp>
        <p:nvSpPr>
          <p:cNvPr id="3" name="Content Placeholder 2">
            <a:extLst>
              <a:ext uri="{FF2B5EF4-FFF2-40B4-BE49-F238E27FC236}">
                <a16:creationId xmlns:a16="http://schemas.microsoft.com/office/drawing/2014/main" id="{65A9078E-55C7-47D5-1B5A-EDD9E444D490}"/>
              </a:ext>
            </a:extLst>
          </p:cNvPr>
          <p:cNvSpPr>
            <a:spLocks noGrp="1"/>
          </p:cNvSpPr>
          <p:nvPr>
            <p:ph idx="1"/>
          </p:nvPr>
        </p:nvSpPr>
        <p:spPr>
          <a:xfrm>
            <a:off x="1167493" y="2087561"/>
            <a:ext cx="9779182" cy="3679058"/>
          </a:xfrm>
        </p:spPr>
        <p:txBody>
          <a:bodyPr/>
          <a:lstStyle/>
          <a:p>
            <a:pPr marL="457200" indent="-457200">
              <a:buFont typeface="Wingdings" panose="05000000000000000000" pitchFamily="2" charset="2"/>
              <a:buChar char="§"/>
            </a:pPr>
            <a:r>
              <a:rPr lang="en-US" dirty="0"/>
              <a:t>Determining the test objectives and their prioritization</a:t>
            </a:r>
          </a:p>
          <a:p>
            <a:pPr marL="457200" indent="-457200">
              <a:buFont typeface="Wingdings" panose="05000000000000000000" pitchFamily="2" charset="2"/>
              <a:buChar char="§"/>
            </a:pPr>
            <a:r>
              <a:rPr lang="en-US" dirty="0"/>
              <a:t>Preparing list of items to be tested</a:t>
            </a:r>
          </a:p>
          <a:p>
            <a:pPr marL="457200" indent="-457200">
              <a:buFont typeface="Wingdings" panose="05000000000000000000" pitchFamily="2" charset="2"/>
              <a:buChar char="§"/>
            </a:pPr>
            <a:r>
              <a:rPr lang="en-US" dirty="0"/>
              <a:t>Mapping items to test cases</a:t>
            </a:r>
          </a:p>
          <a:p>
            <a:pPr marL="457200" indent="-457200">
              <a:buFont typeface="Wingdings" panose="05000000000000000000" pitchFamily="2" charset="2"/>
              <a:buChar char="§"/>
            </a:pPr>
            <a:r>
              <a:rPr lang="en-US" dirty="0"/>
              <a:t>Selection of test case design techniques</a:t>
            </a:r>
          </a:p>
          <a:p>
            <a:pPr marL="457200" indent="-457200">
              <a:buFont typeface="Wingdings" panose="05000000000000000000" pitchFamily="2" charset="2"/>
              <a:buChar char="§"/>
            </a:pPr>
            <a:r>
              <a:rPr lang="en-US" dirty="0"/>
              <a:t>Creating test cases and test data</a:t>
            </a:r>
          </a:p>
          <a:p>
            <a:pPr marL="457200" indent="-457200">
              <a:buFont typeface="Wingdings" panose="05000000000000000000" pitchFamily="2" charset="2"/>
              <a:buChar char="§"/>
            </a:pPr>
            <a:r>
              <a:rPr lang="en-US" dirty="0"/>
              <a:t>Setting up the test environment and supporting tools</a:t>
            </a:r>
          </a:p>
          <a:p>
            <a:pPr marL="457200" indent="-457200">
              <a:buFont typeface="Wingdings" panose="05000000000000000000" pitchFamily="2" charset="2"/>
              <a:buChar char="§"/>
            </a:pPr>
            <a:r>
              <a:rPr lang="en-US" dirty="0"/>
              <a:t>Creating test procedure specification</a:t>
            </a:r>
          </a:p>
        </p:txBody>
      </p:sp>
      <p:sp>
        <p:nvSpPr>
          <p:cNvPr id="4" name="Slide Number Placeholder 3">
            <a:extLst>
              <a:ext uri="{FF2B5EF4-FFF2-40B4-BE49-F238E27FC236}">
                <a16:creationId xmlns:a16="http://schemas.microsoft.com/office/drawing/2014/main" id="{0D9531E9-4E18-681D-C73F-6709C55C6372}"/>
              </a:ext>
            </a:extLst>
          </p:cNvPr>
          <p:cNvSpPr>
            <a:spLocks noGrp="1"/>
          </p:cNvSpPr>
          <p:nvPr>
            <p:ph type="sldNum" sz="quarter" idx="4"/>
          </p:nvPr>
        </p:nvSpPr>
        <p:spPr/>
        <p:txBody>
          <a:bodyPr/>
          <a:lstStyle/>
          <a:p>
            <a:fld id="{294A09A9-5501-47C1-A89A-A340965A2BE2}" type="slidenum">
              <a:rPr lang="en-US" smtClean="0"/>
              <a:pPr/>
              <a:t>17</a:t>
            </a:fld>
            <a:endParaRPr lang="en-US" dirty="0"/>
          </a:p>
        </p:txBody>
      </p:sp>
    </p:spTree>
    <p:extLst>
      <p:ext uri="{BB962C8B-B14F-4D97-AF65-F5344CB8AC3E}">
        <p14:creationId xmlns:p14="http://schemas.microsoft.com/office/powerpoint/2010/main" val="40119780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94D9B-5545-61BF-21DC-B6737CCEBB07}"/>
              </a:ext>
            </a:extLst>
          </p:cNvPr>
          <p:cNvSpPr>
            <a:spLocks noGrp="1"/>
          </p:cNvSpPr>
          <p:nvPr>
            <p:ph type="title"/>
          </p:nvPr>
        </p:nvSpPr>
        <p:spPr/>
        <p:txBody>
          <a:bodyPr anchor="t"/>
          <a:lstStyle/>
          <a:p>
            <a:r>
              <a:rPr lang="en-US" sz="4400" dirty="0"/>
              <a:t>Test Execution</a:t>
            </a:r>
          </a:p>
        </p:txBody>
      </p:sp>
      <p:sp>
        <p:nvSpPr>
          <p:cNvPr id="4" name="Slide Number Placeholder 3">
            <a:extLst>
              <a:ext uri="{FF2B5EF4-FFF2-40B4-BE49-F238E27FC236}">
                <a16:creationId xmlns:a16="http://schemas.microsoft.com/office/drawing/2014/main" id="{F9613F20-89E3-87ED-63B3-390C4B261D34}"/>
              </a:ext>
            </a:extLst>
          </p:cNvPr>
          <p:cNvSpPr>
            <a:spLocks noGrp="1"/>
          </p:cNvSpPr>
          <p:nvPr>
            <p:ph type="sldNum" sz="quarter" idx="4"/>
          </p:nvPr>
        </p:nvSpPr>
        <p:spPr/>
        <p:txBody>
          <a:bodyPr/>
          <a:lstStyle/>
          <a:p>
            <a:fld id="{294A09A9-5501-47C1-A89A-A340965A2BE2}" type="slidenum">
              <a:rPr lang="en-US" smtClean="0"/>
              <a:pPr/>
              <a:t>18</a:t>
            </a:fld>
            <a:endParaRPr lang="en-US" dirty="0"/>
          </a:p>
        </p:txBody>
      </p:sp>
      <p:pic>
        <p:nvPicPr>
          <p:cNvPr id="8" name="Content Placeholder 7">
            <a:extLst>
              <a:ext uri="{FF2B5EF4-FFF2-40B4-BE49-F238E27FC236}">
                <a16:creationId xmlns:a16="http://schemas.microsoft.com/office/drawing/2014/main" id="{C29511EB-FB2E-3FFC-6B1A-0AE1DE2E3AC3}"/>
              </a:ext>
            </a:extLst>
          </p:cNvPr>
          <p:cNvPicPr>
            <a:picLocks noGrp="1" noChangeAspect="1"/>
          </p:cNvPicPr>
          <p:nvPr>
            <p:ph idx="1"/>
          </p:nvPr>
        </p:nvPicPr>
        <p:blipFill>
          <a:blip r:embed="rId2"/>
          <a:stretch>
            <a:fillRect/>
          </a:stretch>
        </p:blipFill>
        <p:spPr>
          <a:xfrm>
            <a:off x="3099615" y="1218133"/>
            <a:ext cx="6667690" cy="5377539"/>
          </a:xfrm>
        </p:spPr>
      </p:pic>
    </p:spTree>
    <p:extLst>
      <p:ext uri="{BB962C8B-B14F-4D97-AF65-F5344CB8AC3E}">
        <p14:creationId xmlns:p14="http://schemas.microsoft.com/office/powerpoint/2010/main" val="4383495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94D9B-5545-61BF-21DC-B6737CCEBB07}"/>
              </a:ext>
            </a:extLst>
          </p:cNvPr>
          <p:cNvSpPr>
            <a:spLocks noGrp="1"/>
          </p:cNvSpPr>
          <p:nvPr>
            <p:ph type="title"/>
          </p:nvPr>
        </p:nvSpPr>
        <p:spPr/>
        <p:txBody>
          <a:bodyPr anchor="t"/>
          <a:lstStyle/>
          <a:p>
            <a:r>
              <a:rPr lang="en-US" sz="4400" dirty="0"/>
              <a:t>Testing Responsibility</a:t>
            </a:r>
          </a:p>
        </p:txBody>
      </p:sp>
      <p:sp>
        <p:nvSpPr>
          <p:cNvPr id="4" name="Slide Number Placeholder 3">
            <a:extLst>
              <a:ext uri="{FF2B5EF4-FFF2-40B4-BE49-F238E27FC236}">
                <a16:creationId xmlns:a16="http://schemas.microsoft.com/office/drawing/2014/main" id="{F9613F20-89E3-87ED-63B3-390C4B261D34}"/>
              </a:ext>
            </a:extLst>
          </p:cNvPr>
          <p:cNvSpPr>
            <a:spLocks noGrp="1"/>
          </p:cNvSpPr>
          <p:nvPr>
            <p:ph type="sldNum" sz="quarter" idx="4"/>
          </p:nvPr>
        </p:nvSpPr>
        <p:spPr/>
        <p:txBody>
          <a:bodyPr/>
          <a:lstStyle/>
          <a:p>
            <a:fld id="{294A09A9-5501-47C1-A89A-A340965A2BE2}" type="slidenum">
              <a:rPr lang="en-US" smtClean="0"/>
              <a:pPr/>
              <a:t>19</a:t>
            </a:fld>
            <a:endParaRPr lang="en-US" dirty="0"/>
          </a:p>
        </p:txBody>
      </p:sp>
      <p:pic>
        <p:nvPicPr>
          <p:cNvPr id="9" name="Content Placeholder 8">
            <a:extLst>
              <a:ext uri="{FF2B5EF4-FFF2-40B4-BE49-F238E27FC236}">
                <a16:creationId xmlns:a16="http://schemas.microsoft.com/office/drawing/2014/main" id="{03BD42B3-148E-2840-87E2-ADB0603C8B1D}"/>
              </a:ext>
            </a:extLst>
          </p:cNvPr>
          <p:cNvPicPr>
            <a:picLocks noGrp="1" noChangeAspect="1"/>
          </p:cNvPicPr>
          <p:nvPr>
            <p:ph idx="1"/>
          </p:nvPr>
        </p:nvPicPr>
        <p:blipFill>
          <a:blip r:embed="rId2"/>
          <a:stretch>
            <a:fillRect/>
          </a:stretch>
        </p:blipFill>
        <p:spPr>
          <a:xfrm>
            <a:off x="1350925" y="2087563"/>
            <a:ext cx="9412363" cy="3367087"/>
          </a:xfrm>
          <a:prstGeom prst="rect">
            <a:avLst/>
          </a:prstGeom>
        </p:spPr>
      </p:pic>
    </p:spTree>
    <p:extLst>
      <p:ext uri="{BB962C8B-B14F-4D97-AF65-F5344CB8AC3E}">
        <p14:creationId xmlns:p14="http://schemas.microsoft.com/office/powerpoint/2010/main" val="698030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3D32C-0ECC-F239-4A80-58059C491ABB}"/>
              </a:ext>
            </a:extLst>
          </p:cNvPr>
          <p:cNvSpPr>
            <a:spLocks noGrp="1"/>
          </p:cNvSpPr>
          <p:nvPr>
            <p:ph type="ctrTitle"/>
          </p:nvPr>
        </p:nvSpPr>
        <p:spPr/>
        <p:txBody>
          <a:bodyPr/>
          <a:lstStyle/>
          <a:p>
            <a:r>
              <a:rPr lang="en-US" dirty="0">
                <a:solidFill>
                  <a:schemeClr val="accent6">
                    <a:lumMod val="75000"/>
                  </a:schemeClr>
                </a:solidFill>
              </a:rPr>
              <a:t>Lecture 05</a:t>
            </a:r>
          </a:p>
        </p:txBody>
      </p:sp>
      <p:sp>
        <p:nvSpPr>
          <p:cNvPr id="3" name="Subtitle 2">
            <a:extLst>
              <a:ext uri="{FF2B5EF4-FFF2-40B4-BE49-F238E27FC236}">
                <a16:creationId xmlns:a16="http://schemas.microsoft.com/office/drawing/2014/main" id="{E58BDB94-457C-9843-83E2-550DB6612580}"/>
              </a:ext>
            </a:extLst>
          </p:cNvPr>
          <p:cNvSpPr>
            <a:spLocks noGrp="1"/>
          </p:cNvSpPr>
          <p:nvPr>
            <p:ph type="subTitle" idx="1"/>
          </p:nvPr>
        </p:nvSpPr>
        <p:spPr>
          <a:xfrm>
            <a:off x="1167493" y="3539075"/>
            <a:ext cx="8994145" cy="1406101"/>
          </a:xfrm>
        </p:spPr>
        <p:txBody>
          <a:bodyPr/>
          <a:lstStyle/>
          <a:p>
            <a:r>
              <a:rPr lang="en-US" dirty="0">
                <a:solidFill>
                  <a:schemeClr val="accent6">
                    <a:lumMod val="75000"/>
                  </a:schemeClr>
                </a:solidFill>
              </a:rPr>
              <a:t>Software Testing Terminology and Methodology</a:t>
            </a:r>
          </a:p>
        </p:txBody>
      </p:sp>
    </p:spTree>
    <p:extLst>
      <p:ext uri="{BB962C8B-B14F-4D97-AF65-F5344CB8AC3E}">
        <p14:creationId xmlns:p14="http://schemas.microsoft.com/office/powerpoint/2010/main" val="17809380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C6044-D747-0B4A-7B00-506B10FFF50D}"/>
              </a:ext>
            </a:extLst>
          </p:cNvPr>
          <p:cNvSpPr>
            <a:spLocks noGrp="1"/>
          </p:cNvSpPr>
          <p:nvPr>
            <p:ph type="title"/>
          </p:nvPr>
        </p:nvSpPr>
        <p:spPr/>
        <p:txBody>
          <a:bodyPr/>
          <a:lstStyle/>
          <a:p>
            <a:r>
              <a:rPr lang="en-US" dirty="0"/>
              <a:t>Post-Execution/Test Review</a:t>
            </a:r>
          </a:p>
        </p:txBody>
      </p:sp>
      <p:sp>
        <p:nvSpPr>
          <p:cNvPr id="3" name="Content Placeholder 2">
            <a:extLst>
              <a:ext uri="{FF2B5EF4-FFF2-40B4-BE49-F238E27FC236}">
                <a16:creationId xmlns:a16="http://schemas.microsoft.com/office/drawing/2014/main" id="{BAC94F52-F18E-3BA7-7FE5-AED0D87616F8}"/>
              </a:ext>
            </a:extLst>
          </p:cNvPr>
          <p:cNvSpPr>
            <a:spLocks noGrp="1"/>
          </p:cNvSpPr>
          <p:nvPr>
            <p:ph idx="1"/>
          </p:nvPr>
        </p:nvSpPr>
        <p:spPr/>
        <p:txBody>
          <a:bodyPr/>
          <a:lstStyle/>
          <a:p>
            <a:pPr marL="457200" indent="-457200">
              <a:buFont typeface="Arial" panose="020B0604020202020204" pitchFamily="34" charset="0"/>
              <a:buChar char="•"/>
            </a:pPr>
            <a:r>
              <a:rPr lang="en-US" dirty="0"/>
              <a:t>Understanding the bug</a:t>
            </a:r>
          </a:p>
          <a:p>
            <a:pPr marL="457200" indent="-457200">
              <a:buFont typeface="Arial" panose="020B0604020202020204" pitchFamily="34" charset="0"/>
              <a:buChar char="•"/>
            </a:pPr>
            <a:r>
              <a:rPr lang="en-US" dirty="0"/>
              <a:t>Reproducing the bug</a:t>
            </a:r>
          </a:p>
          <a:p>
            <a:pPr marL="457200" indent="-457200">
              <a:buFont typeface="Arial" panose="020B0604020202020204" pitchFamily="34" charset="0"/>
              <a:buChar char="•"/>
            </a:pPr>
            <a:r>
              <a:rPr lang="en-US" dirty="0" err="1"/>
              <a:t>Analysing</a:t>
            </a:r>
            <a:r>
              <a:rPr lang="en-US" dirty="0"/>
              <a:t> the nature and cause of the bug</a:t>
            </a:r>
          </a:p>
          <a:p>
            <a:endParaRPr lang="en-US" dirty="0"/>
          </a:p>
        </p:txBody>
      </p:sp>
      <p:sp>
        <p:nvSpPr>
          <p:cNvPr id="4" name="Slide Number Placeholder 3">
            <a:extLst>
              <a:ext uri="{FF2B5EF4-FFF2-40B4-BE49-F238E27FC236}">
                <a16:creationId xmlns:a16="http://schemas.microsoft.com/office/drawing/2014/main" id="{0EF9300D-5BB8-8EC7-3F18-500654ED618E}"/>
              </a:ext>
            </a:extLst>
          </p:cNvPr>
          <p:cNvSpPr>
            <a:spLocks noGrp="1"/>
          </p:cNvSpPr>
          <p:nvPr>
            <p:ph type="sldNum" sz="quarter" idx="4"/>
          </p:nvPr>
        </p:nvSpPr>
        <p:spPr/>
        <p:txBody>
          <a:bodyPr/>
          <a:lstStyle/>
          <a:p>
            <a:fld id="{294A09A9-5501-47C1-A89A-A340965A2BE2}" type="slidenum">
              <a:rPr lang="en-US" smtClean="0"/>
              <a:pPr/>
              <a:t>20</a:t>
            </a:fld>
            <a:endParaRPr lang="en-US" dirty="0"/>
          </a:p>
        </p:txBody>
      </p:sp>
    </p:spTree>
    <p:extLst>
      <p:ext uri="{BB962C8B-B14F-4D97-AF65-F5344CB8AC3E}">
        <p14:creationId xmlns:p14="http://schemas.microsoft.com/office/powerpoint/2010/main" val="27691606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94D9B-5545-61BF-21DC-B6737CCEBB07}"/>
              </a:ext>
            </a:extLst>
          </p:cNvPr>
          <p:cNvSpPr>
            <a:spLocks noGrp="1"/>
          </p:cNvSpPr>
          <p:nvPr>
            <p:ph type="title"/>
          </p:nvPr>
        </p:nvSpPr>
        <p:spPr/>
        <p:txBody>
          <a:bodyPr anchor="t"/>
          <a:lstStyle/>
          <a:p>
            <a:r>
              <a:rPr lang="en-US" sz="4400" dirty="0"/>
              <a:t>Testing Methodology</a:t>
            </a:r>
          </a:p>
        </p:txBody>
      </p:sp>
      <p:sp>
        <p:nvSpPr>
          <p:cNvPr id="4" name="Slide Number Placeholder 3">
            <a:extLst>
              <a:ext uri="{FF2B5EF4-FFF2-40B4-BE49-F238E27FC236}">
                <a16:creationId xmlns:a16="http://schemas.microsoft.com/office/drawing/2014/main" id="{F9613F20-89E3-87ED-63B3-390C4B261D34}"/>
              </a:ext>
            </a:extLst>
          </p:cNvPr>
          <p:cNvSpPr>
            <a:spLocks noGrp="1"/>
          </p:cNvSpPr>
          <p:nvPr>
            <p:ph type="sldNum" sz="quarter" idx="4"/>
          </p:nvPr>
        </p:nvSpPr>
        <p:spPr/>
        <p:txBody>
          <a:bodyPr/>
          <a:lstStyle/>
          <a:p>
            <a:fld id="{294A09A9-5501-47C1-A89A-A340965A2BE2}" type="slidenum">
              <a:rPr lang="en-US" smtClean="0"/>
              <a:pPr/>
              <a:t>21</a:t>
            </a:fld>
            <a:endParaRPr lang="en-US" dirty="0"/>
          </a:p>
        </p:txBody>
      </p:sp>
      <p:pic>
        <p:nvPicPr>
          <p:cNvPr id="7" name="Content Placeholder 6">
            <a:extLst>
              <a:ext uri="{FF2B5EF4-FFF2-40B4-BE49-F238E27FC236}">
                <a16:creationId xmlns:a16="http://schemas.microsoft.com/office/drawing/2014/main" id="{DF535749-077F-60A3-34E3-8B56CD7FA13B}"/>
              </a:ext>
            </a:extLst>
          </p:cNvPr>
          <p:cNvPicPr>
            <a:picLocks noGrp="1" noChangeAspect="1"/>
          </p:cNvPicPr>
          <p:nvPr>
            <p:ph idx="1"/>
          </p:nvPr>
        </p:nvPicPr>
        <p:blipFill>
          <a:blip r:embed="rId2"/>
          <a:stretch>
            <a:fillRect/>
          </a:stretch>
        </p:blipFill>
        <p:spPr>
          <a:xfrm>
            <a:off x="3628102" y="1088413"/>
            <a:ext cx="5894035" cy="5388587"/>
          </a:xfrm>
        </p:spPr>
      </p:pic>
    </p:spTree>
    <p:extLst>
      <p:ext uri="{BB962C8B-B14F-4D97-AF65-F5344CB8AC3E}">
        <p14:creationId xmlns:p14="http://schemas.microsoft.com/office/powerpoint/2010/main" val="19612201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A6B9C-FA90-0F64-6681-A1B8E9A21A62}"/>
              </a:ext>
            </a:extLst>
          </p:cNvPr>
          <p:cNvSpPr>
            <a:spLocks noGrp="1"/>
          </p:cNvSpPr>
          <p:nvPr>
            <p:ph type="title"/>
          </p:nvPr>
        </p:nvSpPr>
        <p:spPr/>
        <p:txBody>
          <a:bodyPr/>
          <a:lstStyle/>
          <a:p>
            <a:r>
              <a:rPr lang="en-US" dirty="0"/>
              <a:t>V-Testing Life Cycle Model</a:t>
            </a:r>
          </a:p>
        </p:txBody>
      </p:sp>
      <p:pic>
        <p:nvPicPr>
          <p:cNvPr id="6" name="Content Placeholder 5">
            <a:extLst>
              <a:ext uri="{FF2B5EF4-FFF2-40B4-BE49-F238E27FC236}">
                <a16:creationId xmlns:a16="http://schemas.microsoft.com/office/drawing/2014/main" id="{636F6F6F-CE21-CD40-4FB6-F70CCEE479E0}"/>
              </a:ext>
            </a:extLst>
          </p:cNvPr>
          <p:cNvPicPr>
            <a:picLocks noGrp="1" noChangeAspect="1"/>
          </p:cNvPicPr>
          <p:nvPr>
            <p:ph idx="1"/>
          </p:nvPr>
        </p:nvPicPr>
        <p:blipFill>
          <a:blip r:embed="rId2"/>
          <a:stretch>
            <a:fillRect/>
          </a:stretch>
        </p:blipFill>
        <p:spPr>
          <a:xfrm>
            <a:off x="2743202" y="1809555"/>
            <a:ext cx="6548282" cy="4914194"/>
          </a:xfrm>
        </p:spPr>
      </p:pic>
      <p:sp>
        <p:nvSpPr>
          <p:cNvPr id="4" name="Slide Number Placeholder 3">
            <a:extLst>
              <a:ext uri="{FF2B5EF4-FFF2-40B4-BE49-F238E27FC236}">
                <a16:creationId xmlns:a16="http://schemas.microsoft.com/office/drawing/2014/main" id="{1CAC35BE-2725-B838-B992-91843E543997}"/>
              </a:ext>
            </a:extLst>
          </p:cNvPr>
          <p:cNvSpPr>
            <a:spLocks noGrp="1"/>
          </p:cNvSpPr>
          <p:nvPr>
            <p:ph type="sldNum" sz="quarter" idx="4"/>
          </p:nvPr>
        </p:nvSpPr>
        <p:spPr/>
        <p:txBody>
          <a:bodyPr/>
          <a:lstStyle/>
          <a:p>
            <a:fld id="{294A09A9-5501-47C1-A89A-A340965A2BE2}" type="slidenum">
              <a:rPr lang="en-US" smtClean="0"/>
              <a:pPr/>
              <a:t>22</a:t>
            </a:fld>
            <a:endParaRPr lang="en-US" dirty="0"/>
          </a:p>
        </p:txBody>
      </p:sp>
    </p:spTree>
    <p:extLst>
      <p:ext uri="{BB962C8B-B14F-4D97-AF65-F5344CB8AC3E}">
        <p14:creationId xmlns:p14="http://schemas.microsoft.com/office/powerpoint/2010/main" val="3272008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F348F5-7233-D929-8268-1AE09DF0F3BB}"/>
              </a:ext>
            </a:extLst>
          </p:cNvPr>
          <p:cNvSpPr>
            <a:spLocks noGrp="1"/>
          </p:cNvSpPr>
          <p:nvPr>
            <p:ph type="title"/>
          </p:nvPr>
        </p:nvSpPr>
        <p:spPr>
          <a:xfrm>
            <a:off x="1167492" y="381000"/>
            <a:ext cx="9779183" cy="1325563"/>
          </a:xfrm>
        </p:spPr>
        <p:txBody>
          <a:bodyPr anchor="b">
            <a:normAutofit/>
          </a:bodyPr>
          <a:lstStyle/>
          <a:p>
            <a:r>
              <a:rPr lang="en-US" dirty="0"/>
              <a:t>Definitions</a:t>
            </a:r>
          </a:p>
        </p:txBody>
      </p:sp>
      <p:pic>
        <p:nvPicPr>
          <p:cNvPr id="7" name="Picture 6">
            <a:extLst>
              <a:ext uri="{FF2B5EF4-FFF2-40B4-BE49-F238E27FC236}">
                <a16:creationId xmlns:a16="http://schemas.microsoft.com/office/drawing/2014/main" id="{F5D55171-695F-1909-0918-C821326BA15B}"/>
              </a:ext>
            </a:extLst>
          </p:cNvPr>
          <p:cNvPicPr>
            <a:picLocks noChangeAspect="1"/>
          </p:cNvPicPr>
          <p:nvPr/>
        </p:nvPicPr>
        <p:blipFill rotWithShape="1">
          <a:blip r:embed="rId2"/>
          <a:srcRect l="183" r="15256" b="1"/>
          <a:stretch/>
        </p:blipFill>
        <p:spPr>
          <a:xfrm>
            <a:off x="1167493" y="2528203"/>
            <a:ext cx="4663440" cy="2828613"/>
          </a:xfrm>
          <a:prstGeom prst="rect">
            <a:avLst/>
          </a:prstGeom>
          <a:noFill/>
        </p:spPr>
      </p:pic>
      <p:sp>
        <p:nvSpPr>
          <p:cNvPr id="12" name="Slide Number Placeholder 3">
            <a:extLst>
              <a:ext uri="{FF2B5EF4-FFF2-40B4-BE49-F238E27FC236}">
                <a16:creationId xmlns:a16="http://schemas.microsoft.com/office/drawing/2014/main" id="{8A520B6C-00D1-4E5B-8FC4-CA5FF9E20609}"/>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3</a:t>
            </a:fld>
            <a:endParaRPr lang="en-US"/>
          </a:p>
        </p:txBody>
      </p:sp>
      <p:sp>
        <p:nvSpPr>
          <p:cNvPr id="5" name="Content Placeholder 4">
            <a:extLst>
              <a:ext uri="{FF2B5EF4-FFF2-40B4-BE49-F238E27FC236}">
                <a16:creationId xmlns:a16="http://schemas.microsoft.com/office/drawing/2014/main" id="{4E0215B6-6B8B-98A5-6E56-C9A0B8D3FAEA}"/>
              </a:ext>
            </a:extLst>
          </p:cNvPr>
          <p:cNvSpPr>
            <a:spLocks noGrp="1"/>
          </p:cNvSpPr>
          <p:nvPr>
            <p:ph idx="10"/>
          </p:nvPr>
        </p:nvSpPr>
        <p:spPr>
          <a:xfrm>
            <a:off x="6283235" y="2528203"/>
            <a:ext cx="4663440" cy="2828613"/>
          </a:xfrm>
        </p:spPr>
        <p:txBody>
          <a:bodyPr>
            <a:normAutofit/>
          </a:bodyPr>
          <a:lstStyle/>
          <a:p>
            <a:pPr marL="457200" indent="-457200">
              <a:buFont typeface="Arial" panose="020B0604020202020204" pitchFamily="34" charset="0"/>
              <a:buChar char="•"/>
            </a:pPr>
            <a:r>
              <a:rPr lang="en-US" sz="1900" b="1"/>
              <a:t>Failure:</a:t>
            </a:r>
            <a:r>
              <a:rPr lang="en-US" sz="1900"/>
              <a:t> when results or </a:t>
            </a:r>
            <a:r>
              <a:rPr lang="en-US" sz="1900" err="1"/>
              <a:t>behaviour</a:t>
            </a:r>
            <a:r>
              <a:rPr lang="en-US" sz="1900"/>
              <a:t> of the system under test are different as compared to specified expectations, then failure exists.</a:t>
            </a:r>
          </a:p>
          <a:p>
            <a:pPr marL="457200" indent="-457200">
              <a:buFont typeface="Arial" panose="020B0604020202020204" pitchFamily="34" charset="0"/>
              <a:buChar char="•"/>
            </a:pPr>
            <a:r>
              <a:rPr lang="en-US" sz="1900" b="1"/>
              <a:t>Fault/Defect/Bug: </a:t>
            </a:r>
            <a:r>
              <a:rPr lang="en-US" sz="1900"/>
              <a:t>Fault is a condition that in actual causes a system to produce failure. One failure may be due to one or more bugs and one bug may cause one or more failures.</a:t>
            </a:r>
            <a:endParaRPr lang="en-US" sz="1900" b="1"/>
          </a:p>
        </p:txBody>
      </p:sp>
    </p:spTree>
    <p:extLst>
      <p:ext uri="{BB962C8B-B14F-4D97-AF65-F5344CB8AC3E}">
        <p14:creationId xmlns:p14="http://schemas.microsoft.com/office/powerpoint/2010/main" val="4054131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579DA30-6F49-CF77-F16F-8120A42801A1}"/>
              </a:ext>
            </a:extLst>
          </p:cNvPr>
          <p:cNvSpPr>
            <a:spLocks noGrp="1"/>
          </p:cNvSpPr>
          <p:nvPr>
            <p:ph type="title"/>
          </p:nvPr>
        </p:nvSpPr>
        <p:spPr/>
        <p:txBody>
          <a:bodyPr/>
          <a:lstStyle/>
          <a:p>
            <a:r>
              <a:rPr lang="en-US" dirty="0"/>
              <a:t>Definitions</a:t>
            </a:r>
          </a:p>
        </p:txBody>
      </p:sp>
      <p:sp>
        <p:nvSpPr>
          <p:cNvPr id="9" name="Content Placeholder 8">
            <a:extLst>
              <a:ext uri="{FF2B5EF4-FFF2-40B4-BE49-F238E27FC236}">
                <a16:creationId xmlns:a16="http://schemas.microsoft.com/office/drawing/2014/main" id="{A0F89A93-BE4B-C88D-FCC6-4064C59AB079}"/>
              </a:ext>
            </a:extLst>
          </p:cNvPr>
          <p:cNvSpPr>
            <a:spLocks noGrp="1"/>
          </p:cNvSpPr>
          <p:nvPr>
            <p:ph idx="1"/>
          </p:nvPr>
        </p:nvSpPr>
        <p:spPr/>
        <p:txBody>
          <a:bodyPr/>
          <a:lstStyle/>
          <a:p>
            <a:pPr marL="457200" indent="-457200">
              <a:buFont typeface="Arial" panose="020B0604020202020204" pitchFamily="34" charset="0"/>
              <a:buChar char="•"/>
            </a:pPr>
            <a:r>
              <a:rPr lang="en-US" b="1" dirty="0"/>
              <a:t>Error: </a:t>
            </a:r>
            <a:r>
              <a:rPr lang="en-US" dirty="0"/>
              <a:t>Whenever a development team member makes a mistake in any phase of SDLC, errors are produced.</a:t>
            </a:r>
          </a:p>
        </p:txBody>
      </p:sp>
      <p:sp>
        <p:nvSpPr>
          <p:cNvPr id="4" name="Slide Number Placeholder 3">
            <a:extLst>
              <a:ext uri="{FF2B5EF4-FFF2-40B4-BE49-F238E27FC236}">
                <a16:creationId xmlns:a16="http://schemas.microsoft.com/office/drawing/2014/main" id="{1E10B8E8-CC4D-36DE-DB0D-BF3F3BB0BE59}"/>
              </a:ext>
            </a:extLst>
          </p:cNvPr>
          <p:cNvSpPr>
            <a:spLocks noGrp="1"/>
          </p:cNvSpPr>
          <p:nvPr>
            <p:ph type="sldNum" sz="quarter" idx="4"/>
          </p:nvPr>
        </p:nvSpPr>
        <p:spPr/>
        <p:txBody>
          <a:bodyPr/>
          <a:lstStyle/>
          <a:p>
            <a:fld id="{294A09A9-5501-47C1-A89A-A340965A2BE2}" type="slidenum">
              <a:rPr lang="en-US" smtClean="0"/>
              <a:pPr/>
              <a:t>4</a:t>
            </a:fld>
            <a:endParaRPr lang="en-US" dirty="0"/>
          </a:p>
        </p:txBody>
      </p:sp>
      <p:pic>
        <p:nvPicPr>
          <p:cNvPr id="11" name="Picture 10">
            <a:extLst>
              <a:ext uri="{FF2B5EF4-FFF2-40B4-BE49-F238E27FC236}">
                <a16:creationId xmlns:a16="http://schemas.microsoft.com/office/drawing/2014/main" id="{B0E6ECD0-CCBE-2218-B246-8205FB7EA302}"/>
              </a:ext>
            </a:extLst>
          </p:cNvPr>
          <p:cNvPicPr>
            <a:picLocks noChangeAspect="1"/>
          </p:cNvPicPr>
          <p:nvPr/>
        </p:nvPicPr>
        <p:blipFill>
          <a:blip r:embed="rId2"/>
          <a:stretch>
            <a:fillRect/>
          </a:stretch>
        </p:blipFill>
        <p:spPr>
          <a:xfrm>
            <a:off x="3540803" y="3635477"/>
            <a:ext cx="4824452" cy="1452716"/>
          </a:xfrm>
          <a:prstGeom prst="rect">
            <a:avLst/>
          </a:prstGeom>
        </p:spPr>
      </p:pic>
    </p:spTree>
    <p:extLst>
      <p:ext uri="{BB962C8B-B14F-4D97-AF65-F5344CB8AC3E}">
        <p14:creationId xmlns:p14="http://schemas.microsoft.com/office/powerpoint/2010/main" val="1429488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E2E2F-52ED-8388-B996-7B7EF1C8AB6B}"/>
              </a:ext>
            </a:extLst>
          </p:cNvPr>
          <p:cNvSpPr>
            <a:spLocks noGrp="1"/>
          </p:cNvSpPr>
          <p:nvPr>
            <p:ph type="title"/>
          </p:nvPr>
        </p:nvSpPr>
        <p:spPr>
          <a:xfrm>
            <a:off x="1167492" y="381000"/>
            <a:ext cx="9779183" cy="1325563"/>
          </a:xfrm>
        </p:spPr>
        <p:txBody>
          <a:bodyPr anchor="b">
            <a:normAutofit/>
          </a:bodyPr>
          <a:lstStyle/>
          <a:p>
            <a:r>
              <a:rPr lang="en-US" dirty="0"/>
              <a:t>An Example</a:t>
            </a:r>
          </a:p>
        </p:txBody>
      </p:sp>
      <p:pic>
        <p:nvPicPr>
          <p:cNvPr id="6" name="Content Placeholder 5">
            <a:extLst>
              <a:ext uri="{FF2B5EF4-FFF2-40B4-BE49-F238E27FC236}">
                <a16:creationId xmlns:a16="http://schemas.microsoft.com/office/drawing/2014/main" id="{B6DE1778-5F93-DEDF-5599-3CE3C9D330A4}"/>
              </a:ext>
            </a:extLst>
          </p:cNvPr>
          <p:cNvPicPr>
            <a:picLocks noGrp="1" noChangeAspect="1"/>
          </p:cNvPicPr>
          <p:nvPr>
            <p:ph idx="1"/>
          </p:nvPr>
        </p:nvPicPr>
        <p:blipFill>
          <a:blip r:embed="rId2"/>
          <a:stretch>
            <a:fillRect/>
          </a:stretch>
        </p:blipFill>
        <p:spPr>
          <a:xfrm>
            <a:off x="478128" y="2109869"/>
            <a:ext cx="5215073" cy="3361783"/>
          </a:xfrm>
          <a:noFill/>
        </p:spPr>
      </p:pic>
      <p:sp>
        <p:nvSpPr>
          <p:cNvPr id="4" name="Slide Number Placeholder 3">
            <a:extLst>
              <a:ext uri="{FF2B5EF4-FFF2-40B4-BE49-F238E27FC236}">
                <a16:creationId xmlns:a16="http://schemas.microsoft.com/office/drawing/2014/main" id="{1B091676-87F3-E3F9-0603-165A650BC53F}"/>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5</a:t>
            </a:fld>
            <a:endParaRPr lang="en-US"/>
          </a:p>
        </p:txBody>
      </p:sp>
      <p:sp>
        <p:nvSpPr>
          <p:cNvPr id="11" name="Content Placeholder 4">
            <a:extLst>
              <a:ext uri="{FF2B5EF4-FFF2-40B4-BE49-F238E27FC236}">
                <a16:creationId xmlns:a16="http://schemas.microsoft.com/office/drawing/2014/main" id="{42356158-5E5A-ED76-07EE-A03386D48025}"/>
              </a:ext>
            </a:extLst>
          </p:cNvPr>
          <p:cNvSpPr>
            <a:spLocks noGrp="1"/>
          </p:cNvSpPr>
          <p:nvPr>
            <p:ph idx="10"/>
          </p:nvPr>
        </p:nvSpPr>
        <p:spPr>
          <a:xfrm>
            <a:off x="6223334" y="2014693"/>
            <a:ext cx="5215073" cy="3751926"/>
          </a:xfrm>
        </p:spPr>
        <p:txBody>
          <a:bodyPr/>
          <a:lstStyle/>
          <a:p>
            <a:r>
              <a:rPr lang="en-US" sz="2200" dirty="0">
                <a:solidFill>
                  <a:srgbClr val="FF0000"/>
                </a:solidFill>
              </a:rPr>
              <a:t>Failure</a:t>
            </a:r>
            <a:r>
              <a:rPr lang="en-US" sz="2200" dirty="0"/>
              <a:t>: When this module will be executed, the value of x will not be printed</a:t>
            </a:r>
          </a:p>
          <a:p>
            <a:r>
              <a:rPr lang="en-US" sz="2200" dirty="0">
                <a:solidFill>
                  <a:srgbClr val="FF0000"/>
                </a:solidFill>
              </a:rPr>
              <a:t>Bug/defect/fault</a:t>
            </a:r>
            <a:r>
              <a:rPr lang="en-US" sz="2200" dirty="0"/>
              <a:t>: A condition is preventing the body of while loop to be executed.</a:t>
            </a:r>
          </a:p>
          <a:p>
            <a:r>
              <a:rPr lang="en-US" sz="2200" dirty="0">
                <a:solidFill>
                  <a:srgbClr val="FF0000"/>
                </a:solidFill>
              </a:rPr>
              <a:t>Error</a:t>
            </a:r>
            <a:r>
              <a:rPr lang="en-US" sz="2200" dirty="0"/>
              <a:t>: a semicolon being misplaced after the while loop which is not its correct syntax and it is not allowing the loop to execute</a:t>
            </a:r>
          </a:p>
        </p:txBody>
      </p:sp>
    </p:spTree>
    <p:extLst>
      <p:ext uri="{BB962C8B-B14F-4D97-AF65-F5344CB8AC3E}">
        <p14:creationId xmlns:p14="http://schemas.microsoft.com/office/powerpoint/2010/main" val="1093070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BB0115CA-9C0A-50FD-89AB-0FAFE8C06D3C}"/>
              </a:ext>
            </a:extLst>
          </p:cNvPr>
          <p:cNvSpPr>
            <a:spLocks noGrp="1"/>
          </p:cNvSpPr>
          <p:nvPr>
            <p:ph type="title"/>
          </p:nvPr>
        </p:nvSpPr>
        <p:spPr>
          <a:xfrm>
            <a:off x="1167492" y="381000"/>
            <a:ext cx="9779183" cy="1325563"/>
          </a:xfrm>
        </p:spPr>
        <p:txBody>
          <a:bodyPr/>
          <a:lstStyle/>
          <a:p>
            <a:r>
              <a:rPr lang="en-US" dirty="0"/>
              <a:t>Test Case Template</a:t>
            </a:r>
          </a:p>
        </p:txBody>
      </p:sp>
      <p:pic>
        <p:nvPicPr>
          <p:cNvPr id="11" name="Content Placeholder 10">
            <a:extLst>
              <a:ext uri="{FF2B5EF4-FFF2-40B4-BE49-F238E27FC236}">
                <a16:creationId xmlns:a16="http://schemas.microsoft.com/office/drawing/2014/main" id="{F22EADE8-4BD7-0BF2-6242-1BE886858110}"/>
              </a:ext>
            </a:extLst>
          </p:cNvPr>
          <p:cNvPicPr>
            <a:picLocks noGrp="1" noChangeAspect="1"/>
          </p:cNvPicPr>
          <p:nvPr>
            <p:ph idx="1"/>
          </p:nvPr>
        </p:nvPicPr>
        <p:blipFill>
          <a:blip r:embed="rId2"/>
          <a:stretch>
            <a:fillRect/>
          </a:stretch>
        </p:blipFill>
        <p:spPr>
          <a:xfrm>
            <a:off x="3067664" y="2120752"/>
            <a:ext cx="4763730" cy="3586178"/>
          </a:xfrm>
        </p:spPr>
      </p:pic>
      <p:sp>
        <p:nvSpPr>
          <p:cNvPr id="4" name="Slide Number Placeholder 3">
            <a:extLst>
              <a:ext uri="{FF2B5EF4-FFF2-40B4-BE49-F238E27FC236}">
                <a16:creationId xmlns:a16="http://schemas.microsoft.com/office/drawing/2014/main" id="{7D329471-1069-589B-B599-11BC3E8D6851}"/>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6</a:t>
            </a:fld>
            <a:endParaRPr lang="en-US"/>
          </a:p>
        </p:txBody>
      </p:sp>
    </p:spTree>
    <p:extLst>
      <p:ext uri="{BB962C8B-B14F-4D97-AF65-F5344CB8AC3E}">
        <p14:creationId xmlns:p14="http://schemas.microsoft.com/office/powerpoint/2010/main" val="842507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62A83-CFD0-5AD5-C6F8-38AAAFA3B365}"/>
              </a:ext>
            </a:extLst>
          </p:cNvPr>
          <p:cNvSpPr>
            <a:spLocks noGrp="1"/>
          </p:cNvSpPr>
          <p:nvPr>
            <p:ph type="title"/>
          </p:nvPr>
        </p:nvSpPr>
        <p:spPr/>
        <p:txBody>
          <a:bodyPr/>
          <a:lstStyle/>
          <a:p>
            <a:r>
              <a:rPr lang="en-US" dirty="0"/>
              <a:t>Life Cycle of a Bug</a:t>
            </a:r>
          </a:p>
        </p:txBody>
      </p:sp>
      <p:pic>
        <p:nvPicPr>
          <p:cNvPr id="7" name="Content Placeholder 6">
            <a:extLst>
              <a:ext uri="{FF2B5EF4-FFF2-40B4-BE49-F238E27FC236}">
                <a16:creationId xmlns:a16="http://schemas.microsoft.com/office/drawing/2014/main" id="{6B2CE7B2-6B5A-8858-9C12-C6C59100ABCF}"/>
              </a:ext>
            </a:extLst>
          </p:cNvPr>
          <p:cNvPicPr>
            <a:picLocks noGrp="1" noChangeAspect="1"/>
          </p:cNvPicPr>
          <p:nvPr>
            <p:ph idx="1"/>
          </p:nvPr>
        </p:nvPicPr>
        <p:blipFill>
          <a:blip r:embed="rId2"/>
          <a:stretch>
            <a:fillRect/>
          </a:stretch>
        </p:blipFill>
        <p:spPr>
          <a:xfrm>
            <a:off x="1987824" y="1930425"/>
            <a:ext cx="8138518" cy="4202063"/>
          </a:xfrm>
        </p:spPr>
      </p:pic>
      <p:sp>
        <p:nvSpPr>
          <p:cNvPr id="4" name="Slide Number Placeholder 3">
            <a:extLst>
              <a:ext uri="{FF2B5EF4-FFF2-40B4-BE49-F238E27FC236}">
                <a16:creationId xmlns:a16="http://schemas.microsoft.com/office/drawing/2014/main" id="{B3B84D07-4350-E460-B83F-E0E8D9242474}"/>
              </a:ext>
            </a:extLst>
          </p:cNvPr>
          <p:cNvSpPr>
            <a:spLocks noGrp="1"/>
          </p:cNvSpPr>
          <p:nvPr>
            <p:ph type="sldNum" sz="quarter" idx="4"/>
          </p:nvPr>
        </p:nvSpPr>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1981300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9CB2796-90EA-A8F7-532E-299ADAFE6881}"/>
              </a:ext>
            </a:extLst>
          </p:cNvPr>
          <p:cNvSpPr>
            <a:spLocks noGrp="1"/>
          </p:cNvSpPr>
          <p:nvPr>
            <p:ph type="title"/>
          </p:nvPr>
        </p:nvSpPr>
        <p:spPr/>
        <p:txBody>
          <a:bodyPr/>
          <a:lstStyle/>
          <a:p>
            <a:r>
              <a:rPr lang="en-US" dirty="0"/>
              <a:t>LIFE CYCLE OF A BUG</a:t>
            </a:r>
          </a:p>
        </p:txBody>
      </p:sp>
      <p:sp>
        <p:nvSpPr>
          <p:cNvPr id="6" name="Content Placeholder 5">
            <a:extLst>
              <a:ext uri="{FF2B5EF4-FFF2-40B4-BE49-F238E27FC236}">
                <a16:creationId xmlns:a16="http://schemas.microsoft.com/office/drawing/2014/main" id="{7458DB70-A895-6A09-7F14-51FC4A8DDAE8}"/>
              </a:ext>
            </a:extLst>
          </p:cNvPr>
          <p:cNvSpPr>
            <a:spLocks noGrp="1"/>
          </p:cNvSpPr>
          <p:nvPr>
            <p:ph idx="1"/>
          </p:nvPr>
        </p:nvSpPr>
        <p:spPr/>
        <p:txBody>
          <a:bodyPr/>
          <a:lstStyle/>
          <a:p>
            <a:r>
              <a:rPr lang="en-US" dirty="0"/>
              <a:t>This phase is where the errors and bugs are introduced in the software. Thus, a phase may have its own errors as well as bugs received from the previous phase.</a:t>
            </a:r>
          </a:p>
        </p:txBody>
      </p:sp>
      <p:sp>
        <p:nvSpPr>
          <p:cNvPr id="4" name="Slide Number Placeholder 3">
            <a:extLst>
              <a:ext uri="{FF2B5EF4-FFF2-40B4-BE49-F238E27FC236}">
                <a16:creationId xmlns:a16="http://schemas.microsoft.com/office/drawing/2014/main" id="{3A1123E0-D4CF-9611-39C3-F393AFAAF821}"/>
              </a:ext>
            </a:extLst>
          </p:cNvPr>
          <p:cNvSpPr>
            <a:spLocks noGrp="1"/>
          </p:cNvSpPr>
          <p:nvPr>
            <p:ph type="sldNum" sz="quarter" idx="4"/>
          </p:nvPr>
        </p:nvSpPr>
        <p:spPr/>
        <p:txBody>
          <a:bodyPr/>
          <a:lstStyle/>
          <a:p>
            <a:fld id="{294A09A9-5501-47C1-A89A-A340965A2BE2}" type="slidenum">
              <a:rPr lang="en-US" smtClean="0"/>
              <a:pPr/>
              <a:t>8</a:t>
            </a:fld>
            <a:endParaRPr lang="en-US" dirty="0"/>
          </a:p>
        </p:txBody>
      </p:sp>
      <p:sp>
        <p:nvSpPr>
          <p:cNvPr id="7" name="Content Placeholder 6">
            <a:extLst>
              <a:ext uri="{FF2B5EF4-FFF2-40B4-BE49-F238E27FC236}">
                <a16:creationId xmlns:a16="http://schemas.microsoft.com/office/drawing/2014/main" id="{01B7BE6C-882B-B3EB-1E84-3AEF24073C5B}"/>
              </a:ext>
            </a:extLst>
          </p:cNvPr>
          <p:cNvSpPr>
            <a:spLocks noGrp="1"/>
          </p:cNvSpPr>
          <p:nvPr>
            <p:ph idx="10"/>
          </p:nvPr>
        </p:nvSpPr>
        <p:spPr>
          <a:xfrm>
            <a:off x="6283235" y="2528203"/>
            <a:ext cx="4663440" cy="3948797"/>
          </a:xfrm>
        </p:spPr>
        <p:txBody>
          <a:bodyPr/>
          <a:lstStyle/>
          <a:p>
            <a:r>
              <a:rPr lang="en-US" dirty="0"/>
              <a:t>In this phase, when we observe failures, the following activities are performed to get rid of the bugs.</a:t>
            </a:r>
          </a:p>
          <a:p>
            <a:pPr marL="342900" indent="-342900">
              <a:buFont typeface="Wingdings" panose="05000000000000000000" pitchFamily="2" charset="2"/>
              <a:buChar char="Ø"/>
            </a:pPr>
            <a:r>
              <a:rPr lang="en-US" dirty="0"/>
              <a:t>Bug classification: we observe the failure and classify the bugs according to its nature.</a:t>
            </a:r>
          </a:p>
          <a:p>
            <a:pPr marL="342900" indent="-342900">
              <a:buFont typeface="Wingdings" panose="05000000000000000000" pitchFamily="2" charset="2"/>
              <a:buChar char="Ø"/>
            </a:pPr>
            <a:r>
              <a:rPr lang="en-US" dirty="0"/>
              <a:t>Bug isolation: Bug isolation is the activity by which we locate the module in which the bug appears.</a:t>
            </a:r>
          </a:p>
          <a:p>
            <a:pPr marL="342900" indent="-342900">
              <a:buFont typeface="Wingdings" panose="05000000000000000000" pitchFamily="2" charset="2"/>
              <a:buChar char="Ø"/>
            </a:pPr>
            <a:r>
              <a:rPr lang="en-US" dirty="0"/>
              <a:t>Bug resolution: Once we have isolated the bug, we back-trace the design to pinpoint the location of the error.</a:t>
            </a:r>
          </a:p>
        </p:txBody>
      </p:sp>
      <p:sp>
        <p:nvSpPr>
          <p:cNvPr id="8" name="Content Placeholder 7">
            <a:extLst>
              <a:ext uri="{FF2B5EF4-FFF2-40B4-BE49-F238E27FC236}">
                <a16:creationId xmlns:a16="http://schemas.microsoft.com/office/drawing/2014/main" id="{D95E7096-33B9-5162-EA9C-A3DA6B192F4B}"/>
              </a:ext>
            </a:extLst>
          </p:cNvPr>
          <p:cNvSpPr>
            <a:spLocks noGrp="1"/>
          </p:cNvSpPr>
          <p:nvPr>
            <p:ph idx="11"/>
          </p:nvPr>
        </p:nvSpPr>
        <p:spPr/>
        <p:txBody>
          <a:bodyPr/>
          <a:lstStyle/>
          <a:p>
            <a:r>
              <a:rPr lang="en-US" dirty="0"/>
              <a:t>Bugs-In Phase</a:t>
            </a:r>
          </a:p>
        </p:txBody>
      </p:sp>
      <p:sp>
        <p:nvSpPr>
          <p:cNvPr id="9" name="Content Placeholder 8">
            <a:extLst>
              <a:ext uri="{FF2B5EF4-FFF2-40B4-BE49-F238E27FC236}">
                <a16:creationId xmlns:a16="http://schemas.microsoft.com/office/drawing/2014/main" id="{D859CE4C-3C55-D1CB-ED06-2BEE4975648E}"/>
              </a:ext>
            </a:extLst>
          </p:cNvPr>
          <p:cNvSpPr>
            <a:spLocks noGrp="1"/>
          </p:cNvSpPr>
          <p:nvPr>
            <p:ph idx="12"/>
          </p:nvPr>
        </p:nvSpPr>
        <p:spPr/>
        <p:txBody>
          <a:bodyPr/>
          <a:lstStyle/>
          <a:p>
            <a:r>
              <a:rPr lang="en-US" dirty="0"/>
              <a:t>Bugs-Out Phase</a:t>
            </a:r>
          </a:p>
        </p:txBody>
      </p:sp>
    </p:spTree>
    <p:extLst>
      <p:ext uri="{BB962C8B-B14F-4D97-AF65-F5344CB8AC3E}">
        <p14:creationId xmlns:p14="http://schemas.microsoft.com/office/powerpoint/2010/main" val="362208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62A83-CFD0-5AD5-C6F8-38AAAFA3B365}"/>
              </a:ext>
            </a:extLst>
          </p:cNvPr>
          <p:cNvSpPr>
            <a:spLocks noGrp="1"/>
          </p:cNvSpPr>
          <p:nvPr>
            <p:ph type="title"/>
          </p:nvPr>
        </p:nvSpPr>
        <p:spPr/>
        <p:txBody>
          <a:bodyPr/>
          <a:lstStyle/>
          <a:p>
            <a:r>
              <a:rPr lang="en-US" dirty="0"/>
              <a:t>States Of A Bug</a:t>
            </a:r>
          </a:p>
        </p:txBody>
      </p:sp>
      <p:sp>
        <p:nvSpPr>
          <p:cNvPr id="4" name="Slide Number Placeholder 3">
            <a:extLst>
              <a:ext uri="{FF2B5EF4-FFF2-40B4-BE49-F238E27FC236}">
                <a16:creationId xmlns:a16="http://schemas.microsoft.com/office/drawing/2014/main" id="{B3B84D07-4350-E460-B83F-E0E8D9242474}"/>
              </a:ext>
            </a:extLst>
          </p:cNvPr>
          <p:cNvSpPr>
            <a:spLocks noGrp="1"/>
          </p:cNvSpPr>
          <p:nvPr>
            <p:ph type="sldNum" sz="quarter" idx="4"/>
          </p:nvPr>
        </p:nvSpPr>
        <p:spPr/>
        <p:txBody>
          <a:bodyPr/>
          <a:lstStyle/>
          <a:p>
            <a:fld id="{294A09A9-5501-47C1-A89A-A340965A2BE2}" type="slidenum">
              <a:rPr lang="en-US" smtClean="0"/>
              <a:pPr/>
              <a:t>9</a:t>
            </a:fld>
            <a:endParaRPr lang="en-US" dirty="0"/>
          </a:p>
        </p:txBody>
      </p:sp>
      <p:pic>
        <p:nvPicPr>
          <p:cNvPr id="8" name="Content Placeholder 7">
            <a:extLst>
              <a:ext uri="{FF2B5EF4-FFF2-40B4-BE49-F238E27FC236}">
                <a16:creationId xmlns:a16="http://schemas.microsoft.com/office/drawing/2014/main" id="{0071ACB7-BF87-D58A-CFB6-2B2F943D736B}"/>
              </a:ext>
            </a:extLst>
          </p:cNvPr>
          <p:cNvPicPr>
            <a:picLocks noGrp="1" noChangeAspect="1"/>
          </p:cNvPicPr>
          <p:nvPr>
            <p:ph idx="1"/>
          </p:nvPr>
        </p:nvPicPr>
        <p:blipFill>
          <a:blip r:embed="rId2"/>
          <a:stretch>
            <a:fillRect/>
          </a:stretch>
        </p:blipFill>
        <p:spPr>
          <a:xfrm>
            <a:off x="3878826" y="1784919"/>
            <a:ext cx="4006406" cy="4173429"/>
          </a:xfrm>
        </p:spPr>
      </p:pic>
    </p:spTree>
    <p:extLst>
      <p:ext uri="{BB962C8B-B14F-4D97-AF65-F5344CB8AC3E}">
        <p14:creationId xmlns:p14="http://schemas.microsoft.com/office/powerpoint/2010/main" val="487304366"/>
      </p:ext>
    </p:extLst>
  </p:cSld>
  <p:clrMapOvr>
    <a:masterClrMapping/>
  </p:clrMapOvr>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9A5FA357-B0DF-4EFE-A910-4D3F993A1AA1}"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Props1.xml><?xml version="1.0" encoding="utf-8"?>
<ds:datastoreItem xmlns:ds="http://schemas.openxmlformats.org/officeDocument/2006/customXml" ds:itemID="{E8712FB6-F9AC-4C49-A3AA-769EEB72C75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2076B5C-85B0-4D30-852D-5E5312EEA93B}">
  <ds:schemaRefs>
    <ds:schemaRef ds:uri="http://schemas.microsoft.com/sharepoint/v3/contenttype/forms"/>
  </ds:schemaRefs>
</ds:datastoreItem>
</file>

<file path=customXml/itemProps3.xml><?xml version="1.0" encoding="utf-8"?>
<ds:datastoreItem xmlns:ds="http://schemas.openxmlformats.org/officeDocument/2006/customXml" ds:itemID="{1342FAFE-88B4-49B4-9588-86CB0E564E50}">
  <ds:schemaRefs>
    <ds:schemaRef ds:uri="http://purl.org/dc/dcmitype/"/>
    <ds:schemaRef ds:uri="16c05727-aa75-4e4a-9b5f-8a80a1165891"/>
    <ds:schemaRef ds:uri="http://purl.org/dc/terms/"/>
    <ds:schemaRef ds:uri="http://purl.org/dc/elements/1.1/"/>
    <ds:schemaRef ds:uri="71af3243-3dd4-4a8d-8c0d-dd76da1f02a5"/>
    <ds:schemaRef ds:uri="http://schemas.openxmlformats.org/package/2006/metadata/core-properties"/>
    <ds:schemaRef ds:uri="http://schemas.microsoft.com/office/infopath/2007/PartnerControls"/>
    <ds:schemaRef ds:uri="230e9df3-be65-4c73-a93b-d1236ebd677e"/>
    <ds:schemaRef ds:uri="http://schemas.microsoft.com/office/2006/documentManagement/types"/>
    <ds:schemaRef ds:uri="http://schemas.microsoft.com/sharepoint/v3"/>
    <ds:schemaRef ds:uri="http://schemas.microsoft.com/office/2006/metadata/properties"/>
    <ds:schemaRef ds:uri="http://www.w3.org/XML/1998/namespac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TM45331398</Template>
  <TotalTime>0</TotalTime>
  <Words>863</Words>
  <Application>Microsoft Office PowerPoint</Application>
  <PresentationFormat>Widescreen</PresentationFormat>
  <Paragraphs>91</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Cambria</vt:lpstr>
      <vt:lpstr>Tenorite</vt:lpstr>
      <vt:lpstr>Wingdings</vt:lpstr>
      <vt:lpstr>Custom</vt:lpstr>
      <vt:lpstr>CSE 430: Software Quality Assurance and Testing</vt:lpstr>
      <vt:lpstr>Lecture 05</vt:lpstr>
      <vt:lpstr>Definitions</vt:lpstr>
      <vt:lpstr>Definitions</vt:lpstr>
      <vt:lpstr>An Example</vt:lpstr>
      <vt:lpstr>Test Case Template</vt:lpstr>
      <vt:lpstr>Life Cycle of a Bug</vt:lpstr>
      <vt:lpstr>LIFE CYCLE OF A BUG</vt:lpstr>
      <vt:lpstr>States Of A Bug</vt:lpstr>
      <vt:lpstr>States Of A Bug</vt:lpstr>
      <vt:lpstr>States Of A Bug</vt:lpstr>
      <vt:lpstr>States Of A Bug</vt:lpstr>
      <vt:lpstr>Bug Classification</vt:lpstr>
      <vt:lpstr>Software Testing Life Cycle (STLC)</vt:lpstr>
      <vt:lpstr>Test Planning </vt:lpstr>
      <vt:lpstr>Test Planning </vt:lpstr>
      <vt:lpstr>Test Design</vt:lpstr>
      <vt:lpstr>Test Execution</vt:lpstr>
      <vt:lpstr>Testing Responsibility</vt:lpstr>
      <vt:lpstr>Post-Execution/Test Review</vt:lpstr>
      <vt:lpstr>Testing Methodology</vt:lpstr>
      <vt:lpstr>V-Testing Life Cycle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2021-09-06T16:30:14Z</dcterms:created>
  <dcterms:modified xsi:type="dcterms:W3CDTF">2024-11-06T02:10:56Z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