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94" r:id="rId6"/>
    <p:sldId id="295" r:id="rId7"/>
    <p:sldId id="296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/>
    <p:restoredTop sz="94718"/>
  </p:normalViewPr>
  <p:slideViewPr>
    <p:cSldViewPr snapToGrid="0">
      <p:cViewPr varScale="1">
        <p:scale>
          <a:sx n="80" d="100"/>
          <a:sy n="80" d="100"/>
        </p:scale>
        <p:origin x="6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3/4/2024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F318848D-20AC-4E76-BA80-0F5F8E63D717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FB758302-DABB-4F63-BA68-4A2F88A38D99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580B36F1-A173-4442-80DA-F16DD7B446A1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Comparis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6"/>
          <p:cNvSpPr txBox="1"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6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46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46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E7204E87-D926-4B35-9C7F-7788B35DCB50}" type="datetime1">
              <a:rPr lang="en-US" smtClean="0"/>
              <a:t>3/4/2024</a:t>
            </a:fld>
            <a:endParaRPr/>
          </a:p>
        </p:txBody>
      </p:sp>
      <p:sp>
        <p:nvSpPr>
          <p:cNvPr id="46" name="Google Shape;46;p46"/>
          <p:cNvSpPr txBox="1">
            <a:spLocks noGrp="1"/>
          </p:cNvSpPr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76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F9A6B-6664-4B78-A53E-92E91601C96B}" type="datetime1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0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FF407A92-F636-4A4C-AE50-6B74E5920346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D4FBC1-2636-407F-8B53-E6D969902205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6B63A8C4-58D2-4D6F-8DD2-547AC2DD4D60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E16B4CC-87C8-410A-A76E-FD25B49DDAE5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BFFFEF15-8151-4F09-832D-6574246B27D3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4F58AF4A-B48E-4F1C-88D6-2E3DD12193DB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o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08979BC2-D13F-4600-8CD6-288F726C8667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49B50F82-DCB4-49AB-9AB4-703D5A29E5AC}" type="datetime1">
              <a:rPr lang="en-US" smtClean="0"/>
              <a:t>3/4/2024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060" y="868362"/>
            <a:ext cx="7032127" cy="2387600"/>
          </a:xfrm>
        </p:spPr>
        <p:txBody>
          <a:bodyPr/>
          <a:lstStyle/>
          <a:p>
            <a:pPr algn="ctr"/>
            <a:r>
              <a:rPr lang="en-US" sz="5400" b="1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CSE 430</a:t>
            </a:r>
            <a:br>
              <a:rPr lang="en-US" sz="5400" b="1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</a:br>
            <a:r>
              <a:rPr lang="en-US" sz="5400" b="1" i="0" dirty="0">
                <a:solidFill>
                  <a:srgbClr val="333333"/>
                </a:solidFill>
                <a:effectLst/>
                <a:latin typeface="Cambria" panose="02040503050406030204" pitchFamily="18" charset="0"/>
              </a:rPr>
              <a:t>Software Testing and Quality Assurance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8A3D-BFEB-FF2E-BA00-C95EEEF8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TESTING METHOD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A03441-48CD-7C82-43D9-C40BDDF0E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3" y="2030527"/>
            <a:ext cx="4664075" cy="20852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30F61-C807-72CF-276B-E3610D692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F904DB-B9DB-0A4F-6C53-33A70B97350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6282601" y="1800351"/>
            <a:ext cx="4664074" cy="3734359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9A8864-6DF5-F014-9532-2E40FE0949B6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2C7F00-4BCA-45C2-2B47-B8B2AF501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812" y="4094119"/>
            <a:ext cx="4917555" cy="807665"/>
          </a:xfrm>
          <a:prstGeom prst="rect">
            <a:avLst/>
          </a:prstGeom>
        </p:spPr>
      </p:pic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4707F73-B9F5-EE43-794F-150255AFA177}"/>
              </a:ext>
            </a:extLst>
          </p:cNvPr>
          <p:cNvSpPr txBox="1">
            <a:spLocks/>
          </p:cNvSpPr>
          <p:nvPr/>
        </p:nvSpPr>
        <p:spPr>
          <a:xfrm>
            <a:off x="1166813" y="5138541"/>
            <a:ext cx="4663440" cy="905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for </a:t>
            </a:r>
            <a:r>
              <a:rPr lang="en-US" dirty="0"/>
              <a:t>n</a:t>
            </a:r>
            <a:r>
              <a:rPr lang="en-US" b="0" dirty="0"/>
              <a:t> variables in a module,</a:t>
            </a:r>
          </a:p>
          <a:p>
            <a:r>
              <a:rPr lang="en-US" dirty="0"/>
              <a:t>6n + 1 </a:t>
            </a:r>
            <a:r>
              <a:rPr lang="en-US" b="0" dirty="0"/>
              <a:t>test cases can be designed</a:t>
            </a:r>
          </a:p>
        </p:txBody>
      </p:sp>
    </p:spTree>
    <p:extLst>
      <p:ext uri="{BB962C8B-B14F-4D97-AF65-F5344CB8AC3E}">
        <p14:creationId xmlns:p14="http://schemas.microsoft.com/office/powerpoint/2010/main" val="53324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8A3D-BFEB-FF2E-BA00-C95EEEF8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WORST-CASE TESTING METHOD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A03441-48CD-7C82-43D9-C40BDDF0E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13" y="2899955"/>
            <a:ext cx="4664075" cy="20852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30F61-C807-72CF-276B-E3610D692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C857D-8958-5735-5B36-5C58B97F741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2" y="1858780"/>
            <a:ext cx="9595445" cy="764380"/>
          </a:xfrm>
        </p:spPr>
        <p:txBody>
          <a:bodyPr/>
          <a:lstStyle/>
          <a:p>
            <a:r>
              <a:rPr lang="en-US" b="0" dirty="0"/>
              <a:t>extend the concept of BVC by assuming more than one variable</a:t>
            </a:r>
          </a:p>
          <a:p>
            <a:r>
              <a:rPr lang="en-US" b="0" dirty="0"/>
              <a:t>on the boundary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7825781-8EFF-29A5-276B-346EF0C8F8E4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6300464" y="2623160"/>
            <a:ext cx="4629796" cy="2638793"/>
          </a:xfrm>
          <a:prstGeom prst="rect">
            <a:avLst/>
          </a:prstGeom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6BDE2576-29E2-144D-C907-32C511D92F55}"/>
              </a:ext>
            </a:extLst>
          </p:cNvPr>
          <p:cNvSpPr txBox="1">
            <a:spLocks/>
          </p:cNvSpPr>
          <p:nvPr/>
        </p:nvSpPr>
        <p:spPr>
          <a:xfrm>
            <a:off x="1166813" y="5273453"/>
            <a:ext cx="4663440" cy="905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for </a:t>
            </a:r>
            <a:r>
              <a:rPr lang="en-US" dirty="0"/>
              <a:t>n</a:t>
            </a:r>
            <a:r>
              <a:rPr lang="en-US" b="0" dirty="0"/>
              <a:t> variables in a module,</a:t>
            </a:r>
          </a:p>
          <a:p>
            <a:r>
              <a:rPr lang="en-US" dirty="0"/>
              <a:t>5</a:t>
            </a:r>
            <a:r>
              <a:rPr lang="en-US" baseline="30000" dirty="0"/>
              <a:t>n</a:t>
            </a:r>
            <a:r>
              <a:rPr lang="en-US" dirty="0"/>
              <a:t> </a:t>
            </a:r>
            <a:r>
              <a:rPr lang="en-US" b="0" dirty="0"/>
              <a:t>test cases can be designed</a:t>
            </a:r>
          </a:p>
        </p:txBody>
      </p:sp>
    </p:spTree>
    <p:extLst>
      <p:ext uri="{BB962C8B-B14F-4D97-AF65-F5344CB8AC3E}">
        <p14:creationId xmlns:p14="http://schemas.microsoft.com/office/powerpoint/2010/main" val="3745479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4593-AFC9-7054-F796-2FD41E05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05AB-3590-999E-0200-568C59714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program reads an integer number within the range [1,100] and determines whether it is a prime number or not. Design test cases for this program using BVC, robust testing, and worst-case testing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A71F3-4DA1-625A-6A0C-605E0F1B3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470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D73A04-3DE8-0AD5-847F-EBC4DAAE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using BVC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198F164-3FDF-447D-AF1E-54A8EA21B1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3036266"/>
            <a:ext cx="3559250" cy="22552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2359E-BF24-F007-9718-9C1D3940F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1B19CBF-C398-7F2B-8D58-E1C05F8C92F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5848610" y="2587378"/>
            <a:ext cx="5791970" cy="2458945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E6E37B-B5F1-19E7-1BFD-6EE2DBFF2DC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9779182" cy="522514"/>
          </a:xfrm>
        </p:spPr>
        <p:txBody>
          <a:bodyPr/>
          <a:lstStyle/>
          <a:p>
            <a:r>
              <a:rPr lang="en-US" b="0" dirty="0"/>
              <a:t>Since there is one variable, the total number of</a:t>
            </a:r>
          </a:p>
          <a:p>
            <a:r>
              <a:rPr lang="en-US" b="0" dirty="0"/>
              <a:t>test cases will be 4n + 1 = 5.</a:t>
            </a:r>
          </a:p>
        </p:txBody>
      </p:sp>
    </p:spTree>
    <p:extLst>
      <p:ext uri="{BB962C8B-B14F-4D97-AF65-F5344CB8AC3E}">
        <p14:creationId xmlns:p14="http://schemas.microsoft.com/office/powerpoint/2010/main" val="3549775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D73A04-3DE8-0AD5-847F-EBC4DAAE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using robust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2359E-BF24-F007-9718-9C1D3940FB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EE6E37B-B5F1-19E7-1BFD-6EE2DBFF2DC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9779182" cy="522514"/>
          </a:xfrm>
        </p:spPr>
        <p:txBody>
          <a:bodyPr/>
          <a:lstStyle/>
          <a:p>
            <a:r>
              <a:rPr lang="en-US" b="0" dirty="0"/>
              <a:t>Since there is one variable, the total number of</a:t>
            </a:r>
          </a:p>
          <a:p>
            <a:r>
              <a:rPr lang="en-US" b="0" dirty="0"/>
              <a:t>test cases will be 6n + 1 = 7.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78FDD30-5248-EE3A-F9E5-5DF5C9844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982781"/>
            <a:ext cx="3878724" cy="2623540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0C4F83B8-9002-0AD6-872F-306AE2BEE21C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5254952" y="2528203"/>
            <a:ext cx="5943874" cy="3252865"/>
          </a:xfrm>
        </p:spPr>
      </p:pic>
    </p:spTree>
    <p:extLst>
      <p:ext uri="{BB962C8B-B14F-4D97-AF65-F5344CB8AC3E}">
        <p14:creationId xmlns:p14="http://schemas.microsoft.com/office/powerpoint/2010/main" val="260526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71B4-14B4-3927-6C7E-6C0233FC9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using worst-case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F2FC3-BD0D-5749-4066-878D5A518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there is one variable, the total number of test cases will be 5</a:t>
            </a:r>
            <a:r>
              <a:rPr lang="en-US" baseline="30000" dirty="0"/>
              <a:t>n</a:t>
            </a:r>
            <a:r>
              <a:rPr lang="en-US" dirty="0"/>
              <a:t> = 5. Therefore, the number of test cases will be same as BVC.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CB122-9DAC-8D55-0EC9-A2E1301E9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79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9916-45DD-8E00-4F2D-AA74F08D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0CE3-F8E3-25AC-742A-EE948A3D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program computes a</a:t>
            </a:r>
            <a:r>
              <a:rPr lang="en-US" sz="3200" baseline="30000" dirty="0"/>
              <a:t>b</a:t>
            </a:r>
            <a:r>
              <a:rPr lang="en-US" sz="3200" dirty="0"/>
              <a:t> where a lies in the range [1,10] and b within [1,5]. Design test cases for this program using BVC, robust testing, and worst-case testing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CFA96-ED88-8444-B07A-4654B365C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26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9916-45DD-8E00-4F2D-AA74F08D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0CE3-F8E3-25AC-742A-EE948A3D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 program reads three numbers, A, B, and C, within the range [1, 50] and prints the largest number. Design test cases for this program using BVC, robust testing, and worst-case testing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CFA96-ED88-8444-B07A-4654B365C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563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29916-45DD-8E00-4F2D-AA74F08D8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40CE3-F8E3-25AC-742A-EE948A3D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determines the next date in the calendar. Its input is entered in the form of &lt;</a:t>
            </a:r>
            <a:r>
              <a:rPr lang="en-US" dirty="0" err="1"/>
              <a:t>ddmmyyyy</a:t>
            </a:r>
            <a:r>
              <a:rPr lang="en-US" dirty="0"/>
              <a:t>&gt; with the following range:</a:t>
            </a:r>
          </a:p>
          <a:p>
            <a:pPr lvl="1"/>
            <a:r>
              <a:rPr lang="en-US" dirty="0"/>
              <a:t>1 &lt;= mm &lt;= 12</a:t>
            </a:r>
          </a:p>
          <a:p>
            <a:pPr lvl="1"/>
            <a:r>
              <a:rPr lang="en-US" dirty="0"/>
              <a:t>1 &lt;= dd &lt;= 31</a:t>
            </a:r>
          </a:p>
          <a:p>
            <a:pPr lvl="1"/>
            <a:r>
              <a:rPr lang="en-US" dirty="0"/>
              <a:t>1900 &lt;= </a:t>
            </a:r>
            <a:r>
              <a:rPr lang="en-US" dirty="0" err="1"/>
              <a:t>yyyy</a:t>
            </a:r>
            <a:r>
              <a:rPr lang="en-US" dirty="0"/>
              <a:t> &lt;= 2025</a:t>
            </a:r>
          </a:p>
          <a:p>
            <a:r>
              <a:rPr lang="en-US" dirty="0"/>
              <a:t>Its output would be the next date or it will display ‘invalid date’. Design test cases for this program using BVC, robust testing, and worst-case testing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CFA96-ED88-8444-B07A-4654B365C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73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3D32C-0ECC-F239-4A80-58059C491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Lecture 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BDB94-457C-9843-83E2-550DB6612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539075"/>
            <a:ext cx="9938041" cy="1406101"/>
          </a:xfrm>
        </p:spPr>
        <p:txBody>
          <a:bodyPr/>
          <a:lstStyle/>
          <a:p>
            <a:pPr algn="l"/>
            <a:r>
              <a:rPr lang="en-US" b="1" i="0" u="none" strike="noStrike" baseline="0" dirty="0">
                <a:solidFill>
                  <a:schemeClr val="accent6">
                    <a:lumMod val="50000"/>
                  </a:schemeClr>
                </a:solidFill>
                <a:latin typeface="Helvetica-Condensed-Bold"/>
              </a:rPr>
              <a:t>Dynamic Testing: Black-Box Testing Techniques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938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4D2C-4A63-BAF1-8BCC-77878811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US" dirty="0"/>
              <a:t>Testing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14A4-0C43-2304-5E95-F4F9C8B4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/>
              <a:t>Dynamic testing techniques</a:t>
            </a:r>
            <a:r>
              <a:rPr lang="en-US" sz="2600" dirty="0"/>
              <a:t>: is performed with the execution of coded and maps to validation. (black-box and white-box testing)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/>
              <a:t>Static testing techniques</a:t>
            </a:r>
            <a:r>
              <a:rPr lang="en-US" sz="2600" dirty="0"/>
              <a:t>: is performed without executing the code and maps to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b="1" dirty="0"/>
              <a:t>Regression testing techniques</a:t>
            </a:r>
            <a:r>
              <a:rPr lang="en-US" sz="2600" dirty="0"/>
              <a:t>: execute all the test cases designed earlier as well as some new cases to check the new modifications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E7FCC-B1CA-368B-BFC1-BC2771A4F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5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4D2C-4A63-BAF1-8BCC-77878811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114A4-0C43-2304-5E95-F4F9C8B4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7031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E7FCC-B1CA-368B-BFC1-BC2771A4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35A6C1-826F-2F36-3821-AF2905671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81" y="1986826"/>
            <a:ext cx="10748638" cy="382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0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27B4E-6C6A-65BA-2907-0B7CB33D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27DF0-583E-7406-1F20-138ACCA0A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6858" y="1873771"/>
            <a:ext cx="5548735" cy="348304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considers only the functional requirements of the software or module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structure or logic of the software is not considered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also known as </a:t>
            </a:r>
            <a:r>
              <a:rPr lang="en-US" sz="2800" i="1" dirty="0"/>
              <a:t>functional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software system is considered as a black box, taking no notice of its internal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5B5B6-9B2B-F48E-D948-3726329E5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F305AD4-36C6-34BA-1BBE-A2AA7D88B83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280730" y="2983043"/>
            <a:ext cx="5433270" cy="17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2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72D4-9839-8D68-0E93-15C0D884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/>
          <a:lstStyle/>
          <a:p>
            <a:r>
              <a:rPr lang="en-US" dirty="0"/>
              <a:t>BOUNDARY VALUE ANALYSIS (BVA)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31703-6316-802B-A248-D53372B85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2AF01AA-B5A0-B4A0-9ADF-3FED40E9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843791"/>
            <a:ext cx="4928507" cy="3513026"/>
          </a:xfrm>
        </p:spPr>
        <p:txBody>
          <a:bodyPr/>
          <a:lstStyle/>
          <a:p>
            <a:r>
              <a:rPr lang="en-US" sz="2800" dirty="0"/>
              <a:t>A is an integer between </a:t>
            </a:r>
            <a:r>
              <a:rPr lang="en-US" sz="2800" b="1" dirty="0"/>
              <a:t>10</a:t>
            </a:r>
            <a:r>
              <a:rPr lang="en-US" sz="2800" dirty="0"/>
              <a:t> and </a:t>
            </a:r>
            <a:r>
              <a:rPr lang="en-US" sz="2800" b="1" dirty="0"/>
              <a:t>255</a:t>
            </a:r>
            <a:r>
              <a:rPr lang="en-US" sz="2800" dirty="0"/>
              <a:t>, then boundary checking can be on </a:t>
            </a:r>
            <a:r>
              <a:rPr lang="en-US" sz="2800" b="1" dirty="0"/>
              <a:t>10(9, 10, 11)</a:t>
            </a:r>
            <a:r>
              <a:rPr lang="en-US" sz="2800" dirty="0"/>
              <a:t> and on </a:t>
            </a:r>
            <a:r>
              <a:rPr lang="en-US" sz="2800" b="1" dirty="0"/>
              <a:t>255(256, 255, 254)</a:t>
            </a:r>
            <a:r>
              <a:rPr lang="en-US" sz="2800" dirty="0"/>
              <a:t>.</a:t>
            </a:r>
          </a:p>
          <a:p>
            <a:r>
              <a:rPr lang="en-US" sz="2800" dirty="0"/>
              <a:t>B is another integer variable between </a:t>
            </a:r>
            <a:r>
              <a:rPr lang="en-US" sz="2800" b="1" dirty="0"/>
              <a:t>10</a:t>
            </a:r>
            <a:r>
              <a:rPr lang="en-US" sz="2800" dirty="0"/>
              <a:t> and </a:t>
            </a:r>
            <a:r>
              <a:rPr lang="en-US" sz="2800" b="1" dirty="0"/>
              <a:t>100</a:t>
            </a:r>
            <a:r>
              <a:rPr lang="en-US" sz="2800" dirty="0"/>
              <a:t>, then boundary checking can be on </a:t>
            </a:r>
            <a:r>
              <a:rPr lang="en-US" sz="2800" b="1" dirty="0"/>
              <a:t>10(9, 10, 11)</a:t>
            </a:r>
            <a:r>
              <a:rPr lang="en-US" sz="2800" dirty="0"/>
              <a:t> and </a:t>
            </a:r>
            <a:r>
              <a:rPr lang="en-US" sz="2800" b="1" dirty="0"/>
              <a:t>100(99, 100, 101)</a:t>
            </a:r>
          </a:p>
        </p:txBody>
      </p:sp>
      <p:pic>
        <p:nvPicPr>
          <p:cNvPr id="18" name="Content Placeholder 5">
            <a:extLst>
              <a:ext uri="{FF2B5EF4-FFF2-40B4-BE49-F238E27FC236}">
                <a16:creationId xmlns:a16="http://schemas.microsoft.com/office/drawing/2014/main" id="{6F88C996-02B7-00F0-4C9B-7FE1DD37775A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6703735" y="1843200"/>
            <a:ext cx="4750472" cy="3513025"/>
          </a:xfrm>
        </p:spPr>
      </p:pic>
    </p:spTree>
    <p:extLst>
      <p:ext uri="{BB962C8B-B14F-4D97-AF65-F5344CB8AC3E}">
        <p14:creationId xmlns:p14="http://schemas.microsoft.com/office/powerpoint/2010/main" val="3142629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741C-22C2-D6B5-5D84-FB1FA1C7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CHECKING (BVC)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74D0F-82DC-D0F6-4918-AD641680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variable at its extreme value can be selected at:</a:t>
            </a:r>
          </a:p>
          <a:p>
            <a:pPr lvl="1"/>
            <a:r>
              <a:rPr lang="en-US" dirty="0"/>
              <a:t>(a) Minimum value (Min)</a:t>
            </a:r>
          </a:p>
          <a:p>
            <a:pPr lvl="1"/>
            <a:r>
              <a:rPr lang="en-US" dirty="0"/>
              <a:t>(b) Value just above the minimum value (Min+ )</a:t>
            </a:r>
          </a:p>
          <a:p>
            <a:pPr lvl="1"/>
            <a:r>
              <a:rPr lang="en-US" dirty="0"/>
              <a:t>(c) Maximum value (Max)</a:t>
            </a:r>
          </a:p>
          <a:p>
            <a:pPr lvl="1"/>
            <a:r>
              <a:rPr lang="en-US" dirty="0"/>
              <a:t>(d) Value just below the maximum value (Max−)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47D6C-6301-8BD8-ADC9-944BF56D4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68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8A3D-BFEB-FF2E-BA00-C95EEEF8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VALUE CHECKING (BVC)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FA03441-48CD-7C82-43D9-C40BDDF0E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5325" y="2528203"/>
            <a:ext cx="4664075" cy="20852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30F61-C807-72CF-276B-E3610D692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F904DB-B9DB-0A4F-6C53-33A70B97350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6282601" y="1800351"/>
            <a:ext cx="4664074" cy="3734359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2C857D-8958-5735-5B36-5C58B97F741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6813" y="5273453"/>
            <a:ext cx="4663440" cy="905096"/>
          </a:xfrm>
        </p:spPr>
        <p:txBody>
          <a:bodyPr/>
          <a:lstStyle/>
          <a:p>
            <a:r>
              <a:rPr lang="en-US" b="0" dirty="0"/>
              <a:t>for </a:t>
            </a:r>
            <a:r>
              <a:rPr lang="en-US" dirty="0"/>
              <a:t>n</a:t>
            </a:r>
            <a:r>
              <a:rPr lang="en-US" b="0" dirty="0"/>
              <a:t> input variables in a module,</a:t>
            </a:r>
          </a:p>
          <a:p>
            <a:r>
              <a:rPr lang="en-US" dirty="0"/>
              <a:t>4n + 1 </a:t>
            </a:r>
            <a:r>
              <a:rPr lang="en-US" b="0" dirty="0"/>
              <a:t>test cases can be designed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9A8864-6DF5-F014-9532-2E40FE0949B6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8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4A943-A91E-3BE1-CD77-44FCD0232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ROBUSTNESS TESTING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CE2D-9513-4AAB-C07A-27F08E94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boundary values are exceeded 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value just greater than the Maximum value (Max+)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value just less than Minimum value (Min−)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4D51C-A342-3A38-6C81-3547726E2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20388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9A5FA357-B0DF-4EFE-A910-4D3F993A1AA1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purl.org/dc/dcmitype/"/>
    <ds:schemaRef ds:uri="16c05727-aa75-4e4a-9b5f-8a80a1165891"/>
    <ds:schemaRef ds:uri="http://purl.org/dc/terms/"/>
    <ds:schemaRef ds:uri="http://purl.org/dc/elements/1.1/"/>
    <ds:schemaRef ds:uri="71af3243-3dd4-4a8d-8c0d-dd76da1f02a5"/>
    <ds:schemaRef ds:uri="http://schemas.openxmlformats.org/package/2006/metadata/core-properties"/>
    <ds:schemaRef ds:uri="http://schemas.microsoft.com/office/infopath/2007/PartnerControls"/>
    <ds:schemaRef ds:uri="230e9df3-be65-4c73-a93b-d1236ebd677e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8712FB6-F9AC-4C49-A3AA-769EEB72C7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647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</vt:lpstr>
      <vt:lpstr>Helvetica-Condensed-Bold</vt:lpstr>
      <vt:lpstr>Tenorite</vt:lpstr>
      <vt:lpstr>Custom</vt:lpstr>
      <vt:lpstr>CSE 430 Software Testing and Quality Assurance</vt:lpstr>
      <vt:lpstr>Lecture 05</vt:lpstr>
      <vt:lpstr>Testing Techniques</vt:lpstr>
      <vt:lpstr>Testing Techniques</vt:lpstr>
      <vt:lpstr>Black-Box Testing</vt:lpstr>
      <vt:lpstr>BOUNDARY VALUE ANALYSIS (BVA)</vt:lpstr>
      <vt:lpstr>BOUNDARY VALUE CHECKING (BVC)</vt:lpstr>
      <vt:lpstr>BOUNDARY VALUE CHECKING (BVC)</vt:lpstr>
      <vt:lpstr>ROBUSTNESS TESTING METHOD</vt:lpstr>
      <vt:lpstr>ROBUSTNESS TESTING METHOD</vt:lpstr>
      <vt:lpstr>WORST-CASE TESTING METHOD</vt:lpstr>
      <vt:lpstr>Example 4.1</vt:lpstr>
      <vt:lpstr>Test cases using BVC</vt:lpstr>
      <vt:lpstr>Test cases using robust testing</vt:lpstr>
      <vt:lpstr>Test cases using worst-case testing</vt:lpstr>
      <vt:lpstr>Example 4.2</vt:lpstr>
      <vt:lpstr>Example 4.3</vt:lpstr>
      <vt:lpstr>Example 4.4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2021-09-06T16:30:14Z</dcterms:created>
  <dcterms:modified xsi:type="dcterms:W3CDTF">2024-03-04T02:11:51Z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