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sldIdLst>
    <p:sldId id="256" r:id="rId5"/>
    <p:sldId id="294" r:id="rId6"/>
    <p:sldId id="298" r:id="rId7"/>
    <p:sldId id="313" r:id="rId8"/>
    <p:sldId id="314" r:id="rId9"/>
    <p:sldId id="315" r:id="rId10"/>
    <p:sldId id="317" r:id="rId11"/>
    <p:sldId id="318" r:id="rId12"/>
    <p:sldId id="310" r:id="rId13"/>
    <p:sldId id="319" r:id="rId14"/>
    <p:sldId id="320" r:id="rId15"/>
    <p:sldId id="321" r:id="rId16"/>
    <p:sldId id="322" r:id="rId17"/>
    <p:sldId id="325" r:id="rId18"/>
    <p:sldId id="323" r:id="rId19"/>
    <p:sldId id="324" r:id="rId20"/>
    <p:sldId id="32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80" d="100"/>
          <a:sy n="80" d="100"/>
        </p:scale>
        <p:origin x="64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535212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18848D-20AC-4E76-BA80-0F5F8E63D717}" type="datetime1">
              <a:rPr lang="en-US" smtClean="0"/>
              <a:t>3/6/2024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3/6/2024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80B36F1-A173-4442-80DA-F16DD7B446A1}" type="datetime1">
              <a:rPr lang="en-US" smtClean="0"/>
              <a:t>3/6/2024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4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7204E87-D926-4B35-9C7F-7788B35DCB50}" type="datetime1">
              <a:rPr lang="en-US" smtClean="0"/>
              <a:t>3/6/2024</a:t>
            </a:fld>
            <a:endParaRPr/>
          </a:p>
        </p:txBody>
      </p:sp>
      <p:sp>
        <p:nvSpPr>
          <p:cNvPr id="4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6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F9A6B-6664-4B78-A53E-92E91601C96B}" type="datetime1">
              <a:rPr lang="en-US" smtClean="0"/>
              <a:t>3/6/2024</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644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F407A92-F636-4A4C-AE50-6B74E5920346}" type="datetime1">
              <a:rPr lang="en-US" smtClean="0"/>
              <a:t>3/6/2024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3/6/2024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B63A8C4-58D2-4D6F-8DD2-547AC2DD4D60}" type="datetime1">
              <a:rPr lang="en-US" smtClean="0"/>
              <a:t>3/6/2024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E16B4CC-87C8-410A-A76E-FD25B49DDAE5}" type="datetime1">
              <a:rPr lang="en-US" smtClean="0"/>
              <a:t>3/6/2024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3/6/2024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3/6/2024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3/6/2024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9B50F82-DCB4-49AB-9AB4-703D5A29E5AC}" type="datetime1">
              <a:rPr lang="en-US" smtClean="0"/>
              <a:t>3/6/2024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32127"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Testing and Quality Assurance</a:t>
            </a:r>
            <a:endParaRPr lang="en-US" sz="5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pic>
        <p:nvPicPr>
          <p:cNvPr id="6" name="Content Placeholder 5">
            <a:extLst>
              <a:ext uri="{FF2B5EF4-FFF2-40B4-BE49-F238E27FC236}">
                <a16:creationId xmlns:a16="http://schemas.microsoft.com/office/drawing/2014/main" id="{34BF53CD-2BFC-17AE-08DC-447FFCCBB5B8}"/>
              </a:ext>
            </a:extLst>
          </p:cNvPr>
          <p:cNvPicPr>
            <a:picLocks noGrp="1" noChangeAspect="1"/>
          </p:cNvPicPr>
          <p:nvPr>
            <p:ph idx="1"/>
          </p:nvPr>
        </p:nvPicPr>
        <p:blipFill>
          <a:blip r:embed="rId2"/>
          <a:stretch>
            <a:fillRect/>
          </a:stretch>
        </p:blipFill>
        <p:spPr>
          <a:xfrm>
            <a:off x="3361148" y="2289818"/>
            <a:ext cx="3624269" cy="4431657"/>
          </a:xfrm>
        </p:spPr>
      </p:pic>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TextBox 8">
            <a:extLst>
              <a:ext uri="{FF2B5EF4-FFF2-40B4-BE49-F238E27FC236}">
                <a16:creationId xmlns:a16="http://schemas.microsoft.com/office/drawing/2014/main" id="{2F0C04A1-C4A6-F77D-C591-9322AF31D494}"/>
              </a:ext>
            </a:extLst>
          </p:cNvPr>
          <p:cNvSpPr txBox="1"/>
          <p:nvPr/>
        </p:nvSpPr>
        <p:spPr>
          <a:xfrm>
            <a:off x="1245325" y="1706563"/>
            <a:ext cx="10357062" cy="461665"/>
          </a:xfrm>
          <a:prstGeom prst="rect">
            <a:avLst/>
          </a:prstGeom>
          <a:noFill/>
        </p:spPr>
        <p:txBody>
          <a:bodyPr wrap="square">
            <a:spAutoFit/>
          </a:bodyPr>
          <a:lstStyle/>
          <a:p>
            <a:pPr algn="l"/>
            <a:r>
              <a:rPr lang="en-US" sz="2400" dirty="0"/>
              <a:t>partition the domain of input as valid input values and invalid values</a:t>
            </a:r>
          </a:p>
        </p:txBody>
      </p:sp>
    </p:spTree>
    <p:extLst>
      <p:ext uri="{BB962C8B-B14F-4D97-AF65-F5344CB8AC3E}">
        <p14:creationId xmlns:p14="http://schemas.microsoft.com/office/powerpoint/2010/main" val="425660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pic>
        <p:nvPicPr>
          <p:cNvPr id="8" name="Content Placeholder 7">
            <a:extLst>
              <a:ext uri="{FF2B5EF4-FFF2-40B4-BE49-F238E27FC236}">
                <a16:creationId xmlns:a16="http://schemas.microsoft.com/office/drawing/2014/main" id="{0F41BB1F-9C1A-B8ED-699D-EB36BA24975A}"/>
              </a:ext>
            </a:extLst>
          </p:cNvPr>
          <p:cNvPicPr>
            <a:picLocks noGrp="1" noChangeAspect="1"/>
          </p:cNvPicPr>
          <p:nvPr>
            <p:ph idx="1"/>
          </p:nvPr>
        </p:nvPicPr>
        <p:blipFill>
          <a:blip r:embed="rId2"/>
          <a:stretch>
            <a:fillRect/>
          </a:stretch>
        </p:blipFill>
        <p:spPr>
          <a:xfrm>
            <a:off x="1665049" y="2238615"/>
            <a:ext cx="9517613" cy="4043052"/>
          </a:xfrm>
        </p:spPr>
      </p:pic>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9" name="TextBox 8">
            <a:extLst>
              <a:ext uri="{FF2B5EF4-FFF2-40B4-BE49-F238E27FC236}">
                <a16:creationId xmlns:a16="http://schemas.microsoft.com/office/drawing/2014/main" id="{2F0C04A1-C4A6-F77D-C591-9322AF31D494}"/>
              </a:ext>
            </a:extLst>
          </p:cNvPr>
          <p:cNvSpPr txBox="1"/>
          <p:nvPr/>
        </p:nvSpPr>
        <p:spPr>
          <a:xfrm>
            <a:off x="1245325" y="1706563"/>
            <a:ext cx="10357062" cy="461665"/>
          </a:xfrm>
          <a:prstGeom prst="rect">
            <a:avLst/>
          </a:prstGeom>
          <a:noFill/>
        </p:spPr>
        <p:txBody>
          <a:bodyPr wrap="square">
            <a:spAutoFit/>
          </a:bodyPr>
          <a:lstStyle/>
          <a:p>
            <a:pPr algn="l"/>
            <a:r>
              <a:rPr lang="en-US" sz="2400" dirty="0"/>
              <a:t>The test cases are shown below:</a:t>
            </a:r>
          </a:p>
        </p:txBody>
      </p:sp>
    </p:spTree>
    <p:extLst>
      <p:ext uri="{BB962C8B-B14F-4D97-AF65-F5344CB8AC3E}">
        <p14:creationId xmlns:p14="http://schemas.microsoft.com/office/powerpoint/2010/main" val="9874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Alternative Solution</a:t>
            </a:r>
          </a:p>
        </p:txBody>
      </p:sp>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9" name="TextBox 8">
            <a:extLst>
              <a:ext uri="{FF2B5EF4-FFF2-40B4-BE49-F238E27FC236}">
                <a16:creationId xmlns:a16="http://schemas.microsoft.com/office/drawing/2014/main" id="{2F0C04A1-C4A6-F77D-C591-9322AF31D494}"/>
              </a:ext>
            </a:extLst>
          </p:cNvPr>
          <p:cNvSpPr txBox="1"/>
          <p:nvPr/>
        </p:nvSpPr>
        <p:spPr>
          <a:xfrm>
            <a:off x="1245325" y="1706563"/>
            <a:ext cx="10357062" cy="830997"/>
          </a:xfrm>
          <a:prstGeom prst="rect">
            <a:avLst/>
          </a:prstGeom>
          <a:noFill/>
        </p:spPr>
        <p:txBody>
          <a:bodyPr wrap="square">
            <a:spAutoFit/>
          </a:bodyPr>
          <a:lstStyle/>
          <a:p>
            <a:pPr algn="l"/>
            <a:r>
              <a:rPr lang="en-US" sz="2400" dirty="0"/>
              <a:t>derive another set of equivalence classes based on some possibilities</a:t>
            </a:r>
          </a:p>
          <a:p>
            <a:pPr algn="l"/>
            <a:r>
              <a:rPr lang="en-US" sz="2400" dirty="0"/>
              <a:t>for three integers, A, B, and C</a:t>
            </a:r>
          </a:p>
        </p:txBody>
      </p:sp>
      <p:pic>
        <p:nvPicPr>
          <p:cNvPr id="8" name="Content Placeholder 7">
            <a:extLst>
              <a:ext uri="{FF2B5EF4-FFF2-40B4-BE49-F238E27FC236}">
                <a16:creationId xmlns:a16="http://schemas.microsoft.com/office/drawing/2014/main" id="{C3CEB6B2-7F91-196B-61FC-6FB564FD5021}"/>
              </a:ext>
            </a:extLst>
          </p:cNvPr>
          <p:cNvPicPr>
            <a:picLocks noGrp="1" noChangeAspect="1"/>
          </p:cNvPicPr>
          <p:nvPr>
            <p:ph idx="1"/>
          </p:nvPr>
        </p:nvPicPr>
        <p:blipFill>
          <a:blip r:embed="rId2"/>
          <a:stretch>
            <a:fillRect/>
          </a:stretch>
        </p:blipFill>
        <p:spPr>
          <a:xfrm>
            <a:off x="3153156" y="2537560"/>
            <a:ext cx="4410902" cy="3818790"/>
          </a:xfrm>
        </p:spPr>
      </p:pic>
    </p:spTree>
    <p:extLst>
      <p:ext uri="{BB962C8B-B14F-4D97-AF65-F5344CB8AC3E}">
        <p14:creationId xmlns:p14="http://schemas.microsoft.com/office/powerpoint/2010/main" val="3629286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Alternative Solution</a:t>
            </a:r>
          </a:p>
        </p:txBody>
      </p:sp>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
        <p:nvSpPr>
          <p:cNvPr id="9" name="TextBox 8">
            <a:extLst>
              <a:ext uri="{FF2B5EF4-FFF2-40B4-BE49-F238E27FC236}">
                <a16:creationId xmlns:a16="http://schemas.microsoft.com/office/drawing/2014/main" id="{2F0C04A1-C4A6-F77D-C591-9322AF31D494}"/>
              </a:ext>
            </a:extLst>
          </p:cNvPr>
          <p:cNvSpPr txBox="1"/>
          <p:nvPr/>
        </p:nvSpPr>
        <p:spPr>
          <a:xfrm>
            <a:off x="1245325" y="1706563"/>
            <a:ext cx="10357062" cy="461665"/>
          </a:xfrm>
          <a:prstGeom prst="rect">
            <a:avLst/>
          </a:prstGeom>
          <a:noFill/>
        </p:spPr>
        <p:txBody>
          <a:bodyPr wrap="square">
            <a:spAutoFit/>
          </a:bodyPr>
          <a:lstStyle/>
          <a:p>
            <a:pPr algn="l"/>
            <a:r>
              <a:rPr lang="en-US" sz="2400" dirty="0"/>
              <a:t>The test cases are shown below:</a:t>
            </a:r>
          </a:p>
        </p:txBody>
      </p:sp>
      <p:pic>
        <p:nvPicPr>
          <p:cNvPr id="7" name="Content Placeholder 6">
            <a:extLst>
              <a:ext uri="{FF2B5EF4-FFF2-40B4-BE49-F238E27FC236}">
                <a16:creationId xmlns:a16="http://schemas.microsoft.com/office/drawing/2014/main" id="{4B520D6D-0076-4467-8FDE-F0C14E823CFA}"/>
              </a:ext>
            </a:extLst>
          </p:cNvPr>
          <p:cNvPicPr>
            <a:picLocks noGrp="1" noChangeAspect="1"/>
          </p:cNvPicPr>
          <p:nvPr>
            <p:ph idx="1"/>
          </p:nvPr>
        </p:nvPicPr>
        <p:blipFill>
          <a:blip r:embed="rId2"/>
          <a:stretch>
            <a:fillRect/>
          </a:stretch>
        </p:blipFill>
        <p:spPr>
          <a:xfrm>
            <a:off x="1245325" y="2533352"/>
            <a:ext cx="10553502" cy="2983209"/>
          </a:xfrm>
        </p:spPr>
      </p:pic>
    </p:spTree>
    <p:extLst>
      <p:ext uri="{BB962C8B-B14F-4D97-AF65-F5344CB8AC3E}">
        <p14:creationId xmlns:p14="http://schemas.microsoft.com/office/powerpoint/2010/main" val="54602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9916-45DD-8E00-4F2D-AA74F08D87AB}"/>
              </a:ext>
            </a:extLst>
          </p:cNvPr>
          <p:cNvSpPr>
            <a:spLocks noGrp="1"/>
          </p:cNvSpPr>
          <p:nvPr>
            <p:ph type="title"/>
          </p:nvPr>
        </p:nvSpPr>
        <p:spPr/>
        <p:txBody>
          <a:bodyPr/>
          <a:lstStyle/>
          <a:p>
            <a:r>
              <a:rPr lang="en-US" dirty="0"/>
              <a:t>Example 4.6</a:t>
            </a:r>
          </a:p>
        </p:txBody>
      </p:sp>
      <p:sp>
        <p:nvSpPr>
          <p:cNvPr id="3" name="Content Placeholder 2">
            <a:extLst>
              <a:ext uri="{FF2B5EF4-FFF2-40B4-BE49-F238E27FC236}">
                <a16:creationId xmlns:a16="http://schemas.microsoft.com/office/drawing/2014/main" id="{38840CE3-F8E3-25AC-742A-EE948A3D425A}"/>
              </a:ext>
            </a:extLst>
          </p:cNvPr>
          <p:cNvSpPr>
            <a:spLocks noGrp="1"/>
          </p:cNvSpPr>
          <p:nvPr>
            <p:ph idx="1"/>
          </p:nvPr>
        </p:nvSpPr>
        <p:spPr/>
        <p:txBody>
          <a:bodyPr/>
          <a:lstStyle/>
          <a:p>
            <a:pPr algn="just"/>
            <a:r>
              <a:rPr lang="en-US" dirty="0"/>
              <a:t>A program determines the next date in the calendar. Its input is entered in the form of &lt;</a:t>
            </a:r>
            <a:r>
              <a:rPr lang="en-US" dirty="0" err="1"/>
              <a:t>ddmmyyyy</a:t>
            </a:r>
            <a:r>
              <a:rPr lang="en-US" dirty="0"/>
              <a:t>&gt; with the following range:</a:t>
            </a:r>
          </a:p>
          <a:p>
            <a:pPr lvl="1" algn="just"/>
            <a:r>
              <a:rPr lang="en-US" dirty="0"/>
              <a:t>1 ≤ mm ≤ 12</a:t>
            </a:r>
          </a:p>
          <a:p>
            <a:pPr lvl="1" algn="just"/>
            <a:r>
              <a:rPr lang="en-US" dirty="0"/>
              <a:t>1 ≤ dd ≤ 31</a:t>
            </a:r>
          </a:p>
          <a:p>
            <a:pPr lvl="1" algn="just"/>
            <a:r>
              <a:rPr lang="en-US" dirty="0"/>
              <a:t>1900 ≤ </a:t>
            </a:r>
            <a:r>
              <a:rPr lang="en-US" dirty="0" err="1"/>
              <a:t>yyyy</a:t>
            </a:r>
            <a:r>
              <a:rPr lang="en-US" dirty="0"/>
              <a:t> ≤ 2025</a:t>
            </a:r>
          </a:p>
          <a:p>
            <a:pPr algn="just"/>
            <a:r>
              <a:rPr lang="en-US" dirty="0"/>
              <a:t>Its output would be the next date or an error message ‘invalid date.’ Design test cases using equivalence class partitioning method.</a:t>
            </a:r>
          </a:p>
        </p:txBody>
      </p:sp>
      <p:sp>
        <p:nvSpPr>
          <p:cNvPr id="4" name="Slide Number Placeholder 3">
            <a:extLst>
              <a:ext uri="{FF2B5EF4-FFF2-40B4-BE49-F238E27FC236}">
                <a16:creationId xmlns:a16="http://schemas.microsoft.com/office/drawing/2014/main" id="{CEDCFA96-ED88-8444-B07A-4654B365CD46}"/>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867481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9" name="TextBox 8">
            <a:extLst>
              <a:ext uri="{FF2B5EF4-FFF2-40B4-BE49-F238E27FC236}">
                <a16:creationId xmlns:a16="http://schemas.microsoft.com/office/drawing/2014/main" id="{2F0C04A1-C4A6-F77D-C591-9322AF31D494}"/>
              </a:ext>
            </a:extLst>
          </p:cNvPr>
          <p:cNvSpPr txBox="1"/>
          <p:nvPr/>
        </p:nvSpPr>
        <p:spPr>
          <a:xfrm>
            <a:off x="1245325" y="1706563"/>
            <a:ext cx="10357062" cy="461665"/>
          </a:xfrm>
          <a:prstGeom prst="rect">
            <a:avLst/>
          </a:prstGeom>
          <a:noFill/>
        </p:spPr>
        <p:txBody>
          <a:bodyPr wrap="square">
            <a:spAutoFit/>
          </a:bodyPr>
          <a:lstStyle/>
          <a:p>
            <a:pPr algn="l"/>
            <a:r>
              <a:rPr lang="en-US" sz="2400" dirty="0"/>
              <a:t>partition the domain of input as valid input values and invalid values</a:t>
            </a:r>
          </a:p>
        </p:txBody>
      </p:sp>
      <p:pic>
        <p:nvPicPr>
          <p:cNvPr id="8" name="Content Placeholder 7">
            <a:extLst>
              <a:ext uri="{FF2B5EF4-FFF2-40B4-BE49-F238E27FC236}">
                <a16:creationId xmlns:a16="http://schemas.microsoft.com/office/drawing/2014/main" id="{7707BB5D-B956-D912-2D09-C39D05907965}"/>
              </a:ext>
            </a:extLst>
          </p:cNvPr>
          <p:cNvPicPr>
            <a:picLocks noGrp="1" noChangeAspect="1"/>
          </p:cNvPicPr>
          <p:nvPr>
            <p:ph idx="1"/>
          </p:nvPr>
        </p:nvPicPr>
        <p:blipFill>
          <a:blip r:embed="rId2"/>
          <a:stretch>
            <a:fillRect/>
          </a:stretch>
        </p:blipFill>
        <p:spPr>
          <a:xfrm>
            <a:off x="2985139" y="2208432"/>
            <a:ext cx="4375032" cy="4330480"/>
          </a:xfrm>
        </p:spPr>
      </p:pic>
    </p:spTree>
    <p:extLst>
      <p:ext uri="{BB962C8B-B14F-4D97-AF65-F5344CB8AC3E}">
        <p14:creationId xmlns:p14="http://schemas.microsoft.com/office/powerpoint/2010/main" val="20167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9" name="TextBox 8">
            <a:extLst>
              <a:ext uri="{FF2B5EF4-FFF2-40B4-BE49-F238E27FC236}">
                <a16:creationId xmlns:a16="http://schemas.microsoft.com/office/drawing/2014/main" id="{2F0C04A1-C4A6-F77D-C591-9322AF31D494}"/>
              </a:ext>
            </a:extLst>
          </p:cNvPr>
          <p:cNvSpPr txBox="1"/>
          <p:nvPr/>
        </p:nvSpPr>
        <p:spPr>
          <a:xfrm>
            <a:off x="1245325" y="1706563"/>
            <a:ext cx="10357062" cy="461665"/>
          </a:xfrm>
          <a:prstGeom prst="rect">
            <a:avLst/>
          </a:prstGeom>
          <a:noFill/>
        </p:spPr>
        <p:txBody>
          <a:bodyPr wrap="square">
            <a:spAutoFit/>
          </a:bodyPr>
          <a:lstStyle/>
          <a:p>
            <a:pPr algn="l"/>
            <a:r>
              <a:rPr lang="en-US" sz="2400" dirty="0"/>
              <a:t>The test cases are shown below:</a:t>
            </a:r>
          </a:p>
        </p:txBody>
      </p:sp>
      <p:pic>
        <p:nvPicPr>
          <p:cNvPr id="7" name="Content Placeholder 6">
            <a:extLst>
              <a:ext uri="{FF2B5EF4-FFF2-40B4-BE49-F238E27FC236}">
                <a16:creationId xmlns:a16="http://schemas.microsoft.com/office/drawing/2014/main" id="{7DA9C658-7D7A-0DBF-92E0-BB729ED76AFF}"/>
              </a:ext>
            </a:extLst>
          </p:cNvPr>
          <p:cNvPicPr>
            <a:picLocks noGrp="1" noChangeAspect="1"/>
          </p:cNvPicPr>
          <p:nvPr>
            <p:ph idx="1"/>
          </p:nvPr>
        </p:nvPicPr>
        <p:blipFill>
          <a:blip r:embed="rId2"/>
          <a:stretch>
            <a:fillRect/>
          </a:stretch>
        </p:blipFill>
        <p:spPr>
          <a:xfrm>
            <a:off x="1578631" y="2282435"/>
            <a:ext cx="10353540" cy="3915048"/>
          </a:xfrm>
        </p:spPr>
      </p:pic>
    </p:spTree>
    <p:extLst>
      <p:ext uri="{BB962C8B-B14F-4D97-AF65-F5344CB8AC3E}">
        <p14:creationId xmlns:p14="http://schemas.microsoft.com/office/powerpoint/2010/main" val="350838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C3C45-B2DD-8912-EAFF-7F621ABBEAC0}"/>
              </a:ext>
            </a:extLst>
          </p:cNvPr>
          <p:cNvSpPr>
            <a:spLocks noGrp="1"/>
          </p:cNvSpPr>
          <p:nvPr>
            <p:ph type="title"/>
          </p:nvPr>
        </p:nvSpPr>
        <p:spPr/>
        <p:txBody>
          <a:bodyPr/>
          <a:lstStyle/>
          <a:p>
            <a:r>
              <a:rPr lang="en-US" dirty="0"/>
              <a:t>Example 4.7</a:t>
            </a:r>
          </a:p>
        </p:txBody>
      </p:sp>
      <p:sp>
        <p:nvSpPr>
          <p:cNvPr id="3" name="Content Placeholder 2">
            <a:extLst>
              <a:ext uri="{FF2B5EF4-FFF2-40B4-BE49-F238E27FC236}">
                <a16:creationId xmlns:a16="http://schemas.microsoft.com/office/drawing/2014/main" id="{995E4B34-78FF-03CD-22B6-FDF162507BFC}"/>
              </a:ext>
            </a:extLst>
          </p:cNvPr>
          <p:cNvSpPr>
            <a:spLocks noGrp="1"/>
          </p:cNvSpPr>
          <p:nvPr>
            <p:ph idx="1"/>
          </p:nvPr>
        </p:nvSpPr>
        <p:spPr/>
        <p:txBody>
          <a:bodyPr/>
          <a:lstStyle/>
          <a:p>
            <a:r>
              <a:rPr lang="en-US" dirty="0"/>
              <a:t>A program takes an angle as input within the range </a:t>
            </a:r>
            <a:r>
              <a:rPr lang="en-US" i="1" dirty="0"/>
              <a:t>[0, 360] </a:t>
            </a:r>
            <a:r>
              <a:rPr lang="en-US" dirty="0"/>
              <a:t>and determines in which quadrant the angle lies. Design test cases using equivalence class partitioning method.</a:t>
            </a:r>
          </a:p>
        </p:txBody>
      </p:sp>
      <p:sp>
        <p:nvSpPr>
          <p:cNvPr id="4" name="Slide Number Placeholder 3">
            <a:extLst>
              <a:ext uri="{FF2B5EF4-FFF2-40B4-BE49-F238E27FC236}">
                <a16:creationId xmlns:a16="http://schemas.microsoft.com/office/drawing/2014/main" id="{5006B3DF-7937-3801-694D-F56FE59A691E}"/>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355988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dirty="0">
                <a:solidFill>
                  <a:schemeClr val="accent6">
                    <a:lumMod val="50000"/>
                  </a:schemeClr>
                </a:solidFill>
              </a:rPr>
              <a:t>Lecture 07</a:t>
            </a: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809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A212-D696-59E3-A9C1-FBE1468742F1}"/>
              </a:ext>
            </a:extLst>
          </p:cNvPr>
          <p:cNvSpPr>
            <a:spLocks noGrp="1"/>
          </p:cNvSpPr>
          <p:nvPr>
            <p:ph type="ctrTitle"/>
          </p:nvPr>
        </p:nvSpPr>
        <p:spPr/>
        <p:txBody>
          <a:bodyPr/>
          <a:lstStyle/>
          <a:p>
            <a:r>
              <a:rPr lang="en-US" dirty="0">
                <a:solidFill>
                  <a:schemeClr val="accent6">
                    <a:lumMod val="50000"/>
                  </a:schemeClr>
                </a:solidFill>
              </a:rPr>
              <a:t>Dynamic Testing</a:t>
            </a:r>
          </a:p>
        </p:txBody>
      </p:sp>
      <p:sp>
        <p:nvSpPr>
          <p:cNvPr id="3" name="Subtitle 2">
            <a:extLst>
              <a:ext uri="{FF2B5EF4-FFF2-40B4-BE49-F238E27FC236}">
                <a16:creationId xmlns:a16="http://schemas.microsoft.com/office/drawing/2014/main" id="{B812A976-2969-0B22-9E99-D1C63CA319DE}"/>
              </a:ext>
            </a:extLst>
          </p:cNvPr>
          <p:cNvSpPr>
            <a:spLocks noGrp="1"/>
          </p:cNvSpPr>
          <p:nvPr>
            <p:ph type="subTitle" idx="1"/>
          </p:nvPr>
        </p:nvSpPr>
        <p:spPr/>
        <p:txBody>
          <a:bodyPr/>
          <a:lstStyle/>
          <a:p>
            <a:r>
              <a:rPr lang="en-US" dirty="0">
                <a:solidFill>
                  <a:schemeClr val="accent6">
                    <a:lumMod val="50000"/>
                  </a:schemeClr>
                </a:solidFill>
              </a:rPr>
              <a:t>Black-Box Testing Techniques</a:t>
            </a:r>
          </a:p>
        </p:txBody>
      </p:sp>
    </p:spTree>
    <p:extLst>
      <p:ext uri="{BB962C8B-B14F-4D97-AF65-F5344CB8AC3E}">
        <p14:creationId xmlns:p14="http://schemas.microsoft.com/office/powerpoint/2010/main" val="401130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7F37-B4F8-5076-280E-E8BCB1153F88}"/>
              </a:ext>
            </a:extLst>
          </p:cNvPr>
          <p:cNvSpPr>
            <a:spLocks noGrp="1"/>
          </p:cNvSpPr>
          <p:nvPr>
            <p:ph type="title"/>
          </p:nvPr>
        </p:nvSpPr>
        <p:spPr/>
        <p:txBody>
          <a:bodyPr/>
          <a:lstStyle/>
          <a:p>
            <a:r>
              <a:rPr lang="en-US" dirty="0"/>
              <a:t>Equivalence Class Testing</a:t>
            </a:r>
          </a:p>
        </p:txBody>
      </p:sp>
      <p:sp>
        <p:nvSpPr>
          <p:cNvPr id="3" name="Content Placeholder 2">
            <a:extLst>
              <a:ext uri="{FF2B5EF4-FFF2-40B4-BE49-F238E27FC236}">
                <a16:creationId xmlns:a16="http://schemas.microsoft.com/office/drawing/2014/main" id="{4EBBC141-1ECC-4C1A-6F73-717257C139A4}"/>
              </a:ext>
            </a:extLst>
          </p:cNvPr>
          <p:cNvSpPr>
            <a:spLocks noGrp="1"/>
          </p:cNvSpPr>
          <p:nvPr>
            <p:ph idx="1"/>
          </p:nvPr>
        </p:nvSpPr>
        <p:spPr/>
        <p:txBody>
          <a:bodyPr/>
          <a:lstStyle/>
          <a:p>
            <a:pPr marL="457200" indent="-457200">
              <a:buFont typeface="Arial" panose="020B0604020202020204" pitchFamily="34" charset="0"/>
              <a:buChar char="•"/>
            </a:pPr>
            <a:r>
              <a:rPr lang="en-US" dirty="0"/>
              <a:t>input domain for testing is too large to test every input</a:t>
            </a:r>
          </a:p>
          <a:p>
            <a:pPr marL="457200" indent="-457200">
              <a:buFont typeface="Arial" panose="020B0604020202020204" pitchFamily="34" charset="0"/>
              <a:buChar char="•"/>
            </a:pPr>
            <a:r>
              <a:rPr lang="en-US" dirty="0"/>
              <a:t>we can divide or partition the input domain based on a common feature or a class of data.</a:t>
            </a:r>
          </a:p>
          <a:p>
            <a:pPr marL="457200" indent="-457200">
              <a:buFont typeface="Arial" panose="020B0604020202020204" pitchFamily="34" charset="0"/>
              <a:buChar char="•"/>
            </a:pPr>
            <a:r>
              <a:rPr lang="en-US" dirty="0"/>
              <a:t>Equivalence partitioning is a method for deriving test cases wherein classes of input conditions called equivalence classes are identified such that each member of the class causes the same kind of processing and output to occur.</a:t>
            </a:r>
          </a:p>
        </p:txBody>
      </p:sp>
      <p:sp>
        <p:nvSpPr>
          <p:cNvPr id="4" name="Slide Number Placeholder 3">
            <a:extLst>
              <a:ext uri="{FF2B5EF4-FFF2-40B4-BE49-F238E27FC236}">
                <a16:creationId xmlns:a16="http://schemas.microsoft.com/office/drawing/2014/main" id="{197F64F3-E587-0697-7627-D0D2E827990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0608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7F37-B4F8-5076-280E-E8BCB1153F88}"/>
              </a:ext>
            </a:extLst>
          </p:cNvPr>
          <p:cNvSpPr>
            <a:spLocks noGrp="1"/>
          </p:cNvSpPr>
          <p:nvPr>
            <p:ph type="title"/>
          </p:nvPr>
        </p:nvSpPr>
        <p:spPr/>
        <p:txBody>
          <a:bodyPr/>
          <a:lstStyle/>
          <a:p>
            <a:r>
              <a:rPr lang="en-US" dirty="0"/>
              <a:t>Equivalence Class Testing (cont.)</a:t>
            </a:r>
          </a:p>
        </p:txBody>
      </p:sp>
      <p:sp>
        <p:nvSpPr>
          <p:cNvPr id="3" name="Content Placeholder 2">
            <a:extLst>
              <a:ext uri="{FF2B5EF4-FFF2-40B4-BE49-F238E27FC236}">
                <a16:creationId xmlns:a16="http://schemas.microsoft.com/office/drawing/2014/main" id="{4EBBC141-1ECC-4C1A-6F73-717257C139A4}"/>
              </a:ext>
            </a:extLst>
          </p:cNvPr>
          <p:cNvSpPr>
            <a:spLocks noGrp="1"/>
          </p:cNvSpPr>
          <p:nvPr>
            <p:ph idx="1"/>
          </p:nvPr>
        </p:nvSpPr>
        <p:spPr/>
        <p:txBody>
          <a:bodyPr/>
          <a:lstStyle/>
          <a:p>
            <a:pPr marL="457200" indent="-457200">
              <a:buFont typeface="Arial" panose="020B0604020202020204" pitchFamily="34" charset="0"/>
              <a:buChar char="•"/>
            </a:pPr>
            <a:r>
              <a:rPr lang="en-US" dirty="0"/>
              <a:t>Thus, instead of testing every input, only one test case from each partitioned class can be executed. It means only one test case in the equivalence class will be sufficient to find errors.</a:t>
            </a:r>
          </a:p>
          <a:p>
            <a:pPr marL="457200" indent="-457200">
              <a:buFont typeface="Arial" panose="020B0604020202020204" pitchFamily="34" charset="0"/>
              <a:buChar char="•"/>
            </a:pPr>
            <a:r>
              <a:rPr lang="en-US" dirty="0"/>
              <a:t>If one test case in an equivalence class detects a bug, all other test cases in that class have the same probability of finding bugs. </a:t>
            </a:r>
          </a:p>
          <a:p>
            <a:pPr marL="457200" indent="-457200">
              <a:buFont typeface="Arial" panose="020B0604020202020204" pitchFamily="34" charset="0"/>
              <a:buChar char="•"/>
            </a:pPr>
            <a:r>
              <a:rPr lang="en-US" dirty="0"/>
              <a:t>Therefore, instead of taking every value in one domain, only one test case is chosen from one class.</a:t>
            </a:r>
          </a:p>
        </p:txBody>
      </p:sp>
      <p:sp>
        <p:nvSpPr>
          <p:cNvPr id="4" name="Slide Number Placeholder 3">
            <a:extLst>
              <a:ext uri="{FF2B5EF4-FFF2-40B4-BE49-F238E27FC236}">
                <a16:creationId xmlns:a16="http://schemas.microsoft.com/office/drawing/2014/main" id="{197F64F3-E587-0697-7627-D0D2E827990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34056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2C5A-4562-C48D-E875-0CE015F2914B}"/>
              </a:ext>
            </a:extLst>
          </p:cNvPr>
          <p:cNvSpPr>
            <a:spLocks noGrp="1"/>
          </p:cNvSpPr>
          <p:nvPr>
            <p:ph type="title"/>
          </p:nvPr>
        </p:nvSpPr>
        <p:spPr/>
        <p:txBody>
          <a:bodyPr/>
          <a:lstStyle/>
          <a:p>
            <a:r>
              <a:rPr lang="en-US" dirty="0"/>
              <a:t>Identification of Equivalent Classes</a:t>
            </a:r>
          </a:p>
        </p:txBody>
      </p:sp>
      <p:pic>
        <p:nvPicPr>
          <p:cNvPr id="6" name="Content Placeholder 5">
            <a:extLst>
              <a:ext uri="{FF2B5EF4-FFF2-40B4-BE49-F238E27FC236}">
                <a16:creationId xmlns:a16="http://schemas.microsoft.com/office/drawing/2014/main" id="{223433AD-4BAA-8B30-14E5-228270C4EC00}"/>
              </a:ext>
            </a:extLst>
          </p:cNvPr>
          <p:cNvPicPr>
            <a:picLocks noGrp="1" noChangeAspect="1"/>
          </p:cNvPicPr>
          <p:nvPr>
            <p:ph idx="1"/>
          </p:nvPr>
        </p:nvPicPr>
        <p:blipFill>
          <a:blip r:embed="rId2"/>
          <a:stretch>
            <a:fillRect/>
          </a:stretch>
        </p:blipFill>
        <p:spPr>
          <a:xfrm>
            <a:off x="1438159" y="2417075"/>
            <a:ext cx="9237847" cy="3228762"/>
          </a:xfrm>
        </p:spPr>
      </p:pic>
      <p:sp>
        <p:nvSpPr>
          <p:cNvPr id="4" name="Slide Number Placeholder 3">
            <a:extLst>
              <a:ext uri="{FF2B5EF4-FFF2-40B4-BE49-F238E27FC236}">
                <a16:creationId xmlns:a16="http://schemas.microsoft.com/office/drawing/2014/main" id="{241ED358-8019-E6D2-64E8-01D1FF0C0DA7}"/>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12" name="TextBox 11">
            <a:extLst>
              <a:ext uri="{FF2B5EF4-FFF2-40B4-BE49-F238E27FC236}">
                <a16:creationId xmlns:a16="http://schemas.microsoft.com/office/drawing/2014/main" id="{B4562DF9-F451-0FE8-DAFF-8DEF208E0171}"/>
              </a:ext>
            </a:extLst>
          </p:cNvPr>
          <p:cNvSpPr txBox="1"/>
          <p:nvPr/>
        </p:nvSpPr>
        <p:spPr>
          <a:xfrm>
            <a:off x="1240277" y="1877158"/>
            <a:ext cx="10570722" cy="400110"/>
          </a:xfrm>
          <a:prstGeom prst="rect">
            <a:avLst/>
          </a:prstGeom>
          <a:noFill/>
        </p:spPr>
        <p:txBody>
          <a:bodyPr wrap="square">
            <a:spAutoFit/>
          </a:bodyPr>
          <a:lstStyle/>
          <a:p>
            <a:r>
              <a:rPr lang="en-US" sz="2000" dirty="0"/>
              <a:t>There are no well-defined rules for identifying equivalence classes, as it is a heuristic process.</a:t>
            </a:r>
          </a:p>
        </p:txBody>
      </p:sp>
    </p:spTree>
    <p:extLst>
      <p:ext uri="{BB962C8B-B14F-4D97-AF65-F5344CB8AC3E}">
        <p14:creationId xmlns:p14="http://schemas.microsoft.com/office/powerpoint/2010/main" val="304537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2C5A-4562-C48D-E875-0CE015F2914B}"/>
              </a:ext>
            </a:extLst>
          </p:cNvPr>
          <p:cNvSpPr>
            <a:spLocks noGrp="1"/>
          </p:cNvSpPr>
          <p:nvPr>
            <p:ph type="title"/>
          </p:nvPr>
        </p:nvSpPr>
        <p:spPr/>
        <p:txBody>
          <a:bodyPr/>
          <a:lstStyle/>
          <a:p>
            <a:r>
              <a:rPr lang="en-US" dirty="0"/>
              <a:t>Identifying the Test Cases</a:t>
            </a:r>
          </a:p>
        </p:txBody>
      </p:sp>
      <p:sp>
        <p:nvSpPr>
          <p:cNvPr id="4" name="Slide Number Placeholder 3">
            <a:extLst>
              <a:ext uri="{FF2B5EF4-FFF2-40B4-BE49-F238E27FC236}">
                <a16:creationId xmlns:a16="http://schemas.microsoft.com/office/drawing/2014/main" id="{241ED358-8019-E6D2-64E8-01D1FF0C0DA7}"/>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5" name="Content Placeholder 4">
            <a:extLst>
              <a:ext uri="{FF2B5EF4-FFF2-40B4-BE49-F238E27FC236}">
                <a16:creationId xmlns:a16="http://schemas.microsoft.com/office/drawing/2014/main" id="{FDD9CE11-7190-903C-DFCF-386711735EBD}"/>
              </a:ext>
            </a:extLst>
          </p:cNvPr>
          <p:cNvSpPr>
            <a:spLocks noGrp="1"/>
          </p:cNvSpPr>
          <p:nvPr>
            <p:ph idx="1"/>
          </p:nvPr>
        </p:nvSpPr>
        <p:spPr/>
        <p:txBody>
          <a:bodyPr/>
          <a:lstStyle/>
          <a:p>
            <a:pPr marL="457200" indent="-457200">
              <a:buFont typeface="Arial" panose="020B0604020202020204" pitchFamily="34" charset="0"/>
              <a:buChar char="•"/>
            </a:pPr>
            <a:r>
              <a:rPr lang="en-US" dirty="0"/>
              <a:t>Assign a unique identification number to each equivalence class.</a:t>
            </a:r>
          </a:p>
          <a:p>
            <a:pPr marL="457200" indent="-457200">
              <a:buFont typeface="Arial" panose="020B0604020202020204" pitchFamily="34" charset="0"/>
              <a:buChar char="•"/>
            </a:pPr>
            <a:r>
              <a:rPr lang="en-US" dirty="0"/>
              <a:t>Write a new test case covering as many of the uncovered valid equivalence classes as possible, until all valid equivalence classes have been covered by test cases.</a:t>
            </a:r>
          </a:p>
          <a:p>
            <a:pPr marL="457200" indent="-457200">
              <a:buFont typeface="Arial" panose="020B0604020202020204" pitchFamily="34" charset="0"/>
              <a:buChar char="•"/>
            </a:pPr>
            <a:r>
              <a:rPr lang="en-US" dirty="0"/>
              <a:t>Write a test case that covers one, and only one, of the uncovered invalid equivalence classes, until all invalid equivalence classes have been covered by test cases.</a:t>
            </a:r>
          </a:p>
        </p:txBody>
      </p:sp>
    </p:spTree>
    <p:extLst>
      <p:ext uri="{BB962C8B-B14F-4D97-AF65-F5344CB8AC3E}">
        <p14:creationId xmlns:p14="http://schemas.microsoft.com/office/powerpoint/2010/main" val="214431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A2C5A-4562-C48D-E875-0CE015F2914B}"/>
              </a:ext>
            </a:extLst>
          </p:cNvPr>
          <p:cNvSpPr>
            <a:spLocks noGrp="1"/>
          </p:cNvSpPr>
          <p:nvPr>
            <p:ph type="title"/>
          </p:nvPr>
        </p:nvSpPr>
        <p:spPr/>
        <p:txBody>
          <a:bodyPr/>
          <a:lstStyle/>
          <a:p>
            <a:r>
              <a:rPr lang="en-US" dirty="0"/>
              <a:t>Identifying the Test Cases (cont.)</a:t>
            </a:r>
          </a:p>
        </p:txBody>
      </p:sp>
      <p:sp>
        <p:nvSpPr>
          <p:cNvPr id="4" name="Slide Number Placeholder 3">
            <a:extLst>
              <a:ext uri="{FF2B5EF4-FFF2-40B4-BE49-F238E27FC236}">
                <a16:creationId xmlns:a16="http://schemas.microsoft.com/office/drawing/2014/main" id="{241ED358-8019-E6D2-64E8-01D1FF0C0DA7}"/>
              </a:ext>
            </a:extLst>
          </p:cNvPr>
          <p:cNvSpPr>
            <a:spLocks noGrp="1"/>
          </p:cNvSpPr>
          <p:nvPr>
            <p:ph type="sldNum" sz="quarter" idx="4"/>
          </p:nvPr>
        </p:nvSpPr>
        <p:spPr/>
        <p:txBody>
          <a:bodyPr/>
          <a:lstStyle/>
          <a:p>
            <a:fld id="{294A09A9-5501-47C1-A89A-A340965A2BE2}" type="slidenum">
              <a:rPr lang="en-US" smtClean="0"/>
              <a:pPr/>
              <a:t>8</a:t>
            </a:fld>
            <a:endParaRPr lang="en-US" dirty="0"/>
          </a:p>
        </p:txBody>
      </p:sp>
      <p:sp>
        <p:nvSpPr>
          <p:cNvPr id="5" name="Content Placeholder 4">
            <a:extLst>
              <a:ext uri="{FF2B5EF4-FFF2-40B4-BE49-F238E27FC236}">
                <a16:creationId xmlns:a16="http://schemas.microsoft.com/office/drawing/2014/main" id="{FDD9CE11-7190-903C-DFCF-386711735EBD}"/>
              </a:ext>
            </a:extLst>
          </p:cNvPr>
          <p:cNvSpPr>
            <a:spLocks noGrp="1"/>
          </p:cNvSpPr>
          <p:nvPr>
            <p:ph idx="1"/>
          </p:nvPr>
        </p:nvSpPr>
        <p:spPr>
          <a:xfrm>
            <a:off x="1167493" y="2017467"/>
            <a:ext cx="10794658" cy="3366815"/>
          </a:xfrm>
        </p:spPr>
        <p:txBody>
          <a:bodyPr/>
          <a:lstStyle/>
          <a:p>
            <a:pPr marL="457200" indent="-457200">
              <a:buFont typeface="Arial" panose="020B0604020202020204" pitchFamily="34" charset="0"/>
              <a:buChar char="•"/>
            </a:pPr>
            <a:r>
              <a:rPr lang="en-US" sz="2400" dirty="0"/>
              <a:t>The reason that invalid cases are covered by individual test cases is that certain erroneous-input checks mask or supersede other erroneous-input checks. For instance,</a:t>
            </a:r>
          </a:p>
          <a:p>
            <a:pPr marL="457200" indent="-457200">
              <a:buFont typeface="Arial" panose="020B0604020202020204" pitchFamily="34" charset="0"/>
              <a:buChar char="•"/>
            </a:pPr>
            <a:r>
              <a:rPr lang="en-US" sz="2400" dirty="0"/>
              <a:t>if the specification states  ‘Enter type of toys (Automatic, Mechanical, Soft toy) and amount (1–10000)’, </a:t>
            </a:r>
          </a:p>
          <a:p>
            <a:pPr marL="457200" indent="-457200">
              <a:buFont typeface="Arial" panose="020B0604020202020204" pitchFamily="34" charset="0"/>
              <a:buChar char="•"/>
            </a:pPr>
            <a:r>
              <a:rPr lang="en-US" sz="2400" dirty="0"/>
              <a:t>the test case [ABC 0] expresses two error (invalid inputs) conditions (invalid toy type and invalid amount)</a:t>
            </a:r>
          </a:p>
          <a:p>
            <a:pPr marL="457200" indent="-457200">
              <a:buFont typeface="Arial" panose="020B0604020202020204" pitchFamily="34" charset="0"/>
              <a:buChar char="•"/>
            </a:pPr>
            <a:r>
              <a:rPr lang="en-US" sz="2400" dirty="0"/>
              <a:t>the program may produce an output ‘ABC is unknown toy type’ and not bother to examine the remainder of the input.</a:t>
            </a:r>
          </a:p>
        </p:txBody>
      </p:sp>
    </p:spTree>
    <p:extLst>
      <p:ext uri="{BB962C8B-B14F-4D97-AF65-F5344CB8AC3E}">
        <p14:creationId xmlns:p14="http://schemas.microsoft.com/office/powerpoint/2010/main" val="214647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9916-45DD-8E00-4F2D-AA74F08D87AB}"/>
              </a:ext>
            </a:extLst>
          </p:cNvPr>
          <p:cNvSpPr>
            <a:spLocks noGrp="1"/>
          </p:cNvSpPr>
          <p:nvPr>
            <p:ph type="title"/>
          </p:nvPr>
        </p:nvSpPr>
        <p:spPr/>
        <p:txBody>
          <a:bodyPr/>
          <a:lstStyle/>
          <a:p>
            <a:r>
              <a:rPr lang="en-US" dirty="0"/>
              <a:t>Example 4.5</a:t>
            </a:r>
          </a:p>
        </p:txBody>
      </p:sp>
      <p:sp>
        <p:nvSpPr>
          <p:cNvPr id="3" name="Content Placeholder 2">
            <a:extLst>
              <a:ext uri="{FF2B5EF4-FFF2-40B4-BE49-F238E27FC236}">
                <a16:creationId xmlns:a16="http://schemas.microsoft.com/office/drawing/2014/main" id="{38840CE3-F8E3-25AC-742A-EE948A3D425A}"/>
              </a:ext>
            </a:extLst>
          </p:cNvPr>
          <p:cNvSpPr>
            <a:spLocks noGrp="1"/>
          </p:cNvSpPr>
          <p:nvPr>
            <p:ph idx="1"/>
          </p:nvPr>
        </p:nvSpPr>
        <p:spPr/>
        <p:txBody>
          <a:bodyPr/>
          <a:lstStyle/>
          <a:p>
            <a:pPr algn="just"/>
            <a:r>
              <a:rPr lang="en-US" sz="3200" dirty="0"/>
              <a:t>A program reads three numbers, </a:t>
            </a:r>
            <a:r>
              <a:rPr lang="en-US" sz="3200" i="1" dirty="0"/>
              <a:t>A</a:t>
            </a:r>
            <a:r>
              <a:rPr lang="en-US" sz="3200" dirty="0"/>
              <a:t>, </a:t>
            </a:r>
            <a:r>
              <a:rPr lang="en-US" sz="3200" i="1" dirty="0"/>
              <a:t>B</a:t>
            </a:r>
            <a:r>
              <a:rPr lang="en-US" sz="3200" dirty="0"/>
              <a:t>, and </a:t>
            </a:r>
            <a:r>
              <a:rPr lang="en-US" sz="3200" i="1" dirty="0"/>
              <a:t>C</a:t>
            </a:r>
            <a:r>
              <a:rPr lang="en-US" sz="3200" dirty="0"/>
              <a:t>, with a range </a:t>
            </a:r>
            <a:r>
              <a:rPr lang="en-US" sz="3200" i="1" dirty="0"/>
              <a:t>[1, 50] </a:t>
            </a:r>
            <a:r>
              <a:rPr lang="en-US" sz="3200" dirty="0"/>
              <a:t>and prints the largest number. Design test cases for this program using equivalence class testing technique.</a:t>
            </a:r>
          </a:p>
        </p:txBody>
      </p:sp>
      <p:sp>
        <p:nvSpPr>
          <p:cNvPr id="4" name="Slide Number Placeholder 3">
            <a:extLst>
              <a:ext uri="{FF2B5EF4-FFF2-40B4-BE49-F238E27FC236}">
                <a16:creationId xmlns:a16="http://schemas.microsoft.com/office/drawing/2014/main" id="{CEDCFA96-ED88-8444-B07A-4654B365CD46}"/>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6262653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604</Words>
  <Application>Microsoft Office PowerPoint</Application>
  <PresentationFormat>Widescreen</PresentationFormat>
  <Paragraphs>61</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Cambria</vt:lpstr>
      <vt:lpstr>Tenorite</vt:lpstr>
      <vt:lpstr>Custom</vt:lpstr>
      <vt:lpstr>CSE 430 Software Testing and Quality Assurance</vt:lpstr>
      <vt:lpstr>Lecture 07</vt:lpstr>
      <vt:lpstr>Dynamic Testing</vt:lpstr>
      <vt:lpstr>Equivalence Class Testing</vt:lpstr>
      <vt:lpstr>Equivalence Class Testing (cont.)</vt:lpstr>
      <vt:lpstr>Identification of Equivalent Classes</vt:lpstr>
      <vt:lpstr>Identifying the Test Cases</vt:lpstr>
      <vt:lpstr>Identifying the Test Cases (cont.)</vt:lpstr>
      <vt:lpstr>Example 4.5</vt:lpstr>
      <vt:lpstr>Solution</vt:lpstr>
      <vt:lpstr>Solution</vt:lpstr>
      <vt:lpstr>Alternative Solution</vt:lpstr>
      <vt:lpstr>Alternative Solution</vt:lpstr>
      <vt:lpstr>Example 4.6</vt:lpstr>
      <vt:lpstr>Solution</vt:lpstr>
      <vt:lpstr>Solution</vt:lpstr>
      <vt:lpstr>Example 4.7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2024-03-06T03:13:56Z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