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sldIdLst>
    <p:sldId id="256" r:id="rId5"/>
    <p:sldId id="294" r:id="rId6"/>
    <p:sldId id="298" r:id="rId7"/>
    <p:sldId id="313" r:id="rId8"/>
    <p:sldId id="327" r:id="rId9"/>
    <p:sldId id="328" r:id="rId10"/>
    <p:sldId id="329" r:id="rId11"/>
    <p:sldId id="330" r:id="rId12"/>
    <p:sldId id="310" r:id="rId13"/>
    <p:sldId id="319" r:id="rId14"/>
    <p:sldId id="331" r:id="rId15"/>
    <p:sldId id="332" r:id="rId16"/>
    <p:sldId id="333" r:id="rId17"/>
    <p:sldId id="33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43"/>
    <p:restoredTop sz="94718"/>
  </p:normalViewPr>
  <p:slideViewPr>
    <p:cSldViewPr snapToGrid="0">
      <p:cViewPr varScale="1">
        <p:scale>
          <a:sx n="80" d="100"/>
          <a:sy n="80" d="100"/>
        </p:scale>
        <p:origin x="642" y="96"/>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3/11/2024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7204E87-D926-4B35-9C7F-7788B35DCB50}" type="datetime1">
              <a:rPr lang="en-US" smtClean="0"/>
              <a:t>3/11/2024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F9A6B-6664-4B78-A53E-92E91601C96B}" type="datetime1">
              <a:rPr lang="en-US" smtClean="0"/>
              <a:t>3/11/2024</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3/11/2024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3/11/2024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3/11/2024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3/11/2024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3/11/2024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3/11/2024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32127"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Testing and Quality Assurance</a:t>
            </a:r>
            <a:endParaRPr lang="en-US" sz="5400" dirty="0"/>
          </a:p>
        </p:txBody>
      </p:sp>
      <p:sp>
        <p:nvSpPr>
          <p:cNvPr id="6" name="Subtitle 5">
            <a:extLst>
              <a:ext uri="{FF2B5EF4-FFF2-40B4-BE49-F238E27FC236}">
                <a16:creationId xmlns:a16="http://schemas.microsoft.com/office/drawing/2014/main" id="{F4B0AE58-C044-2D82-5E85-5EAC5FBCD6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pic>
        <p:nvPicPr>
          <p:cNvPr id="16" name="Content Placeholder 15">
            <a:extLst>
              <a:ext uri="{FF2B5EF4-FFF2-40B4-BE49-F238E27FC236}">
                <a16:creationId xmlns:a16="http://schemas.microsoft.com/office/drawing/2014/main" id="{1D5B0423-D221-1D59-977B-704B6C4DAA9F}"/>
              </a:ext>
            </a:extLst>
          </p:cNvPr>
          <p:cNvPicPr>
            <a:picLocks noGrp="1" noChangeAspect="1"/>
          </p:cNvPicPr>
          <p:nvPr>
            <p:ph idx="1"/>
          </p:nvPr>
        </p:nvPicPr>
        <p:blipFill>
          <a:blip r:embed="rId2"/>
          <a:stretch>
            <a:fillRect/>
          </a:stretch>
        </p:blipFill>
        <p:spPr>
          <a:xfrm>
            <a:off x="1167491" y="1967641"/>
            <a:ext cx="10643507" cy="3856482"/>
          </a:xfrm>
        </p:spPr>
      </p:pic>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425660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pic>
        <p:nvPicPr>
          <p:cNvPr id="5" name="Content Placeholder 4">
            <a:extLst>
              <a:ext uri="{FF2B5EF4-FFF2-40B4-BE49-F238E27FC236}">
                <a16:creationId xmlns:a16="http://schemas.microsoft.com/office/drawing/2014/main" id="{C90608E0-6430-6E4B-84AD-6F18F2095B46}"/>
              </a:ext>
            </a:extLst>
          </p:cNvPr>
          <p:cNvPicPr>
            <a:picLocks noGrp="1" noChangeAspect="1"/>
          </p:cNvPicPr>
          <p:nvPr>
            <p:ph idx="1"/>
          </p:nvPr>
        </p:nvPicPr>
        <p:blipFill>
          <a:blip r:embed="rId2"/>
          <a:stretch>
            <a:fillRect/>
          </a:stretch>
        </p:blipFill>
        <p:spPr>
          <a:xfrm>
            <a:off x="824885" y="2228629"/>
            <a:ext cx="10986114" cy="2400742"/>
          </a:xfrm>
        </p:spPr>
      </p:pic>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715746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9916-45DD-8E00-4F2D-AA74F08D87AB}"/>
              </a:ext>
            </a:extLst>
          </p:cNvPr>
          <p:cNvSpPr>
            <a:spLocks noGrp="1"/>
          </p:cNvSpPr>
          <p:nvPr>
            <p:ph type="title"/>
          </p:nvPr>
        </p:nvSpPr>
        <p:spPr/>
        <p:txBody>
          <a:bodyPr/>
          <a:lstStyle/>
          <a:p>
            <a:r>
              <a:rPr lang="en-US" dirty="0"/>
              <a:t>Example 4.9</a:t>
            </a:r>
          </a:p>
        </p:txBody>
      </p:sp>
      <p:sp>
        <p:nvSpPr>
          <p:cNvPr id="3" name="Content Placeholder 2">
            <a:extLst>
              <a:ext uri="{FF2B5EF4-FFF2-40B4-BE49-F238E27FC236}">
                <a16:creationId xmlns:a16="http://schemas.microsoft.com/office/drawing/2014/main" id="{38840CE3-F8E3-25AC-742A-EE948A3D425A}"/>
              </a:ext>
            </a:extLst>
          </p:cNvPr>
          <p:cNvSpPr>
            <a:spLocks noGrp="1"/>
          </p:cNvSpPr>
          <p:nvPr>
            <p:ph idx="1"/>
          </p:nvPr>
        </p:nvSpPr>
        <p:spPr/>
        <p:txBody>
          <a:bodyPr/>
          <a:lstStyle/>
          <a:p>
            <a:pPr algn="just"/>
            <a:r>
              <a:rPr lang="en-US" sz="2200" dirty="0"/>
              <a:t>A wholesaler has three commodities to sell and has three types of customers. Discount is given as per the following procedure:</a:t>
            </a:r>
          </a:p>
          <a:p>
            <a:pPr marL="514350" indent="-514350" algn="just">
              <a:buAutoNum type="romanLcParenBoth"/>
            </a:pPr>
            <a:r>
              <a:rPr lang="en-US" sz="2000" dirty="0"/>
              <a:t>For DGS &amp; D orders, 10% discount is given irrespective of the value of the order.</a:t>
            </a:r>
          </a:p>
          <a:p>
            <a:pPr marL="514350" indent="-514350" algn="just">
              <a:buAutoNum type="romanLcParenBoth"/>
            </a:pPr>
            <a:r>
              <a:rPr lang="en-US" sz="2000" dirty="0"/>
              <a:t>For orders of more than Rs 50,000, agents get a discount of 15% and the retailer gets a discount of 10%.</a:t>
            </a:r>
          </a:p>
          <a:p>
            <a:pPr marL="514350" indent="-514350" algn="just">
              <a:buAutoNum type="romanLcParenBoth"/>
            </a:pPr>
            <a:r>
              <a:rPr lang="en-US" sz="2000" dirty="0"/>
              <a:t>For orders of Rs 20,000 or more and up to Rs 50,000, agents get 12% and the retailer gets 8% discount.</a:t>
            </a:r>
          </a:p>
          <a:p>
            <a:pPr marL="514350" indent="-514350" algn="just">
              <a:buAutoNum type="romanLcParenBoth"/>
            </a:pPr>
            <a:r>
              <a:rPr lang="en-US" sz="2000" dirty="0"/>
              <a:t>For orders of less than Rs 20,000, agents get 8% and the retailer gets 5% discount.</a:t>
            </a:r>
          </a:p>
          <a:p>
            <a:pPr algn="just"/>
            <a:r>
              <a:rPr lang="en-US" sz="2200" dirty="0"/>
              <a:t>The above rules do not apply to the furniture items wherein a flat rate of</a:t>
            </a:r>
          </a:p>
          <a:p>
            <a:pPr algn="just"/>
            <a:r>
              <a:rPr lang="en-US" sz="2200" dirty="0"/>
              <a:t>10% discount is admissible to all customers irrespective of the value of the order. Design test cases for this system using decision table testing.</a:t>
            </a:r>
          </a:p>
        </p:txBody>
      </p:sp>
      <p:sp>
        <p:nvSpPr>
          <p:cNvPr id="4" name="Slide Number Placeholder 3">
            <a:extLst>
              <a:ext uri="{FF2B5EF4-FFF2-40B4-BE49-F238E27FC236}">
                <a16:creationId xmlns:a16="http://schemas.microsoft.com/office/drawing/2014/main" id="{CEDCFA96-ED88-8444-B07A-4654B365CD46}"/>
              </a:ext>
            </a:extLst>
          </p:cNvPr>
          <p:cNvSpPr>
            <a:spLocks noGrp="1"/>
          </p:cNvSpPr>
          <p:nvPr>
            <p:ph type="sldNum" sz="quarter" idx="4"/>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2919293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13</a:t>
            </a:fld>
            <a:endParaRPr lang="en-US" dirty="0"/>
          </a:p>
        </p:txBody>
      </p:sp>
      <p:pic>
        <p:nvPicPr>
          <p:cNvPr id="7" name="Content Placeholder 6">
            <a:extLst>
              <a:ext uri="{FF2B5EF4-FFF2-40B4-BE49-F238E27FC236}">
                <a16:creationId xmlns:a16="http://schemas.microsoft.com/office/drawing/2014/main" id="{016A9F58-9B98-7C59-EFEC-D31F02F362DB}"/>
              </a:ext>
            </a:extLst>
          </p:cNvPr>
          <p:cNvPicPr>
            <a:picLocks noGrp="1" noChangeAspect="1"/>
          </p:cNvPicPr>
          <p:nvPr>
            <p:ph idx="1"/>
          </p:nvPr>
        </p:nvPicPr>
        <p:blipFill>
          <a:blip r:embed="rId2"/>
          <a:stretch>
            <a:fillRect/>
          </a:stretch>
        </p:blipFill>
        <p:spPr>
          <a:xfrm>
            <a:off x="2774321" y="1586561"/>
            <a:ext cx="7928655" cy="5134914"/>
          </a:xfrm>
        </p:spPr>
      </p:pic>
    </p:spTree>
    <p:extLst>
      <p:ext uri="{BB962C8B-B14F-4D97-AF65-F5344CB8AC3E}">
        <p14:creationId xmlns:p14="http://schemas.microsoft.com/office/powerpoint/2010/main" val="366699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E90E-4909-C540-F42E-3CFD09490085}"/>
              </a:ext>
            </a:extLst>
          </p:cNvPr>
          <p:cNvSpPr>
            <a:spLocks noGrp="1"/>
          </p:cNvSpPr>
          <p:nvPr>
            <p:ph type="title"/>
          </p:nvPr>
        </p:nvSpPr>
        <p:spPr/>
        <p:txBody>
          <a:bodyPr/>
          <a:lstStyle/>
          <a:p>
            <a:r>
              <a:rPr lang="en-US" dirty="0"/>
              <a:t>Solution</a:t>
            </a:r>
          </a:p>
        </p:txBody>
      </p:sp>
      <p:sp>
        <p:nvSpPr>
          <p:cNvPr id="4" name="Slide Number Placeholder 3">
            <a:extLst>
              <a:ext uri="{FF2B5EF4-FFF2-40B4-BE49-F238E27FC236}">
                <a16:creationId xmlns:a16="http://schemas.microsoft.com/office/drawing/2014/main" id="{D2900CE0-BCFC-E371-0E78-05F747D473E7}"/>
              </a:ext>
            </a:extLst>
          </p:cNvPr>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8" name="Content Placeholder 7">
            <a:extLst>
              <a:ext uri="{FF2B5EF4-FFF2-40B4-BE49-F238E27FC236}">
                <a16:creationId xmlns:a16="http://schemas.microsoft.com/office/drawing/2014/main" id="{02A97365-2392-CC13-CE8E-04FE4F9135DF}"/>
              </a:ext>
            </a:extLst>
          </p:cNvPr>
          <p:cNvPicPr>
            <a:picLocks noGrp="1" noChangeAspect="1"/>
          </p:cNvPicPr>
          <p:nvPr>
            <p:ph idx="1"/>
          </p:nvPr>
        </p:nvPicPr>
        <p:blipFill>
          <a:blip r:embed="rId2"/>
          <a:stretch>
            <a:fillRect/>
          </a:stretch>
        </p:blipFill>
        <p:spPr>
          <a:xfrm>
            <a:off x="1842050" y="1706563"/>
            <a:ext cx="9779184" cy="4683114"/>
          </a:xfrm>
        </p:spPr>
      </p:pic>
    </p:spTree>
    <p:extLst>
      <p:ext uri="{BB962C8B-B14F-4D97-AF65-F5344CB8AC3E}">
        <p14:creationId xmlns:p14="http://schemas.microsoft.com/office/powerpoint/2010/main" val="165772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a:solidFill>
                  <a:schemeClr val="accent6">
                    <a:lumMod val="50000"/>
                  </a:schemeClr>
                </a:solidFill>
              </a:rPr>
              <a:t>Lecture 08</a:t>
            </a:r>
            <a:endParaRPr lang="en-US" dirty="0">
              <a:solidFill>
                <a:schemeClr val="accent6">
                  <a:lumMod val="50000"/>
                </a:schemeClr>
              </a:solidFill>
            </a:endParaRP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80938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9A212-D696-59E3-A9C1-FBE1468742F1}"/>
              </a:ext>
            </a:extLst>
          </p:cNvPr>
          <p:cNvSpPr>
            <a:spLocks noGrp="1"/>
          </p:cNvSpPr>
          <p:nvPr>
            <p:ph type="ctrTitle"/>
          </p:nvPr>
        </p:nvSpPr>
        <p:spPr/>
        <p:txBody>
          <a:bodyPr/>
          <a:lstStyle/>
          <a:p>
            <a:r>
              <a:rPr lang="en-US" dirty="0">
                <a:solidFill>
                  <a:schemeClr val="accent6">
                    <a:lumMod val="50000"/>
                  </a:schemeClr>
                </a:solidFill>
              </a:rPr>
              <a:t>Dynamic Testing</a:t>
            </a:r>
          </a:p>
        </p:txBody>
      </p:sp>
      <p:sp>
        <p:nvSpPr>
          <p:cNvPr id="3" name="Subtitle 2">
            <a:extLst>
              <a:ext uri="{FF2B5EF4-FFF2-40B4-BE49-F238E27FC236}">
                <a16:creationId xmlns:a16="http://schemas.microsoft.com/office/drawing/2014/main" id="{B812A976-2969-0B22-9E99-D1C63CA319DE}"/>
              </a:ext>
            </a:extLst>
          </p:cNvPr>
          <p:cNvSpPr>
            <a:spLocks noGrp="1"/>
          </p:cNvSpPr>
          <p:nvPr>
            <p:ph type="subTitle" idx="1"/>
          </p:nvPr>
        </p:nvSpPr>
        <p:spPr/>
        <p:txBody>
          <a:bodyPr/>
          <a:lstStyle/>
          <a:p>
            <a:r>
              <a:rPr lang="en-US" dirty="0">
                <a:solidFill>
                  <a:schemeClr val="accent6">
                    <a:lumMod val="50000"/>
                  </a:schemeClr>
                </a:solidFill>
              </a:rPr>
              <a:t>Black-Box Testing Techniques</a:t>
            </a:r>
          </a:p>
        </p:txBody>
      </p:sp>
    </p:spTree>
    <p:extLst>
      <p:ext uri="{BB962C8B-B14F-4D97-AF65-F5344CB8AC3E}">
        <p14:creationId xmlns:p14="http://schemas.microsoft.com/office/powerpoint/2010/main" val="4011302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C7F37-B4F8-5076-280E-E8BCB1153F88}"/>
              </a:ext>
            </a:extLst>
          </p:cNvPr>
          <p:cNvSpPr>
            <a:spLocks noGrp="1"/>
          </p:cNvSpPr>
          <p:nvPr>
            <p:ph type="title"/>
          </p:nvPr>
        </p:nvSpPr>
        <p:spPr/>
        <p:txBody>
          <a:bodyPr/>
          <a:lstStyle/>
          <a:p>
            <a:r>
              <a:rPr lang="en-US" dirty="0"/>
              <a:t>Decision Table-based Testing</a:t>
            </a:r>
          </a:p>
        </p:txBody>
      </p:sp>
      <p:sp>
        <p:nvSpPr>
          <p:cNvPr id="3" name="Content Placeholder 2">
            <a:extLst>
              <a:ext uri="{FF2B5EF4-FFF2-40B4-BE49-F238E27FC236}">
                <a16:creationId xmlns:a16="http://schemas.microsoft.com/office/drawing/2014/main" id="{4EBBC141-1ECC-4C1A-6F73-717257C139A4}"/>
              </a:ext>
            </a:extLst>
          </p:cNvPr>
          <p:cNvSpPr>
            <a:spLocks noGrp="1"/>
          </p:cNvSpPr>
          <p:nvPr>
            <p:ph idx="1"/>
          </p:nvPr>
        </p:nvSpPr>
        <p:spPr/>
        <p:txBody>
          <a:bodyPr/>
          <a:lstStyle/>
          <a:p>
            <a:pPr marL="457200" indent="-457200">
              <a:buFont typeface="Arial" panose="020B0604020202020204" pitchFamily="34" charset="0"/>
              <a:buChar char="•"/>
            </a:pPr>
            <a:r>
              <a:rPr lang="en-US" dirty="0"/>
              <a:t>Boundary value analysis and equivalence class partitioning methods do not consider combinations of input conditions.</a:t>
            </a:r>
          </a:p>
          <a:p>
            <a:pPr marL="457200" indent="-457200">
              <a:buFont typeface="Arial" panose="020B0604020202020204" pitchFamily="34" charset="0"/>
              <a:buChar char="•"/>
            </a:pPr>
            <a:r>
              <a:rPr lang="en-US" dirty="0"/>
              <a:t>Decision Table-based Testing consider each input separately.</a:t>
            </a:r>
          </a:p>
          <a:p>
            <a:pPr marL="457200" indent="-457200">
              <a:buFont typeface="Arial" panose="020B0604020202020204" pitchFamily="34" charset="0"/>
              <a:buChar char="•"/>
            </a:pPr>
            <a:r>
              <a:rPr lang="en-US" dirty="0"/>
              <a:t>There may be some critical behavior to be tested when some combinations of input conditions are considered.</a:t>
            </a:r>
          </a:p>
        </p:txBody>
      </p:sp>
      <p:sp>
        <p:nvSpPr>
          <p:cNvPr id="4" name="Slide Number Placeholder 3">
            <a:extLst>
              <a:ext uri="{FF2B5EF4-FFF2-40B4-BE49-F238E27FC236}">
                <a16:creationId xmlns:a16="http://schemas.microsoft.com/office/drawing/2014/main" id="{197F64F3-E587-0697-7627-D0D2E8279902}"/>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2106087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5C269-F5A3-B0A5-FEE9-0A1C1BF3BDE8}"/>
              </a:ext>
            </a:extLst>
          </p:cNvPr>
          <p:cNvSpPr>
            <a:spLocks noGrp="1"/>
          </p:cNvSpPr>
          <p:nvPr>
            <p:ph type="title"/>
          </p:nvPr>
        </p:nvSpPr>
        <p:spPr/>
        <p:txBody>
          <a:bodyPr/>
          <a:lstStyle/>
          <a:p>
            <a:r>
              <a:rPr lang="en-US" dirty="0"/>
              <a:t>Formation of Decision Table</a:t>
            </a:r>
          </a:p>
        </p:txBody>
      </p:sp>
      <p:pic>
        <p:nvPicPr>
          <p:cNvPr id="6" name="Content Placeholder 5">
            <a:extLst>
              <a:ext uri="{FF2B5EF4-FFF2-40B4-BE49-F238E27FC236}">
                <a16:creationId xmlns:a16="http://schemas.microsoft.com/office/drawing/2014/main" id="{088749C2-6AF6-C5F9-2D32-BF088B30648F}"/>
              </a:ext>
            </a:extLst>
          </p:cNvPr>
          <p:cNvPicPr>
            <a:picLocks noGrp="1" noChangeAspect="1"/>
          </p:cNvPicPr>
          <p:nvPr>
            <p:ph idx="1"/>
          </p:nvPr>
        </p:nvPicPr>
        <p:blipFill>
          <a:blip r:embed="rId2"/>
          <a:stretch>
            <a:fillRect/>
          </a:stretch>
        </p:blipFill>
        <p:spPr>
          <a:xfrm>
            <a:off x="2381695" y="1706563"/>
            <a:ext cx="8830947" cy="4902563"/>
          </a:xfrm>
        </p:spPr>
      </p:pic>
      <p:sp>
        <p:nvSpPr>
          <p:cNvPr id="4" name="Slide Number Placeholder 3">
            <a:extLst>
              <a:ext uri="{FF2B5EF4-FFF2-40B4-BE49-F238E27FC236}">
                <a16:creationId xmlns:a16="http://schemas.microsoft.com/office/drawing/2014/main" id="{467779B1-9215-4DCD-B1B0-C59B51DA6925}"/>
              </a:ext>
            </a:extLst>
          </p:cNvPr>
          <p:cNvSpPr>
            <a:spLocks noGrp="1"/>
          </p:cNvSpPr>
          <p:nvPr>
            <p:ph type="sldNum" sz="quarter" idx="4"/>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934036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BD6F-82CC-FBB9-9B5B-90199FE337F3}"/>
              </a:ext>
            </a:extLst>
          </p:cNvPr>
          <p:cNvSpPr>
            <a:spLocks noGrp="1"/>
          </p:cNvSpPr>
          <p:nvPr>
            <p:ph type="title"/>
          </p:nvPr>
        </p:nvSpPr>
        <p:spPr/>
        <p:txBody>
          <a:bodyPr/>
          <a:lstStyle/>
          <a:p>
            <a:r>
              <a:rPr lang="en-US" dirty="0"/>
              <a:t>Formation of Decision Table</a:t>
            </a:r>
          </a:p>
        </p:txBody>
      </p:sp>
      <p:sp>
        <p:nvSpPr>
          <p:cNvPr id="3" name="Content Placeholder 2">
            <a:extLst>
              <a:ext uri="{FF2B5EF4-FFF2-40B4-BE49-F238E27FC236}">
                <a16:creationId xmlns:a16="http://schemas.microsoft.com/office/drawing/2014/main" id="{128A502B-BC64-0C84-B163-6AD76266BFBF}"/>
              </a:ext>
            </a:extLst>
          </p:cNvPr>
          <p:cNvSpPr>
            <a:spLocks noGrp="1"/>
          </p:cNvSpPr>
          <p:nvPr>
            <p:ph idx="1"/>
          </p:nvPr>
        </p:nvSpPr>
        <p:spPr>
          <a:xfrm>
            <a:off x="1167493" y="2017467"/>
            <a:ext cx="9779182" cy="3978599"/>
          </a:xfrm>
        </p:spPr>
        <p:txBody>
          <a:bodyPr/>
          <a:lstStyle/>
          <a:p>
            <a:pPr algn="just"/>
            <a:r>
              <a:rPr lang="en-US" b="1" dirty="0"/>
              <a:t>Condition stub: </a:t>
            </a:r>
            <a:r>
              <a:rPr lang="en-US" dirty="0"/>
              <a:t>It is a list of input conditions for which the complex combination is made.</a:t>
            </a:r>
          </a:p>
          <a:p>
            <a:pPr algn="just"/>
            <a:r>
              <a:rPr lang="en-US" b="1" dirty="0"/>
              <a:t>Action stub: </a:t>
            </a:r>
            <a:r>
              <a:rPr lang="en-US" dirty="0"/>
              <a:t>It is a list of resulting actions which will be performed if a combination of input condition is satisfied.</a:t>
            </a:r>
          </a:p>
          <a:p>
            <a:pPr algn="just"/>
            <a:r>
              <a:rPr lang="en-US" b="1" dirty="0"/>
              <a:t>Condition entry:</a:t>
            </a:r>
            <a:r>
              <a:rPr lang="en-US" dirty="0"/>
              <a:t> It is a specific entry corresponding to input conditions mentioned in the condition stub.</a:t>
            </a:r>
          </a:p>
          <a:p>
            <a:pPr algn="just"/>
            <a:r>
              <a:rPr lang="en-US" b="1" dirty="0"/>
              <a:t>Action entry: </a:t>
            </a:r>
            <a:r>
              <a:rPr lang="en-US" dirty="0"/>
              <a:t>It is the entry in the table for the resulting action to be performed when one rule (which is a combination of input condition) is satisfied.</a:t>
            </a:r>
          </a:p>
        </p:txBody>
      </p:sp>
      <p:sp>
        <p:nvSpPr>
          <p:cNvPr id="4" name="Slide Number Placeholder 3">
            <a:extLst>
              <a:ext uri="{FF2B5EF4-FFF2-40B4-BE49-F238E27FC236}">
                <a16:creationId xmlns:a16="http://schemas.microsoft.com/office/drawing/2014/main" id="{F989F1E3-2F59-EAD3-E618-C72B121A65FD}"/>
              </a:ext>
            </a:extLst>
          </p:cNvPr>
          <p:cNvSpPr>
            <a:spLocks noGrp="1"/>
          </p:cNvSpPr>
          <p:nvPr>
            <p:ph type="sldNum" sz="quarter" idx="4"/>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2727429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C5B12-747F-D084-3DD0-6F3EAE5FB51B}"/>
              </a:ext>
            </a:extLst>
          </p:cNvPr>
          <p:cNvSpPr>
            <a:spLocks noGrp="1"/>
          </p:cNvSpPr>
          <p:nvPr>
            <p:ph type="title"/>
          </p:nvPr>
        </p:nvSpPr>
        <p:spPr/>
        <p:txBody>
          <a:bodyPr/>
          <a:lstStyle/>
          <a:p>
            <a:r>
              <a:rPr lang="en-US" dirty="0"/>
              <a:t>Guidelines for Decision Table</a:t>
            </a:r>
          </a:p>
        </p:txBody>
      </p:sp>
      <p:sp>
        <p:nvSpPr>
          <p:cNvPr id="3" name="Content Placeholder 2">
            <a:extLst>
              <a:ext uri="{FF2B5EF4-FFF2-40B4-BE49-F238E27FC236}">
                <a16:creationId xmlns:a16="http://schemas.microsoft.com/office/drawing/2014/main" id="{49A6D694-B606-0778-ADBB-743B17A9563D}"/>
              </a:ext>
            </a:extLst>
          </p:cNvPr>
          <p:cNvSpPr>
            <a:spLocks noGrp="1"/>
          </p:cNvSpPr>
          <p:nvPr>
            <p:ph idx="1"/>
          </p:nvPr>
        </p:nvSpPr>
        <p:spPr/>
        <p:txBody>
          <a:bodyPr/>
          <a:lstStyle/>
          <a:p>
            <a:pPr marL="457200" indent="-457200">
              <a:buFont typeface="Arial" panose="020B0604020202020204" pitchFamily="34" charset="0"/>
              <a:buChar char="•"/>
            </a:pPr>
            <a:r>
              <a:rPr lang="en-US" dirty="0"/>
              <a:t>List all actions that can be associated with a specific procedure (or module).</a:t>
            </a:r>
          </a:p>
          <a:p>
            <a:pPr marL="457200" indent="-457200">
              <a:buFont typeface="Arial" panose="020B0604020202020204" pitchFamily="34" charset="0"/>
              <a:buChar char="•"/>
            </a:pPr>
            <a:r>
              <a:rPr lang="en-US" dirty="0"/>
              <a:t>List all conditions (or decision made) during execution of the procedure.</a:t>
            </a:r>
          </a:p>
          <a:p>
            <a:pPr marL="457200" indent="-457200">
              <a:buFont typeface="Arial" panose="020B0604020202020204" pitchFamily="34" charset="0"/>
              <a:buChar char="•"/>
            </a:pPr>
            <a:r>
              <a:rPr lang="en-US" dirty="0"/>
              <a:t>Associate specific sets of conditions with specific actions, eliminating impossible combinations of conditions.</a:t>
            </a:r>
          </a:p>
          <a:p>
            <a:pPr marL="457200" indent="-457200">
              <a:buFont typeface="Arial" panose="020B0604020202020204" pitchFamily="34" charset="0"/>
              <a:buChar char="•"/>
            </a:pPr>
            <a:r>
              <a:rPr lang="en-US" dirty="0"/>
              <a:t>Define rules by indicating what action occurs for a set of conditions.</a:t>
            </a:r>
          </a:p>
        </p:txBody>
      </p:sp>
      <p:sp>
        <p:nvSpPr>
          <p:cNvPr id="4" name="Slide Number Placeholder 3">
            <a:extLst>
              <a:ext uri="{FF2B5EF4-FFF2-40B4-BE49-F238E27FC236}">
                <a16:creationId xmlns:a16="http://schemas.microsoft.com/office/drawing/2014/main" id="{4E4F399F-D467-D507-6D3E-A738473A943E}"/>
              </a:ext>
            </a:extLst>
          </p:cNvPr>
          <p:cNvSpPr>
            <a:spLocks noGrp="1"/>
          </p:cNvSpPr>
          <p:nvPr>
            <p:ph type="sldNum" sz="quarter" idx="4"/>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62879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AB1C5-9375-6D5D-DADC-52D6EAC3A5D2}"/>
              </a:ext>
            </a:extLst>
          </p:cNvPr>
          <p:cNvSpPr>
            <a:spLocks noGrp="1"/>
          </p:cNvSpPr>
          <p:nvPr>
            <p:ph type="title"/>
          </p:nvPr>
        </p:nvSpPr>
        <p:spPr/>
        <p:txBody>
          <a:bodyPr/>
          <a:lstStyle/>
          <a:p>
            <a:r>
              <a:rPr lang="en-US" dirty="0"/>
              <a:t>Test Case Design Using Decision Table</a:t>
            </a:r>
          </a:p>
        </p:txBody>
      </p:sp>
      <p:sp>
        <p:nvSpPr>
          <p:cNvPr id="3" name="Content Placeholder 2">
            <a:extLst>
              <a:ext uri="{FF2B5EF4-FFF2-40B4-BE49-F238E27FC236}">
                <a16:creationId xmlns:a16="http://schemas.microsoft.com/office/drawing/2014/main" id="{283EB375-FDB6-9308-F9E8-B8F42798DA73}"/>
              </a:ext>
            </a:extLst>
          </p:cNvPr>
          <p:cNvSpPr>
            <a:spLocks noGrp="1"/>
          </p:cNvSpPr>
          <p:nvPr>
            <p:ph idx="1"/>
          </p:nvPr>
        </p:nvSpPr>
        <p:spPr/>
        <p:txBody>
          <a:bodyPr/>
          <a:lstStyle/>
          <a:p>
            <a:pPr marL="457200" indent="-457200">
              <a:buFont typeface="Arial" panose="020B0604020202020204" pitchFamily="34" charset="0"/>
              <a:buChar char="•"/>
            </a:pPr>
            <a:r>
              <a:rPr lang="en-US" dirty="0"/>
              <a:t>Interpret condition stubs as the inputs for the test case.</a:t>
            </a:r>
          </a:p>
          <a:p>
            <a:pPr marL="457200" indent="-457200">
              <a:buFont typeface="Arial" panose="020B0604020202020204" pitchFamily="34" charset="0"/>
              <a:buChar char="•"/>
            </a:pPr>
            <a:r>
              <a:rPr lang="en-US" dirty="0"/>
              <a:t>Interpret action stubs as the expected output for the test case.</a:t>
            </a:r>
          </a:p>
          <a:p>
            <a:pPr marL="457200" indent="-457200">
              <a:buFont typeface="Arial" panose="020B0604020202020204" pitchFamily="34" charset="0"/>
              <a:buChar char="•"/>
            </a:pPr>
            <a:r>
              <a:rPr lang="en-US" dirty="0"/>
              <a:t>Rule, which is the combination of input conditions, becomes the test case itself.</a:t>
            </a:r>
          </a:p>
          <a:p>
            <a:pPr marL="457200" indent="-457200">
              <a:buFont typeface="Arial" panose="020B0604020202020204" pitchFamily="34" charset="0"/>
              <a:buChar char="•"/>
            </a:pPr>
            <a:r>
              <a:rPr lang="en-US" dirty="0"/>
              <a:t>If there are </a:t>
            </a:r>
            <a:r>
              <a:rPr lang="en-US" i="1" dirty="0"/>
              <a:t>k</a:t>
            </a:r>
            <a:r>
              <a:rPr lang="en-US" dirty="0"/>
              <a:t> rules over </a:t>
            </a:r>
            <a:r>
              <a:rPr lang="en-US" i="1" dirty="0"/>
              <a:t>n</a:t>
            </a:r>
            <a:r>
              <a:rPr lang="en-US" dirty="0"/>
              <a:t> binary conditions, there are at least </a:t>
            </a:r>
            <a:r>
              <a:rPr lang="en-US" i="1" dirty="0"/>
              <a:t>k</a:t>
            </a:r>
            <a:r>
              <a:rPr lang="en-US" dirty="0"/>
              <a:t> test cases and at the most 2</a:t>
            </a:r>
            <a:r>
              <a:rPr lang="en-US" baseline="30000" dirty="0"/>
              <a:t>n</a:t>
            </a:r>
            <a:r>
              <a:rPr lang="en-US" dirty="0"/>
              <a:t> test cases.</a:t>
            </a:r>
          </a:p>
        </p:txBody>
      </p:sp>
      <p:sp>
        <p:nvSpPr>
          <p:cNvPr id="4" name="Slide Number Placeholder 3">
            <a:extLst>
              <a:ext uri="{FF2B5EF4-FFF2-40B4-BE49-F238E27FC236}">
                <a16:creationId xmlns:a16="http://schemas.microsoft.com/office/drawing/2014/main" id="{1CC26D92-2267-D6A8-A1D8-B49920031341}"/>
              </a:ext>
            </a:extLst>
          </p:cNvPr>
          <p:cNvSpPr>
            <a:spLocks noGrp="1"/>
          </p:cNvSpPr>
          <p:nvPr>
            <p:ph type="sldNum" sz="quarter" idx="4"/>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70618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29916-45DD-8E00-4F2D-AA74F08D87AB}"/>
              </a:ext>
            </a:extLst>
          </p:cNvPr>
          <p:cNvSpPr>
            <a:spLocks noGrp="1"/>
          </p:cNvSpPr>
          <p:nvPr>
            <p:ph type="title"/>
          </p:nvPr>
        </p:nvSpPr>
        <p:spPr/>
        <p:txBody>
          <a:bodyPr/>
          <a:lstStyle/>
          <a:p>
            <a:r>
              <a:rPr lang="en-US" dirty="0"/>
              <a:t>Example 4.8</a:t>
            </a:r>
          </a:p>
        </p:txBody>
      </p:sp>
      <p:sp>
        <p:nvSpPr>
          <p:cNvPr id="3" name="Content Placeholder 2">
            <a:extLst>
              <a:ext uri="{FF2B5EF4-FFF2-40B4-BE49-F238E27FC236}">
                <a16:creationId xmlns:a16="http://schemas.microsoft.com/office/drawing/2014/main" id="{38840CE3-F8E3-25AC-742A-EE948A3D425A}"/>
              </a:ext>
            </a:extLst>
          </p:cNvPr>
          <p:cNvSpPr>
            <a:spLocks noGrp="1"/>
          </p:cNvSpPr>
          <p:nvPr>
            <p:ph idx="1"/>
          </p:nvPr>
        </p:nvSpPr>
        <p:spPr/>
        <p:txBody>
          <a:bodyPr/>
          <a:lstStyle/>
          <a:p>
            <a:pPr algn="just"/>
            <a:r>
              <a:rPr lang="en-US" sz="3200" dirty="0"/>
              <a:t>A program calculates the total salary of an employee with the conditions that if the working hours are less than or equal to 48, then give normal salary. The hours over 48 on normal working days are calculated at the rate of 1.25 of the salary. However, on holidays or Sundays, the hours are calculated at the rate of 2.00 times of the salary. Design test cases using decision table testing.</a:t>
            </a:r>
          </a:p>
        </p:txBody>
      </p:sp>
      <p:sp>
        <p:nvSpPr>
          <p:cNvPr id="4" name="Slide Number Placeholder 3">
            <a:extLst>
              <a:ext uri="{FF2B5EF4-FFF2-40B4-BE49-F238E27FC236}">
                <a16:creationId xmlns:a16="http://schemas.microsoft.com/office/drawing/2014/main" id="{CEDCFA96-ED88-8444-B07A-4654B365CD46}"/>
              </a:ext>
            </a:extLst>
          </p:cNvPr>
          <p:cNvSpPr>
            <a:spLocks noGrp="1"/>
          </p:cNvSpPr>
          <p:nvPr>
            <p:ph type="sldNum" sz="quarter" idx="4"/>
          </p:nvPr>
        </p:nvSpPr>
        <p:spPr/>
        <p:txBody>
          <a:bodyPr/>
          <a:lstStyle/>
          <a:p>
            <a:fld id="{294A09A9-5501-47C1-A89A-A340965A2BE2}" type="slidenum">
              <a:rPr lang="en-US" smtClean="0"/>
              <a:pPr/>
              <a:t>9</a:t>
            </a:fld>
            <a:endParaRPr lang="en-US" dirty="0"/>
          </a:p>
        </p:txBody>
      </p:sp>
    </p:spTree>
    <p:extLst>
      <p:ext uri="{BB962C8B-B14F-4D97-AF65-F5344CB8AC3E}">
        <p14:creationId xmlns:p14="http://schemas.microsoft.com/office/powerpoint/2010/main" val="2062626532"/>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541</Words>
  <Application>Microsoft Office PowerPoint</Application>
  <PresentationFormat>Widescreen</PresentationFormat>
  <Paragraphs>49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vt:lpstr>
      <vt:lpstr>Tenorite</vt:lpstr>
      <vt:lpstr>Custom</vt:lpstr>
      <vt:lpstr>CSE 430: Software Testing and Quality Assurance</vt:lpstr>
      <vt:lpstr>Lecture 08</vt:lpstr>
      <vt:lpstr>Dynamic Testing</vt:lpstr>
      <vt:lpstr>Decision Table-based Testing</vt:lpstr>
      <vt:lpstr>Formation of Decision Table</vt:lpstr>
      <vt:lpstr>Formation of Decision Table</vt:lpstr>
      <vt:lpstr>Guidelines for Decision Table</vt:lpstr>
      <vt:lpstr>Test Case Design Using Decision Table</vt:lpstr>
      <vt:lpstr>Example 4.8</vt:lpstr>
      <vt:lpstr>Solution</vt:lpstr>
      <vt:lpstr>Solution</vt:lpstr>
      <vt:lpstr>Example 4.9</vt:lpstr>
      <vt:lpstr>Solution</vt:lpstr>
      <vt:lpstr>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2024-03-11T02:15:14Z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