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sldIdLst>
    <p:sldId id="256" r:id="rId5"/>
    <p:sldId id="294" r:id="rId6"/>
    <p:sldId id="298" r:id="rId7"/>
    <p:sldId id="345" r:id="rId8"/>
    <p:sldId id="343" r:id="rId9"/>
    <p:sldId id="344" r:id="rId10"/>
    <p:sldId id="335" r:id="rId11"/>
    <p:sldId id="336" r:id="rId12"/>
    <p:sldId id="337" r:id="rId13"/>
    <p:sldId id="338" r:id="rId14"/>
    <p:sldId id="339" r:id="rId15"/>
    <p:sldId id="340" r:id="rId16"/>
    <p:sldId id="341" r:id="rId17"/>
    <p:sldId id="342"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73" d="100"/>
          <a:sy n="73" d="100"/>
        </p:scale>
        <p:origin x="102" y="6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797F1C-BC0D-4DAB-9D74-9FD809A36C85}" type="datetime1">
              <a:rPr lang="en-US" smtClean="0"/>
              <a:t>3/13/2024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552744E-7B48-4022-AF70-40BBC8A1B146}" type="datetime1">
              <a:rPr lang="en-US" smtClean="0"/>
              <a:t>3/13/2024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C05FA66-ACBA-406F-9167-62BDE44E661B}" type="datetime1">
              <a:rPr lang="en-US" smtClean="0"/>
              <a:t>3/13/2024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4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2A62AD-02C6-4408-9D6A-A74765342F87}" type="datetime1">
              <a:rPr lang="en-US" smtClean="0"/>
              <a:t>3/13/2024</a:t>
            </a:fld>
            <a:endParaRPr/>
          </a:p>
        </p:txBody>
      </p:sp>
      <p:sp>
        <p:nvSpPr>
          <p:cNvPr id="4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PRESENTATION TITLE</a:t>
            </a:r>
            <a:endParaRPr/>
          </a:p>
        </p:txBody>
      </p:sp>
      <p:sp>
        <p:nvSpPr>
          <p:cNvPr id="4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6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AF3FA-88EF-4E57-8937-5AF7DF41F31A}" type="datetime1">
              <a:rPr lang="en-US" smtClean="0"/>
              <a:t>3/13/2024</a:t>
            </a:fld>
            <a:endParaRPr lang="en-US"/>
          </a:p>
        </p:txBody>
      </p:sp>
      <p:sp>
        <p:nvSpPr>
          <p:cNvPr id="4" name="Footer Placeholder 3"/>
          <p:cNvSpPr>
            <a:spLocks noGrp="1"/>
          </p:cNvSpPr>
          <p:nvPr>
            <p:ph type="ftr" sz="quarter" idx="11"/>
          </p:nvPr>
        </p:nvSpPr>
        <p:spPr/>
        <p:txBody>
          <a:bodyPr/>
          <a:lstStyle/>
          <a:p>
            <a:r>
              <a:rPr lang="en-GB"/>
              <a:t>PRESENTATION TITLE</a:t>
            </a:r>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644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7C952DC-2D24-4C39-947C-8EA4C6647917}" type="datetime1">
              <a:rPr lang="en-US" smtClean="0"/>
              <a:t>3/13/2024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57FB6C18-A357-4E12-B018-AEF3807965C1}" type="datetime1">
              <a:rPr lang="en-US" smtClean="0"/>
              <a:t>3/13/2024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2AED0D7F-F600-44A8-86B9-705F00E21317}" type="datetime1">
              <a:rPr lang="en-US" smtClean="0"/>
              <a:t>3/13/2024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E2B7348D-9559-42A1-A1E2-8B59CB9F52AE}" type="datetime1">
              <a:rPr lang="en-US" smtClean="0"/>
              <a:t>3/13/2024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D7A82FF-EADD-47E7-8BF3-0A2711CCC488}" type="datetime1">
              <a:rPr lang="en-US" smtClean="0"/>
              <a:t>3/13/2024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D3185875-D301-4204-AB83-7CD68250BAB8}" type="datetime1">
              <a:rPr lang="en-US" smtClean="0"/>
              <a:t>3/13/2024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C30509A3-99FE-4270-9AA2-8ED14FF68D39}" type="datetime1">
              <a:rPr lang="en-US" smtClean="0"/>
              <a:t>3/13/2024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7294BE2C-35A0-41BD-BC09-C38ED0347FCD}" type="datetime1">
              <a:rPr lang="en-US" smtClean="0"/>
              <a:t>3/13/2024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32127"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Testing and Quality Assurance</a:t>
            </a:r>
            <a:endParaRPr lang="en-US" sz="5400" dirty="0"/>
          </a:p>
        </p:txBody>
      </p:sp>
      <p:sp>
        <p:nvSpPr>
          <p:cNvPr id="6" name="Subtitle 5">
            <a:extLst>
              <a:ext uri="{FF2B5EF4-FFF2-40B4-BE49-F238E27FC236}">
                <a16:creationId xmlns:a16="http://schemas.microsoft.com/office/drawing/2014/main" id="{2F1031CF-5369-EB31-3580-C463B66C72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7E42-7BA3-DF4A-575D-6C085E09ADB9}"/>
              </a:ext>
            </a:extLst>
          </p:cNvPr>
          <p:cNvSpPr>
            <a:spLocks noGrp="1"/>
          </p:cNvSpPr>
          <p:nvPr>
            <p:ph type="title"/>
          </p:nvPr>
        </p:nvSpPr>
        <p:spPr/>
        <p:txBody>
          <a:bodyPr/>
          <a:lstStyle/>
          <a:p>
            <a:r>
              <a:rPr lang="en-US" dirty="0"/>
              <a:t>Independent Path </a:t>
            </a:r>
          </a:p>
        </p:txBody>
      </p:sp>
      <p:sp>
        <p:nvSpPr>
          <p:cNvPr id="3" name="Content Placeholder 2">
            <a:extLst>
              <a:ext uri="{FF2B5EF4-FFF2-40B4-BE49-F238E27FC236}">
                <a16:creationId xmlns:a16="http://schemas.microsoft.com/office/drawing/2014/main" id="{9314B7E8-C5FF-2D1E-14CB-4C46C9425D61}"/>
              </a:ext>
            </a:extLst>
          </p:cNvPr>
          <p:cNvSpPr>
            <a:spLocks noGrp="1"/>
          </p:cNvSpPr>
          <p:nvPr>
            <p:ph idx="1"/>
          </p:nvPr>
        </p:nvSpPr>
        <p:spPr/>
        <p:txBody>
          <a:bodyPr/>
          <a:lstStyle/>
          <a:p>
            <a:pPr algn="just"/>
            <a:r>
              <a:rPr lang="en-US" dirty="0"/>
              <a:t>An independent path is any path through the graph that introduces at least one new set of processing statements or new conditions. An independent path must move along at least one edge that has not been traversed before the path is defined.</a:t>
            </a:r>
          </a:p>
        </p:txBody>
      </p:sp>
      <p:sp>
        <p:nvSpPr>
          <p:cNvPr id="4" name="Slide Number Placeholder 3">
            <a:extLst>
              <a:ext uri="{FF2B5EF4-FFF2-40B4-BE49-F238E27FC236}">
                <a16:creationId xmlns:a16="http://schemas.microsoft.com/office/drawing/2014/main" id="{7D1FDED0-9D10-0B54-EFE1-6C246FE4B75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9362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DC22-F8D9-308E-379E-AE16D8F30CB8}"/>
              </a:ext>
            </a:extLst>
          </p:cNvPr>
          <p:cNvSpPr>
            <a:spLocks noGrp="1"/>
          </p:cNvSpPr>
          <p:nvPr>
            <p:ph type="title"/>
          </p:nvPr>
        </p:nvSpPr>
        <p:spPr/>
        <p:txBody>
          <a:bodyPr/>
          <a:lstStyle/>
          <a:p>
            <a:r>
              <a:rPr lang="en-US" dirty="0"/>
              <a:t>Cyclomatic Complexity</a:t>
            </a:r>
          </a:p>
        </p:txBody>
      </p:sp>
      <p:pic>
        <p:nvPicPr>
          <p:cNvPr id="6" name="Content Placeholder 5">
            <a:extLst>
              <a:ext uri="{FF2B5EF4-FFF2-40B4-BE49-F238E27FC236}">
                <a16:creationId xmlns:a16="http://schemas.microsoft.com/office/drawing/2014/main" id="{084DA8A8-E836-1CD3-5089-8195AD5F4C4A}"/>
              </a:ext>
            </a:extLst>
          </p:cNvPr>
          <p:cNvPicPr>
            <a:picLocks noGrp="1" noChangeAspect="1"/>
          </p:cNvPicPr>
          <p:nvPr>
            <p:ph idx="1"/>
          </p:nvPr>
        </p:nvPicPr>
        <p:blipFill>
          <a:blip r:embed="rId2"/>
          <a:stretch>
            <a:fillRect/>
          </a:stretch>
        </p:blipFill>
        <p:spPr>
          <a:xfrm>
            <a:off x="1167492" y="1706563"/>
            <a:ext cx="3398329" cy="5151437"/>
          </a:xfrm>
        </p:spPr>
      </p:pic>
      <p:sp>
        <p:nvSpPr>
          <p:cNvPr id="4" name="Slide Number Placeholder 3">
            <a:extLst>
              <a:ext uri="{FF2B5EF4-FFF2-40B4-BE49-F238E27FC236}">
                <a16:creationId xmlns:a16="http://schemas.microsoft.com/office/drawing/2014/main" id="{FFF2EAF7-3D1E-43DC-AC61-32D202E2E45B}"/>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7" name="TextBox 6">
            <a:extLst>
              <a:ext uri="{FF2B5EF4-FFF2-40B4-BE49-F238E27FC236}">
                <a16:creationId xmlns:a16="http://schemas.microsoft.com/office/drawing/2014/main" id="{1549EE9A-49C7-D69A-B44C-7F119E912AE5}"/>
              </a:ext>
            </a:extLst>
          </p:cNvPr>
          <p:cNvSpPr txBox="1"/>
          <p:nvPr/>
        </p:nvSpPr>
        <p:spPr>
          <a:xfrm>
            <a:off x="5336498" y="1858780"/>
            <a:ext cx="6642142" cy="4401205"/>
          </a:xfrm>
          <a:prstGeom prst="rect">
            <a:avLst/>
          </a:prstGeom>
          <a:noFill/>
        </p:spPr>
        <p:txBody>
          <a:bodyPr wrap="square" rtlCol="0">
            <a:spAutoFit/>
          </a:bodyPr>
          <a:lstStyle/>
          <a:p>
            <a:r>
              <a:rPr lang="en-US" sz="2800" b="0" i="0" u="none" strike="noStrike" baseline="0" dirty="0">
                <a:latin typeface="+mj-lt"/>
              </a:rPr>
              <a:t>cyclomatic complexity,</a:t>
            </a:r>
            <a:endParaRPr lang="pt-BR" sz="2800" b="0" i="1" u="none" strike="noStrike" baseline="0" dirty="0">
              <a:latin typeface="+mj-lt"/>
            </a:endParaRPr>
          </a:p>
          <a:p>
            <a:r>
              <a:rPr lang="pt-BR" sz="2800" b="0" i="1" u="none" strike="noStrike" baseline="0" dirty="0">
                <a:latin typeface="+mj-lt"/>
              </a:rPr>
              <a:t>V(G) = e – n + 2p</a:t>
            </a:r>
            <a:endParaRPr lang="en-US" sz="2800" b="0" i="1" u="none" strike="noStrike" baseline="0" dirty="0">
              <a:latin typeface="+mj-lt"/>
            </a:endParaRPr>
          </a:p>
          <a:p>
            <a:r>
              <a:rPr lang="en-US" sz="2800" i="1" dirty="0">
                <a:latin typeface="+mj-lt"/>
              </a:rPr>
              <a:t>where </a:t>
            </a:r>
            <a:r>
              <a:rPr lang="en-US" sz="2800" b="0" i="1" u="none" strike="noStrike" baseline="0" dirty="0">
                <a:latin typeface="+mj-lt"/>
              </a:rPr>
              <a:t>p </a:t>
            </a:r>
            <a:r>
              <a:rPr lang="en-US" sz="2800" b="0" i="0" u="none" strike="noStrike" baseline="0" dirty="0">
                <a:latin typeface="+mj-lt"/>
              </a:rPr>
              <a:t>is the number of graphs and </a:t>
            </a:r>
            <a:r>
              <a:rPr lang="en-US" sz="2800" b="0" i="1" u="none" strike="noStrike" baseline="0" dirty="0">
                <a:latin typeface="+mj-lt"/>
              </a:rPr>
              <a:t>e </a:t>
            </a:r>
            <a:r>
              <a:rPr lang="en-US" sz="2800" b="0" i="0" u="none" strike="noStrike" baseline="0" dirty="0">
                <a:latin typeface="+mj-lt"/>
              </a:rPr>
              <a:t>and </a:t>
            </a:r>
            <a:r>
              <a:rPr lang="en-US" sz="2800" b="0" i="1" u="none" strike="noStrike" baseline="0" dirty="0">
                <a:latin typeface="+mj-lt"/>
              </a:rPr>
              <a:t>n </a:t>
            </a:r>
            <a:r>
              <a:rPr lang="en-US" sz="2800" b="0" i="0" u="none" strike="noStrike" baseline="0" dirty="0">
                <a:latin typeface="+mj-lt"/>
              </a:rPr>
              <a:t>are referred to as the whole graph,</a:t>
            </a:r>
          </a:p>
          <a:p>
            <a:endParaRPr lang="en-US" sz="2800" dirty="0">
              <a:latin typeface="+mj-lt"/>
            </a:endParaRPr>
          </a:p>
          <a:p>
            <a:r>
              <a:rPr lang="en-US" sz="2800" i="1" dirty="0">
                <a:latin typeface="+mj-lt"/>
              </a:rPr>
              <a:t>V(G) = d + p</a:t>
            </a:r>
          </a:p>
          <a:p>
            <a:r>
              <a:rPr lang="en-US" sz="2800" dirty="0">
                <a:latin typeface="+mj-lt"/>
              </a:rPr>
              <a:t>where d is the number of decision nodes in the graph.</a:t>
            </a:r>
          </a:p>
          <a:p>
            <a:endParaRPr lang="en-US" sz="2800" dirty="0">
              <a:latin typeface="+mj-lt"/>
            </a:endParaRPr>
          </a:p>
          <a:p>
            <a:r>
              <a:rPr lang="en-US" sz="2800" dirty="0">
                <a:latin typeface="+mj-lt"/>
              </a:rPr>
              <a:t>V(G) = number of regions in the graph</a:t>
            </a:r>
          </a:p>
        </p:txBody>
      </p:sp>
    </p:spTree>
    <p:extLst>
      <p:ext uri="{BB962C8B-B14F-4D97-AF65-F5344CB8AC3E}">
        <p14:creationId xmlns:p14="http://schemas.microsoft.com/office/powerpoint/2010/main" val="277112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9C7F-2F97-E133-127E-8CB679DE375A}"/>
              </a:ext>
            </a:extLst>
          </p:cNvPr>
          <p:cNvSpPr>
            <a:spLocks noGrp="1"/>
          </p:cNvSpPr>
          <p:nvPr>
            <p:ph type="title"/>
          </p:nvPr>
        </p:nvSpPr>
        <p:spPr/>
        <p:txBody>
          <a:bodyPr/>
          <a:lstStyle/>
          <a:p>
            <a:r>
              <a:rPr lang="en-US" dirty="0"/>
              <a:t>Example 5.1</a:t>
            </a:r>
          </a:p>
        </p:txBody>
      </p:sp>
      <p:pic>
        <p:nvPicPr>
          <p:cNvPr id="8" name="Content Placeholder 7">
            <a:extLst>
              <a:ext uri="{FF2B5EF4-FFF2-40B4-BE49-F238E27FC236}">
                <a16:creationId xmlns:a16="http://schemas.microsoft.com/office/drawing/2014/main" id="{1893BEDB-D6DB-12D8-8BFD-7B821BDC49D6}"/>
              </a:ext>
            </a:extLst>
          </p:cNvPr>
          <p:cNvPicPr>
            <a:picLocks noGrp="1" noChangeAspect="1"/>
          </p:cNvPicPr>
          <p:nvPr>
            <p:ph idx="1"/>
          </p:nvPr>
        </p:nvPicPr>
        <p:blipFill>
          <a:blip r:embed="rId2"/>
          <a:stretch>
            <a:fillRect/>
          </a:stretch>
        </p:blipFill>
        <p:spPr>
          <a:xfrm>
            <a:off x="5749015" y="725519"/>
            <a:ext cx="4896869" cy="4679052"/>
          </a:xfrm>
        </p:spPr>
      </p:pic>
      <p:sp>
        <p:nvSpPr>
          <p:cNvPr id="4" name="Slide Number Placeholder 3">
            <a:extLst>
              <a:ext uri="{FF2B5EF4-FFF2-40B4-BE49-F238E27FC236}">
                <a16:creationId xmlns:a16="http://schemas.microsoft.com/office/drawing/2014/main" id="{1FC0C5F9-9044-AD98-1769-942327312DB3}"/>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2" name="Picture 11">
            <a:extLst>
              <a:ext uri="{FF2B5EF4-FFF2-40B4-BE49-F238E27FC236}">
                <a16:creationId xmlns:a16="http://schemas.microsoft.com/office/drawing/2014/main" id="{08B5B51D-4F48-137B-2B56-4A17FE6DEF58}"/>
              </a:ext>
            </a:extLst>
          </p:cNvPr>
          <p:cNvPicPr>
            <a:picLocks noChangeAspect="1"/>
          </p:cNvPicPr>
          <p:nvPr/>
        </p:nvPicPr>
        <p:blipFill>
          <a:blip r:embed="rId3"/>
          <a:stretch>
            <a:fillRect/>
          </a:stretch>
        </p:blipFill>
        <p:spPr>
          <a:xfrm>
            <a:off x="5749016" y="5342314"/>
            <a:ext cx="4404260" cy="1134686"/>
          </a:xfrm>
          <a:prstGeom prst="rect">
            <a:avLst/>
          </a:prstGeom>
        </p:spPr>
      </p:pic>
    </p:spTree>
    <p:extLst>
      <p:ext uri="{BB962C8B-B14F-4D97-AF65-F5344CB8AC3E}">
        <p14:creationId xmlns:p14="http://schemas.microsoft.com/office/powerpoint/2010/main" val="141804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9C7F-2F97-E133-127E-8CB679DE375A}"/>
              </a:ext>
            </a:extLst>
          </p:cNvPr>
          <p:cNvSpPr>
            <a:spLocks noGrp="1"/>
          </p:cNvSpPr>
          <p:nvPr>
            <p:ph type="title"/>
          </p:nvPr>
        </p:nvSpPr>
        <p:spPr/>
        <p:txBody>
          <a:bodyPr/>
          <a:lstStyle/>
          <a:p>
            <a:r>
              <a:rPr lang="en-US" dirty="0"/>
              <a:t>Example 5.1</a:t>
            </a:r>
          </a:p>
        </p:txBody>
      </p:sp>
      <p:sp>
        <p:nvSpPr>
          <p:cNvPr id="4" name="Slide Number Placeholder 3">
            <a:extLst>
              <a:ext uri="{FF2B5EF4-FFF2-40B4-BE49-F238E27FC236}">
                <a16:creationId xmlns:a16="http://schemas.microsoft.com/office/drawing/2014/main" id="{1FC0C5F9-9044-AD98-1769-942327312DB3}"/>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7" name="Content Placeholder 6">
            <a:extLst>
              <a:ext uri="{FF2B5EF4-FFF2-40B4-BE49-F238E27FC236}">
                <a16:creationId xmlns:a16="http://schemas.microsoft.com/office/drawing/2014/main" id="{B2CF0871-6A88-A43C-60DC-F63FB0B06563}"/>
              </a:ext>
            </a:extLst>
          </p:cNvPr>
          <p:cNvPicPr>
            <a:picLocks noGrp="1" noChangeAspect="1"/>
          </p:cNvPicPr>
          <p:nvPr>
            <p:ph idx="1"/>
          </p:nvPr>
        </p:nvPicPr>
        <p:blipFill>
          <a:blip r:embed="rId2"/>
          <a:stretch>
            <a:fillRect/>
          </a:stretch>
        </p:blipFill>
        <p:spPr>
          <a:xfrm>
            <a:off x="4435453" y="1338054"/>
            <a:ext cx="3524324" cy="5408718"/>
          </a:xfrm>
        </p:spPr>
      </p:pic>
      <p:sp>
        <p:nvSpPr>
          <p:cNvPr id="10" name="TextBox 9">
            <a:extLst>
              <a:ext uri="{FF2B5EF4-FFF2-40B4-BE49-F238E27FC236}">
                <a16:creationId xmlns:a16="http://schemas.microsoft.com/office/drawing/2014/main" id="{7F2C0130-EC20-AF9D-6BD7-335BB91ECB45}"/>
              </a:ext>
            </a:extLst>
          </p:cNvPr>
          <p:cNvSpPr txBox="1"/>
          <p:nvPr/>
        </p:nvSpPr>
        <p:spPr>
          <a:xfrm>
            <a:off x="757646" y="2228671"/>
            <a:ext cx="4558937" cy="4524315"/>
          </a:xfrm>
          <a:prstGeom prst="rect">
            <a:avLst/>
          </a:prstGeom>
          <a:noFill/>
        </p:spPr>
        <p:txBody>
          <a:bodyPr wrap="square">
            <a:spAutoFit/>
          </a:bodyPr>
          <a:lstStyle/>
          <a:p>
            <a:pPr algn="l"/>
            <a:r>
              <a:rPr lang="en-US" sz="2400" b="1" i="0" u="none" strike="noStrike" baseline="0" dirty="0">
                <a:latin typeface="+mj-lt"/>
              </a:rPr>
              <a:t>Cyclomatic complexity</a:t>
            </a:r>
          </a:p>
          <a:p>
            <a:pPr algn="l"/>
            <a:r>
              <a:rPr lang="pt-BR" sz="2400" b="0" i="0" u="none" strike="noStrike" baseline="0" dirty="0">
                <a:latin typeface="+mj-lt"/>
              </a:rPr>
              <a:t>(</a:t>
            </a:r>
            <a:r>
              <a:rPr lang="pt-BR" sz="2400" b="0" i="1" u="none" strike="noStrike" baseline="0" dirty="0">
                <a:latin typeface="+mj-lt"/>
              </a:rPr>
              <a:t>V</a:t>
            </a:r>
            <a:r>
              <a:rPr lang="pt-BR" sz="2400" b="0" i="0" u="none" strike="noStrike" baseline="0" dirty="0">
                <a:latin typeface="+mj-lt"/>
              </a:rPr>
              <a:t>(</a:t>
            </a:r>
            <a:r>
              <a:rPr lang="pt-BR" sz="2400" b="0" i="1" u="none" strike="noStrike" baseline="0" dirty="0">
                <a:latin typeface="+mj-lt"/>
              </a:rPr>
              <a:t>G</a:t>
            </a:r>
            <a:r>
              <a:rPr lang="pt-BR" sz="2400" b="0" i="0" u="none" strike="noStrike" baseline="0" dirty="0">
                <a:latin typeface="+mj-lt"/>
              </a:rPr>
              <a:t>) = </a:t>
            </a:r>
            <a:r>
              <a:rPr lang="pt-BR" sz="2400" b="0" i="1" u="none" strike="noStrike" baseline="0" dirty="0">
                <a:latin typeface="+mj-lt"/>
              </a:rPr>
              <a:t>e </a:t>
            </a:r>
            <a:r>
              <a:rPr lang="pt-BR" sz="2400" b="0" i="0" u="none" strike="noStrike" baseline="0" dirty="0">
                <a:latin typeface="+mj-lt"/>
              </a:rPr>
              <a:t>– </a:t>
            </a:r>
            <a:r>
              <a:rPr lang="pt-BR" sz="2400" b="0" i="1" u="none" strike="noStrike" baseline="0" dirty="0">
                <a:latin typeface="+mj-lt"/>
              </a:rPr>
              <a:t>n </a:t>
            </a:r>
            <a:r>
              <a:rPr lang="pt-BR" sz="2400" b="0" i="0" u="none" strike="noStrike" baseline="0" dirty="0">
                <a:latin typeface="+mj-lt"/>
              </a:rPr>
              <a:t>+ 2 * </a:t>
            </a:r>
            <a:r>
              <a:rPr lang="pt-BR" sz="2400" b="0" i="1" u="none" strike="noStrike" baseline="0" dirty="0">
                <a:latin typeface="+mj-lt"/>
              </a:rPr>
              <a:t>p</a:t>
            </a:r>
          </a:p>
          <a:p>
            <a:pPr algn="l"/>
            <a:r>
              <a:rPr lang="en-US" sz="2400" b="0" i="0" u="none" strike="noStrike" baseline="0" dirty="0">
                <a:latin typeface="+mj-lt"/>
              </a:rPr>
              <a:t>= 10 – 8 + 2</a:t>
            </a:r>
          </a:p>
          <a:p>
            <a:pPr algn="l"/>
            <a:r>
              <a:rPr lang="en-US" sz="2400" b="0" i="0" u="none" strike="noStrike" baseline="0" dirty="0">
                <a:latin typeface="+mj-lt"/>
              </a:rPr>
              <a:t>= </a:t>
            </a:r>
            <a:r>
              <a:rPr lang="en-US" sz="2400" b="1" i="0" u="none" strike="noStrike" baseline="0" dirty="0">
                <a:solidFill>
                  <a:schemeClr val="accent6">
                    <a:lumMod val="75000"/>
                  </a:schemeClr>
                </a:solidFill>
                <a:latin typeface="+mj-lt"/>
              </a:rPr>
              <a:t>4</a:t>
            </a:r>
          </a:p>
          <a:p>
            <a:pPr algn="l"/>
            <a:endParaRPr lang="en-US" sz="2400" dirty="0">
              <a:latin typeface="+mj-lt"/>
            </a:endParaRPr>
          </a:p>
          <a:p>
            <a:pPr algn="l"/>
            <a:r>
              <a:rPr lang="en-US" sz="2400" dirty="0">
                <a:latin typeface="+mj-lt"/>
              </a:rPr>
              <a:t>V(G ) = Number of predicate nodes + 1</a:t>
            </a:r>
          </a:p>
          <a:p>
            <a:pPr algn="l"/>
            <a:r>
              <a:rPr lang="en-US" sz="2400" dirty="0">
                <a:latin typeface="+mj-lt"/>
              </a:rPr>
              <a:t>= 3 (Nodes B, C, and F ) + 1</a:t>
            </a:r>
          </a:p>
          <a:p>
            <a:pPr algn="l"/>
            <a:r>
              <a:rPr lang="en-US" sz="2400" dirty="0">
                <a:latin typeface="+mj-lt"/>
              </a:rPr>
              <a:t>= </a:t>
            </a:r>
            <a:r>
              <a:rPr lang="en-US" sz="2400" b="1" dirty="0">
                <a:solidFill>
                  <a:schemeClr val="accent6">
                    <a:lumMod val="75000"/>
                  </a:schemeClr>
                </a:solidFill>
                <a:latin typeface="+mj-lt"/>
              </a:rPr>
              <a:t>4</a:t>
            </a:r>
          </a:p>
          <a:p>
            <a:pPr algn="l"/>
            <a:endParaRPr lang="en-US" sz="2400" dirty="0">
              <a:latin typeface="+mj-lt"/>
            </a:endParaRPr>
          </a:p>
          <a:p>
            <a:pPr algn="l"/>
            <a:r>
              <a:rPr lang="pt-BR" sz="2400" dirty="0">
                <a:latin typeface="+mj-lt"/>
              </a:rPr>
              <a:t>V (G ) = Number of regions</a:t>
            </a:r>
          </a:p>
          <a:p>
            <a:pPr algn="l"/>
            <a:r>
              <a:rPr lang="pt-BR" sz="2400" dirty="0">
                <a:latin typeface="+mj-lt"/>
              </a:rPr>
              <a:t>= </a:t>
            </a:r>
            <a:r>
              <a:rPr lang="pt-BR" sz="2400" b="1" dirty="0">
                <a:solidFill>
                  <a:schemeClr val="accent6">
                    <a:lumMod val="75000"/>
                  </a:schemeClr>
                </a:solidFill>
                <a:latin typeface="+mj-lt"/>
              </a:rPr>
              <a:t>4</a:t>
            </a:r>
            <a:r>
              <a:rPr lang="pt-BR" sz="2400" dirty="0">
                <a:latin typeface="+mj-lt"/>
              </a:rPr>
              <a:t>(R1, R2, R3, R4)</a:t>
            </a:r>
            <a:endParaRPr lang="en-US" sz="2400" dirty="0">
              <a:latin typeface="+mj-lt"/>
            </a:endParaRPr>
          </a:p>
        </p:txBody>
      </p:sp>
      <p:pic>
        <p:nvPicPr>
          <p:cNvPr id="3" name="Content Placeholder 7">
            <a:extLst>
              <a:ext uri="{FF2B5EF4-FFF2-40B4-BE49-F238E27FC236}">
                <a16:creationId xmlns:a16="http://schemas.microsoft.com/office/drawing/2014/main" id="{9C2C75C6-A926-C043-8A5F-35F5DB8759ED}"/>
              </a:ext>
            </a:extLst>
          </p:cNvPr>
          <p:cNvPicPr>
            <a:picLocks noChangeAspect="1"/>
          </p:cNvPicPr>
          <p:nvPr/>
        </p:nvPicPr>
        <p:blipFill>
          <a:blip r:embed="rId3"/>
          <a:stretch>
            <a:fillRect/>
          </a:stretch>
        </p:blipFill>
        <p:spPr>
          <a:xfrm>
            <a:off x="8137816" y="1338054"/>
            <a:ext cx="3127035" cy="2987942"/>
          </a:xfrm>
          <a:prstGeom prst="rect">
            <a:avLst/>
          </a:prstGeom>
        </p:spPr>
      </p:pic>
      <p:pic>
        <p:nvPicPr>
          <p:cNvPr id="5" name="Picture 4">
            <a:extLst>
              <a:ext uri="{FF2B5EF4-FFF2-40B4-BE49-F238E27FC236}">
                <a16:creationId xmlns:a16="http://schemas.microsoft.com/office/drawing/2014/main" id="{86DA55BB-2BFC-F4D8-7816-B67BFA542B40}"/>
              </a:ext>
            </a:extLst>
          </p:cNvPr>
          <p:cNvPicPr>
            <a:picLocks noChangeAspect="1"/>
          </p:cNvPicPr>
          <p:nvPr/>
        </p:nvPicPr>
        <p:blipFill>
          <a:blip r:embed="rId4"/>
          <a:stretch>
            <a:fillRect/>
          </a:stretch>
        </p:blipFill>
        <p:spPr>
          <a:xfrm>
            <a:off x="8134210" y="4325996"/>
            <a:ext cx="2812465" cy="724586"/>
          </a:xfrm>
          <a:prstGeom prst="rect">
            <a:avLst/>
          </a:prstGeom>
        </p:spPr>
      </p:pic>
    </p:spTree>
    <p:extLst>
      <p:ext uri="{BB962C8B-B14F-4D97-AF65-F5344CB8AC3E}">
        <p14:creationId xmlns:p14="http://schemas.microsoft.com/office/powerpoint/2010/main" val="136258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6290-BB56-4F09-4746-2E46F8DAB066}"/>
              </a:ext>
            </a:extLst>
          </p:cNvPr>
          <p:cNvSpPr>
            <a:spLocks noGrp="1"/>
          </p:cNvSpPr>
          <p:nvPr>
            <p:ph type="title"/>
          </p:nvPr>
        </p:nvSpPr>
        <p:spPr/>
        <p:txBody>
          <a:bodyPr/>
          <a:lstStyle/>
          <a:p>
            <a:r>
              <a:rPr lang="en-US" dirty="0"/>
              <a:t>Independent paths</a:t>
            </a:r>
          </a:p>
        </p:txBody>
      </p:sp>
      <p:sp>
        <p:nvSpPr>
          <p:cNvPr id="3" name="Content Placeholder 2">
            <a:extLst>
              <a:ext uri="{FF2B5EF4-FFF2-40B4-BE49-F238E27FC236}">
                <a16:creationId xmlns:a16="http://schemas.microsoft.com/office/drawing/2014/main" id="{05161DD5-E55D-8C55-9C8E-02171EB956A7}"/>
              </a:ext>
            </a:extLst>
          </p:cNvPr>
          <p:cNvSpPr>
            <a:spLocks noGrp="1"/>
          </p:cNvSpPr>
          <p:nvPr>
            <p:ph idx="1"/>
          </p:nvPr>
        </p:nvSpPr>
        <p:spPr/>
        <p:txBody>
          <a:bodyPr/>
          <a:lstStyle/>
          <a:p>
            <a:r>
              <a:rPr lang="pt-BR" dirty="0"/>
              <a:t>(i) A-B-F-H</a:t>
            </a:r>
          </a:p>
          <a:p>
            <a:r>
              <a:rPr lang="pt-BR" dirty="0"/>
              <a:t>(ii) A-B-F-G-H</a:t>
            </a:r>
          </a:p>
          <a:p>
            <a:r>
              <a:rPr lang="pt-BR" dirty="0"/>
              <a:t>(iii) A-B-C-E-B-F-G-H</a:t>
            </a:r>
          </a:p>
          <a:p>
            <a:r>
              <a:rPr lang="pt-BR" dirty="0"/>
              <a:t>(iv) A-B-C-D-F-H</a:t>
            </a:r>
            <a:endParaRPr lang="en-US" dirty="0"/>
          </a:p>
        </p:txBody>
      </p:sp>
      <p:sp>
        <p:nvSpPr>
          <p:cNvPr id="4" name="Slide Number Placeholder 3">
            <a:extLst>
              <a:ext uri="{FF2B5EF4-FFF2-40B4-BE49-F238E27FC236}">
                <a16:creationId xmlns:a16="http://schemas.microsoft.com/office/drawing/2014/main" id="{1B1BDB65-B9BD-E804-9657-E3ADA9CEAF6E}"/>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016792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89F2-8403-FE2F-9055-BDF1C7F05D7E}"/>
              </a:ext>
            </a:extLst>
          </p:cNvPr>
          <p:cNvSpPr>
            <a:spLocks noGrp="1"/>
          </p:cNvSpPr>
          <p:nvPr>
            <p:ph type="title"/>
          </p:nvPr>
        </p:nvSpPr>
        <p:spPr/>
        <p:txBody>
          <a:bodyPr/>
          <a:lstStyle/>
          <a:p>
            <a:r>
              <a:rPr lang="en-US" dirty="0"/>
              <a:t>Test case design from the list of independent paths</a:t>
            </a:r>
          </a:p>
        </p:txBody>
      </p:sp>
      <p:pic>
        <p:nvPicPr>
          <p:cNvPr id="6" name="Content Placeholder 5">
            <a:extLst>
              <a:ext uri="{FF2B5EF4-FFF2-40B4-BE49-F238E27FC236}">
                <a16:creationId xmlns:a16="http://schemas.microsoft.com/office/drawing/2014/main" id="{3E38A565-E623-4D02-9757-3FCA629ACDF1}"/>
              </a:ext>
            </a:extLst>
          </p:cNvPr>
          <p:cNvPicPr>
            <a:picLocks noGrp="1" noChangeAspect="1"/>
          </p:cNvPicPr>
          <p:nvPr>
            <p:ph idx="1"/>
          </p:nvPr>
        </p:nvPicPr>
        <p:blipFill>
          <a:blip r:embed="rId2"/>
          <a:stretch>
            <a:fillRect/>
          </a:stretch>
        </p:blipFill>
        <p:spPr>
          <a:xfrm>
            <a:off x="1234286" y="2181497"/>
            <a:ext cx="9908331" cy="3122297"/>
          </a:xfrm>
        </p:spPr>
      </p:pic>
      <p:sp>
        <p:nvSpPr>
          <p:cNvPr id="4" name="Slide Number Placeholder 3">
            <a:extLst>
              <a:ext uri="{FF2B5EF4-FFF2-40B4-BE49-F238E27FC236}">
                <a16:creationId xmlns:a16="http://schemas.microsoft.com/office/drawing/2014/main" id="{E9688488-4463-104B-17AF-BFDC02910B2B}"/>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258783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dirty="0">
                <a:solidFill>
                  <a:schemeClr val="accent6">
                    <a:lumMod val="50000"/>
                  </a:schemeClr>
                </a:solidFill>
              </a:rPr>
              <a:t>Lecture 09</a:t>
            </a: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809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A212-D696-59E3-A9C1-FBE1468742F1}"/>
              </a:ext>
            </a:extLst>
          </p:cNvPr>
          <p:cNvSpPr>
            <a:spLocks noGrp="1"/>
          </p:cNvSpPr>
          <p:nvPr>
            <p:ph type="ctrTitle"/>
          </p:nvPr>
        </p:nvSpPr>
        <p:spPr/>
        <p:txBody>
          <a:bodyPr/>
          <a:lstStyle/>
          <a:p>
            <a:r>
              <a:rPr lang="en-US" dirty="0">
                <a:solidFill>
                  <a:schemeClr val="accent6">
                    <a:lumMod val="50000"/>
                  </a:schemeClr>
                </a:solidFill>
              </a:rPr>
              <a:t>Dynamic Testing</a:t>
            </a:r>
          </a:p>
        </p:txBody>
      </p:sp>
      <p:sp>
        <p:nvSpPr>
          <p:cNvPr id="3" name="Subtitle 2">
            <a:extLst>
              <a:ext uri="{FF2B5EF4-FFF2-40B4-BE49-F238E27FC236}">
                <a16:creationId xmlns:a16="http://schemas.microsoft.com/office/drawing/2014/main" id="{B812A976-2969-0B22-9E99-D1C63CA319DE}"/>
              </a:ext>
            </a:extLst>
          </p:cNvPr>
          <p:cNvSpPr>
            <a:spLocks noGrp="1"/>
          </p:cNvSpPr>
          <p:nvPr>
            <p:ph type="subTitle" idx="1"/>
          </p:nvPr>
        </p:nvSpPr>
        <p:spPr/>
        <p:txBody>
          <a:bodyPr/>
          <a:lstStyle/>
          <a:p>
            <a:r>
              <a:rPr lang="en-US" dirty="0">
                <a:solidFill>
                  <a:schemeClr val="accent6">
                    <a:lumMod val="50000"/>
                  </a:schemeClr>
                </a:solidFill>
              </a:rPr>
              <a:t>White-Box Testing Techniques</a:t>
            </a:r>
          </a:p>
        </p:txBody>
      </p:sp>
    </p:spTree>
    <p:extLst>
      <p:ext uri="{BB962C8B-B14F-4D97-AF65-F5344CB8AC3E}">
        <p14:creationId xmlns:p14="http://schemas.microsoft.com/office/powerpoint/2010/main" val="401130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A6D2-17C0-61C8-9051-9D581AE655CD}"/>
              </a:ext>
            </a:extLst>
          </p:cNvPr>
          <p:cNvSpPr>
            <a:spLocks noGrp="1"/>
          </p:cNvSpPr>
          <p:nvPr>
            <p:ph type="title"/>
          </p:nvPr>
        </p:nvSpPr>
        <p:spPr/>
        <p:txBody>
          <a:bodyPr/>
          <a:lstStyle/>
          <a:p>
            <a:r>
              <a:rPr lang="en-US" dirty="0"/>
              <a:t>White Box Testing</a:t>
            </a:r>
          </a:p>
        </p:txBody>
      </p:sp>
      <p:sp>
        <p:nvSpPr>
          <p:cNvPr id="3" name="Content Placeholder 2">
            <a:extLst>
              <a:ext uri="{FF2B5EF4-FFF2-40B4-BE49-F238E27FC236}">
                <a16:creationId xmlns:a16="http://schemas.microsoft.com/office/drawing/2014/main" id="{6D7FD7E6-7A6A-A73D-049E-7A7E9D147C15}"/>
              </a:ext>
            </a:extLst>
          </p:cNvPr>
          <p:cNvSpPr>
            <a:spLocks noGrp="1"/>
          </p:cNvSpPr>
          <p:nvPr>
            <p:ph idx="1"/>
          </p:nvPr>
        </p:nvSpPr>
        <p:spPr>
          <a:xfrm>
            <a:off x="1167493" y="2017467"/>
            <a:ext cx="9935936" cy="3366815"/>
          </a:xfrm>
        </p:spPr>
        <p:txBody>
          <a:bodyPr/>
          <a:lstStyle/>
          <a:p>
            <a:pPr marL="457200" indent="-457200">
              <a:buFont typeface="Arial" panose="020B0604020202020204" pitchFamily="34" charset="0"/>
              <a:buChar char="•"/>
            </a:pPr>
            <a:r>
              <a:rPr lang="en-US" dirty="0"/>
              <a:t>Also known as, Glass-box testing, structural or development testing.</a:t>
            </a:r>
          </a:p>
          <a:p>
            <a:pPr marL="457200" indent="-457200">
              <a:buFont typeface="Arial" panose="020B0604020202020204" pitchFamily="34" charset="0"/>
              <a:buChar char="•"/>
            </a:pPr>
            <a:r>
              <a:rPr lang="en-US" dirty="0"/>
              <a:t>The entire design, structure, and code of the software have to be studied for this type of testing.</a:t>
            </a:r>
          </a:p>
          <a:p>
            <a:pPr marL="457200" indent="-457200">
              <a:buFont typeface="Arial" panose="020B0604020202020204" pitchFamily="34" charset="0"/>
              <a:buChar char="•"/>
            </a:pPr>
            <a:r>
              <a:rPr lang="en-US" dirty="0"/>
              <a:t>White-box testing ensures that the internal parts of the software are adequately tested.</a:t>
            </a:r>
          </a:p>
        </p:txBody>
      </p:sp>
      <p:sp>
        <p:nvSpPr>
          <p:cNvPr id="4" name="Slide Number Placeholder 3">
            <a:extLst>
              <a:ext uri="{FF2B5EF4-FFF2-40B4-BE49-F238E27FC236}">
                <a16:creationId xmlns:a16="http://schemas.microsoft.com/office/drawing/2014/main" id="{1813F481-F1ED-010D-7106-14D52783B56C}"/>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602195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533B7C-8DDC-E889-603E-CB31C7B0D61D}"/>
              </a:ext>
            </a:extLst>
          </p:cNvPr>
          <p:cNvSpPr>
            <a:spLocks noGrp="1"/>
          </p:cNvSpPr>
          <p:nvPr>
            <p:ph type="title"/>
          </p:nvPr>
        </p:nvSpPr>
        <p:spPr/>
        <p:txBody>
          <a:bodyPr/>
          <a:lstStyle/>
          <a:p>
            <a:r>
              <a:rPr lang="en-US" dirty="0"/>
              <a:t>Why White box testing?</a:t>
            </a:r>
          </a:p>
        </p:txBody>
      </p:sp>
      <p:sp>
        <p:nvSpPr>
          <p:cNvPr id="5" name="Content Placeholder 4">
            <a:extLst>
              <a:ext uri="{FF2B5EF4-FFF2-40B4-BE49-F238E27FC236}">
                <a16:creationId xmlns:a16="http://schemas.microsoft.com/office/drawing/2014/main" id="{287CCDF4-C767-4FEE-CB61-95AE703CEEBC}"/>
              </a:ext>
            </a:extLst>
          </p:cNvPr>
          <p:cNvSpPr>
            <a:spLocks noGrp="1"/>
          </p:cNvSpPr>
          <p:nvPr>
            <p:ph idx="1"/>
          </p:nvPr>
        </p:nvSpPr>
        <p:spPr/>
        <p:txBody>
          <a:bodyPr/>
          <a:lstStyle/>
          <a:p>
            <a:pPr marL="457200" indent="-457200">
              <a:buFont typeface="Arial" panose="020B0604020202020204" pitchFamily="34" charset="0"/>
              <a:buChar char="•"/>
            </a:pPr>
            <a:r>
              <a:rPr lang="en-US" dirty="0"/>
              <a:t>White-box testing techniques are used for testing the module for initial stage testing. Black-box testing is the second stage for testing the software.</a:t>
            </a:r>
          </a:p>
          <a:p>
            <a:pPr marL="457200" indent="-457200">
              <a:buFont typeface="Arial" panose="020B0604020202020204" pitchFamily="34" charset="0"/>
              <a:buChar char="•"/>
            </a:pPr>
            <a:r>
              <a:rPr lang="en-US" dirty="0"/>
              <a:t>There may be portions in the code which are not checked when executing functional test cases, but these will be executed and tested by white-box testing.</a:t>
            </a:r>
          </a:p>
          <a:p>
            <a:pPr marL="457200" indent="-457200">
              <a:buFont typeface="Arial" panose="020B0604020202020204" pitchFamily="34" charset="0"/>
              <a:buChar char="•"/>
            </a:pPr>
            <a:r>
              <a:rPr lang="en-US" dirty="0"/>
              <a:t>Errors which have come from the design phase will also be reflected in the code</a:t>
            </a:r>
          </a:p>
        </p:txBody>
      </p:sp>
      <p:sp>
        <p:nvSpPr>
          <p:cNvPr id="6" name="Slide Number Placeholder 5">
            <a:extLst>
              <a:ext uri="{FF2B5EF4-FFF2-40B4-BE49-F238E27FC236}">
                <a16:creationId xmlns:a16="http://schemas.microsoft.com/office/drawing/2014/main" id="{31B90F0C-840A-FA4E-8D86-5B6D0F5D6728}"/>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66762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6012-2609-CEEF-0085-32E3C80E2A65}"/>
              </a:ext>
            </a:extLst>
          </p:cNvPr>
          <p:cNvSpPr>
            <a:spLocks noGrp="1"/>
          </p:cNvSpPr>
          <p:nvPr>
            <p:ph type="title"/>
          </p:nvPr>
        </p:nvSpPr>
        <p:spPr/>
        <p:txBody>
          <a:bodyPr/>
          <a:lstStyle/>
          <a:p>
            <a:r>
              <a:rPr lang="en-US" dirty="0"/>
              <a:t>Why White box testing?</a:t>
            </a:r>
          </a:p>
        </p:txBody>
      </p:sp>
      <p:sp>
        <p:nvSpPr>
          <p:cNvPr id="3" name="Content Placeholder 2">
            <a:extLst>
              <a:ext uri="{FF2B5EF4-FFF2-40B4-BE49-F238E27FC236}">
                <a16:creationId xmlns:a16="http://schemas.microsoft.com/office/drawing/2014/main" id="{2CD56BCC-9DE4-2CE8-8741-8CF94B18A1E4}"/>
              </a:ext>
            </a:extLst>
          </p:cNvPr>
          <p:cNvSpPr>
            <a:spLocks noGrp="1"/>
          </p:cNvSpPr>
          <p:nvPr>
            <p:ph idx="1"/>
          </p:nvPr>
        </p:nvSpPr>
        <p:spPr/>
        <p:txBody>
          <a:bodyPr/>
          <a:lstStyle/>
          <a:p>
            <a:pPr marL="457200" indent="-457200">
              <a:buFont typeface="Arial" panose="020B0604020202020204" pitchFamily="34" charset="0"/>
              <a:buChar char="•"/>
            </a:pPr>
            <a:r>
              <a:rPr lang="en-US" dirty="0"/>
              <a:t>We often believe that a logical path is not likely to be executed when, in fact, it may be executed regularly. White-box testing explores these paths too.</a:t>
            </a:r>
          </a:p>
          <a:p>
            <a:pPr marL="457200" indent="-457200">
              <a:buFont typeface="Arial" panose="020B0604020202020204" pitchFamily="34" charset="0"/>
              <a:buChar char="•"/>
            </a:pPr>
            <a:r>
              <a:rPr lang="en-US" dirty="0"/>
              <a:t>Some typographical errors are not observed and go undetected and are not covered by black-box testing techniques.</a:t>
            </a:r>
          </a:p>
        </p:txBody>
      </p:sp>
      <p:sp>
        <p:nvSpPr>
          <p:cNvPr id="4" name="Slide Number Placeholder 3">
            <a:extLst>
              <a:ext uri="{FF2B5EF4-FFF2-40B4-BE49-F238E27FC236}">
                <a16:creationId xmlns:a16="http://schemas.microsoft.com/office/drawing/2014/main" id="{4A26A8EA-1C94-BF5D-11EB-164FB0C25B24}"/>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95766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3292-1367-FC20-2A64-4CBF1A578BF5}"/>
              </a:ext>
            </a:extLst>
          </p:cNvPr>
          <p:cNvSpPr>
            <a:spLocks noGrp="1"/>
          </p:cNvSpPr>
          <p:nvPr>
            <p:ph type="title"/>
          </p:nvPr>
        </p:nvSpPr>
        <p:spPr/>
        <p:txBody>
          <a:bodyPr/>
          <a:lstStyle/>
          <a:p>
            <a:r>
              <a:rPr lang="en-US" dirty="0"/>
              <a:t>Control Flow Graph</a:t>
            </a:r>
          </a:p>
        </p:txBody>
      </p:sp>
      <p:sp>
        <p:nvSpPr>
          <p:cNvPr id="3" name="Content Placeholder 2">
            <a:extLst>
              <a:ext uri="{FF2B5EF4-FFF2-40B4-BE49-F238E27FC236}">
                <a16:creationId xmlns:a16="http://schemas.microsoft.com/office/drawing/2014/main" id="{77DB50E0-B8CC-E440-6F0A-EDA255714F23}"/>
              </a:ext>
            </a:extLst>
          </p:cNvPr>
          <p:cNvSpPr>
            <a:spLocks noGrp="1"/>
          </p:cNvSpPr>
          <p:nvPr>
            <p:ph idx="1"/>
          </p:nvPr>
        </p:nvSpPr>
        <p:spPr/>
        <p:txBody>
          <a:bodyPr/>
          <a:lstStyle/>
          <a:p>
            <a:pPr algn="just"/>
            <a:r>
              <a:rPr lang="en-US" dirty="0"/>
              <a:t>The control flow graph is a graphical representation of control structure of a program. Flow graphs can be prepared as a directed graph.</a:t>
            </a:r>
          </a:p>
          <a:p>
            <a:pPr algn="just"/>
            <a:r>
              <a:rPr lang="en-US" dirty="0"/>
              <a:t>A directed graph </a:t>
            </a:r>
            <a:r>
              <a:rPr lang="en-US" i="1" dirty="0"/>
              <a:t>(V, E)</a:t>
            </a:r>
            <a:r>
              <a:rPr lang="en-US" dirty="0"/>
              <a:t> consists of a set of vertices </a:t>
            </a:r>
            <a:r>
              <a:rPr lang="en-US" i="1" dirty="0"/>
              <a:t>V</a:t>
            </a:r>
            <a:r>
              <a:rPr lang="en-US" dirty="0"/>
              <a:t> and a set of edges </a:t>
            </a:r>
            <a:r>
              <a:rPr lang="en-US" i="1" dirty="0"/>
              <a:t>E</a:t>
            </a:r>
            <a:r>
              <a:rPr lang="en-US" dirty="0"/>
              <a:t> that are ordered pairs of elements of V.</a:t>
            </a:r>
          </a:p>
          <a:p>
            <a:pPr algn="just"/>
            <a:r>
              <a:rPr lang="en-US" dirty="0"/>
              <a:t>The flow graph is also known </a:t>
            </a:r>
            <a:r>
              <a:rPr lang="en-US" b="1" dirty="0"/>
              <a:t>as decision-to-decision-graph or DD graph.</a:t>
            </a:r>
          </a:p>
        </p:txBody>
      </p:sp>
      <p:sp>
        <p:nvSpPr>
          <p:cNvPr id="4" name="Slide Number Placeholder 3">
            <a:extLst>
              <a:ext uri="{FF2B5EF4-FFF2-40B4-BE49-F238E27FC236}">
                <a16:creationId xmlns:a16="http://schemas.microsoft.com/office/drawing/2014/main" id="{6A35CC82-C45B-9192-048E-0CC123E594E9}"/>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50951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22EE-95B3-9EBC-A395-13E9848F2259}"/>
              </a:ext>
            </a:extLst>
          </p:cNvPr>
          <p:cNvSpPr>
            <a:spLocks noGrp="1"/>
          </p:cNvSpPr>
          <p:nvPr>
            <p:ph type="title"/>
          </p:nvPr>
        </p:nvSpPr>
        <p:spPr/>
        <p:txBody>
          <a:bodyPr/>
          <a:lstStyle/>
          <a:p>
            <a:r>
              <a:rPr lang="en-US" dirty="0"/>
              <a:t>Control Flow Graph</a:t>
            </a:r>
          </a:p>
        </p:txBody>
      </p:sp>
      <p:sp>
        <p:nvSpPr>
          <p:cNvPr id="3" name="Content Placeholder 2">
            <a:extLst>
              <a:ext uri="{FF2B5EF4-FFF2-40B4-BE49-F238E27FC236}">
                <a16:creationId xmlns:a16="http://schemas.microsoft.com/office/drawing/2014/main" id="{F883B92E-C776-5BC8-3855-4705465BDA64}"/>
              </a:ext>
            </a:extLst>
          </p:cNvPr>
          <p:cNvSpPr>
            <a:spLocks noGrp="1"/>
          </p:cNvSpPr>
          <p:nvPr>
            <p:ph idx="1"/>
          </p:nvPr>
        </p:nvSpPr>
        <p:spPr>
          <a:xfrm>
            <a:off x="1167493" y="2017467"/>
            <a:ext cx="10643506" cy="4226579"/>
          </a:xfrm>
        </p:spPr>
        <p:txBody>
          <a:bodyPr/>
          <a:lstStyle/>
          <a:p>
            <a:r>
              <a:rPr lang="en-US" b="1" dirty="0"/>
              <a:t>Node:</a:t>
            </a:r>
            <a:r>
              <a:rPr lang="en-US" dirty="0"/>
              <a:t> It represents one or more procedural statements. The nodes are denoted by a circle. These are numbered or labeled.</a:t>
            </a:r>
          </a:p>
          <a:p>
            <a:r>
              <a:rPr lang="en-US" b="1" dirty="0"/>
              <a:t>Edges or links:</a:t>
            </a:r>
            <a:r>
              <a:rPr lang="en-US" dirty="0"/>
              <a:t> They represent the flow of control in a program. This is denoted by an arrow on the edge. An edge must terminate at a node.</a:t>
            </a:r>
          </a:p>
          <a:p>
            <a:r>
              <a:rPr lang="en-US" b="1" dirty="0"/>
              <a:t>Decision node:</a:t>
            </a:r>
            <a:r>
              <a:rPr lang="en-US" dirty="0"/>
              <a:t> A node with more than one arrow leaving it</a:t>
            </a:r>
          </a:p>
          <a:p>
            <a:r>
              <a:rPr lang="en-US" b="1" dirty="0"/>
              <a:t>Junction node: </a:t>
            </a:r>
            <a:r>
              <a:rPr lang="en-US" dirty="0"/>
              <a:t>A node with more than one arrow entering it </a:t>
            </a:r>
          </a:p>
          <a:p>
            <a:r>
              <a:rPr lang="en-US" b="1" dirty="0"/>
              <a:t>Regions:</a:t>
            </a:r>
            <a:r>
              <a:rPr lang="en-US" dirty="0"/>
              <a:t> Areas bounded by edges and nodes are called regions. The area outside the graph is also considered a region.</a:t>
            </a:r>
          </a:p>
        </p:txBody>
      </p:sp>
      <p:sp>
        <p:nvSpPr>
          <p:cNvPr id="4" name="Slide Number Placeholder 3">
            <a:extLst>
              <a:ext uri="{FF2B5EF4-FFF2-40B4-BE49-F238E27FC236}">
                <a16:creationId xmlns:a16="http://schemas.microsoft.com/office/drawing/2014/main" id="{7BC99B03-798A-6D98-5547-32AB2905F316}"/>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107788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A6915-CF90-1692-1A4E-D3D6173DB9C5}"/>
              </a:ext>
            </a:extLst>
          </p:cNvPr>
          <p:cNvSpPr>
            <a:spLocks noGrp="1"/>
          </p:cNvSpPr>
          <p:nvPr>
            <p:ph type="title"/>
          </p:nvPr>
        </p:nvSpPr>
        <p:spPr/>
        <p:txBody>
          <a:bodyPr/>
          <a:lstStyle/>
          <a:p>
            <a:r>
              <a:rPr lang="en-US" dirty="0"/>
              <a:t>Flow Graph Notations</a:t>
            </a:r>
          </a:p>
        </p:txBody>
      </p:sp>
      <p:pic>
        <p:nvPicPr>
          <p:cNvPr id="6" name="Content Placeholder 5">
            <a:extLst>
              <a:ext uri="{FF2B5EF4-FFF2-40B4-BE49-F238E27FC236}">
                <a16:creationId xmlns:a16="http://schemas.microsoft.com/office/drawing/2014/main" id="{C4456DA4-009A-5497-1B05-EC1C5C4421D5}"/>
              </a:ext>
            </a:extLst>
          </p:cNvPr>
          <p:cNvPicPr>
            <a:picLocks noGrp="1" noChangeAspect="1"/>
          </p:cNvPicPr>
          <p:nvPr>
            <p:ph idx="1"/>
          </p:nvPr>
        </p:nvPicPr>
        <p:blipFill>
          <a:blip r:embed="rId2"/>
          <a:stretch>
            <a:fillRect/>
          </a:stretch>
        </p:blipFill>
        <p:spPr>
          <a:xfrm>
            <a:off x="1707138" y="1810194"/>
            <a:ext cx="9955210" cy="4442524"/>
          </a:xfrm>
        </p:spPr>
      </p:pic>
      <p:sp>
        <p:nvSpPr>
          <p:cNvPr id="4" name="Slide Number Placeholder 3">
            <a:extLst>
              <a:ext uri="{FF2B5EF4-FFF2-40B4-BE49-F238E27FC236}">
                <a16:creationId xmlns:a16="http://schemas.microsoft.com/office/drawing/2014/main" id="{B501D5E8-20D4-ED60-1FA7-367A8D089530}"/>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440371257"/>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594</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Tenorite</vt:lpstr>
      <vt:lpstr>Custom</vt:lpstr>
      <vt:lpstr>CSE 430: Software Testing and Quality Assurance</vt:lpstr>
      <vt:lpstr>Lecture 09</vt:lpstr>
      <vt:lpstr>Dynamic Testing</vt:lpstr>
      <vt:lpstr>White Box Testing</vt:lpstr>
      <vt:lpstr>Why White box testing?</vt:lpstr>
      <vt:lpstr>Why White box testing?</vt:lpstr>
      <vt:lpstr>Control Flow Graph</vt:lpstr>
      <vt:lpstr>Control Flow Graph</vt:lpstr>
      <vt:lpstr>Flow Graph Notations</vt:lpstr>
      <vt:lpstr>Independent Path </vt:lpstr>
      <vt:lpstr>Cyclomatic Complexity</vt:lpstr>
      <vt:lpstr>Example 5.1</vt:lpstr>
      <vt:lpstr>Example 5.1</vt:lpstr>
      <vt:lpstr>Independent paths</vt:lpstr>
      <vt:lpstr>Test case design from the list of independent paths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2024-03-13T05:08:37Z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