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0BE192A-7374-40E8-AB88-C83DBF5BBF8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D56621A-ADCC-4878-9162-7D30CBFA4564}">
      <dgm:prSet/>
      <dgm:spPr/>
      <dgm:t>
        <a:bodyPr/>
        <a:lstStyle/>
        <a:p>
          <a:r>
            <a:rPr lang="en-US" dirty="0"/>
            <a:t>The output of a software application depends on many factors e.g. input parameters, state variables and environment configurations.</a:t>
          </a:r>
        </a:p>
      </dgm:t>
    </dgm:pt>
    <dgm:pt modelId="{D2D116AE-4519-4A98-91EB-8629446F8E7B}" type="parTrans" cxnId="{34CE8D3E-5095-43E0-957B-9069B0CD637C}">
      <dgm:prSet/>
      <dgm:spPr/>
      <dgm:t>
        <a:bodyPr/>
        <a:lstStyle/>
        <a:p>
          <a:endParaRPr lang="en-US"/>
        </a:p>
      </dgm:t>
    </dgm:pt>
    <dgm:pt modelId="{A4C42455-98BE-4186-804E-9F2E7855C94B}" type="sibTrans" cxnId="{34CE8D3E-5095-43E0-957B-9069B0CD637C}">
      <dgm:prSet/>
      <dgm:spPr/>
      <dgm:t>
        <a:bodyPr/>
        <a:lstStyle/>
        <a:p>
          <a:endParaRPr lang="en-US"/>
        </a:p>
      </dgm:t>
    </dgm:pt>
    <dgm:pt modelId="{97E44F9A-DE6E-4B6C-9983-D4851481EC33}">
      <dgm:prSet/>
      <dgm:spPr/>
      <dgm:t>
        <a:bodyPr/>
        <a:lstStyle/>
        <a:p>
          <a:r>
            <a:rPr lang="en-US"/>
            <a:t>All-Pairs technique is very helpful for designing tests for applications involving multiple parameters. </a:t>
          </a:r>
        </a:p>
      </dgm:t>
    </dgm:pt>
    <dgm:pt modelId="{1EA184C1-90EC-403D-9A05-685342697615}" type="parTrans" cxnId="{D181DF0B-A0FC-44A4-B724-A183F3B2620C}">
      <dgm:prSet/>
      <dgm:spPr/>
      <dgm:t>
        <a:bodyPr/>
        <a:lstStyle/>
        <a:p>
          <a:endParaRPr lang="en-US"/>
        </a:p>
      </dgm:t>
    </dgm:pt>
    <dgm:pt modelId="{69537EC8-428B-4EC7-B2D6-B481FEC9F1EA}" type="sibTrans" cxnId="{D181DF0B-A0FC-44A4-B724-A183F3B2620C}">
      <dgm:prSet/>
      <dgm:spPr/>
      <dgm:t>
        <a:bodyPr/>
        <a:lstStyle/>
        <a:p>
          <a:endParaRPr lang="en-US"/>
        </a:p>
      </dgm:t>
    </dgm:pt>
    <dgm:pt modelId="{54C82FBA-D680-402A-AA9B-6EC5B79E913B}">
      <dgm:prSet/>
      <dgm:spPr/>
      <dgm:t>
        <a:bodyPr/>
        <a:lstStyle/>
        <a:p>
          <a:r>
            <a:rPr lang="en-US"/>
            <a:t>Tests are designed such that for each pair of input parameters to a system, there are all possible discrete combinations of those parameters. </a:t>
          </a:r>
        </a:p>
      </dgm:t>
    </dgm:pt>
    <dgm:pt modelId="{80158601-6EFE-4F51-BEFF-66EA37403364}" type="parTrans" cxnId="{E28AEB13-E4AB-45DB-956A-B9A42D5D1196}">
      <dgm:prSet/>
      <dgm:spPr/>
      <dgm:t>
        <a:bodyPr/>
        <a:lstStyle/>
        <a:p>
          <a:endParaRPr lang="en-US"/>
        </a:p>
      </dgm:t>
    </dgm:pt>
    <dgm:pt modelId="{1A7FD01C-D0BD-450A-BF2C-A461BFCE684B}" type="sibTrans" cxnId="{E28AEB13-E4AB-45DB-956A-B9A42D5D1196}">
      <dgm:prSet/>
      <dgm:spPr/>
      <dgm:t>
        <a:bodyPr/>
        <a:lstStyle/>
        <a:p>
          <a:endParaRPr lang="en-US"/>
        </a:p>
      </dgm:t>
    </dgm:pt>
    <dgm:pt modelId="{F54017F3-9CD5-4F6F-8B64-67B0A0A1F42B}">
      <dgm:prSet/>
      <dgm:spPr/>
      <dgm:t>
        <a:bodyPr/>
        <a:lstStyle/>
        <a:p>
          <a:r>
            <a:rPr lang="en-US"/>
            <a:t>The test suite covers all combinations; therefore it is not exhaustive yet very effective in finding bugs.</a:t>
          </a:r>
        </a:p>
      </dgm:t>
    </dgm:pt>
    <dgm:pt modelId="{9092E18B-6E29-4848-BE75-B7AFC68C6436}" type="parTrans" cxnId="{AB588348-04B3-4F19-BB8F-747CA153B5AF}">
      <dgm:prSet/>
      <dgm:spPr/>
      <dgm:t>
        <a:bodyPr/>
        <a:lstStyle/>
        <a:p>
          <a:endParaRPr lang="en-US"/>
        </a:p>
      </dgm:t>
    </dgm:pt>
    <dgm:pt modelId="{DF3B3EC8-AF17-48FE-B5A9-E90222D6CF2F}" type="sibTrans" cxnId="{AB588348-04B3-4F19-BB8F-747CA153B5AF}">
      <dgm:prSet/>
      <dgm:spPr/>
      <dgm:t>
        <a:bodyPr/>
        <a:lstStyle/>
        <a:p>
          <a:endParaRPr lang="en-US"/>
        </a:p>
      </dgm:t>
    </dgm:pt>
    <dgm:pt modelId="{EF98E313-2FCF-4577-80CF-D65A1E601FA3}" type="pres">
      <dgm:prSet presAssocID="{20BE192A-7374-40E8-AB88-C83DBF5BBF80}" presName="root" presStyleCnt="0">
        <dgm:presLayoutVars>
          <dgm:dir/>
          <dgm:resizeHandles val="exact"/>
        </dgm:presLayoutVars>
      </dgm:prSet>
      <dgm:spPr/>
    </dgm:pt>
    <dgm:pt modelId="{BF88A168-0E28-4CA6-86A3-2B67ECF04426}" type="pres">
      <dgm:prSet presAssocID="{AD56621A-ADCC-4878-9162-7D30CBFA4564}" presName="compNode" presStyleCnt="0"/>
      <dgm:spPr/>
    </dgm:pt>
    <dgm:pt modelId="{95BBAC40-093D-4730-B65B-6D0655785FE3}" type="pres">
      <dgm:prSet presAssocID="{AD56621A-ADCC-4878-9162-7D30CBFA4564}" presName="bgRect" presStyleLbl="bgShp" presStyleIdx="0" presStyleCnt="4"/>
      <dgm:spPr/>
    </dgm:pt>
    <dgm:pt modelId="{04D49848-5971-4E21-8275-C819D7D269AE}" type="pres">
      <dgm:prSet presAssocID="{AD56621A-ADCC-4878-9162-7D30CBFA456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B4D3144B-F6F1-468D-AD72-5E257581A5DB}" type="pres">
      <dgm:prSet presAssocID="{AD56621A-ADCC-4878-9162-7D30CBFA4564}" presName="spaceRect" presStyleCnt="0"/>
      <dgm:spPr/>
    </dgm:pt>
    <dgm:pt modelId="{6738C4C2-8E8C-463C-B1DC-91FD75CD20E9}" type="pres">
      <dgm:prSet presAssocID="{AD56621A-ADCC-4878-9162-7D30CBFA4564}" presName="parTx" presStyleLbl="revTx" presStyleIdx="0" presStyleCnt="4">
        <dgm:presLayoutVars>
          <dgm:chMax val="0"/>
          <dgm:chPref val="0"/>
        </dgm:presLayoutVars>
      </dgm:prSet>
      <dgm:spPr/>
    </dgm:pt>
    <dgm:pt modelId="{3B095AF7-4ACF-44D7-BBB6-A2E50A9E737B}" type="pres">
      <dgm:prSet presAssocID="{A4C42455-98BE-4186-804E-9F2E7855C94B}" presName="sibTrans" presStyleCnt="0"/>
      <dgm:spPr/>
    </dgm:pt>
    <dgm:pt modelId="{F32AED43-554D-425D-B226-B17DBC402403}" type="pres">
      <dgm:prSet presAssocID="{97E44F9A-DE6E-4B6C-9983-D4851481EC33}" presName="compNode" presStyleCnt="0"/>
      <dgm:spPr/>
    </dgm:pt>
    <dgm:pt modelId="{4D5884D5-6546-403A-A80F-5A9D139C2438}" type="pres">
      <dgm:prSet presAssocID="{97E44F9A-DE6E-4B6C-9983-D4851481EC33}" presName="bgRect" presStyleLbl="bgShp" presStyleIdx="1" presStyleCnt="4"/>
      <dgm:spPr/>
    </dgm:pt>
    <dgm:pt modelId="{21F85E68-D05D-48E9-A399-678241BF6D75}" type="pres">
      <dgm:prSet presAssocID="{97E44F9A-DE6E-4B6C-9983-D4851481EC3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889DD3BD-B541-481F-8175-B4B5C7D69ADB}" type="pres">
      <dgm:prSet presAssocID="{97E44F9A-DE6E-4B6C-9983-D4851481EC33}" presName="spaceRect" presStyleCnt="0"/>
      <dgm:spPr/>
    </dgm:pt>
    <dgm:pt modelId="{0203F134-4986-44AD-A817-1E705C9E4E0B}" type="pres">
      <dgm:prSet presAssocID="{97E44F9A-DE6E-4B6C-9983-D4851481EC33}" presName="parTx" presStyleLbl="revTx" presStyleIdx="1" presStyleCnt="4">
        <dgm:presLayoutVars>
          <dgm:chMax val="0"/>
          <dgm:chPref val="0"/>
        </dgm:presLayoutVars>
      </dgm:prSet>
      <dgm:spPr/>
    </dgm:pt>
    <dgm:pt modelId="{13D7AE3C-21C6-4C7D-8853-FD560E61AAB7}" type="pres">
      <dgm:prSet presAssocID="{69537EC8-428B-4EC7-B2D6-B481FEC9F1EA}" presName="sibTrans" presStyleCnt="0"/>
      <dgm:spPr/>
    </dgm:pt>
    <dgm:pt modelId="{DA83B215-82E7-4486-B231-AF98647155A5}" type="pres">
      <dgm:prSet presAssocID="{54C82FBA-D680-402A-AA9B-6EC5B79E913B}" presName="compNode" presStyleCnt="0"/>
      <dgm:spPr/>
    </dgm:pt>
    <dgm:pt modelId="{9647A57C-5BDF-4551-982D-1A7366FA1D5F}" type="pres">
      <dgm:prSet presAssocID="{54C82FBA-D680-402A-AA9B-6EC5B79E913B}" presName="bgRect" presStyleLbl="bgShp" presStyleIdx="2" presStyleCnt="4"/>
      <dgm:spPr/>
    </dgm:pt>
    <dgm:pt modelId="{70FB1768-8E79-4DC3-89EE-53C0E866B6A5}" type="pres">
      <dgm:prSet presAssocID="{54C82FBA-D680-402A-AA9B-6EC5B79E91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C085FAB4-1C4F-4B4E-82DE-32EB020D0F43}" type="pres">
      <dgm:prSet presAssocID="{54C82FBA-D680-402A-AA9B-6EC5B79E913B}" presName="spaceRect" presStyleCnt="0"/>
      <dgm:spPr/>
    </dgm:pt>
    <dgm:pt modelId="{8A881F35-1BD7-461D-A615-D9D9BD69045D}" type="pres">
      <dgm:prSet presAssocID="{54C82FBA-D680-402A-AA9B-6EC5B79E913B}" presName="parTx" presStyleLbl="revTx" presStyleIdx="2" presStyleCnt="4">
        <dgm:presLayoutVars>
          <dgm:chMax val="0"/>
          <dgm:chPref val="0"/>
        </dgm:presLayoutVars>
      </dgm:prSet>
      <dgm:spPr/>
    </dgm:pt>
    <dgm:pt modelId="{57E78702-964F-4AB1-8B35-68D17DD88E34}" type="pres">
      <dgm:prSet presAssocID="{1A7FD01C-D0BD-450A-BF2C-A461BFCE684B}" presName="sibTrans" presStyleCnt="0"/>
      <dgm:spPr/>
    </dgm:pt>
    <dgm:pt modelId="{A0ECC31F-770F-4158-8D06-D81B02659EBF}" type="pres">
      <dgm:prSet presAssocID="{F54017F3-9CD5-4F6F-8B64-67B0A0A1F42B}" presName="compNode" presStyleCnt="0"/>
      <dgm:spPr/>
    </dgm:pt>
    <dgm:pt modelId="{CF39E7BF-5AF0-48E7-BF97-7751989B14EF}" type="pres">
      <dgm:prSet presAssocID="{F54017F3-9CD5-4F6F-8B64-67B0A0A1F42B}" presName="bgRect" presStyleLbl="bgShp" presStyleIdx="3" presStyleCnt="4"/>
      <dgm:spPr/>
    </dgm:pt>
    <dgm:pt modelId="{6FD06907-E495-4218-9B4A-202E1B880C8C}" type="pres">
      <dgm:prSet presAssocID="{F54017F3-9CD5-4F6F-8B64-67B0A0A1F42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g under Magnifying Glass"/>
        </a:ext>
      </dgm:extLst>
    </dgm:pt>
    <dgm:pt modelId="{BB4E3655-831D-415D-99F8-FB0A109CEFD9}" type="pres">
      <dgm:prSet presAssocID="{F54017F3-9CD5-4F6F-8B64-67B0A0A1F42B}" presName="spaceRect" presStyleCnt="0"/>
      <dgm:spPr/>
    </dgm:pt>
    <dgm:pt modelId="{9A20EDD6-CA5F-439C-B494-D9F1A079F03F}" type="pres">
      <dgm:prSet presAssocID="{F54017F3-9CD5-4F6F-8B64-67B0A0A1F42B}" presName="parTx" presStyleLbl="revTx" presStyleIdx="3" presStyleCnt="4">
        <dgm:presLayoutVars>
          <dgm:chMax val="0"/>
          <dgm:chPref val="0"/>
        </dgm:presLayoutVars>
      </dgm:prSet>
      <dgm:spPr/>
    </dgm:pt>
  </dgm:ptLst>
  <dgm:cxnLst>
    <dgm:cxn modelId="{D181DF0B-A0FC-44A4-B724-A183F3B2620C}" srcId="{20BE192A-7374-40E8-AB88-C83DBF5BBF80}" destId="{97E44F9A-DE6E-4B6C-9983-D4851481EC33}" srcOrd="1" destOrd="0" parTransId="{1EA184C1-90EC-403D-9A05-685342697615}" sibTransId="{69537EC8-428B-4EC7-B2D6-B481FEC9F1EA}"/>
    <dgm:cxn modelId="{E28AEB13-E4AB-45DB-956A-B9A42D5D1196}" srcId="{20BE192A-7374-40E8-AB88-C83DBF5BBF80}" destId="{54C82FBA-D680-402A-AA9B-6EC5B79E913B}" srcOrd="2" destOrd="0" parTransId="{80158601-6EFE-4F51-BEFF-66EA37403364}" sibTransId="{1A7FD01C-D0BD-450A-BF2C-A461BFCE684B}"/>
    <dgm:cxn modelId="{0F219F14-84EA-41AE-9BF4-97AA84922963}" type="presOf" srcId="{F54017F3-9CD5-4F6F-8B64-67B0A0A1F42B}" destId="{9A20EDD6-CA5F-439C-B494-D9F1A079F03F}" srcOrd="0" destOrd="0" presId="urn:microsoft.com/office/officeart/2018/2/layout/IconVerticalSolidList"/>
    <dgm:cxn modelId="{34CE8D3E-5095-43E0-957B-9069B0CD637C}" srcId="{20BE192A-7374-40E8-AB88-C83DBF5BBF80}" destId="{AD56621A-ADCC-4878-9162-7D30CBFA4564}" srcOrd="0" destOrd="0" parTransId="{D2D116AE-4519-4A98-91EB-8629446F8E7B}" sibTransId="{A4C42455-98BE-4186-804E-9F2E7855C94B}"/>
    <dgm:cxn modelId="{AB588348-04B3-4F19-BB8F-747CA153B5AF}" srcId="{20BE192A-7374-40E8-AB88-C83DBF5BBF80}" destId="{F54017F3-9CD5-4F6F-8B64-67B0A0A1F42B}" srcOrd="3" destOrd="0" parTransId="{9092E18B-6E29-4848-BE75-B7AFC68C6436}" sibTransId="{DF3B3EC8-AF17-48FE-B5A9-E90222D6CF2F}"/>
    <dgm:cxn modelId="{1D3C8349-279D-4BC9-B6F8-E0381502C76C}" type="presOf" srcId="{AD56621A-ADCC-4878-9162-7D30CBFA4564}" destId="{6738C4C2-8E8C-463C-B1DC-91FD75CD20E9}" srcOrd="0" destOrd="0" presId="urn:microsoft.com/office/officeart/2018/2/layout/IconVerticalSolidList"/>
    <dgm:cxn modelId="{3FC5A56F-A76D-43ED-896F-D0ED67AAEDF7}" type="presOf" srcId="{97E44F9A-DE6E-4B6C-9983-D4851481EC33}" destId="{0203F134-4986-44AD-A817-1E705C9E4E0B}" srcOrd="0" destOrd="0" presId="urn:microsoft.com/office/officeart/2018/2/layout/IconVerticalSolidList"/>
    <dgm:cxn modelId="{4EBA8682-7862-4141-B411-06328E07DAA9}" type="presOf" srcId="{54C82FBA-D680-402A-AA9B-6EC5B79E913B}" destId="{8A881F35-1BD7-461D-A615-D9D9BD69045D}" srcOrd="0" destOrd="0" presId="urn:microsoft.com/office/officeart/2018/2/layout/IconVerticalSolidList"/>
    <dgm:cxn modelId="{3B1B998A-3C30-4A4C-9794-F2F0736B12B1}" type="presOf" srcId="{20BE192A-7374-40E8-AB88-C83DBF5BBF80}" destId="{EF98E313-2FCF-4577-80CF-D65A1E601FA3}" srcOrd="0" destOrd="0" presId="urn:microsoft.com/office/officeart/2018/2/layout/IconVerticalSolidList"/>
    <dgm:cxn modelId="{3CEA95A5-DF90-4B93-9ED1-388CFC7DB16A}" type="presParOf" srcId="{EF98E313-2FCF-4577-80CF-D65A1E601FA3}" destId="{BF88A168-0E28-4CA6-86A3-2B67ECF04426}" srcOrd="0" destOrd="0" presId="urn:microsoft.com/office/officeart/2018/2/layout/IconVerticalSolidList"/>
    <dgm:cxn modelId="{3352748A-A2AB-4120-8458-0625B0D927F9}" type="presParOf" srcId="{BF88A168-0E28-4CA6-86A3-2B67ECF04426}" destId="{95BBAC40-093D-4730-B65B-6D0655785FE3}" srcOrd="0" destOrd="0" presId="urn:microsoft.com/office/officeart/2018/2/layout/IconVerticalSolidList"/>
    <dgm:cxn modelId="{55F0A9BC-2789-42D5-B5E1-7C4E91E2D2AB}" type="presParOf" srcId="{BF88A168-0E28-4CA6-86A3-2B67ECF04426}" destId="{04D49848-5971-4E21-8275-C819D7D269AE}" srcOrd="1" destOrd="0" presId="urn:microsoft.com/office/officeart/2018/2/layout/IconVerticalSolidList"/>
    <dgm:cxn modelId="{98B7EB68-DE9B-4F5E-BBE2-11F9EAD14628}" type="presParOf" srcId="{BF88A168-0E28-4CA6-86A3-2B67ECF04426}" destId="{B4D3144B-F6F1-468D-AD72-5E257581A5DB}" srcOrd="2" destOrd="0" presId="urn:microsoft.com/office/officeart/2018/2/layout/IconVerticalSolidList"/>
    <dgm:cxn modelId="{2DC16BFE-9337-4BA2-851E-7DFABAF9695A}" type="presParOf" srcId="{BF88A168-0E28-4CA6-86A3-2B67ECF04426}" destId="{6738C4C2-8E8C-463C-B1DC-91FD75CD20E9}" srcOrd="3" destOrd="0" presId="urn:microsoft.com/office/officeart/2018/2/layout/IconVerticalSolidList"/>
    <dgm:cxn modelId="{F6C3CB09-5DD3-4997-8788-6DF198F9BCDA}" type="presParOf" srcId="{EF98E313-2FCF-4577-80CF-D65A1E601FA3}" destId="{3B095AF7-4ACF-44D7-BBB6-A2E50A9E737B}" srcOrd="1" destOrd="0" presId="urn:microsoft.com/office/officeart/2018/2/layout/IconVerticalSolidList"/>
    <dgm:cxn modelId="{0F430340-786A-46C3-899D-7948B30E03B4}" type="presParOf" srcId="{EF98E313-2FCF-4577-80CF-D65A1E601FA3}" destId="{F32AED43-554D-425D-B226-B17DBC402403}" srcOrd="2" destOrd="0" presId="urn:microsoft.com/office/officeart/2018/2/layout/IconVerticalSolidList"/>
    <dgm:cxn modelId="{72FC2E9A-605C-4410-8497-1FD604AB1B43}" type="presParOf" srcId="{F32AED43-554D-425D-B226-B17DBC402403}" destId="{4D5884D5-6546-403A-A80F-5A9D139C2438}" srcOrd="0" destOrd="0" presId="urn:microsoft.com/office/officeart/2018/2/layout/IconVerticalSolidList"/>
    <dgm:cxn modelId="{4EE58D6B-9BC6-40A8-998F-878BAE44C207}" type="presParOf" srcId="{F32AED43-554D-425D-B226-B17DBC402403}" destId="{21F85E68-D05D-48E9-A399-678241BF6D75}" srcOrd="1" destOrd="0" presId="urn:microsoft.com/office/officeart/2018/2/layout/IconVerticalSolidList"/>
    <dgm:cxn modelId="{A75AE687-9497-4451-BCC3-6552F565B9CE}" type="presParOf" srcId="{F32AED43-554D-425D-B226-B17DBC402403}" destId="{889DD3BD-B541-481F-8175-B4B5C7D69ADB}" srcOrd="2" destOrd="0" presId="urn:microsoft.com/office/officeart/2018/2/layout/IconVerticalSolidList"/>
    <dgm:cxn modelId="{5D07FBEE-D2AD-46FB-A24B-2E5C691E6433}" type="presParOf" srcId="{F32AED43-554D-425D-B226-B17DBC402403}" destId="{0203F134-4986-44AD-A817-1E705C9E4E0B}" srcOrd="3" destOrd="0" presId="urn:microsoft.com/office/officeart/2018/2/layout/IconVerticalSolidList"/>
    <dgm:cxn modelId="{5F5E1EA0-350E-4A45-B402-57EED1C89DCD}" type="presParOf" srcId="{EF98E313-2FCF-4577-80CF-D65A1E601FA3}" destId="{13D7AE3C-21C6-4C7D-8853-FD560E61AAB7}" srcOrd="3" destOrd="0" presId="urn:microsoft.com/office/officeart/2018/2/layout/IconVerticalSolidList"/>
    <dgm:cxn modelId="{FDA05BD0-AC09-4E1A-8A45-7C5C28AF24BA}" type="presParOf" srcId="{EF98E313-2FCF-4577-80CF-D65A1E601FA3}" destId="{DA83B215-82E7-4486-B231-AF98647155A5}" srcOrd="4" destOrd="0" presId="urn:microsoft.com/office/officeart/2018/2/layout/IconVerticalSolidList"/>
    <dgm:cxn modelId="{DC991EF2-4F2D-4A75-87A3-993FB4192793}" type="presParOf" srcId="{DA83B215-82E7-4486-B231-AF98647155A5}" destId="{9647A57C-5BDF-4551-982D-1A7366FA1D5F}" srcOrd="0" destOrd="0" presId="urn:microsoft.com/office/officeart/2018/2/layout/IconVerticalSolidList"/>
    <dgm:cxn modelId="{6A5D652B-F9B8-4712-8C8F-BD9E35FE9535}" type="presParOf" srcId="{DA83B215-82E7-4486-B231-AF98647155A5}" destId="{70FB1768-8E79-4DC3-89EE-53C0E866B6A5}" srcOrd="1" destOrd="0" presId="urn:microsoft.com/office/officeart/2018/2/layout/IconVerticalSolidList"/>
    <dgm:cxn modelId="{84EA67E6-745F-4C44-91DB-D6B7A20A4D59}" type="presParOf" srcId="{DA83B215-82E7-4486-B231-AF98647155A5}" destId="{C085FAB4-1C4F-4B4E-82DE-32EB020D0F43}" srcOrd="2" destOrd="0" presId="urn:microsoft.com/office/officeart/2018/2/layout/IconVerticalSolidList"/>
    <dgm:cxn modelId="{F004DA08-0238-404C-AF6B-251E60C8CC0A}" type="presParOf" srcId="{DA83B215-82E7-4486-B231-AF98647155A5}" destId="{8A881F35-1BD7-461D-A615-D9D9BD69045D}" srcOrd="3" destOrd="0" presId="urn:microsoft.com/office/officeart/2018/2/layout/IconVerticalSolidList"/>
    <dgm:cxn modelId="{37C04A73-E335-4C92-8D99-E4694B627E7B}" type="presParOf" srcId="{EF98E313-2FCF-4577-80CF-D65A1E601FA3}" destId="{57E78702-964F-4AB1-8B35-68D17DD88E34}" srcOrd="5" destOrd="0" presId="urn:microsoft.com/office/officeart/2018/2/layout/IconVerticalSolidList"/>
    <dgm:cxn modelId="{60B17B5D-18CB-4F76-8A22-9019A52CB7E7}" type="presParOf" srcId="{EF98E313-2FCF-4577-80CF-D65A1E601FA3}" destId="{A0ECC31F-770F-4158-8D06-D81B02659EBF}" srcOrd="6" destOrd="0" presId="urn:microsoft.com/office/officeart/2018/2/layout/IconVerticalSolidList"/>
    <dgm:cxn modelId="{DC8EA09B-BD45-4695-98DC-393000447E5B}" type="presParOf" srcId="{A0ECC31F-770F-4158-8D06-D81B02659EBF}" destId="{CF39E7BF-5AF0-48E7-BF97-7751989B14EF}" srcOrd="0" destOrd="0" presId="urn:microsoft.com/office/officeart/2018/2/layout/IconVerticalSolidList"/>
    <dgm:cxn modelId="{00433A55-37DD-4977-A997-9C6AB1317526}" type="presParOf" srcId="{A0ECC31F-770F-4158-8D06-D81B02659EBF}" destId="{6FD06907-E495-4218-9B4A-202E1B880C8C}" srcOrd="1" destOrd="0" presId="urn:microsoft.com/office/officeart/2018/2/layout/IconVerticalSolidList"/>
    <dgm:cxn modelId="{4D2C01EF-EDEE-4506-A579-4474100D544E}" type="presParOf" srcId="{A0ECC31F-770F-4158-8D06-D81B02659EBF}" destId="{BB4E3655-831D-415D-99F8-FB0A109CEFD9}" srcOrd="2" destOrd="0" presId="urn:microsoft.com/office/officeart/2018/2/layout/IconVerticalSolidList"/>
    <dgm:cxn modelId="{06998019-0BD7-468D-B39C-EC340546CD68}" type="presParOf" srcId="{A0ECC31F-770F-4158-8D06-D81B02659EBF}" destId="{9A20EDD6-CA5F-439C-B494-D9F1A079F0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BBAC40-093D-4730-B65B-6D0655785FE3}">
      <dsp:nvSpPr>
        <dsp:cNvPr id="0" name=""/>
        <dsp:cNvSpPr/>
      </dsp:nvSpPr>
      <dsp:spPr>
        <a:xfrm>
          <a:off x="0" y="1805"/>
          <a:ext cx="105156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D49848-5971-4E21-8275-C819D7D269AE}">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38C4C2-8E8C-463C-B1DC-91FD75CD20E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t>The output of a software application depends on many factors e.g. input parameters, state variables and environment configurations.</a:t>
          </a:r>
        </a:p>
      </dsp:txBody>
      <dsp:txXfrm>
        <a:off x="1057183" y="1805"/>
        <a:ext cx="9458416" cy="915310"/>
      </dsp:txXfrm>
    </dsp:sp>
    <dsp:sp modelId="{4D5884D5-6546-403A-A80F-5A9D139C2438}">
      <dsp:nvSpPr>
        <dsp:cNvPr id="0" name=""/>
        <dsp:cNvSpPr/>
      </dsp:nvSpPr>
      <dsp:spPr>
        <a:xfrm>
          <a:off x="0" y="1145944"/>
          <a:ext cx="10515600" cy="9153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F85E68-D05D-48E9-A399-678241BF6D75}">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03F134-4986-44AD-A817-1E705C9E4E0B}">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All-Pairs technique is very helpful for designing tests for applications involving multiple parameters. </a:t>
          </a:r>
        </a:p>
      </dsp:txBody>
      <dsp:txXfrm>
        <a:off x="1057183" y="1145944"/>
        <a:ext cx="9458416" cy="915310"/>
      </dsp:txXfrm>
    </dsp:sp>
    <dsp:sp modelId="{9647A57C-5BDF-4551-982D-1A7366FA1D5F}">
      <dsp:nvSpPr>
        <dsp:cNvPr id="0" name=""/>
        <dsp:cNvSpPr/>
      </dsp:nvSpPr>
      <dsp:spPr>
        <a:xfrm>
          <a:off x="0" y="2290082"/>
          <a:ext cx="10515600" cy="9153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FB1768-8E79-4DC3-89EE-53C0E866B6A5}">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881F35-1BD7-461D-A615-D9D9BD69045D}">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Tests are designed such that for each pair of input parameters to a system, there are all possible discrete combinations of those parameters. </a:t>
          </a:r>
        </a:p>
      </dsp:txBody>
      <dsp:txXfrm>
        <a:off x="1057183" y="2290082"/>
        <a:ext cx="9458416" cy="915310"/>
      </dsp:txXfrm>
    </dsp:sp>
    <dsp:sp modelId="{CF39E7BF-5AF0-48E7-BF97-7751989B14EF}">
      <dsp:nvSpPr>
        <dsp:cNvPr id="0" name=""/>
        <dsp:cNvSpPr/>
      </dsp:nvSpPr>
      <dsp:spPr>
        <a:xfrm>
          <a:off x="0" y="3434221"/>
          <a:ext cx="10515600" cy="9153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D06907-E495-4218-9B4A-202E1B880C8C}">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20EDD6-CA5F-439C-B494-D9F1A079F03F}">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The test suite covers all combinations; therefore it is not exhaustive yet very effective in finding bugs.</a:t>
          </a: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695634-24F6-4775-AAEE-726544A418BA}"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56C966-15B7-41AE-871B-B80BC85CF1EB}" type="slidenum">
              <a:rPr lang="en-US" smtClean="0"/>
              <a:t>‹#›</a:t>
            </a:fld>
            <a:endParaRPr lang="en-US"/>
          </a:p>
        </p:txBody>
      </p:sp>
    </p:spTree>
    <p:extLst>
      <p:ext uri="{BB962C8B-B14F-4D97-AF65-F5344CB8AC3E}">
        <p14:creationId xmlns:p14="http://schemas.microsoft.com/office/powerpoint/2010/main" val="3711466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D18C-0A32-63EC-4CBC-A0A34E9A5B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FE2BFE-98E7-3802-94FF-912F1F1320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162904-40D8-1229-9781-ECC694B7973D}"/>
              </a:ext>
            </a:extLst>
          </p:cNvPr>
          <p:cNvSpPr>
            <a:spLocks noGrp="1"/>
          </p:cNvSpPr>
          <p:nvPr>
            <p:ph type="dt" sz="half" idx="10"/>
          </p:nvPr>
        </p:nvSpPr>
        <p:spPr/>
        <p:txBody>
          <a:bodyPr/>
          <a:lstStyle/>
          <a:p>
            <a:fld id="{D03D3664-5926-4680-B5E0-14CDBD9B69CD}" type="datetime1">
              <a:rPr lang="en-US" smtClean="0"/>
              <a:t>7/30/2023</a:t>
            </a:fld>
            <a:endParaRPr lang="en-US"/>
          </a:p>
        </p:txBody>
      </p:sp>
      <p:sp>
        <p:nvSpPr>
          <p:cNvPr id="5" name="Footer Placeholder 4">
            <a:extLst>
              <a:ext uri="{FF2B5EF4-FFF2-40B4-BE49-F238E27FC236}">
                <a16:creationId xmlns:a16="http://schemas.microsoft.com/office/drawing/2014/main" id="{2A42A21C-AE9C-F291-4E04-6D62FE02960A}"/>
              </a:ext>
            </a:extLst>
          </p:cNvPr>
          <p:cNvSpPr>
            <a:spLocks noGrp="1"/>
          </p:cNvSpPr>
          <p:nvPr>
            <p:ph type="ftr" sz="quarter" idx="11"/>
          </p:nvPr>
        </p:nvSpPr>
        <p:spPr/>
        <p:txBody>
          <a:bodyPr/>
          <a:lstStyle/>
          <a:p>
            <a:r>
              <a:rPr lang="en-US"/>
              <a:t>CSE430, DSHR</a:t>
            </a:r>
          </a:p>
        </p:txBody>
      </p:sp>
      <p:sp>
        <p:nvSpPr>
          <p:cNvPr id="6" name="Slide Number Placeholder 5">
            <a:extLst>
              <a:ext uri="{FF2B5EF4-FFF2-40B4-BE49-F238E27FC236}">
                <a16:creationId xmlns:a16="http://schemas.microsoft.com/office/drawing/2014/main" id="{85E46B2D-3C95-5A35-56F3-5924CAE44A73}"/>
              </a:ext>
            </a:extLst>
          </p:cNvPr>
          <p:cNvSpPr>
            <a:spLocks noGrp="1"/>
          </p:cNvSpPr>
          <p:nvPr>
            <p:ph type="sldNum" sz="quarter" idx="12"/>
          </p:nvPr>
        </p:nvSpPr>
        <p:spPr/>
        <p:txBody>
          <a:bodyPr/>
          <a:lstStyle/>
          <a:p>
            <a:fld id="{DA140137-66B2-400E-9BBA-AAA927792A15}" type="slidenum">
              <a:rPr lang="en-US" smtClean="0"/>
              <a:t>‹#›</a:t>
            </a:fld>
            <a:endParaRPr lang="en-US"/>
          </a:p>
        </p:txBody>
      </p:sp>
    </p:spTree>
    <p:extLst>
      <p:ext uri="{BB962C8B-B14F-4D97-AF65-F5344CB8AC3E}">
        <p14:creationId xmlns:p14="http://schemas.microsoft.com/office/powerpoint/2010/main" val="38008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AF9D-4DCB-C678-708F-CC03C6F2CC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1CB914-BF91-4C5A-DE83-7167BCA56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28B8E-B6DC-AD07-B11D-7FF2D098AE5A}"/>
              </a:ext>
            </a:extLst>
          </p:cNvPr>
          <p:cNvSpPr>
            <a:spLocks noGrp="1"/>
          </p:cNvSpPr>
          <p:nvPr>
            <p:ph type="dt" sz="half" idx="10"/>
          </p:nvPr>
        </p:nvSpPr>
        <p:spPr/>
        <p:txBody>
          <a:bodyPr/>
          <a:lstStyle/>
          <a:p>
            <a:fld id="{05E9EF35-C5A6-4BFE-AC40-57EB53F16BC1}" type="datetime1">
              <a:rPr lang="en-US" smtClean="0"/>
              <a:t>7/30/2023</a:t>
            </a:fld>
            <a:endParaRPr lang="en-US"/>
          </a:p>
        </p:txBody>
      </p:sp>
      <p:sp>
        <p:nvSpPr>
          <p:cNvPr id="5" name="Footer Placeholder 4">
            <a:extLst>
              <a:ext uri="{FF2B5EF4-FFF2-40B4-BE49-F238E27FC236}">
                <a16:creationId xmlns:a16="http://schemas.microsoft.com/office/drawing/2014/main" id="{317BA5E6-B9D8-B492-5359-ECC760922B47}"/>
              </a:ext>
            </a:extLst>
          </p:cNvPr>
          <p:cNvSpPr>
            <a:spLocks noGrp="1"/>
          </p:cNvSpPr>
          <p:nvPr>
            <p:ph type="ftr" sz="quarter" idx="11"/>
          </p:nvPr>
        </p:nvSpPr>
        <p:spPr/>
        <p:txBody>
          <a:bodyPr/>
          <a:lstStyle/>
          <a:p>
            <a:r>
              <a:rPr lang="en-US"/>
              <a:t>CSE430, DSHR</a:t>
            </a:r>
          </a:p>
        </p:txBody>
      </p:sp>
      <p:sp>
        <p:nvSpPr>
          <p:cNvPr id="6" name="Slide Number Placeholder 5">
            <a:extLst>
              <a:ext uri="{FF2B5EF4-FFF2-40B4-BE49-F238E27FC236}">
                <a16:creationId xmlns:a16="http://schemas.microsoft.com/office/drawing/2014/main" id="{D4D52868-6F3E-FDE9-E434-56F728F6E052}"/>
              </a:ext>
            </a:extLst>
          </p:cNvPr>
          <p:cNvSpPr>
            <a:spLocks noGrp="1"/>
          </p:cNvSpPr>
          <p:nvPr>
            <p:ph type="sldNum" sz="quarter" idx="12"/>
          </p:nvPr>
        </p:nvSpPr>
        <p:spPr/>
        <p:txBody>
          <a:bodyPr/>
          <a:lstStyle/>
          <a:p>
            <a:fld id="{DA140137-66B2-400E-9BBA-AAA927792A15}" type="slidenum">
              <a:rPr lang="en-US" smtClean="0"/>
              <a:t>‹#›</a:t>
            </a:fld>
            <a:endParaRPr lang="en-US"/>
          </a:p>
        </p:txBody>
      </p:sp>
    </p:spTree>
    <p:extLst>
      <p:ext uri="{BB962C8B-B14F-4D97-AF65-F5344CB8AC3E}">
        <p14:creationId xmlns:p14="http://schemas.microsoft.com/office/powerpoint/2010/main" val="4658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94F5C-4CB4-662E-AF3F-4D00EA1D53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A0B175-EF38-E8B3-C235-231A1B449C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126347-D18D-3A1D-48C1-BF35B3090AAE}"/>
              </a:ext>
            </a:extLst>
          </p:cNvPr>
          <p:cNvSpPr>
            <a:spLocks noGrp="1"/>
          </p:cNvSpPr>
          <p:nvPr>
            <p:ph type="dt" sz="half" idx="10"/>
          </p:nvPr>
        </p:nvSpPr>
        <p:spPr/>
        <p:txBody>
          <a:bodyPr/>
          <a:lstStyle/>
          <a:p>
            <a:fld id="{E4A52405-E0F4-450B-B126-DD172B72E08A}" type="datetime1">
              <a:rPr lang="en-US" smtClean="0"/>
              <a:t>7/30/2023</a:t>
            </a:fld>
            <a:endParaRPr lang="en-US"/>
          </a:p>
        </p:txBody>
      </p:sp>
      <p:sp>
        <p:nvSpPr>
          <p:cNvPr id="5" name="Footer Placeholder 4">
            <a:extLst>
              <a:ext uri="{FF2B5EF4-FFF2-40B4-BE49-F238E27FC236}">
                <a16:creationId xmlns:a16="http://schemas.microsoft.com/office/drawing/2014/main" id="{6DB0CEF7-6C76-9011-6201-F00DEA104D00}"/>
              </a:ext>
            </a:extLst>
          </p:cNvPr>
          <p:cNvSpPr>
            <a:spLocks noGrp="1"/>
          </p:cNvSpPr>
          <p:nvPr>
            <p:ph type="ftr" sz="quarter" idx="11"/>
          </p:nvPr>
        </p:nvSpPr>
        <p:spPr/>
        <p:txBody>
          <a:bodyPr/>
          <a:lstStyle/>
          <a:p>
            <a:r>
              <a:rPr lang="en-US"/>
              <a:t>CSE430, DSHR</a:t>
            </a:r>
          </a:p>
        </p:txBody>
      </p:sp>
      <p:sp>
        <p:nvSpPr>
          <p:cNvPr id="6" name="Slide Number Placeholder 5">
            <a:extLst>
              <a:ext uri="{FF2B5EF4-FFF2-40B4-BE49-F238E27FC236}">
                <a16:creationId xmlns:a16="http://schemas.microsoft.com/office/drawing/2014/main" id="{07B7BFB5-AA69-4546-7212-4417978C07F8}"/>
              </a:ext>
            </a:extLst>
          </p:cNvPr>
          <p:cNvSpPr>
            <a:spLocks noGrp="1"/>
          </p:cNvSpPr>
          <p:nvPr>
            <p:ph type="sldNum" sz="quarter" idx="12"/>
          </p:nvPr>
        </p:nvSpPr>
        <p:spPr/>
        <p:txBody>
          <a:bodyPr/>
          <a:lstStyle/>
          <a:p>
            <a:fld id="{DA140137-66B2-400E-9BBA-AAA927792A15}" type="slidenum">
              <a:rPr lang="en-US" smtClean="0"/>
              <a:t>‹#›</a:t>
            </a:fld>
            <a:endParaRPr lang="en-US"/>
          </a:p>
        </p:txBody>
      </p:sp>
    </p:spTree>
    <p:extLst>
      <p:ext uri="{BB962C8B-B14F-4D97-AF65-F5344CB8AC3E}">
        <p14:creationId xmlns:p14="http://schemas.microsoft.com/office/powerpoint/2010/main" val="4267896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2AD4-D90E-1CF7-CA06-BA318D84A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23536-3C5D-2B46-B8C8-57CF7A654B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9C53E-FA8E-49B4-7380-477F0F3AAB9F}"/>
              </a:ext>
            </a:extLst>
          </p:cNvPr>
          <p:cNvSpPr>
            <a:spLocks noGrp="1"/>
          </p:cNvSpPr>
          <p:nvPr>
            <p:ph type="dt" sz="half" idx="10"/>
          </p:nvPr>
        </p:nvSpPr>
        <p:spPr/>
        <p:txBody>
          <a:bodyPr/>
          <a:lstStyle/>
          <a:p>
            <a:fld id="{3A67E87B-221E-47BD-8D03-F81B73F4711C}" type="datetime1">
              <a:rPr lang="en-US" smtClean="0"/>
              <a:t>7/30/2023</a:t>
            </a:fld>
            <a:endParaRPr lang="en-US"/>
          </a:p>
        </p:txBody>
      </p:sp>
      <p:sp>
        <p:nvSpPr>
          <p:cNvPr id="5" name="Footer Placeholder 4">
            <a:extLst>
              <a:ext uri="{FF2B5EF4-FFF2-40B4-BE49-F238E27FC236}">
                <a16:creationId xmlns:a16="http://schemas.microsoft.com/office/drawing/2014/main" id="{9FEA2528-AF79-07AD-6AD9-FE4311D999B7}"/>
              </a:ext>
            </a:extLst>
          </p:cNvPr>
          <p:cNvSpPr>
            <a:spLocks noGrp="1"/>
          </p:cNvSpPr>
          <p:nvPr>
            <p:ph type="ftr" sz="quarter" idx="11"/>
          </p:nvPr>
        </p:nvSpPr>
        <p:spPr/>
        <p:txBody>
          <a:bodyPr/>
          <a:lstStyle/>
          <a:p>
            <a:r>
              <a:rPr lang="en-US"/>
              <a:t>CSE430, DSHR</a:t>
            </a:r>
          </a:p>
        </p:txBody>
      </p:sp>
      <p:sp>
        <p:nvSpPr>
          <p:cNvPr id="6" name="Slide Number Placeholder 5">
            <a:extLst>
              <a:ext uri="{FF2B5EF4-FFF2-40B4-BE49-F238E27FC236}">
                <a16:creationId xmlns:a16="http://schemas.microsoft.com/office/drawing/2014/main" id="{40BF0A86-AF5B-DF75-5010-DC1240F40F0D}"/>
              </a:ext>
            </a:extLst>
          </p:cNvPr>
          <p:cNvSpPr>
            <a:spLocks noGrp="1"/>
          </p:cNvSpPr>
          <p:nvPr>
            <p:ph type="sldNum" sz="quarter" idx="12"/>
          </p:nvPr>
        </p:nvSpPr>
        <p:spPr/>
        <p:txBody>
          <a:bodyPr/>
          <a:lstStyle/>
          <a:p>
            <a:fld id="{DA140137-66B2-400E-9BBA-AAA927792A15}" type="slidenum">
              <a:rPr lang="en-US" smtClean="0"/>
              <a:t>‹#›</a:t>
            </a:fld>
            <a:endParaRPr lang="en-US"/>
          </a:p>
        </p:txBody>
      </p:sp>
    </p:spTree>
    <p:extLst>
      <p:ext uri="{BB962C8B-B14F-4D97-AF65-F5344CB8AC3E}">
        <p14:creationId xmlns:p14="http://schemas.microsoft.com/office/powerpoint/2010/main" val="2072354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9BCF7-BFE6-4E40-EC86-D2A9FFA1E2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407C42-A839-425C-7F66-7826FDEA86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327859-E036-BAEA-9B71-50A82350DB87}"/>
              </a:ext>
            </a:extLst>
          </p:cNvPr>
          <p:cNvSpPr>
            <a:spLocks noGrp="1"/>
          </p:cNvSpPr>
          <p:nvPr>
            <p:ph type="dt" sz="half" idx="10"/>
          </p:nvPr>
        </p:nvSpPr>
        <p:spPr/>
        <p:txBody>
          <a:bodyPr/>
          <a:lstStyle/>
          <a:p>
            <a:fld id="{C10A8DB9-9567-43CE-AD6B-BF28F33F197E}" type="datetime1">
              <a:rPr lang="en-US" smtClean="0"/>
              <a:t>7/30/2023</a:t>
            </a:fld>
            <a:endParaRPr lang="en-US"/>
          </a:p>
        </p:txBody>
      </p:sp>
      <p:sp>
        <p:nvSpPr>
          <p:cNvPr id="5" name="Footer Placeholder 4">
            <a:extLst>
              <a:ext uri="{FF2B5EF4-FFF2-40B4-BE49-F238E27FC236}">
                <a16:creationId xmlns:a16="http://schemas.microsoft.com/office/drawing/2014/main" id="{DD2DF76C-07FA-429E-9AD8-51F4CCFD4054}"/>
              </a:ext>
            </a:extLst>
          </p:cNvPr>
          <p:cNvSpPr>
            <a:spLocks noGrp="1"/>
          </p:cNvSpPr>
          <p:nvPr>
            <p:ph type="ftr" sz="quarter" idx="11"/>
          </p:nvPr>
        </p:nvSpPr>
        <p:spPr/>
        <p:txBody>
          <a:bodyPr/>
          <a:lstStyle/>
          <a:p>
            <a:r>
              <a:rPr lang="en-US"/>
              <a:t>CSE430, DSHR</a:t>
            </a:r>
          </a:p>
        </p:txBody>
      </p:sp>
      <p:sp>
        <p:nvSpPr>
          <p:cNvPr id="6" name="Slide Number Placeholder 5">
            <a:extLst>
              <a:ext uri="{FF2B5EF4-FFF2-40B4-BE49-F238E27FC236}">
                <a16:creationId xmlns:a16="http://schemas.microsoft.com/office/drawing/2014/main" id="{944B7AE6-E2FD-13B7-191F-CB0F2CC9EDBD}"/>
              </a:ext>
            </a:extLst>
          </p:cNvPr>
          <p:cNvSpPr>
            <a:spLocks noGrp="1"/>
          </p:cNvSpPr>
          <p:nvPr>
            <p:ph type="sldNum" sz="quarter" idx="12"/>
          </p:nvPr>
        </p:nvSpPr>
        <p:spPr/>
        <p:txBody>
          <a:bodyPr/>
          <a:lstStyle/>
          <a:p>
            <a:fld id="{DA140137-66B2-400E-9BBA-AAA927792A15}" type="slidenum">
              <a:rPr lang="en-US" smtClean="0"/>
              <a:t>‹#›</a:t>
            </a:fld>
            <a:endParaRPr lang="en-US"/>
          </a:p>
        </p:txBody>
      </p:sp>
    </p:spTree>
    <p:extLst>
      <p:ext uri="{BB962C8B-B14F-4D97-AF65-F5344CB8AC3E}">
        <p14:creationId xmlns:p14="http://schemas.microsoft.com/office/powerpoint/2010/main" val="11494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AAD4-1785-A0CA-07BA-8CEFD5FE96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B13633-D788-03B6-1632-0ADD2ED381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E2C6AD-D92E-8C06-4D08-F1BCC9981E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1F361E-0DD1-950F-F9A5-190A85680417}"/>
              </a:ext>
            </a:extLst>
          </p:cNvPr>
          <p:cNvSpPr>
            <a:spLocks noGrp="1"/>
          </p:cNvSpPr>
          <p:nvPr>
            <p:ph type="dt" sz="half" idx="10"/>
          </p:nvPr>
        </p:nvSpPr>
        <p:spPr/>
        <p:txBody>
          <a:bodyPr/>
          <a:lstStyle/>
          <a:p>
            <a:fld id="{FB4E1FDD-956E-4B65-8321-CBDADF7915AA}" type="datetime1">
              <a:rPr lang="en-US" smtClean="0"/>
              <a:t>7/30/2023</a:t>
            </a:fld>
            <a:endParaRPr lang="en-US"/>
          </a:p>
        </p:txBody>
      </p:sp>
      <p:sp>
        <p:nvSpPr>
          <p:cNvPr id="6" name="Footer Placeholder 5">
            <a:extLst>
              <a:ext uri="{FF2B5EF4-FFF2-40B4-BE49-F238E27FC236}">
                <a16:creationId xmlns:a16="http://schemas.microsoft.com/office/drawing/2014/main" id="{F10D9172-38CE-72E0-C821-8DA001843069}"/>
              </a:ext>
            </a:extLst>
          </p:cNvPr>
          <p:cNvSpPr>
            <a:spLocks noGrp="1"/>
          </p:cNvSpPr>
          <p:nvPr>
            <p:ph type="ftr" sz="quarter" idx="11"/>
          </p:nvPr>
        </p:nvSpPr>
        <p:spPr/>
        <p:txBody>
          <a:bodyPr/>
          <a:lstStyle/>
          <a:p>
            <a:r>
              <a:rPr lang="en-US"/>
              <a:t>CSE430, DSHR</a:t>
            </a:r>
          </a:p>
        </p:txBody>
      </p:sp>
      <p:sp>
        <p:nvSpPr>
          <p:cNvPr id="7" name="Slide Number Placeholder 6">
            <a:extLst>
              <a:ext uri="{FF2B5EF4-FFF2-40B4-BE49-F238E27FC236}">
                <a16:creationId xmlns:a16="http://schemas.microsoft.com/office/drawing/2014/main" id="{CE080192-0595-859A-C29B-782239C9D063}"/>
              </a:ext>
            </a:extLst>
          </p:cNvPr>
          <p:cNvSpPr>
            <a:spLocks noGrp="1"/>
          </p:cNvSpPr>
          <p:nvPr>
            <p:ph type="sldNum" sz="quarter" idx="12"/>
          </p:nvPr>
        </p:nvSpPr>
        <p:spPr/>
        <p:txBody>
          <a:bodyPr/>
          <a:lstStyle/>
          <a:p>
            <a:fld id="{DA140137-66B2-400E-9BBA-AAA927792A15}" type="slidenum">
              <a:rPr lang="en-US" smtClean="0"/>
              <a:t>‹#›</a:t>
            </a:fld>
            <a:endParaRPr lang="en-US"/>
          </a:p>
        </p:txBody>
      </p:sp>
    </p:spTree>
    <p:extLst>
      <p:ext uri="{BB962C8B-B14F-4D97-AF65-F5344CB8AC3E}">
        <p14:creationId xmlns:p14="http://schemas.microsoft.com/office/powerpoint/2010/main" val="510106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B41A-F7BA-151B-CEA9-239C87A89D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468C2E-2424-1CBE-C5B1-F027147D5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9CE34-98ED-29C1-0204-7D640F4367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6633FA-536F-83B1-34FA-4455D3F193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14FF8B-0DFF-E66D-B483-A951B89B18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BCC854-04C4-1674-381D-EB8A28CF118A}"/>
              </a:ext>
            </a:extLst>
          </p:cNvPr>
          <p:cNvSpPr>
            <a:spLocks noGrp="1"/>
          </p:cNvSpPr>
          <p:nvPr>
            <p:ph type="dt" sz="half" idx="10"/>
          </p:nvPr>
        </p:nvSpPr>
        <p:spPr/>
        <p:txBody>
          <a:bodyPr/>
          <a:lstStyle/>
          <a:p>
            <a:fld id="{AA4F7179-3351-47D5-AF7F-13BCA6A48873}" type="datetime1">
              <a:rPr lang="en-US" smtClean="0"/>
              <a:t>7/30/2023</a:t>
            </a:fld>
            <a:endParaRPr lang="en-US"/>
          </a:p>
        </p:txBody>
      </p:sp>
      <p:sp>
        <p:nvSpPr>
          <p:cNvPr id="8" name="Footer Placeholder 7">
            <a:extLst>
              <a:ext uri="{FF2B5EF4-FFF2-40B4-BE49-F238E27FC236}">
                <a16:creationId xmlns:a16="http://schemas.microsoft.com/office/drawing/2014/main" id="{84D78C1C-ACFC-2B54-602F-896445E76028}"/>
              </a:ext>
            </a:extLst>
          </p:cNvPr>
          <p:cNvSpPr>
            <a:spLocks noGrp="1"/>
          </p:cNvSpPr>
          <p:nvPr>
            <p:ph type="ftr" sz="quarter" idx="11"/>
          </p:nvPr>
        </p:nvSpPr>
        <p:spPr/>
        <p:txBody>
          <a:bodyPr/>
          <a:lstStyle/>
          <a:p>
            <a:r>
              <a:rPr lang="en-US"/>
              <a:t>CSE430, DSHR</a:t>
            </a:r>
          </a:p>
        </p:txBody>
      </p:sp>
      <p:sp>
        <p:nvSpPr>
          <p:cNvPr id="9" name="Slide Number Placeholder 8">
            <a:extLst>
              <a:ext uri="{FF2B5EF4-FFF2-40B4-BE49-F238E27FC236}">
                <a16:creationId xmlns:a16="http://schemas.microsoft.com/office/drawing/2014/main" id="{0977507E-7CA6-06CB-57B6-4986C88E0F08}"/>
              </a:ext>
            </a:extLst>
          </p:cNvPr>
          <p:cNvSpPr>
            <a:spLocks noGrp="1"/>
          </p:cNvSpPr>
          <p:nvPr>
            <p:ph type="sldNum" sz="quarter" idx="12"/>
          </p:nvPr>
        </p:nvSpPr>
        <p:spPr/>
        <p:txBody>
          <a:bodyPr/>
          <a:lstStyle/>
          <a:p>
            <a:fld id="{DA140137-66B2-400E-9BBA-AAA927792A15}" type="slidenum">
              <a:rPr lang="en-US" smtClean="0"/>
              <a:t>‹#›</a:t>
            </a:fld>
            <a:endParaRPr lang="en-US"/>
          </a:p>
        </p:txBody>
      </p:sp>
    </p:spTree>
    <p:extLst>
      <p:ext uri="{BB962C8B-B14F-4D97-AF65-F5344CB8AC3E}">
        <p14:creationId xmlns:p14="http://schemas.microsoft.com/office/powerpoint/2010/main" val="3136768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FB3B-C196-C7F8-122B-36E9800E7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CD6B36-2B59-284F-7A96-F2CD51AF14B8}"/>
              </a:ext>
            </a:extLst>
          </p:cNvPr>
          <p:cNvSpPr>
            <a:spLocks noGrp="1"/>
          </p:cNvSpPr>
          <p:nvPr>
            <p:ph type="dt" sz="half" idx="10"/>
          </p:nvPr>
        </p:nvSpPr>
        <p:spPr/>
        <p:txBody>
          <a:bodyPr/>
          <a:lstStyle/>
          <a:p>
            <a:fld id="{D1F8A06A-6590-4A24-AA20-24E2A4B4E435}" type="datetime1">
              <a:rPr lang="en-US" smtClean="0"/>
              <a:t>7/30/2023</a:t>
            </a:fld>
            <a:endParaRPr lang="en-US"/>
          </a:p>
        </p:txBody>
      </p:sp>
      <p:sp>
        <p:nvSpPr>
          <p:cNvPr id="4" name="Footer Placeholder 3">
            <a:extLst>
              <a:ext uri="{FF2B5EF4-FFF2-40B4-BE49-F238E27FC236}">
                <a16:creationId xmlns:a16="http://schemas.microsoft.com/office/drawing/2014/main" id="{57BA5443-51C1-8F93-F191-568895BDC29D}"/>
              </a:ext>
            </a:extLst>
          </p:cNvPr>
          <p:cNvSpPr>
            <a:spLocks noGrp="1"/>
          </p:cNvSpPr>
          <p:nvPr>
            <p:ph type="ftr" sz="quarter" idx="11"/>
          </p:nvPr>
        </p:nvSpPr>
        <p:spPr/>
        <p:txBody>
          <a:bodyPr/>
          <a:lstStyle/>
          <a:p>
            <a:r>
              <a:rPr lang="en-US"/>
              <a:t>CSE430, DSHR</a:t>
            </a:r>
          </a:p>
        </p:txBody>
      </p:sp>
      <p:sp>
        <p:nvSpPr>
          <p:cNvPr id="5" name="Slide Number Placeholder 4">
            <a:extLst>
              <a:ext uri="{FF2B5EF4-FFF2-40B4-BE49-F238E27FC236}">
                <a16:creationId xmlns:a16="http://schemas.microsoft.com/office/drawing/2014/main" id="{A4D3EA2C-573F-A454-3FAE-AE7741D81189}"/>
              </a:ext>
            </a:extLst>
          </p:cNvPr>
          <p:cNvSpPr>
            <a:spLocks noGrp="1"/>
          </p:cNvSpPr>
          <p:nvPr>
            <p:ph type="sldNum" sz="quarter" idx="12"/>
          </p:nvPr>
        </p:nvSpPr>
        <p:spPr/>
        <p:txBody>
          <a:bodyPr/>
          <a:lstStyle/>
          <a:p>
            <a:fld id="{DA140137-66B2-400E-9BBA-AAA927792A15}" type="slidenum">
              <a:rPr lang="en-US" smtClean="0"/>
              <a:t>‹#›</a:t>
            </a:fld>
            <a:endParaRPr lang="en-US"/>
          </a:p>
        </p:txBody>
      </p:sp>
    </p:spTree>
    <p:extLst>
      <p:ext uri="{BB962C8B-B14F-4D97-AF65-F5344CB8AC3E}">
        <p14:creationId xmlns:p14="http://schemas.microsoft.com/office/powerpoint/2010/main" val="973018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AA12FE-FDB2-DBAA-716A-2613E2654DB8}"/>
              </a:ext>
            </a:extLst>
          </p:cNvPr>
          <p:cNvSpPr>
            <a:spLocks noGrp="1"/>
          </p:cNvSpPr>
          <p:nvPr>
            <p:ph type="dt" sz="half" idx="10"/>
          </p:nvPr>
        </p:nvSpPr>
        <p:spPr/>
        <p:txBody>
          <a:bodyPr/>
          <a:lstStyle/>
          <a:p>
            <a:fld id="{14658E72-0FC0-4241-88FC-7BC9D3C0F070}" type="datetime1">
              <a:rPr lang="en-US" smtClean="0"/>
              <a:t>7/30/2023</a:t>
            </a:fld>
            <a:endParaRPr lang="en-US"/>
          </a:p>
        </p:txBody>
      </p:sp>
      <p:sp>
        <p:nvSpPr>
          <p:cNvPr id="3" name="Footer Placeholder 2">
            <a:extLst>
              <a:ext uri="{FF2B5EF4-FFF2-40B4-BE49-F238E27FC236}">
                <a16:creationId xmlns:a16="http://schemas.microsoft.com/office/drawing/2014/main" id="{F6EC494E-382E-A9C4-6D8B-BE44A5456D20}"/>
              </a:ext>
            </a:extLst>
          </p:cNvPr>
          <p:cNvSpPr>
            <a:spLocks noGrp="1"/>
          </p:cNvSpPr>
          <p:nvPr>
            <p:ph type="ftr" sz="quarter" idx="11"/>
          </p:nvPr>
        </p:nvSpPr>
        <p:spPr/>
        <p:txBody>
          <a:bodyPr/>
          <a:lstStyle/>
          <a:p>
            <a:r>
              <a:rPr lang="en-US"/>
              <a:t>CSE430, DSHR</a:t>
            </a:r>
          </a:p>
        </p:txBody>
      </p:sp>
      <p:sp>
        <p:nvSpPr>
          <p:cNvPr id="4" name="Slide Number Placeholder 3">
            <a:extLst>
              <a:ext uri="{FF2B5EF4-FFF2-40B4-BE49-F238E27FC236}">
                <a16:creationId xmlns:a16="http://schemas.microsoft.com/office/drawing/2014/main" id="{FB5AF4A9-6BC9-FBFF-9580-78C713741E84}"/>
              </a:ext>
            </a:extLst>
          </p:cNvPr>
          <p:cNvSpPr>
            <a:spLocks noGrp="1"/>
          </p:cNvSpPr>
          <p:nvPr>
            <p:ph type="sldNum" sz="quarter" idx="12"/>
          </p:nvPr>
        </p:nvSpPr>
        <p:spPr/>
        <p:txBody>
          <a:bodyPr/>
          <a:lstStyle/>
          <a:p>
            <a:fld id="{DA140137-66B2-400E-9BBA-AAA927792A15}" type="slidenum">
              <a:rPr lang="en-US" smtClean="0"/>
              <a:t>‹#›</a:t>
            </a:fld>
            <a:endParaRPr lang="en-US"/>
          </a:p>
        </p:txBody>
      </p:sp>
    </p:spTree>
    <p:extLst>
      <p:ext uri="{BB962C8B-B14F-4D97-AF65-F5344CB8AC3E}">
        <p14:creationId xmlns:p14="http://schemas.microsoft.com/office/powerpoint/2010/main" val="420918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1823-8CEE-D946-DDBA-3CF8ADCA3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E7B997-C4E5-0C5F-1C7E-D443312DD2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F50AF6-1929-6907-074E-2C450681F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8ED82-7464-2463-EBB2-DBE9F886D5BE}"/>
              </a:ext>
            </a:extLst>
          </p:cNvPr>
          <p:cNvSpPr>
            <a:spLocks noGrp="1"/>
          </p:cNvSpPr>
          <p:nvPr>
            <p:ph type="dt" sz="half" idx="10"/>
          </p:nvPr>
        </p:nvSpPr>
        <p:spPr/>
        <p:txBody>
          <a:bodyPr/>
          <a:lstStyle/>
          <a:p>
            <a:fld id="{852BE96A-7D7D-4432-8249-D6597C057A69}" type="datetime1">
              <a:rPr lang="en-US" smtClean="0"/>
              <a:t>7/30/2023</a:t>
            </a:fld>
            <a:endParaRPr lang="en-US"/>
          </a:p>
        </p:txBody>
      </p:sp>
      <p:sp>
        <p:nvSpPr>
          <p:cNvPr id="6" name="Footer Placeholder 5">
            <a:extLst>
              <a:ext uri="{FF2B5EF4-FFF2-40B4-BE49-F238E27FC236}">
                <a16:creationId xmlns:a16="http://schemas.microsoft.com/office/drawing/2014/main" id="{C31BB759-9615-9A40-F544-B404CA5011BD}"/>
              </a:ext>
            </a:extLst>
          </p:cNvPr>
          <p:cNvSpPr>
            <a:spLocks noGrp="1"/>
          </p:cNvSpPr>
          <p:nvPr>
            <p:ph type="ftr" sz="quarter" idx="11"/>
          </p:nvPr>
        </p:nvSpPr>
        <p:spPr/>
        <p:txBody>
          <a:bodyPr/>
          <a:lstStyle/>
          <a:p>
            <a:r>
              <a:rPr lang="en-US"/>
              <a:t>CSE430, DSHR</a:t>
            </a:r>
          </a:p>
        </p:txBody>
      </p:sp>
      <p:sp>
        <p:nvSpPr>
          <p:cNvPr id="7" name="Slide Number Placeholder 6">
            <a:extLst>
              <a:ext uri="{FF2B5EF4-FFF2-40B4-BE49-F238E27FC236}">
                <a16:creationId xmlns:a16="http://schemas.microsoft.com/office/drawing/2014/main" id="{6A29642E-05CB-78B7-AAE4-F66725E6B46E}"/>
              </a:ext>
            </a:extLst>
          </p:cNvPr>
          <p:cNvSpPr>
            <a:spLocks noGrp="1"/>
          </p:cNvSpPr>
          <p:nvPr>
            <p:ph type="sldNum" sz="quarter" idx="12"/>
          </p:nvPr>
        </p:nvSpPr>
        <p:spPr/>
        <p:txBody>
          <a:bodyPr/>
          <a:lstStyle/>
          <a:p>
            <a:fld id="{DA140137-66B2-400E-9BBA-AAA927792A15}" type="slidenum">
              <a:rPr lang="en-US" smtClean="0"/>
              <a:t>‹#›</a:t>
            </a:fld>
            <a:endParaRPr lang="en-US"/>
          </a:p>
        </p:txBody>
      </p:sp>
    </p:spTree>
    <p:extLst>
      <p:ext uri="{BB962C8B-B14F-4D97-AF65-F5344CB8AC3E}">
        <p14:creationId xmlns:p14="http://schemas.microsoft.com/office/powerpoint/2010/main" val="108310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C6AC-50C2-2DEC-1F09-5C07235F4E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B1E68A-E2D7-5AEE-ED37-DBD1AD1442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8CF37D-7F56-6D26-805A-30C842B35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44E97-70A0-023B-6B73-EDDA3D1E70FE}"/>
              </a:ext>
            </a:extLst>
          </p:cNvPr>
          <p:cNvSpPr>
            <a:spLocks noGrp="1"/>
          </p:cNvSpPr>
          <p:nvPr>
            <p:ph type="dt" sz="half" idx="10"/>
          </p:nvPr>
        </p:nvSpPr>
        <p:spPr/>
        <p:txBody>
          <a:bodyPr/>
          <a:lstStyle/>
          <a:p>
            <a:fld id="{DCC228F2-B4AF-4041-8791-49D0DFC9E202}" type="datetime1">
              <a:rPr lang="en-US" smtClean="0"/>
              <a:t>7/30/2023</a:t>
            </a:fld>
            <a:endParaRPr lang="en-US"/>
          </a:p>
        </p:txBody>
      </p:sp>
      <p:sp>
        <p:nvSpPr>
          <p:cNvPr id="6" name="Footer Placeholder 5">
            <a:extLst>
              <a:ext uri="{FF2B5EF4-FFF2-40B4-BE49-F238E27FC236}">
                <a16:creationId xmlns:a16="http://schemas.microsoft.com/office/drawing/2014/main" id="{6C50DEDA-20D4-AF9D-F1E8-E49E2901C59D}"/>
              </a:ext>
            </a:extLst>
          </p:cNvPr>
          <p:cNvSpPr>
            <a:spLocks noGrp="1"/>
          </p:cNvSpPr>
          <p:nvPr>
            <p:ph type="ftr" sz="quarter" idx="11"/>
          </p:nvPr>
        </p:nvSpPr>
        <p:spPr/>
        <p:txBody>
          <a:bodyPr/>
          <a:lstStyle/>
          <a:p>
            <a:r>
              <a:rPr lang="en-US"/>
              <a:t>CSE430, DSHR</a:t>
            </a:r>
          </a:p>
        </p:txBody>
      </p:sp>
      <p:sp>
        <p:nvSpPr>
          <p:cNvPr id="7" name="Slide Number Placeholder 6">
            <a:extLst>
              <a:ext uri="{FF2B5EF4-FFF2-40B4-BE49-F238E27FC236}">
                <a16:creationId xmlns:a16="http://schemas.microsoft.com/office/drawing/2014/main" id="{11E48CBA-E43F-EFAE-6FE4-992690FE431C}"/>
              </a:ext>
            </a:extLst>
          </p:cNvPr>
          <p:cNvSpPr>
            <a:spLocks noGrp="1"/>
          </p:cNvSpPr>
          <p:nvPr>
            <p:ph type="sldNum" sz="quarter" idx="12"/>
          </p:nvPr>
        </p:nvSpPr>
        <p:spPr/>
        <p:txBody>
          <a:bodyPr/>
          <a:lstStyle/>
          <a:p>
            <a:fld id="{DA140137-66B2-400E-9BBA-AAA927792A15}" type="slidenum">
              <a:rPr lang="en-US" smtClean="0"/>
              <a:t>‹#›</a:t>
            </a:fld>
            <a:endParaRPr lang="en-US"/>
          </a:p>
        </p:txBody>
      </p:sp>
    </p:spTree>
    <p:extLst>
      <p:ext uri="{BB962C8B-B14F-4D97-AF65-F5344CB8AC3E}">
        <p14:creationId xmlns:p14="http://schemas.microsoft.com/office/powerpoint/2010/main" val="182562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AC2DB-C7F0-09D8-1633-CF4B364743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CECEFB-291E-6779-7414-B062BAA7B8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C6BAF-6911-84F2-7828-E305D858BB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AA8B52-2D0D-4065-897C-DA3470034691}" type="datetime1">
              <a:rPr lang="en-US" smtClean="0"/>
              <a:t>7/30/2023</a:t>
            </a:fld>
            <a:endParaRPr lang="en-US"/>
          </a:p>
        </p:txBody>
      </p:sp>
      <p:sp>
        <p:nvSpPr>
          <p:cNvPr id="5" name="Footer Placeholder 4">
            <a:extLst>
              <a:ext uri="{FF2B5EF4-FFF2-40B4-BE49-F238E27FC236}">
                <a16:creationId xmlns:a16="http://schemas.microsoft.com/office/drawing/2014/main" id="{C1621EE3-71C8-4C24-BA66-974740EC8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CSE430, DSHR</a:t>
            </a:r>
          </a:p>
        </p:txBody>
      </p:sp>
      <p:sp>
        <p:nvSpPr>
          <p:cNvPr id="6" name="Slide Number Placeholder 5">
            <a:extLst>
              <a:ext uri="{FF2B5EF4-FFF2-40B4-BE49-F238E27FC236}">
                <a16:creationId xmlns:a16="http://schemas.microsoft.com/office/drawing/2014/main" id="{3B22B512-2592-7AB7-9114-D462F9CD97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40137-66B2-400E-9BBA-AAA927792A15}" type="slidenum">
              <a:rPr lang="en-US" smtClean="0"/>
              <a:t>‹#›</a:t>
            </a:fld>
            <a:endParaRPr lang="en-US"/>
          </a:p>
        </p:txBody>
      </p:sp>
    </p:spTree>
    <p:extLst>
      <p:ext uri="{BB962C8B-B14F-4D97-AF65-F5344CB8AC3E}">
        <p14:creationId xmlns:p14="http://schemas.microsoft.com/office/powerpoint/2010/main" val="1293691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2">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Oval 16">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Arc 18">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6B11C90-95E4-B2E4-DB53-2FD1D4DD405E}"/>
              </a:ext>
            </a:extLst>
          </p:cNvPr>
          <p:cNvSpPr>
            <a:spLocks noGrp="1"/>
          </p:cNvSpPr>
          <p:nvPr>
            <p:ph type="ctrTitle"/>
          </p:nvPr>
        </p:nvSpPr>
        <p:spPr>
          <a:xfrm>
            <a:off x="4038600" y="1939159"/>
            <a:ext cx="7644627" cy="2751086"/>
          </a:xfrm>
        </p:spPr>
        <p:txBody>
          <a:bodyPr>
            <a:normAutofit/>
          </a:bodyPr>
          <a:lstStyle/>
          <a:p>
            <a:pPr algn="r"/>
            <a:r>
              <a:rPr lang="en-US"/>
              <a:t>Pairwise Testing</a:t>
            </a:r>
          </a:p>
        </p:txBody>
      </p:sp>
      <p:sp>
        <p:nvSpPr>
          <p:cNvPr id="3" name="Subtitle 2">
            <a:extLst>
              <a:ext uri="{FF2B5EF4-FFF2-40B4-BE49-F238E27FC236}">
                <a16:creationId xmlns:a16="http://schemas.microsoft.com/office/drawing/2014/main" id="{9AB7ADE8-B9CE-043C-EC38-43F8FC254BA1}"/>
              </a:ext>
            </a:extLst>
          </p:cNvPr>
          <p:cNvSpPr>
            <a:spLocks noGrp="1"/>
          </p:cNvSpPr>
          <p:nvPr>
            <p:ph type="subTitle" idx="1"/>
          </p:nvPr>
        </p:nvSpPr>
        <p:spPr>
          <a:xfrm>
            <a:off x="4038600" y="4782320"/>
            <a:ext cx="7644627" cy="1329443"/>
          </a:xfrm>
        </p:spPr>
        <p:txBody>
          <a:bodyPr>
            <a:normAutofit/>
          </a:bodyPr>
          <a:lstStyle/>
          <a:p>
            <a:pPr algn="r"/>
            <a:r>
              <a:rPr lang="en-US" sz="2200"/>
              <a:t>CSE430 – Software Testing and Quality Assurance</a:t>
            </a:r>
          </a:p>
          <a:p>
            <a:pPr algn="r"/>
            <a:r>
              <a:rPr lang="en-US" sz="2200"/>
              <a:t>Instructor</a:t>
            </a:r>
          </a:p>
          <a:p>
            <a:pPr algn="r"/>
            <a:r>
              <a:rPr lang="en-US" sz="2200"/>
              <a:t>Prof. Dr. Shamim H Ripon</a:t>
            </a:r>
          </a:p>
        </p:txBody>
      </p:sp>
      <p:sp>
        <p:nvSpPr>
          <p:cNvPr id="6" name="Rectangle 5">
            <a:extLst>
              <a:ext uri="{FF2B5EF4-FFF2-40B4-BE49-F238E27FC236}">
                <a16:creationId xmlns:a16="http://schemas.microsoft.com/office/drawing/2014/main" id="{79A22F11-BC24-29FF-8CBB-1F5AD7A1037F}"/>
              </a:ext>
            </a:extLst>
          </p:cNvPr>
          <p:cNvSpPr/>
          <p:nvPr/>
        </p:nvSpPr>
        <p:spPr>
          <a:xfrm>
            <a:off x="3634451" y="2037144"/>
            <a:ext cx="5370653" cy="4629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3306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8CBC5E-935C-F553-1FF7-17E787A679E5}"/>
              </a:ext>
            </a:extLst>
          </p:cNvPr>
          <p:cNvSpPr>
            <a:spLocks noGrp="1"/>
          </p:cNvSpPr>
          <p:nvPr>
            <p:ph idx="1"/>
          </p:nvPr>
        </p:nvSpPr>
        <p:spPr>
          <a:xfrm>
            <a:off x="838200" y="259166"/>
            <a:ext cx="10515600" cy="891704"/>
          </a:xfrm>
        </p:spPr>
        <p:txBody>
          <a:bodyPr>
            <a:normAutofit/>
          </a:bodyPr>
          <a:lstStyle/>
          <a:p>
            <a:r>
              <a:rPr lang="en-US" sz="2400" dirty="0"/>
              <a:t>For each set of values in column 1, we put both values of column 2. Repeat the same for column 3.</a:t>
            </a:r>
          </a:p>
        </p:txBody>
      </p:sp>
      <p:pic>
        <p:nvPicPr>
          <p:cNvPr id="5" name="Picture 4" descr="A screenshot of a registration table&#10;&#10;Description automatically generated">
            <a:extLst>
              <a:ext uri="{FF2B5EF4-FFF2-40B4-BE49-F238E27FC236}">
                <a16:creationId xmlns:a16="http://schemas.microsoft.com/office/drawing/2014/main" id="{6C690231-96A3-BC0E-1B70-A95DBB896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8885" y="1226836"/>
            <a:ext cx="6631027" cy="2023488"/>
          </a:xfrm>
          <a:prstGeom prst="rect">
            <a:avLst/>
          </a:prstGeom>
        </p:spPr>
      </p:pic>
      <p:sp>
        <p:nvSpPr>
          <p:cNvPr id="7" name="TextBox 6">
            <a:extLst>
              <a:ext uri="{FF2B5EF4-FFF2-40B4-BE49-F238E27FC236}">
                <a16:creationId xmlns:a16="http://schemas.microsoft.com/office/drawing/2014/main" id="{35849FEC-309D-F6EA-09CE-BD20ED0A5744}"/>
              </a:ext>
            </a:extLst>
          </p:cNvPr>
          <p:cNvSpPr txBox="1"/>
          <p:nvPr/>
        </p:nvSpPr>
        <p:spPr>
          <a:xfrm>
            <a:off x="975750" y="3534103"/>
            <a:ext cx="9986539" cy="1015663"/>
          </a:xfrm>
          <a:prstGeom prst="rect">
            <a:avLst/>
          </a:prstGeom>
          <a:noFill/>
        </p:spPr>
        <p:txBody>
          <a:bodyPr wrap="square">
            <a:spAutoFit/>
          </a:bodyPr>
          <a:lstStyle/>
          <a:p>
            <a:r>
              <a:rPr lang="en-US" sz="2000" dirty="0"/>
              <a:t>We have a Buy and Delhi, but wait – there’s no Buy and Mumbai. We have a Sell and Mumbai, but there’s no Sell and Delhi. Let’s swap around the values in the second set in the third column.</a:t>
            </a:r>
          </a:p>
        </p:txBody>
      </p:sp>
      <p:pic>
        <p:nvPicPr>
          <p:cNvPr id="9" name="Picture 8" descr="A blue and white table with black text&#10;&#10;Description automatically generated">
            <a:extLst>
              <a:ext uri="{FF2B5EF4-FFF2-40B4-BE49-F238E27FC236}">
                <a16:creationId xmlns:a16="http://schemas.microsoft.com/office/drawing/2014/main" id="{2C76C222-29E4-50C5-CD5A-AFA9E93B9C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885" y="4549766"/>
            <a:ext cx="6760530" cy="2049068"/>
          </a:xfrm>
          <a:prstGeom prst="rect">
            <a:avLst/>
          </a:prstGeom>
        </p:spPr>
      </p:pic>
      <p:sp>
        <p:nvSpPr>
          <p:cNvPr id="10" name="Footer Placeholder 9">
            <a:extLst>
              <a:ext uri="{FF2B5EF4-FFF2-40B4-BE49-F238E27FC236}">
                <a16:creationId xmlns:a16="http://schemas.microsoft.com/office/drawing/2014/main" id="{F79D35DA-BBCA-7F15-19AA-6FE3C923585C}"/>
              </a:ext>
            </a:extLst>
          </p:cNvPr>
          <p:cNvSpPr>
            <a:spLocks noGrp="1"/>
          </p:cNvSpPr>
          <p:nvPr>
            <p:ph type="ftr" sz="quarter" idx="11"/>
          </p:nvPr>
        </p:nvSpPr>
        <p:spPr/>
        <p:txBody>
          <a:bodyPr/>
          <a:lstStyle/>
          <a:p>
            <a:r>
              <a:rPr lang="en-US"/>
              <a:t>CSE430, DSHR</a:t>
            </a:r>
          </a:p>
        </p:txBody>
      </p:sp>
      <p:sp>
        <p:nvSpPr>
          <p:cNvPr id="11" name="Slide Number Placeholder 10">
            <a:extLst>
              <a:ext uri="{FF2B5EF4-FFF2-40B4-BE49-F238E27FC236}">
                <a16:creationId xmlns:a16="http://schemas.microsoft.com/office/drawing/2014/main" id="{9FC38C1E-5E5F-00A8-F9FB-5DEC0F422BDF}"/>
              </a:ext>
            </a:extLst>
          </p:cNvPr>
          <p:cNvSpPr>
            <a:spLocks noGrp="1"/>
          </p:cNvSpPr>
          <p:nvPr>
            <p:ph type="sldNum" sz="quarter" idx="12"/>
          </p:nvPr>
        </p:nvSpPr>
        <p:spPr/>
        <p:txBody>
          <a:bodyPr/>
          <a:lstStyle/>
          <a:p>
            <a:fld id="{DA140137-66B2-400E-9BBA-AAA927792A15}" type="slidenum">
              <a:rPr lang="en-US" smtClean="0"/>
              <a:t>10</a:t>
            </a:fld>
            <a:endParaRPr lang="en-US"/>
          </a:p>
        </p:txBody>
      </p:sp>
    </p:spTree>
    <p:extLst>
      <p:ext uri="{BB962C8B-B14F-4D97-AF65-F5344CB8AC3E}">
        <p14:creationId xmlns:p14="http://schemas.microsoft.com/office/powerpoint/2010/main" val="88688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1B3061-2A8C-512A-8529-DF7C4A01A0A1}"/>
              </a:ext>
            </a:extLst>
          </p:cNvPr>
          <p:cNvSpPr>
            <a:spLocks noGrp="1"/>
          </p:cNvSpPr>
          <p:nvPr>
            <p:ph idx="1"/>
          </p:nvPr>
        </p:nvSpPr>
        <p:spPr>
          <a:xfrm>
            <a:off x="838200" y="399393"/>
            <a:ext cx="10515600" cy="651641"/>
          </a:xfrm>
        </p:spPr>
        <p:txBody>
          <a:bodyPr/>
          <a:lstStyle/>
          <a:p>
            <a:r>
              <a:rPr lang="en-US" dirty="0"/>
              <a:t>We will repeat the same steps for column 3 and 4.</a:t>
            </a:r>
          </a:p>
          <a:p>
            <a:endParaRPr lang="en-US" dirty="0"/>
          </a:p>
        </p:txBody>
      </p:sp>
      <p:pic>
        <p:nvPicPr>
          <p:cNvPr id="5" name="Picture 4" descr="A blue and white table with blue text and blue arrow pointing at it&#10;&#10;Description automatically generated">
            <a:extLst>
              <a:ext uri="{FF2B5EF4-FFF2-40B4-BE49-F238E27FC236}">
                <a16:creationId xmlns:a16="http://schemas.microsoft.com/office/drawing/2014/main" id="{86E11206-E266-6098-F67C-19C578F97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238" y="1252115"/>
            <a:ext cx="7711504" cy="2321401"/>
          </a:xfrm>
          <a:prstGeom prst="rect">
            <a:avLst/>
          </a:prstGeom>
        </p:spPr>
      </p:pic>
      <p:sp>
        <p:nvSpPr>
          <p:cNvPr id="7" name="TextBox 6">
            <a:extLst>
              <a:ext uri="{FF2B5EF4-FFF2-40B4-BE49-F238E27FC236}">
                <a16:creationId xmlns:a16="http://schemas.microsoft.com/office/drawing/2014/main" id="{10C9B797-EA59-2D2F-7839-59B02EBF554C}"/>
              </a:ext>
            </a:extLst>
          </p:cNvPr>
          <p:cNvSpPr txBox="1"/>
          <p:nvPr/>
        </p:nvSpPr>
        <p:spPr>
          <a:xfrm>
            <a:off x="1192442" y="3833868"/>
            <a:ext cx="9807116" cy="2308324"/>
          </a:xfrm>
          <a:prstGeom prst="rect">
            <a:avLst/>
          </a:prstGeom>
          <a:noFill/>
        </p:spPr>
        <p:txBody>
          <a:bodyPr wrap="square">
            <a:spAutoFit/>
          </a:bodyPr>
          <a:lstStyle/>
          <a:p>
            <a:pPr marL="342900" indent="-342900">
              <a:buFont typeface="Arial" panose="020B0604020202020204" pitchFamily="34" charset="0"/>
              <a:buChar char="•"/>
            </a:pPr>
            <a:r>
              <a:rPr lang="en-US" sz="2400" dirty="0"/>
              <a:t>When columns 3 and 4 are compared, each value in column 3 has both the values of column 4. </a:t>
            </a:r>
          </a:p>
          <a:p>
            <a:pPr marL="342900" indent="-342900">
              <a:buFont typeface="Arial" panose="020B0604020202020204" pitchFamily="34" charset="0"/>
              <a:buChar char="•"/>
            </a:pPr>
            <a:r>
              <a:rPr lang="en-US" sz="2400" dirty="0"/>
              <a:t>But when you compare the 2</a:t>
            </a:r>
            <a:r>
              <a:rPr lang="en-US" sz="2400" baseline="30000" dirty="0"/>
              <a:t>nd</a:t>
            </a:r>
            <a:r>
              <a:rPr lang="en-US" sz="2400" dirty="0"/>
              <a:t> and 4</a:t>
            </a:r>
            <a:r>
              <a:rPr lang="en-US" sz="2400" baseline="30000" dirty="0"/>
              <a:t>th</a:t>
            </a:r>
            <a:r>
              <a:rPr lang="en-US" sz="2400" dirty="0"/>
              <a:t> column, we have Buy and Valid &amp; Sell and Invalid .i.e. Buy does not have ‘Invalid’ and Sell does not have ‘Valid’.</a:t>
            </a:r>
          </a:p>
          <a:p>
            <a:pPr marL="342900" indent="-342900">
              <a:buFont typeface="Arial" panose="020B0604020202020204" pitchFamily="34" charset="0"/>
              <a:buChar char="•"/>
            </a:pPr>
            <a:r>
              <a:rPr lang="en-US" sz="2400" dirty="0"/>
              <a:t>Hence we need to interchange the last set of values in the 4</a:t>
            </a:r>
            <a:r>
              <a:rPr lang="en-US" sz="2400" baseline="30000" dirty="0"/>
              <a:t>th</a:t>
            </a:r>
            <a:r>
              <a:rPr lang="en-US" sz="2400" dirty="0"/>
              <a:t> column.</a:t>
            </a:r>
          </a:p>
        </p:txBody>
      </p:sp>
      <p:sp>
        <p:nvSpPr>
          <p:cNvPr id="8" name="Footer Placeholder 7">
            <a:extLst>
              <a:ext uri="{FF2B5EF4-FFF2-40B4-BE49-F238E27FC236}">
                <a16:creationId xmlns:a16="http://schemas.microsoft.com/office/drawing/2014/main" id="{396EB253-3668-BB35-E357-C64509A39961}"/>
              </a:ext>
            </a:extLst>
          </p:cNvPr>
          <p:cNvSpPr>
            <a:spLocks noGrp="1"/>
          </p:cNvSpPr>
          <p:nvPr>
            <p:ph type="ftr" sz="quarter" idx="11"/>
          </p:nvPr>
        </p:nvSpPr>
        <p:spPr/>
        <p:txBody>
          <a:bodyPr/>
          <a:lstStyle/>
          <a:p>
            <a:r>
              <a:rPr lang="en-US"/>
              <a:t>CSE430, DSHR</a:t>
            </a:r>
          </a:p>
        </p:txBody>
      </p:sp>
      <p:sp>
        <p:nvSpPr>
          <p:cNvPr id="9" name="Slide Number Placeholder 8">
            <a:extLst>
              <a:ext uri="{FF2B5EF4-FFF2-40B4-BE49-F238E27FC236}">
                <a16:creationId xmlns:a16="http://schemas.microsoft.com/office/drawing/2014/main" id="{221CF399-A438-640B-6019-8E97166A25B4}"/>
              </a:ext>
            </a:extLst>
          </p:cNvPr>
          <p:cNvSpPr>
            <a:spLocks noGrp="1"/>
          </p:cNvSpPr>
          <p:nvPr>
            <p:ph type="sldNum" sz="quarter" idx="12"/>
          </p:nvPr>
        </p:nvSpPr>
        <p:spPr/>
        <p:txBody>
          <a:bodyPr/>
          <a:lstStyle/>
          <a:p>
            <a:fld id="{DA140137-66B2-400E-9BBA-AAA927792A15}" type="slidenum">
              <a:rPr lang="en-US" smtClean="0"/>
              <a:t>11</a:t>
            </a:fld>
            <a:endParaRPr lang="en-US"/>
          </a:p>
        </p:txBody>
      </p:sp>
    </p:spTree>
    <p:extLst>
      <p:ext uri="{BB962C8B-B14F-4D97-AF65-F5344CB8AC3E}">
        <p14:creationId xmlns:p14="http://schemas.microsoft.com/office/powerpoint/2010/main" val="11273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table with text on it&#10;&#10;Description automatically generated">
            <a:extLst>
              <a:ext uri="{FF2B5EF4-FFF2-40B4-BE49-F238E27FC236}">
                <a16:creationId xmlns:a16="http://schemas.microsoft.com/office/drawing/2014/main" id="{8440E1AD-435A-1B53-CA79-A0E6F6D749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9269" y="603009"/>
            <a:ext cx="8553460" cy="2539584"/>
          </a:xfrm>
        </p:spPr>
      </p:pic>
      <p:sp>
        <p:nvSpPr>
          <p:cNvPr id="7" name="TextBox 6">
            <a:extLst>
              <a:ext uri="{FF2B5EF4-FFF2-40B4-BE49-F238E27FC236}">
                <a16:creationId xmlns:a16="http://schemas.microsoft.com/office/drawing/2014/main" id="{C61B1071-BCCC-9BC3-28B2-C6132F6C35F5}"/>
              </a:ext>
            </a:extLst>
          </p:cNvPr>
          <p:cNvSpPr txBox="1"/>
          <p:nvPr/>
        </p:nvSpPr>
        <p:spPr>
          <a:xfrm>
            <a:off x="987489" y="3595309"/>
            <a:ext cx="10217019" cy="2677656"/>
          </a:xfrm>
          <a:prstGeom prst="rect">
            <a:avLst/>
          </a:prstGeom>
          <a:noFill/>
        </p:spPr>
        <p:txBody>
          <a:bodyPr wrap="square">
            <a:spAutoFit/>
          </a:bodyPr>
          <a:lstStyle/>
          <a:p>
            <a:pPr marL="342900" indent="-342900">
              <a:buFont typeface="Arial" panose="020B0604020202020204" pitchFamily="34" charset="0"/>
              <a:buChar char="•"/>
            </a:pPr>
            <a:r>
              <a:rPr lang="en-US" sz="2400" dirty="0"/>
              <a:t>Column 6 (Order time) is problematic. We are missing Buy/Non-working hours and Sell/Working hours. </a:t>
            </a:r>
          </a:p>
          <a:p>
            <a:pPr marL="342900" indent="-342900">
              <a:buFont typeface="Arial" panose="020B0604020202020204" pitchFamily="34" charset="0"/>
              <a:buChar char="•"/>
            </a:pPr>
            <a:r>
              <a:rPr lang="en-US" sz="2400" dirty="0"/>
              <a:t>We can’t fit our missing pairs by swapping around values as we already swapped all the rows if we swap now we may miss other possible pairs which are already sorted. </a:t>
            </a:r>
          </a:p>
          <a:p>
            <a:pPr marL="342900" indent="-342900">
              <a:buFont typeface="Arial" panose="020B0604020202020204" pitchFamily="34" charset="0"/>
              <a:buChar char="•"/>
            </a:pPr>
            <a:r>
              <a:rPr lang="en-US" sz="2400" dirty="0"/>
              <a:t>So, we add two more test cases that contain these pairs. Hence, the blank rows!</a:t>
            </a:r>
          </a:p>
        </p:txBody>
      </p:sp>
      <p:sp>
        <p:nvSpPr>
          <p:cNvPr id="8" name="Footer Placeholder 7">
            <a:extLst>
              <a:ext uri="{FF2B5EF4-FFF2-40B4-BE49-F238E27FC236}">
                <a16:creationId xmlns:a16="http://schemas.microsoft.com/office/drawing/2014/main" id="{BAE11E9F-BB60-0471-B020-9571FCDB6158}"/>
              </a:ext>
            </a:extLst>
          </p:cNvPr>
          <p:cNvSpPr>
            <a:spLocks noGrp="1"/>
          </p:cNvSpPr>
          <p:nvPr>
            <p:ph type="ftr" sz="quarter" idx="11"/>
          </p:nvPr>
        </p:nvSpPr>
        <p:spPr/>
        <p:txBody>
          <a:bodyPr/>
          <a:lstStyle/>
          <a:p>
            <a:r>
              <a:rPr lang="en-US"/>
              <a:t>CSE430, DSHR</a:t>
            </a:r>
          </a:p>
        </p:txBody>
      </p:sp>
      <p:sp>
        <p:nvSpPr>
          <p:cNvPr id="9" name="Slide Number Placeholder 8">
            <a:extLst>
              <a:ext uri="{FF2B5EF4-FFF2-40B4-BE49-F238E27FC236}">
                <a16:creationId xmlns:a16="http://schemas.microsoft.com/office/drawing/2014/main" id="{D0A790CB-4D51-1485-803C-06B9C0A53BF3}"/>
              </a:ext>
            </a:extLst>
          </p:cNvPr>
          <p:cNvSpPr>
            <a:spLocks noGrp="1"/>
          </p:cNvSpPr>
          <p:nvPr>
            <p:ph type="sldNum" sz="quarter" idx="12"/>
          </p:nvPr>
        </p:nvSpPr>
        <p:spPr/>
        <p:txBody>
          <a:bodyPr/>
          <a:lstStyle/>
          <a:p>
            <a:fld id="{DA140137-66B2-400E-9BBA-AAA927792A15}" type="slidenum">
              <a:rPr lang="en-US" smtClean="0"/>
              <a:t>12</a:t>
            </a:fld>
            <a:endParaRPr lang="en-US"/>
          </a:p>
        </p:txBody>
      </p:sp>
    </p:spTree>
    <p:extLst>
      <p:ext uri="{BB962C8B-B14F-4D97-AF65-F5344CB8AC3E}">
        <p14:creationId xmlns:p14="http://schemas.microsoft.com/office/powerpoint/2010/main" val="3238130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able with text on it&#10;&#10;Description automatically generated">
            <a:extLst>
              <a:ext uri="{FF2B5EF4-FFF2-40B4-BE49-F238E27FC236}">
                <a16:creationId xmlns:a16="http://schemas.microsoft.com/office/drawing/2014/main" id="{E897EF1E-CBE4-5963-2116-17BB0FBC2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608" y="708688"/>
            <a:ext cx="8967790" cy="2644111"/>
          </a:xfrm>
          <a:prstGeom prst="rect">
            <a:avLst/>
          </a:prstGeom>
        </p:spPr>
      </p:pic>
      <p:sp>
        <p:nvSpPr>
          <p:cNvPr id="7" name="TextBox 6">
            <a:extLst>
              <a:ext uri="{FF2B5EF4-FFF2-40B4-BE49-F238E27FC236}">
                <a16:creationId xmlns:a16="http://schemas.microsoft.com/office/drawing/2014/main" id="{F7FF8CA0-C86F-460E-8FAE-AA7DDE36D1FB}"/>
              </a:ext>
            </a:extLst>
          </p:cNvPr>
          <p:cNvSpPr txBox="1"/>
          <p:nvPr/>
        </p:nvSpPr>
        <p:spPr>
          <a:xfrm>
            <a:off x="1596608" y="3970045"/>
            <a:ext cx="9376191" cy="830997"/>
          </a:xfrm>
          <a:prstGeom prst="rect">
            <a:avLst/>
          </a:prstGeom>
          <a:noFill/>
        </p:spPr>
        <p:txBody>
          <a:bodyPr wrap="square">
            <a:spAutoFit/>
          </a:bodyPr>
          <a:lstStyle/>
          <a:p>
            <a:r>
              <a:rPr lang="en-US" sz="2400" dirty="0"/>
              <a:t>Now we will fill in the empty cells as we desire because the other variable values are purely arbitrary (or Don’t Cares ~).</a:t>
            </a:r>
          </a:p>
        </p:txBody>
      </p:sp>
      <p:sp>
        <p:nvSpPr>
          <p:cNvPr id="8" name="Footer Placeholder 7">
            <a:extLst>
              <a:ext uri="{FF2B5EF4-FFF2-40B4-BE49-F238E27FC236}">
                <a16:creationId xmlns:a16="http://schemas.microsoft.com/office/drawing/2014/main" id="{F30304F3-9E6C-71A4-A568-2CC10152CAEF}"/>
              </a:ext>
            </a:extLst>
          </p:cNvPr>
          <p:cNvSpPr>
            <a:spLocks noGrp="1"/>
          </p:cNvSpPr>
          <p:nvPr>
            <p:ph type="ftr" sz="quarter" idx="11"/>
          </p:nvPr>
        </p:nvSpPr>
        <p:spPr/>
        <p:txBody>
          <a:bodyPr/>
          <a:lstStyle/>
          <a:p>
            <a:r>
              <a:rPr lang="en-US"/>
              <a:t>CSE430, DSHR</a:t>
            </a:r>
          </a:p>
        </p:txBody>
      </p:sp>
      <p:sp>
        <p:nvSpPr>
          <p:cNvPr id="9" name="Slide Number Placeholder 8">
            <a:extLst>
              <a:ext uri="{FF2B5EF4-FFF2-40B4-BE49-F238E27FC236}">
                <a16:creationId xmlns:a16="http://schemas.microsoft.com/office/drawing/2014/main" id="{AE05A7B2-CAD0-8B49-804D-FE32A0C8E23D}"/>
              </a:ext>
            </a:extLst>
          </p:cNvPr>
          <p:cNvSpPr>
            <a:spLocks noGrp="1"/>
          </p:cNvSpPr>
          <p:nvPr>
            <p:ph type="sldNum" sz="quarter" idx="12"/>
          </p:nvPr>
        </p:nvSpPr>
        <p:spPr/>
        <p:txBody>
          <a:bodyPr/>
          <a:lstStyle/>
          <a:p>
            <a:fld id="{DA140137-66B2-400E-9BBA-AAA927792A15}" type="slidenum">
              <a:rPr lang="en-US" smtClean="0"/>
              <a:t>13</a:t>
            </a:fld>
            <a:endParaRPr lang="en-US"/>
          </a:p>
        </p:txBody>
      </p:sp>
    </p:spTree>
    <p:extLst>
      <p:ext uri="{BB962C8B-B14F-4D97-AF65-F5344CB8AC3E}">
        <p14:creationId xmlns:p14="http://schemas.microsoft.com/office/powerpoint/2010/main" val="252352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able with numbers and letters&#10;&#10;Description automatically generated">
            <a:extLst>
              <a:ext uri="{FF2B5EF4-FFF2-40B4-BE49-F238E27FC236}">
                <a16:creationId xmlns:a16="http://schemas.microsoft.com/office/drawing/2014/main" id="{E98CFBD0-DA51-28BB-F525-29A2CF61B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780" y="926818"/>
            <a:ext cx="8546185" cy="2502182"/>
          </a:xfrm>
          <a:prstGeom prst="rect">
            <a:avLst/>
          </a:prstGeom>
        </p:spPr>
      </p:pic>
      <p:sp>
        <p:nvSpPr>
          <p:cNvPr id="5" name="TextBox 4">
            <a:extLst>
              <a:ext uri="{FF2B5EF4-FFF2-40B4-BE49-F238E27FC236}">
                <a16:creationId xmlns:a16="http://schemas.microsoft.com/office/drawing/2014/main" id="{5D597614-31B2-49BD-D55F-1A3C5C3C62C3}"/>
              </a:ext>
            </a:extLst>
          </p:cNvPr>
          <p:cNvSpPr txBox="1"/>
          <p:nvPr/>
        </p:nvSpPr>
        <p:spPr>
          <a:xfrm>
            <a:off x="692717" y="3924805"/>
            <a:ext cx="10122427" cy="1200329"/>
          </a:xfrm>
          <a:prstGeom prst="rect">
            <a:avLst/>
          </a:prstGeom>
          <a:noFill/>
        </p:spPr>
        <p:txBody>
          <a:bodyPr wrap="square">
            <a:spAutoFit/>
          </a:bodyPr>
          <a:lstStyle/>
          <a:p>
            <a:r>
              <a:rPr lang="en-US" dirty="0"/>
              <a:t>Hurray! All pairs in 8 cases, instead of all combinations in 96!</a:t>
            </a:r>
          </a:p>
          <a:p>
            <a:endParaRPr lang="en-US" dirty="0"/>
          </a:p>
          <a:p>
            <a:r>
              <a:rPr lang="en-US" b="1" dirty="0"/>
              <a:t>Hence, we saw how efficient All-pairs technique of test design is. There stands a good chance of finding bugs and it is fun and powerful.</a:t>
            </a:r>
            <a:endParaRPr lang="en-US" dirty="0"/>
          </a:p>
        </p:txBody>
      </p:sp>
      <p:sp>
        <p:nvSpPr>
          <p:cNvPr id="6" name="Footer Placeholder 5">
            <a:extLst>
              <a:ext uri="{FF2B5EF4-FFF2-40B4-BE49-F238E27FC236}">
                <a16:creationId xmlns:a16="http://schemas.microsoft.com/office/drawing/2014/main" id="{549524EA-BAD0-3068-4630-00F5F54402E4}"/>
              </a:ext>
            </a:extLst>
          </p:cNvPr>
          <p:cNvSpPr>
            <a:spLocks noGrp="1"/>
          </p:cNvSpPr>
          <p:nvPr>
            <p:ph type="ftr" sz="quarter" idx="11"/>
          </p:nvPr>
        </p:nvSpPr>
        <p:spPr/>
        <p:txBody>
          <a:bodyPr/>
          <a:lstStyle/>
          <a:p>
            <a:r>
              <a:rPr lang="en-US"/>
              <a:t>CSE430, DSHR</a:t>
            </a:r>
          </a:p>
        </p:txBody>
      </p:sp>
      <p:sp>
        <p:nvSpPr>
          <p:cNvPr id="7" name="Slide Number Placeholder 6">
            <a:extLst>
              <a:ext uri="{FF2B5EF4-FFF2-40B4-BE49-F238E27FC236}">
                <a16:creationId xmlns:a16="http://schemas.microsoft.com/office/drawing/2014/main" id="{70293890-3AA7-B63B-29F0-F16100F749F7}"/>
              </a:ext>
            </a:extLst>
          </p:cNvPr>
          <p:cNvSpPr>
            <a:spLocks noGrp="1"/>
          </p:cNvSpPr>
          <p:nvPr>
            <p:ph type="sldNum" sz="quarter" idx="12"/>
          </p:nvPr>
        </p:nvSpPr>
        <p:spPr/>
        <p:txBody>
          <a:bodyPr/>
          <a:lstStyle/>
          <a:p>
            <a:fld id="{DA140137-66B2-400E-9BBA-AAA927792A15}" type="slidenum">
              <a:rPr lang="en-US" smtClean="0"/>
              <a:t>14</a:t>
            </a:fld>
            <a:endParaRPr lang="en-US"/>
          </a:p>
        </p:txBody>
      </p:sp>
    </p:spTree>
    <p:extLst>
      <p:ext uri="{BB962C8B-B14F-4D97-AF65-F5344CB8AC3E}">
        <p14:creationId xmlns:p14="http://schemas.microsoft.com/office/powerpoint/2010/main" val="26793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68661-3219-7807-AFA9-094DA6F221B9}"/>
              </a:ext>
            </a:extLst>
          </p:cNvPr>
          <p:cNvSpPr>
            <a:spLocks noGrp="1"/>
          </p:cNvSpPr>
          <p:nvPr>
            <p:ph type="title"/>
          </p:nvPr>
        </p:nvSpPr>
        <p:spPr>
          <a:xfrm>
            <a:off x="572493" y="238539"/>
            <a:ext cx="11018520" cy="1434415"/>
          </a:xfrm>
        </p:spPr>
        <p:txBody>
          <a:bodyPr anchor="b">
            <a:normAutofit/>
          </a:bodyPr>
          <a:lstStyle/>
          <a:p>
            <a:r>
              <a:rPr lang="en-US" sz="5400" b="1" dirty="0"/>
              <a:t>Conclusion</a:t>
            </a:r>
            <a:endParaRPr lang="en-US" sz="5400" dirty="0"/>
          </a:p>
        </p:txBody>
      </p:sp>
      <p:sp>
        <p:nvSpPr>
          <p:cNvPr id="2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3A4002-A82E-E563-C822-F840B8BE0E9E}"/>
              </a:ext>
            </a:extLst>
          </p:cNvPr>
          <p:cNvSpPr>
            <a:spLocks noGrp="1"/>
          </p:cNvSpPr>
          <p:nvPr>
            <p:ph idx="1"/>
          </p:nvPr>
        </p:nvSpPr>
        <p:spPr>
          <a:xfrm>
            <a:off x="572493" y="2071316"/>
            <a:ext cx="6713552" cy="4119172"/>
          </a:xfrm>
        </p:spPr>
        <p:txBody>
          <a:bodyPr anchor="t">
            <a:normAutofit fontScale="92500" lnSpcReduction="10000"/>
          </a:bodyPr>
          <a:lstStyle/>
          <a:p>
            <a:r>
              <a:rPr lang="en-US" sz="2400" dirty="0"/>
              <a:t>The pairwise testing technique can dramatically reduce the number of combinations to be covered but remains very effective in terms of fault detection. </a:t>
            </a:r>
          </a:p>
          <a:p>
            <a:r>
              <a:rPr lang="en-US" sz="2400" dirty="0"/>
              <a:t>It is indeed a smart test design technique that guarantees a win-win situation for both test effort and test effectiveness.</a:t>
            </a:r>
          </a:p>
          <a:p>
            <a:r>
              <a:rPr lang="en-US" sz="2400" dirty="0"/>
              <a:t>During the Test planning phase of software testing, the Pairwise testing technique should always be taken into consideration. </a:t>
            </a:r>
          </a:p>
          <a:p>
            <a:r>
              <a:rPr lang="en-US" sz="2400" dirty="0"/>
              <a:t>Either we are doing it manually or using any tool to generate test cases, it becomes a necessary component of the test plan because it, in turn, affects Test estimation.</a:t>
            </a:r>
          </a:p>
        </p:txBody>
      </p:sp>
      <p:pic>
        <p:nvPicPr>
          <p:cNvPr id="5" name="Picture 4" descr="Bubble sheet test paper and pencil">
            <a:extLst>
              <a:ext uri="{FF2B5EF4-FFF2-40B4-BE49-F238E27FC236}">
                <a16:creationId xmlns:a16="http://schemas.microsoft.com/office/drawing/2014/main" id="{CFFA0F61-148E-F70A-3DDA-88884EFE5AF3}"/>
              </a:ext>
            </a:extLst>
          </p:cNvPr>
          <p:cNvPicPr>
            <a:picLocks noChangeAspect="1"/>
          </p:cNvPicPr>
          <p:nvPr/>
        </p:nvPicPr>
        <p:blipFill rotWithShape="1">
          <a:blip r:embed="rId2"/>
          <a:srcRect l="37466" r="1" b="1"/>
          <a:stretch/>
        </p:blipFill>
        <p:spPr>
          <a:xfrm>
            <a:off x="7675658" y="2093976"/>
            <a:ext cx="3941064" cy="4096512"/>
          </a:xfrm>
          <a:prstGeom prst="rect">
            <a:avLst/>
          </a:prstGeom>
        </p:spPr>
      </p:pic>
      <p:sp>
        <p:nvSpPr>
          <p:cNvPr id="4" name="Footer Placeholder 3">
            <a:extLst>
              <a:ext uri="{FF2B5EF4-FFF2-40B4-BE49-F238E27FC236}">
                <a16:creationId xmlns:a16="http://schemas.microsoft.com/office/drawing/2014/main" id="{EF64F830-069D-3C92-1D97-D8A021E25BA4}"/>
              </a:ext>
            </a:extLst>
          </p:cNvPr>
          <p:cNvSpPr>
            <a:spLocks noGrp="1"/>
          </p:cNvSpPr>
          <p:nvPr>
            <p:ph type="ftr" sz="quarter" idx="11"/>
          </p:nvPr>
        </p:nvSpPr>
        <p:spPr/>
        <p:txBody>
          <a:bodyPr/>
          <a:lstStyle/>
          <a:p>
            <a:r>
              <a:rPr lang="en-US"/>
              <a:t>CSE430, DSHR</a:t>
            </a:r>
          </a:p>
        </p:txBody>
      </p:sp>
      <p:sp>
        <p:nvSpPr>
          <p:cNvPr id="6" name="Slide Number Placeholder 5">
            <a:extLst>
              <a:ext uri="{FF2B5EF4-FFF2-40B4-BE49-F238E27FC236}">
                <a16:creationId xmlns:a16="http://schemas.microsoft.com/office/drawing/2014/main" id="{7014A7C7-B1C4-57C2-A630-C200150EF6F7}"/>
              </a:ext>
            </a:extLst>
          </p:cNvPr>
          <p:cNvSpPr>
            <a:spLocks noGrp="1"/>
          </p:cNvSpPr>
          <p:nvPr>
            <p:ph type="sldNum" sz="quarter" idx="12"/>
          </p:nvPr>
        </p:nvSpPr>
        <p:spPr/>
        <p:txBody>
          <a:bodyPr/>
          <a:lstStyle/>
          <a:p>
            <a:fld id="{DA140137-66B2-400E-9BBA-AAA927792A15}" type="slidenum">
              <a:rPr lang="en-US" smtClean="0"/>
              <a:t>15</a:t>
            </a:fld>
            <a:endParaRPr lang="en-US"/>
          </a:p>
        </p:txBody>
      </p:sp>
    </p:spTree>
    <p:extLst>
      <p:ext uri="{BB962C8B-B14F-4D97-AF65-F5344CB8AC3E}">
        <p14:creationId xmlns:p14="http://schemas.microsoft.com/office/powerpoint/2010/main" val="243609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2E1768-7240-E233-9D2A-80224DCA3AB8}"/>
              </a:ext>
            </a:extLst>
          </p:cNvPr>
          <p:cNvSpPr>
            <a:spLocks noGrp="1"/>
          </p:cNvSpPr>
          <p:nvPr>
            <p:ph type="title"/>
          </p:nvPr>
        </p:nvSpPr>
        <p:spPr>
          <a:xfrm>
            <a:off x="4553733" y="548465"/>
            <a:ext cx="6798541" cy="1101916"/>
          </a:xfrm>
        </p:spPr>
        <p:txBody>
          <a:bodyPr anchor="b">
            <a:normAutofit/>
          </a:bodyPr>
          <a:lstStyle/>
          <a:p>
            <a:r>
              <a:rPr lang="en-US" sz="4000" dirty="0"/>
              <a:t>What is Pairwise Testing?</a:t>
            </a:r>
          </a:p>
        </p:txBody>
      </p:sp>
      <p:pic>
        <p:nvPicPr>
          <p:cNvPr id="5" name="Picture 4" descr="Light bulb on yellow background with sketched light beams and cord">
            <a:extLst>
              <a:ext uri="{FF2B5EF4-FFF2-40B4-BE49-F238E27FC236}">
                <a16:creationId xmlns:a16="http://schemas.microsoft.com/office/drawing/2014/main" id="{D8FE52C1-868A-EBEA-52D6-B259547D1D58}"/>
              </a:ext>
            </a:extLst>
          </p:cNvPr>
          <p:cNvPicPr>
            <a:picLocks noChangeAspect="1"/>
          </p:cNvPicPr>
          <p:nvPr/>
        </p:nvPicPr>
        <p:blipFill rotWithShape="1">
          <a:blip r:embed="rId2"/>
          <a:srcRect l="53313" r="9055"/>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8F5EE6DD-148D-4C0C-C114-043E7C01530C}"/>
              </a:ext>
            </a:extLst>
          </p:cNvPr>
          <p:cNvSpPr>
            <a:spLocks noGrp="1"/>
          </p:cNvSpPr>
          <p:nvPr>
            <p:ph idx="1"/>
          </p:nvPr>
        </p:nvSpPr>
        <p:spPr>
          <a:xfrm>
            <a:off x="4553733" y="2053512"/>
            <a:ext cx="7090398" cy="3899706"/>
          </a:xfrm>
        </p:spPr>
        <p:txBody>
          <a:bodyPr>
            <a:normAutofit/>
          </a:bodyPr>
          <a:lstStyle/>
          <a:p>
            <a:r>
              <a:rPr lang="en-US" sz="2000" dirty="0"/>
              <a:t>Pairwise Testing is a </a:t>
            </a:r>
            <a:r>
              <a:rPr lang="en-US" sz="2000" dirty="0">
                <a:solidFill>
                  <a:srgbClr val="FF0000"/>
                </a:solidFill>
              </a:rPr>
              <a:t>test design technique </a:t>
            </a:r>
            <a:r>
              <a:rPr lang="en-US" sz="2000" dirty="0"/>
              <a:t>that delivers </a:t>
            </a:r>
            <a:r>
              <a:rPr lang="en-US" sz="2000" dirty="0">
                <a:solidFill>
                  <a:srgbClr val="FF0000"/>
                </a:solidFill>
              </a:rPr>
              <a:t>hundred percent test coverage</a:t>
            </a:r>
            <a:r>
              <a:rPr lang="en-US" sz="2000" dirty="0"/>
              <a:t>.</a:t>
            </a:r>
          </a:p>
          <a:p>
            <a:r>
              <a:rPr lang="en-US" sz="2000" dirty="0"/>
              <a:t>ISTQB (International Software Testing Qualifications Board)  defines All-Pairs Testing (or Pairwise Testing) as </a:t>
            </a:r>
            <a:r>
              <a:rPr lang="en-US" sz="2000" dirty="0">
                <a:solidFill>
                  <a:schemeClr val="accent2">
                    <a:lumMod val="75000"/>
                  </a:schemeClr>
                </a:solidFill>
              </a:rPr>
              <a:t>A black-box test design technique in which test cases are designed to execute all possible discrete combinations of each pair of input parameters</a:t>
            </a:r>
            <a:r>
              <a:rPr lang="en-US" sz="2000" dirty="0"/>
              <a:t>.</a:t>
            </a:r>
          </a:p>
          <a:p>
            <a:r>
              <a:rPr lang="en-US" sz="2000" dirty="0"/>
              <a:t>Pairwise testing is an effective test case generation technique that is </a:t>
            </a:r>
            <a:r>
              <a:rPr lang="en-US" sz="2000" dirty="0">
                <a:solidFill>
                  <a:schemeClr val="accent2">
                    <a:lumMod val="75000"/>
                  </a:schemeClr>
                </a:solidFill>
              </a:rPr>
              <a:t>based on the observation that most faults are caused by interactions of at most two factors</a:t>
            </a:r>
            <a:r>
              <a:rPr lang="en-US" sz="2000" dirty="0"/>
              <a:t>. </a:t>
            </a:r>
          </a:p>
          <a:p>
            <a:r>
              <a:rPr lang="en-US" sz="2000" dirty="0"/>
              <a:t>Pairwise-generated </a:t>
            </a:r>
            <a:r>
              <a:rPr lang="en-US" sz="2000" dirty="0">
                <a:solidFill>
                  <a:schemeClr val="accent2">
                    <a:lumMod val="75000"/>
                  </a:schemeClr>
                </a:solidFill>
              </a:rPr>
              <a:t>test suites cover all combinations of two therefore are much smaller than exhaustive ones </a:t>
            </a:r>
            <a:r>
              <a:rPr lang="en-US" sz="2000" dirty="0"/>
              <a:t>yet still very effective in finding defects.</a:t>
            </a:r>
          </a:p>
          <a:p>
            <a:endParaRPr lang="en-US" sz="2000" dirty="0"/>
          </a:p>
        </p:txBody>
      </p:sp>
      <p:sp>
        <p:nvSpPr>
          <p:cNvPr id="4" name="Footer Placeholder 3">
            <a:extLst>
              <a:ext uri="{FF2B5EF4-FFF2-40B4-BE49-F238E27FC236}">
                <a16:creationId xmlns:a16="http://schemas.microsoft.com/office/drawing/2014/main" id="{AD4D97B5-7B11-E77F-1151-3CF886DFE796}"/>
              </a:ext>
            </a:extLst>
          </p:cNvPr>
          <p:cNvSpPr>
            <a:spLocks noGrp="1"/>
          </p:cNvSpPr>
          <p:nvPr>
            <p:ph type="ftr" sz="quarter" idx="11"/>
          </p:nvPr>
        </p:nvSpPr>
        <p:spPr/>
        <p:txBody>
          <a:bodyPr/>
          <a:lstStyle/>
          <a:p>
            <a:r>
              <a:rPr lang="en-US"/>
              <a:t>CSE430, DSHR</a:t>
            </a:r>
          </a:p>
        </p:txBody>
      </p:sp>
      <p:sp>
        <p:nvSpPr>
          <p:cNvPr id="6" name="Slide Number Placeholder 5">
            <a:extLst>
              <a:ext uri="{FF2B5EF4-FFF2-40B4-BE49-F238E27FC236}">
                <a16:creationId xmlns:a16="http://schemas.microsoft.com/office/drawing/2014/main" id="{7EE293B9-A338-0218-5E63-C09E7BDD2636}"/>
              </a:ext>
            </a:extLst>
          </p:cNvPr>
          <p:cNvSpPr>
            <a:spLocks noGrp="1"/>
          </p:cNvSpPr>
          <p:nvPr>
            <p:ph type="sldNum" sz="quarter" idx="12"/>
          </p:nvPr>
        </p:nvSpPr>
        <p:spPr/>
        <p:txBody>
          <a:bodyPr/>
          <a:lstStyle/>
          <a:p>
            <a:fld id="{DA140137-66B2-400E-9BBA-AAA927792A15}" type="slidenum">
              <a:rPr lang="en-US" smtClean="0"/>
              <a:t>2</a:t>
            </a:fld>
            <a:endParaRPr lang="en-US"/>
          </a:p>
        </p:txBody>
      </p:sp>
    </p:spTree>
    <p:extLst>
      <p:ext uri="{BB962C8B-B14F-4D97-AF65-F5344CB8AC3E}">
        <p14:creationId xmlns:p14="http://schemas.microsoft.com/office/powerpoint/2010/main" val="151503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472EDD8B-56C2-448F-7008-55FD6014FEC5}"/>
              </a:ext>
            </a:extLst>
          </p:cNvPr>
          <p:cNvGraphicFramePr>
            <a:graphicFrameLocks noGrp="1"/>
          </p:cNvGraphicFramePr>
          <p:nvPr>
            <p:ph idx="1"/>
            <p:extLst>
              <p:ext uri="{D42A27DB-BD31-4B8C-83A1-F6EECF244321}">
                <p14:modId xmlns:p14="http://schemas.microsoft.com/office/powerpoint/2010/main" val="3400619230"/>
              </p:ext>
            </p:extLst>
          </p:nvPr>
        </p:nvGraphicFramePr>
        <p:xfrm>
          <a:off x="838200"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B3DB9A99-BEF0-77EC-0F48-E9E00EFE277F}"/>
              </a:ext>
            </a:extLst>
          </p:cNvPr>
          <p:cNvSpPr>
            <a:spLocks noGrp="1"/>
          </p:cNvSpPr>
          <p:nvPr>
            <p:ph type="ftr" sz="quarter" idx="11"/>
          </p:nvPr>
        </p:nvSpPr>
        <p:spPr/>
        <p:txBody>
          <a:bodyPr/>
          <a:lstStyle/>
          <a:p>
            <a:r>
              <a:rPr lang="en-US"/>
              <a:t>CSE430, DSHR</a:t>
            </a:r>
          </a:p>
        </p:txBody>
      </p:sp>
      <p:sp>
        <p:nvSpPr>
          <p:cNvPr id="6" name="Slide Number Placeholder 5">
            <a:extLst>
              <a:ext uri="{FF2B5EF4-FFF2-40B4-BE49-F238E27FC236}">
                <a16:creationId xmlns:a16="http://schemas.microsoft.com/office/drawing/2014/main" id="{90C2AD0D-CEDD-FCF5-26C2-21E22C2C15DF}"/>
              </a:ext>
            </a:extLst>
          </p:cNvPr>
          <p:cNvSpPr>
            <a:spLocks noGrp="1"/>
          </p:cNvSpPr>
          <p:nvPr>
            <p:ph type="sldNum" sz="quarter" idx="12"/>
          </p:nvPr>
        </p:nvSpPr>
        <p:spPr/>
        <p:txBody>
          <a:bodyPr/>
          <a:lstStyle/>
          <a:p>
            <a:fld id="{DA140137-66B2-400E-9BBA-AAA927792A15}" type="slidenum">
              <a:rPr lang="en-US" smtClean="0"/>
              <a:t>3</a:t>
            </a:fld>
            <a:endParaRPr lang="en-US"/>
          </a:p>
        </p:txBody>
      </p:sp>
    </p:spTree>
    <p:extLst>
      <p:ext uri="{BB962C8B-B14F-4D97-AF65-F5344CB8AC3E}">
        <p14:creationId xmlns:p14="http://schemas.microsoft.com/office/powerpoint/2010/main" val="404152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032AF4-F714-AB80-95FD-ACA5E09C4D81}"/>
              </a:ext>
            </a:extLst>
          </p:cNvPr>
          <p:cNvSpPr>
            <a:spLocks noGrp="1"/>
          </p:cNvSpPr>
          <p:nvPr>
            <p:ph type="title"/>
          </p:nvPr>
        </p:nvSpPr>
        <p:spPr>
          <a:xfrm>
            <a:off x="4572001" y="601744"/>
            <a:ext cx="6781800" cy="1338696"/>
          </a:xfrm>
        </p:spPr>
        <p:txBody>
          <a:bodyPr>
            <a:normAutofit/>
          </a:bodyPr>
          <a:lstStyle/>
          <a:p>
            <a:r>
              <a:rPr lang="en-US" dirty="0"/>
              <a:t>Pairwise Testing Example</a:t>
            </a:r>
          </a:p>
        </p:txBody>
      </p:sp>
      <p:pic>
        <p:nvPicPr>
          <p:cNvPr id="5" name="Picture 4" descr="Cars parked in a line">
            <a:extLst>
              <a:ext uri="{FF2B5EF4-FFF2-40B4-BE49-F238E27FC236}">
                <a16:creationId xmlns:a16="http://schemas.microsoft.com/office/drawing/2014/main" id="{4EF54A56-955E-9A0F-DD99-BBA24E0A7150}"/>
              </a:ext>
            </a:extLst>
          </p:cNvPr>
          <p:cNvPicPr>
            <a:picLocks noChangeAspect="1"/>
          </p:cNvPicPr>
          <p:nvPr/>
        </p:nvPicPr>
        <p:blipFill rotWithShape="1">
          <a:blip r:embed="rId2"/>
          <a:srcRect l="38291" r="20647"/>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BBBDEBF7-EC3E-0F80-6381-AADAA90E3DAB}"/>
              </a:ext>
            </a:extLst>
          </p:cNvPr>
          <p:cNvSpPr>
            <a:spLocks noGrp="1"/>
          </p:cNvSpPr>
          <p:nvPr>
            <p:ph idx="1"/>
          </p:nvPr>
        </p:nvSpPr>
        <p:spPr>
          <a:xfrm>
            <a:off x="4572001" y="1940440"/>
            <a:ext cx="6933235" cy="4054299"/>
          </a:xfrm>
        </p:spPr>
        <p:txBody>
          <a:bodyPr anchor="t">
            <a:normAutofit/>
          </a:bodyPr>
          <a:lstStyle/>
          <a:p>
            <a:pPr marL="0" indent="0">
              <a:buNone/>
            </a:pPr>
            <a:r>
              <a:rPr lang="en-US" sz="2400" dirty="0">
                <a:solidFill>
                  <a:srgbClr val="0070C0"/>
                </a:solidFill>
              </a:rPr>
              <a:t>Car Ordering Application</a:t>
            </a:r>
            <a:r>
              <a:rPr lang="en-US" sz="2400" dirty="0"/>
              <a:t>:</a:t>
            </a:r>
          </a:p>
          <a:p>
            <a:r>
              <a:rPr lang="en-US" sz="2400" dirty="0"/>
              <a:t>The car ordering application allows for Buying and Selling cars. It should support trading in Delhi and Mumbai.</a:t>
            </a:r>
          </a:p>
          <a:p>
            <a:r>
              <a:rPr lang="en-US" sz="2400" dirty="0"/>
              <a:t>The application should have registration numbers, may be valid or invalid. It should allow the trade of following cars: BMW, Audi, and Mercedes.</a:t>
            </a:r>
          </a:p>
          <a:p>
            <a:r>
              <a:rPr lang="en-US" sz="2400" dirty="0"/>
              <a:t>Two types of booking can be done: E-booking and In Store.</a:t>
            </a:r>
          </a:p>
          <a:p>
            <a:r>
              <a:rPr lang="en-US" sz="2400" dirty="0"/>
              <a:t>Orders can be placed only during trading hours.</a:t>
            </a:r>
          </a:p>
          <a:p>
            <a:endParaRPr lang="en-US" sz="2400" dirty="0"/>
          </a:p>
        </p:txBody>
      </p:sp>
      <p:sp>
        <p:nvSpPr>
          <p:cNvPr id="4" name="Footer Placeholder 3">
            <a:extLst>
              <a:ext uri="{FF2B5EF4-FFF2-40B4-BE49-F238E27FC236}">
                <a16:creationId xmlns:a16="http://schemas.microsoft.com/office/drawing/2014/main" id="{C499C42F-8847-D7DA-23A8-16E0C005372F}"/>
              </a:ext>
            </a:extLst>
          </p:cNvPr>
          <p:cNvSpPr>
            <a:spLocks noGrp="1"/>
          </p:cNvSpPr>
          <p:nvPr>
            <p:ph type="ftr" sz="quarter" idx="11"/>
          </p:nvPr>
        </p:nvSpPr>
        <p:spPr/>
        <p:txBody>
          <a:bodyPr/>
          <a:lstStyle/>
          <a:p>
            <a:r>
              <a:rPr lang="en-US"/>
              <a:t>CSE430, DSHR</a:t>
            </a:r>
          </a:p>
        </p:txBody>
      </p:sp>
      <p:sp>
        <p:nvSpPr>
          <p:cNvPr id="6" name="Slide Number Placeholder 5">
            <a:extLst>
              <a:ext uri="{FF2B5EF4-FFF2-40B4-BE49-F238E27FC236}">
                <a16:creationId xmlns:a16="http://schemas.microsoft.com/office/drawing/2014/main" id="{9B8CA873-1A78-B28F-8067-EDFADF04BE4D}"/>
              </a:ext>
            </a:extLst>
          </p:cNvPr>
          <p:cNvSpPr>
            <a:spLocks noGrp="1"/>
          </p:cNvSpPr>
          <p:nvPr>
            <p:ph type="sldNum" sz="quarter" idx="12"/>
          </p:nvPr>
        </p:nvSpPr>
        <p:spPr/>
        <p:txBody>
          <a:bodyPr/>
          <a:lstStyle/>
          <a:p>
            <a:fld id="{DA140137-66B2-400E-9BBA-AAA927792A15}" type="slidenum">
              <a:rPr lang="en-US" smtClean="0"/>
              <a:t>4</a:t>
            </a:fld>
            <a:endParaRPr lang="en-US"/>
          </a:p>
        </p:txBody>
      </p:sp>
    </p:spTree>
    <p:extLst>
      <p:ext uri="{BB962C8B-B14F-4D97-AF65-F5344CB8AC3E}">
        <p14:creationId xmlns:p14="http://schemas.microsoft.com/office/powerpoint/2010/main" val="163498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C27A8F-53BC-67CC-8DA3-C613E77F4B65}"/>
              </a:ext>
            </a:extLst>
          </p:cNvPr>
          <p:cNvSpPr>
            <a:spLocks noGrp="1"/>
          </p:cNvSpPr>
          <p:nvPr>
            <p:ph idx="1"/>
          </p:nvPr>
        </p:nvSpPr>
        <p:spPr>
          <a:xfrm>
            <a:off x="838200" y="658976"/>
            <a:ext cx="10515600" cy="590923"/>
          </a:xfrm>
        </p:spPr>
        <p:txBody>
          <a:bodyPr/>
          <a:lstStyle/>
          <a:p>
            <a:pPr marL="0" indent="0">
              <a:buNone/>
            </a:pPr>
            <a:r>
              <a:rPr lang="en-US" dirty="0">
                <a:solidFill>
                  <a:srgbClr val="FF0000"/>
                </a:solidFill>
              </a:rPr>
              <a:t>Step #1</a:t>
            </a:r>
            <a:r>
              <a:rPr lang="en-US" dirty="0"/>
              <a:t>: Let’s list down the variables involved.</a:t>
            </a:r>
          </a:p>
        </p:txBody>
      </p:sp>
      <p:sp>
        <p:nvSpPr>
          <p:cNvPr id="4" name="TextBox 3">
            <a:extLst>
              <a:ext uri="{FF2B5EF4-FFF2-40B4-BE49-F238E27FC236}">
                <a16:creationId xmlns:a16="http://schemas.microsoft.com/office/drawing/2014/main" id="{EDB75618-89A0-D75D-E259-660CBCDA1514}"/>
              </a:ext>
            </a:extLst>
          </p:cNvPr>
          <p:cNvSpPr txBox="1"/>
          <p:nvPr/>
        </p:nvSpPr>
        <p:spPr>
          <a:xfrm>
            <a:off x="1786759" y="1409704"/>
            <a:ext cx="3373821" cy="3170099"/>
          </a:xfrm>
          <a:prstGeom prst="rect">
            <a:avLst/>
          </a:prstGeom>
          <a:noFill/>
        </p:spPr>
        <p:txBody>
          <a:bodyPr wrap="square" rtlCol="0">
            <a:spAutoFit/>
          </a:bodyPr>
          <a:lstStyle/>
          <a:p>
            <a:pPr marL="342900" indent="-342900">
              <a:buFont typeface="+mj-lt"/>
              <a:buAutoNum type="arabicPeriod"/>
            </a:pPr>
            <a:r>
              <a:rPr lang="en-US" sz="2000" dirty="0"/>
              <a:t>Order category </a:t>
            </a:r>
          </a:p>
          <a:p>
            <a:pPr marL="800100" lvl="1" indent="-342900">
              <a:buFont typeface="+mj-lt"/>
              <a:buAutoNum type="alphaLcPeriod"/>
            </a:pPr>
            <a:r>
              <a:rPr lang="en-US" sz="2000" dirty="0"/>
              <a:t>Buy</a:t>
            </a:r>
          </a:p>
          <a:p>
            <a:pPr marL="800100" lvl="1" indent="-342900">
              <a:buFont typeface="+mj-lt"/>
              <a:buAutoNum type="alphaLcPeriod"/>
            </a:pPr>
            <a:r>
              <a:rPr lang="en-US" sz="2000" dirty="0"/>
              <a:t>Sell</a:t>
            </a:r>
          </a:p>
          <a:p>
            <a:pPr marL="342900" indent="-342900">
              <a:buFont typeface="+mj-lt"/>
              <a:buAutoNum type="arabicPeriod"/>
            </a:pPr>
            <a:r>
              <a:rPr lang="en-US" sz="2000" dirty="0"/>
              <a:t>Location </a:t>
            </a:r>
          </a:p>
          <a:p>
            <a:pPr marL="800100" lvl="1" indent="-342900">
              <a:buFont typeface="+mj-lt"/>
              <a:buAutoNum type="alphaLcPeriod"/>
            </a:pPr>
            <a:r>
              <a:rPr lang="en-US" sz="2000" dirty="0"/>
              <a:t>Delhi </a:t>
            </a:r>
          </a:p>
          <a:p>
            <a:pPr marL="800100" lvl="1" indent="-342900">
              <a:buFont typeface="+mj-lt"/>
              <a:buAutoNum type="alphaLcPeriod"/>
            </a:pPr>
            <a:r>
              <a:rPr lang="en-US" sz="2000" dirty="0"/>
              <a:t>Mumbai</a:t>
            </a:r>
          </a:p>
          <a:p>
            <a:pPr marL="342900" indent="-342900">
              <a:buFont typeface="+mj-lt"/>
              <a:buAutoNum type="arabicPeriod"/>
            </a:pPr>
            <a:r>
              <a:rPr lang="en-US" sz="2000" dirty="0"/>
              <a:t>Car brands </a:t>
            </a:r>
          </a:p>
          <a:p>
            <a:pPr marL="800100" lvl="1" indent="-342900">
              <a:buFont typeface="+mj-lt"/>
              <a:buAutoNum type="alphaLcPeriod"/>
            </a:pPr>
            <a:r>
              <a:rPr lang="en-US" sz="2000" dirty="0"/>
              <a:t>BMW </a:t>
            </a:r>
          </a:p>
          <a:p>
            <a:pPr marL="800100" lvl="1" indent="-342900">
              <a:buFont typeface="+mj-lt"/>
              <a:buAutoNum type="alphaLcPeriod"/>
            </a:pPr>
            <a:r>
              <a:rPr lang="en-US" sz="2000" dirty="0"/>
              <a:t>Audi </a:t>
            </a:r>
          </a:p>
          <a:p>
            <a:pPr marL="800100" lvl="1" indent="-342900">
              <a:buFont typeface="+mj-lt"/>
              <a:buAutoNum type="alphaLcPeriod"/>
            </a:pPr>
            <a:r>
              <a:rPr lang="en-US" sz="2000" dirty="0"/>
              <a:t>Mercedes</a:t>
            </a:r>
          </a:p>
        </p:txBody>
      </p:sp>
      <p:sp>
        <p:nvSpPr>
          <p:cNvPr id="5" name="TextBox 4">
            <a:extLst>
              <a:ext uri="{FF2B5EF4-FFF2-40B4-BE49-F238E27FC236}">
                <a16:creationId xmlns:a16="http://schemas.microsoft.com/office/drawing/2014/main" id="{95661115-7375-A4E9-0C61-05EB3B724E05}"/>
              </a:ext>
            </a:extLst>
          </p:cNvPr>
          <p:cNvSpPr txBox="1"/>
          <p:nvPr/>
        </p:nvSpPr>
        <p:spPr>
          <a:xfrm>
            <a:off x="6256283" y="1409703"/>
            <a:ext cx="3539358" cy="3170099"/>
          </a:xfrm>
          <a:prstGeom prst="rect">
            <a:avLst/>
          </a:prstGeom>
          <a:noFill/>
        </p:spPr>
        <p:txBody>
          <a:bodyPr wrap="square" rtlCol="0">
            <a:spAutoFit/>
          </a:bodyPr>
          <a:lstStyle/>
          <a:p>
            <a:pPr marL="342900" indent="-342900">
              <a:buFont typeface="+mj-lt"/>
              <a:buAutoNum type="arabicPeriod" startAt="4"/>
            </a:pPr>
            <a:r>
              <a:rPr lang="en-US" sz="2000" dirty="0"/>
              <a:t>Registration numbers</a:t>
            </a:r>
            <a:br>
              <a:rPr lang="en-US" sz="2000" dirty="0"/>
            </a:br>
            <a:r>
              <a:rPr lang="en-US" sz="2000" dirty="0"/>
              <a:t>a. Valid (5000)</a:t>
            </a:r>
            <a:br>
              <a:rPr lang="en-US" sz="2000" dirty="0"/>
            </a:br>
            <a:r>
              <a:rPr lang="en-US" sz="2000" dirty="0"/>
              <a:t>b. Invalid</a:t>
            </a:r>
          </a:p>
          <a:p>
            <a:pPr marL="342900" indent="-342900">
              <a:buFont typeface="+mj-lt"/>
              <a:buAutoNum type="arabicPeriod" startAt="4"/>
            </a:pPr>
            <a:r>
              <a:rPr lang="en-US" sz="2000" dirty="0"/>
              <a:t>Order type</a:t>
            </a:r>
            <a:br>
              <a:rPr lang="en-US" sz="2000" dirty="0"/>
            </a:br>
            <a:r>
              <a:rPr lang="en-US" sz="2000" dirty="0"/>
              <a:t>a. E-Booking</a:t>
            </a:r>
            <a:br>
              <a:rPr lang="en-US" sz="2000" dirty="0"/>
            </a:br>
            <a:r>
              <a:rPr lang="en-US" sz="2000" dirty="0"/>
              <a:t>b. In-store</a:t>
            </a:r>
          </a:p>
          <a:p>
            <a:pPr marL="342900" indent="-342900">
              <a:buFont typeface="+mj-lt"/>
              <a:buAutoNum type="arabicPeriod" startAt="4"/>
            </a:pPr>
            <a:r>
              <a:rPr lang="en-US" sz="2000" dirty="0"/>
              <a:t>Order time</a:t>
            </a:r>
            <a:br>
              <a:rPr lang="en-US" sz="2000" dirty="0"/>
            </a:br>
            <a:r>
              <a:rPr lang="en-US" sz="2000" dirty="0"/>
              <a:t>a. Working hours</a:t>
            </a:r>
            <a:br>
              <a:rPr lang="en-US" sz="2000" dirty="0"/>
            </a:br>
            <a:r>
              <a:rPr lang="en-US" sz="2000" dirty="0"/>
              <a:t>b. Non-working hours</a:t>
            </a:r>
          </a:p>
          <a:p>
            <a:pPr marL="342900" indent="-342900">
              <a:buFont typeface="+mj-lt"/>
              <a:buAutoNum type="arabicPeriod" startAt="4"/>
            </a:pPr>
            <a:endParaRPr lang="en-US" sz="2000" dirty="0"/>
          </a:p>
        </p:txBody>
      </p:sp>
      <p:sp>
        <p:nvSpPr>
          <p:cNvPr id="7" name="TextBox 6">
            <a:extLst>
              <a:ext uri="{FF2B5EF4-FFF2-40B4-BE49-F238E27FC236}">
                <a16:creationId xmlns:a16="http://schemas.microsoft.com/office/drawing/2014/main" id="{6F3AFBD0-71C0-33C2-2816-A2D52E1B8AA6}"/>
              </a:ext>
            </a:extLst>
          </p:cNvPr>
          <p:cNvSpPr txBox="1"/>
          <p:nvPr/>
        </p:nvSpPr>
        <p:spPr>
          <a:xfrm>
            <a:off x="1601513" y="4848131"/>
            <a:ext cx="7321769" cy="1569660"/>
          </a:xfrm>
          <a:prstGeom prst="rect">
            <a:avLst/>
          </a:prstGeom>
          <a:noFill/>
        </p:spPr>
        <p:txBody>
          <a:bodyPr wrap="square">
            <a:spAutoFit/>
          </a:bodyPr>
          <a:lstStyle/>
          <a:p>
            <a:r>
              <a:rPr lang="en-US" sz="2400" b="1" dirty="0"/>
              <a:t>If we want to test all possible valid combinations:</a:t>
            </a:r>
            <a:br>
              <a:rPr lang="en-US" sz="2400" dirty="0"/>
            </a:br>
            <a:r>
              <a:rPr lang="en-US" sz="2400" dirty="0"/>
              <a:t>= 2 X 2 X 3 X 5000 X 2 X 2</a:t>
            </a:r>
            <a:br>
              <a:rPr lang="en-US" sz="2400" dirty="0"/>
            </a:br>
            <a:r>
              <a:rPr lang="en-US" sz="2400" dirty="0"/>
              <a:t>= 240000  Valid test cases combinations.</a:t>
            </a:r>
          </a:p>
          <a:p>
            <a:r>
              <a:rPr lang="en-US" sz="2400" dirty="0"/>
              <a:t>There is also an infinite number of invalid combinations.</a:t>
            </a:r>
          </a:p>
        </p:txBody>
      </p:sp>
      <p:sp>
        <p:nvSpPr>
          <p:cNvPr id="8" name="Footer Placeholder 7">
            <a:extLst>
              <a:ext uri="{FF2B5EF4-FFF2-40B4-BE49-F238E27FC236}">
                <a16:creationId xmlns:a16="http://schemas.microsoft.com/office/drawing/2014/main" id="{0540307C-152F-FFAB-9A91-FA3E02DDCA85}"/>
              </a:ext>
            </a:extLst>
          </p:cNvPr>
          <p:cNvSpPr>
            <a:spLocks noGrp="1"/>
          </p:cNvSpPr>
          <p:nvPr>
            <p:ph type="ftr" sz="quarter" idx="11"/>
          </p:nvPr>
        </p:nvSpPr>
        <p:spPr/>
        <p:txBody>
          <a:bodyPr/>
          <a:lstStyle/>
          <a:p>
            <a:r>
              <a:rPr lang="en-US"/>
              <a:t>CSE430, DSHR</a:t>
            </a:r>
          </a:p>
        </p:txBody>
      </p:sp>
      <p:sp>
        <p:nvSpPr>
          <p:cNvPr id="9" name="Slide Number Placeholder 8">
            <a:extLst>
              <a:ext uri="{FF2B5EF4-FFF2-40B4-BE49-F238E27FC236}">
                <a16:creationId xmlns:a16="http://schemas.microsoft.com/office/drawing/2014/main" id="{BE737982-8AB8-B7B9-3984-4F50AA9DBE4E}"/>
              </a:ext>
            </a:extLst>
          </p:cNvPr>
          <p:cNvSpPr>
            <a:spLocks noGrp="1"/>
          </p:cNvSpPr>
          <p:nvPr>
            <p:ph type="sldNum" sz="quarter" idx="12"/>
          </p:nvPr>
        </p:nvSpPr>
        <p:spPr/>
        <p:txBody>
          <a:bodyPr/>
          <a:lstStyle/>
          <a:p>
            <a:fld id="{DA140137-66B2-400E-9BBA-AAA927792A15}" type="slidenum">
              <a:rPr lang="en-US" smtClean="0"/>
              <a:t>5</a:t>
            </a:fld>
            <a:endParaRPr lang="en-US"/>
          </a:p>
        </p:txBody>
      </p:sp>
    </p:spTree>
    <p:extLst>
      <p:ext uri="{BB962C8B-B14F-4D97-AF65-F5344CB8AC3E}">
        <p14:creationId xmlns:p14="http://schemas.microsoft.com/office/powerpoint/2010/main" val="5063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D2C3A-3AC3-CC14-2597-F792108C188D}"/>
              </a:ext>
            </a:extLst>
          </p:cNvPr>
          <p:cNvSpPr>
            <a:spLocks noGrp="1"/>
          </p:cNvSpPr>
          <p:nvPr>
            <p:ph idx="1"/>
          </p:nvPr>
        </p:nvSpPr>
        <p:spPr>
          <a:xfrm>
            <a:off x="838200" y="399393"/>
            <a:ext cx="10515600" cy="5777570"/>
          </a:xfrm>
        </p:spPr>
        <p:txBody>
          <a:bodyPr/>
          <a:lstStyle/>
          <a:p>
            <a:pPr marL="0" indent="0">
              <a:buNone/>
            </a:pPr>
            <a:r>
              <a:rPr lang="en-US" dirty="0">
                <a:solidFill>
                  <a:srgbClr val="FF0000"/>
                </a:solidFill>
              </a:rPr>
              <a:t>Step #2</a:t>
            </a:r>
            <a:r>
              <a:rPr lang="en-US" dirty="0"/>
              <a:t>: Let’s simplify</a:t>
            </a:r>
          </a:p>
          <a:p>
            <a:r>
              <a:rPr lang="en-US" dirty="0"/>
              <a:t>Use a smart representative sample.</a:t>
            </a:r>
          </a:p>
          <a:p>
            <a:r>
              <a:rPr lang="en-US" dirty="0"/>
              <a:t>Use groups and boundaries, even when data is non-discrete.</a:t>
            </a:r>
          </a:p>
          <a:p>
            <a:r>
              <a:rPr lang="en-US" dirty="0"/>
              <a:t>Reduce Registration Number to Two</a:t>
            </a:r>
          </a:p>
          <a:p>
            <a:pPr marL="971550" lvl="1" indent="-514350">
              <a:buFont typeface="+mj-lt"/>
              <a:buAutoNum type="arabicPeriod"/>
            </a:pPr>
            <a:r>
              <a:rPr lang="en-US" dirty="0"/>
              <a:t>Valid registration number</a:t>
            </a:r>
          </a:p>
          <a:p>
            <a:pPr marL="971550" lvl="1" indent="-514350">
              <a:buFont typeface="+mj-lt"/>
              <a:buAutoNum type="arabicPeriod"/>
            </a:pPr>
            <a:r>
              <a:rPr lang="en-US" dirty="0"/>
              <a:t>Invalid registration number</a:t>
            </a:r>
          </a:p>
          <a:p>
            <a:pPr marL="0" indent="0">
              <a:buNone/>
            </a:pPr>
            <a:r>
              <a:rPr lang="en-US" dirty="0"/>
              <a:t>Now let’s calculate the number of possible combinations</a:t>
            </a:r>
          </a:p>
          <a:p>
            <a:pPr marL="0" indent="0">
              <a:buNone/>
            </a:pPr>
            <a:r>
              <a:rPr lang="en-US" dirty="0"/>
              <a:t>= 2 X 2 X 3 X 2 X 2 X 2</a:t>
            </a:r>
          </a:p>
          <a:p>
            <a:pPr marL="0" indent="0">
              <a:buNone/>
            </a:pPr>
            <a:r>
              <a:rPr lang="en-US" dirty="0"/>
              <a:t>= 96</a:t>
            </a:r>
          </a:p>
        </p:txBody>
      </p:sp>
      <p:sp>
        <p:nvSpPr>
          <p:cNvPr id="4" name="Footer Placeholder 3">
            <a:extLst>
              <a:ext uri="{FF2B5EF4-FFF2-40B4-BE49-F238E27FC236}">
                <a16:creationId xmlns:a16="http://schemas.microsoft.com/office/drawing/2014/main" id="{7F28E1F4-174F-2D09-4FD2-91F12D1C6710}"/>
              </a:ext>
            </a:extLst>
          </p:cNvPr>
          <p:cNvSpPr>
            <a:spLocks noGrp="1"/>
          </p:cNvSpPr>
          <p:nvPr>
            <p:ph type="ftr" sz="quarter" idx="11"/>
          </p:nvPr>
        </p:nvSpPr>
        <p:spPr/>
        <p:txBody>
          <a:bodyPr/>
          <a:lstStyle/>
          <a:p>
            <a:r>
              <a:rPr lang="en-US"/>
              <a:t>CSE430, DSHR</a:t>
            </a:r>
          </a:p>
        </p:txBody>
      </p:sp>
      <p:sp>
        <p:nvSpPr>
          <p:cNvPr id="5" name="Slide Number Placeholder 4">
            <a:extLst>
              <a:ext uri="{FF2B5EF4-FFF2-40B4-BE49-F238E27FC236}">
                <a16:creationId xmlns:a16="http://schemas.microsoft.com/office/drawing/2014/main" id="{9F3E2D3C-E11F-4163-26FB-F703360D2D55}"/>
              </a:ext>
            </a:extLst>
          </p:cNvPr>
          <p:cNvSpPr>
            <a:spLocks noGrp="1"/>
          </p:cNvSpPr>
          <p:nvPr>
            <p:ph type="sldNum" sz="quarter" idx="12"/>
          </p:nvPr>
        </p:nvSpPr>
        <p:spPr/>
        <p:txBody>
          <a:bodyPr/>
          <a:lstStyle/>
          <a:p>
            <a:fld id="{DA140137-66B2-400E-9BBA-AAA927792A15}" type="slidenum">
              <a:rPr lang="en-US" smtClean="0"/>
              <a:t>6</a:t>
            </a:fld>
            <a:endParaRPr lang="en-US"/>
          </a:p>
        </p:txBody>
      </p:sp>
    </p:spTree>
    <p:extLst>
      <p:ext uri="{BB962C8B-B14F-4D97-AF65-F5344CB8AC3E}">
        <p14:creationId xmlns:p14="http://schemas.microsoft.com/office/powerpoint/2010/main" val="314245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8E1B19-4EBE-B5C6-3E2C-A6892A1CE5BA}"/>
              </a:ext>
            </a:extLst>
          </p:cNvPr>
          <p:cNvSpPr>
            <a:spLocks noGrp="1"/>
          </p:cNvSpPr>
          <p:nvPr>
            <p:ph idx="1"/>
          </p:nvPr>
        </p:nvSpPr>
        <p:spPr>
          <a:xfrm>
            <a:off x="838200" y="546538"/>
            <a:ext cx="10515600" cy="5630425"/>
          </a:xfrm>
        </p:spPr>
        <p:txBody>
          <a:bodyPr/>
          <a:lstStyle/>
          <a:p>
            <a:pPr marL="0" indent="0">
              <a:buNone/>
            </a:pPr>
            <a:r>
              <a:rPr lang="en-US" dirty="0">
                <a:solidFill>
                  <a:srgbClr val="FF0000"/>
                </a:solidFill>
              </a:rPr>
              <a:t>Step #3</a:t>
            </a:r>
            <a:r>
              <a:rPr lang="en-US" dirty="0"/>
              <a:t>: Arranging variables and values involved.</a:t>
            </a:r>
          </a:p>
          <a:p>
            <a:r>
              <a:rPr lang="en-US" dirty="0"/>
              <a:t>When we arrange variables and values involved, it looks something like this.</a:t>
            </a:r>
          </a:p>
          <a:p>
            <a:endParaRPr lang="en-US" dirty="0"/>
          </a:p>
          <a:p>
            <a:endParaRPr lang="en-US" dirty="0"/>
          </a:p>
        </p:txBody>
      </p:sp>
      <p:pic>
        <p:nvPicPr>
          <p:cNvPr id="5" name="Picture 4" descr="A blue and white box with black text&#10;&#10;Description automatically generated">
            <a:extLst>
              <a:ext uri="{FF2B5EF4-FFF2-40B4-BE49-F238E27FC236}">
                <a16:creationId xmlns:a16="http://schemas.microsoft.com/office/drawing/2014/main" id="{9B67211E-87E1-08C8-5D35-D64C8409B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36" y="2079102"/>
            <a:ext cx="9461653" cy="1404617"/>
          </a:xfrm>
          <a:prstGeom prst="rect">
            <a:avLst/>
          </a:prstGeom>
        </p:spPr>
      </p:pic>
      <p:sp>
        <p:nvSpPr>
          <p:cNvPr id="8" name="TextBox 7">
            <a:extLst>
              <a:ext uri="{FF2B5EF4-FFF2-40B4-BE49-F238E27FC236}">
                <a16:creationId xmlns:a16="http://schemas.microsoft.com/office/drawing/2014/main" id="{AD7BB5E7-3D16-DFC3-AAD2-050F3FEA90AC}"/>
              </a:ext>
            </a:extLst>
          </p:cNvPr>
          <p:cNvSpPr txBox="1"/>
          <p:nvPr/>
        </p:nvSpPr>
        <p:spPr>
          <a:xfrm>
            <a:off x="1013435" y="3781390"/>
            <a:ext cx="9980385" cy="830997"/>
          </a:xfrm>
          <a:prstGeom prst="rect">
            <a:avLst/>
          </a:prstGeom>
          <a:noFill/>
        </p:spPr>
        <p:txBody>
          <a:bodyPr wrap="square">
            <a:spAutoFit/>
          </a:bodyPr>
          <a:lstStyle/>
          <a:p>
            <a:r>
              <a:rPr lang="en-US" sz="2400" dirty="0"/>
              <a:t>Now order the variables so that the one with the most number of values is first and the least is last.</a:t>
            </a:r>
          </a:p>
        </p:txBody>
      </p:sp>
      <p:pic>
        <p:nvPicPr>
          <p:cNvPr id="10" name="Picture 9">
            <a:extLst>
              <a:ext uri="{FF2B5EF4-FFF2-40B4-BE49-F238E27FC236}">
                <a16:creationId xmlns:a16="http://schemas.microsoft.com/office/drawing/2014/main" id="{60D2901B-950C-325D-9E24-F311A4978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37" y="4910058"/>
            <a:ext cx="8761588" cy="830996"/>
          </a:xfrm>
          <a:prstGeom prst="rect">
            <a:avLst/>
          </a:prstGeom>
        </p:spPr>
      </p:pic>
      <p:sp>
        <p:nvSpPr>
          <p:cNvPr id="11" name="Footer Placeholder 10">
            <a:extLst>
              <a:ext uri="{FF2B5EF4-FFF2-40B4-BE49-F238E27FC236}">
                <a16:creationId xmlns:a16="http://schemas.microsoft.com/office/drawing/2014/main" id="{4F154863-67C8-2791-5AA2-C43E3D6DD6ED}"/>
              </a:ext>
            </a:extLst>
          </p:cNvPr>
          <p:cNvSpPr>
            <a:spLocks noGrp="1"/>
          </p:cNvSpPr>
          <p:nvPr>
            <p:ph type="ftr" sz="quarter" idx="11"/>
          </p:nvPr>
        </p:nvSpPr>
        <p:spPr/>
        <p:txBody>
          <a:bodyPr/>
          <a:lstStyle/>
          <a:p>
            <a:r>
              <a:rPr lang="en-US"/>
              <a:t>CSE430, DSHR</a:t>
            </a:r>
          </a:p>
        </p:txBody>
      </p:sp>
      <p:sp>
        <p:nvSpPr>
          <p:cNvPr id="12" name="Slide Number Placeholder 11">
            <a:extLst>
              <a:ext uri="{FF2B5EF4-FFF2-40B4-BE49-F238E27FC236}">
                <a16:creationId xmlns:a16="http://schemas.microsoft.com/office/drawing/2014/main" id="{07A4F4F0-D579-3555-8BD8-A957EFA98E5E}"/>
              </a:ext>
            </a:extLst>
          </p:cNvPr>
          <p:cNvSpPr>
            <a:spLocks noGrp="1"/>
          </p:cNvSpPr>
          <p:nvPr>
            <p:ph type="sldNum" sz="quarter" idx="12"/>
          </p:nvPr>
        </p:nvSpPr>
        <p:spPr/>
        <p:txBody>
          <a:bodyPr/>
          <a:lstStyle/>
          <a:p>
            <a:fld id="{DA140137-66B2-400E-9BBA-AAA927792A15}" type="slidenum">
              <a:rPr lang="en-US" smtClean="0"/>
              <a:t>7</a:t>
            </a:fld>
            <a:endParaRPr lang="en-US"/>
          </a:p>
        </p:txBody>
      </p:sp>
    </p:spTree>
    <p:extLst>
      <p:ext uri="{BB962C8B-B14F-4D97-AF65-F5344CB8AC3E}">
        <p14:creationId xmlns:p14="http://schemas.microsoft.com/office/powerpoint/2010/main" val="1671460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2EEC6-3894-1BC9-CD86-9BCC1FAD26B1}"/>
              </a:ext>
            </a:extLst>
          </p:cNvPr>
          <p:cNvSpPr>
            <a:spLocks noGrp="1"/>
          </p:cNvSpPr>
          <p:nvPr>
            <p:ph idx="1"/>
          </p:nvPr>
        </p:nvSpPr>
        <p:spPr>
          <a:xfrm>
            <a:off x="838200" y="409903"/>
            <a:ext cx="10515600" cy="5767060"/>
          </a:xfrm>
        </p:spPr>
        <p:txBody>
          <a:bodyPr/>
          <a:lstStyle/>
          <a:p>
            <a:pPr marL="0" indent="0">
              <a:buNone/>
            </a:pPr>
            <a:r>
              <a:rPr lang="en-US" b="1" dirty="0">
                <a:solidFill>
                  <a:srgbClr val="FF0000"/>
                </a:solidFill>
                <a:effectLst/>
              </a:rPr>
              <a:t>Step #4</a:t>
            </a:r>
            <a:r>
              <a:rPr lang="en-US" b="1" dirty="0"/>
              <a:t>: Arrange variables to create a test suite</a:t>
            </a:r>
          </a:p>
          <a:p>
            <a:pPr marL="0" indent="0">
              <a:buNone/>
            </a:pPr>
            <a:r>
              <a:rPr lang="en-US" sz="2400" dirty="0"/>
              <a:t>Let’s start filling in the table column by column. Initially, the table should look something like this. The three values of Product (variable having the highest number of values) should be written two times each (two is the number of values of next highest variable i.e. Order category).</a:t>
            </a:r>
          </a:p>
          <a:p>
            <a:pPr marL="0" indent="0">
              <a:buNone/>
            </a:pPr>
            <a:endParaRPr lang="en-US" sz="2400" dirty="0"/>
          </a:p>
          <a:p>
            <a:pPr marL="0" indent="0">
              <a:buNone/>
            </a:pPr>
            <a:endParaRPr lang="en-US" sz="2400" dirty="0"/>
          </a:p>
        </p:txBody>
      </p:sp>
      <p:pic>
        <p:nvPicPr>
          <p:cNvPr id="5" name="Picture 4" descr="A blue and white registration table&#10;&#10;Description automatically generated">
            <a:extLst>
              <a:ext uri="{FF2B5EF4-FFF2-40B4-BE49-F238E27FC236}">
                <a16:creationId xmlns:a16="http://schemas.microsoft.com/office/drawing/2014/main" id="{0FD9B23A-3491-F93C-5043-35BB949D8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1803" y="2652652"/>
            <a:ext cx="8529124" cy="2567530"/>
          </a:xfrm>
          <a:prstGeom prst="rect">
            <a:avLst/>
          </a:prstGeom>
        </p:spPr>
      </p:pic>
      <p:sp>
        <p:nvSpPr>
          <p:cNvPr id="6" name="Footer Placeholder 5">
            <a:extLst>
              <a:ext uri="{FF2B5EF4-FFF2-40B4-BE49-F238E27FC236}">
                <a16:creationId xmlns:a16="http://schemas.microsoft.com/office/drawing/2014/main" id="{5FCA76FD-509A-3D06-5299-7A2889E5A40E}"/>
              </a:ext>
            </a:extLst>
          </p:cNvPr>
          <p:cNvSpPr>
            <a:spLocks noGrp="1"/>
          </p:cNvSpPr>
          <p:nvPr>
            <p:ph type="ftr" sz="quarter" idx="11"/>
          </p:nvPr>
        </p:nvSpPr>
        <p:spPr/>
        <p:txBody>
          <a:bodyPr/>
          <a:lstStyle/>
          <a:p>
            <a:r>
              <a:rPr lang="en-US"/>
              <a:t>CSE430, DSHR</a:t>
            </a:r>
          </a:p>
        </p:txBody>
      </p:sp>
      <p:sp>
        <p:nvSpPr>
          <p:cNvPr id="7" name="Slide Number Placeholder 6">
            <a:extLst>
              <a:ext uri="{FF2B5EF4-FFF2-40B4-BE49-F238E27FC236}">
                <a16:creationId xmlns:a16="http://schemas.microsoft.com/office/drawing/2014/main" id="{393BEECD-0317-0FDE-3011-159EDC72FB77}"/>
              </a:ext>
            </a:extLst>
          </p:cNvPr>
          <p:cNvSpPr>
            <a:spLocks noGrp="1"/>
          </p:cNvSpPr>
          <p:nvPr>
            <p:ph type="sldNum" sz="quarter" idx="12"/>
          </p:nvPr>
        </p:nvSpPr>
        <p:spPr/>
        <p:txBody>
          <a:bodyPr/>
          <a:lstStyle/>
          <a:p>
            <a:fld id="{DA140137-66B2-400E-9BBA-AAA927792A15}" type="slidenum">
              <a:rPr lang="en-US" smtClean="0"/>
              <a:t>8</a:t>
            </a:fld>
            <a:endParaRPr lang="en-US"/>
          </a:p>
        </p:txBody>
      </p:sp>
    </p:spTree>
    <p:extLst>
      <p:ext uri="{BB962C8B-B14F-4D97-AF65-F5344CB8AC3E}">
        <p14:creationId xmlns:p14="http://schemas.microsoft.com/office/powerpoint/2010/main" val="61725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1B46CC-2F2E-58D9-8734-5F964FE79600}"/>
              </a:ext>
            </a:extLst>
          </p:cNvPr>
          <p:cNvSpPr>
            <a:spLocks noGrp="1"/>
          </p:cNvSpPr>
          <p:nvPr>
            <p:ph idx="1"/>
          </p:nvPr>
        </p:nvSpPr>
        <p:spPr>
          <a:xfrm>
            <a:off x="838200" y="416689"/>
            <a:ext cx="10515600" cy="5760274"/>
          </a:xfrm>
        </p:spPr>
        <p:txBody>
          <a:bodyPr/>
          <a:lstStyle/>
          <a:p>
            <a:r>
              <a:rPr lang="en-US" dirty="0"/>
              <a:t>The Order Category column has two values. That’s how many times we need to insert the values of the first column, Product.</a:t>
            </a:r>
          </a:p>
          <a:p>
            <a:endParaRPr lang="en-US" dirty="0"/>
          </a:p>
        </p:txBody>
      </p:sp>
      <p:pic>
        <p:nvPicPr>
          <p:cNvPr id="5" name="Picture 4" descr="A blue and white table with white text&#10;&#10;Description automatically generated">
            <a:extLst>
              <a:ext uri="{FF2B5EF4-FFF2-40B4-BE49-F238E27FC236}">
                <a16:creationId xmlns:a16="http://schemas.microsoft.com/office/drawing/2014/main" id="{9136F4AF-6C2D-37BA-2B39-5A5C96851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2744" y="1733490"/>
            <a:ext cx="8486814" cy="2572292"/>
          </a:xfrm>
          <a:prstGeom prst="rect">
            <a:avLst/>
          </a:prstGeom>
        </p:spPr>
      </p:pic>
      <p:sp>
        <p:nvSpPr>
          <p:cNvPr id="6" name="Footer Placeholder 5">
            <a:extLst>
              <a:ext uri="{FF2B5EF4-FFF2-40B4-BE49-F238E27FC236}">
                <a16:creationId xmlns:a16="http://schemas.microsoft.com/office/drawing/2014/main" id="{4F34EF61-85C5-0172-5257-17F7B0082105}"/>
              </a:ext>
            </a:extLst>
          </p:cNvPr>
          <p:cNvSpPr>
            <a:spLocks noGrp="1"/>
          </p:cNvSpPr>
          <p:nvPr>
            <p:ph type="ftr" sz="quarter" idx="11"/>
          </p:nvPr>
        </p:nvSpPr>
        <p:spPr/>
        <p:txBody>
          <a:bodyPr/>
          <a:lstStyle/>
          <a:p>
            <a:r>
              <a:rPr lang="en-US"/>
              <a:t>CSE430, DSHR</a:t>
            </a:r>
          </a:p>
        </p:txBody>
      </p:sp>
      <p:sp>
        <p:nvSpPr>
          <p:cNvPr id="7" name="Slide Number Placeholder 6">
            <a:extLst>
              <a:ext uri="{FF2B5EF4-FFF2-40B4-BE49-F238E27FC236}">
                <a16:creationId xmlns:a16="http://schemas.microsoft.com/office/drawing/2014/main" id="{9C7A6F00-1DA7-D7A8-D4EE-49BE54AEDAA1}"/>
              </a:ext>
            </a:extLst>
          </p:cNvPr>
          <p:cNvSpPr>
            <a:spLocks noGrp="1"/>
          </p:cNvSpPr>
          <p:nvPr>
            <p:ph type="sldNum" sz="quarter" idx="12"/>
          </p:nvPr>
        </p:nvSpPr>
        <p:spPr/>
        <p:txBody>
          <a:bodyPr/>
          <a:lstStyle/>
          <a:p>
            <a:fld id="{DA140137-66B2-400E-9BBA-AAA927792A15}" type="slidenum">
              <a:rPr lang="en-US" smtClean="0"/>
              <a:t>9</a:t>
            </a:fld>
            <a:endParaRPr lang="en-US"/>
          </a:p>
        </p:txBody>
      </p:sp>
    </p:spTree>
    <p:extLst>
      <p:ext uri="{BB962C8B-B14F-4D97-AF65-F5344CB8AC3E}">
        <p14:creationId xmlns:p14="http://schemas.microsoft.com/office/powerpoint/2010/main" val="4046238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1033</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Pairwise Testing</vt:lpstr>
      <vt:lpstr>What is Pairwise Testing?</vt:lpstr>
      <vt:lpstr>PowerPoint Presentation</vt:lpstr>
      <vt:lpstr>Pairwise Testing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Pairwise Testing</dc:title>
  <dc:creator>Shamim Ripon</dc:creator>
  <cp:lastModifiedBy>Shamim Ripon</cp:lastModifiedBy>
  <cp:revision>4</cp:revision>
  <dcterms:created xsi:type="dcterms:W3CDTF">2023-07-29T20:31:31Z</dcterms:created>
  <dcterms:modified xsi:type="dcterms:W3CDTF">2023-07-30T07:36:26Z</dcterms:modified>
</cp:coreProperties>
</file>