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186a74d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186a74d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186a74d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186a74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186a74d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186a74d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186a74d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186a74d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0dd404cf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0dd404cf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0dd404cf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0dd404cf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0dd404cf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0dd404cf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0dd404cf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0dd404cf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0dd404cf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0dd404cf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0dd404c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0dd404c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0dd404c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0dd404c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0dd404cf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0dd404cf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0dd404c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0dd404c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0dd404cf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0dd404c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0dd404cf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0dd404cf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0dd404cf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0dd404cf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0dd404c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0dd404c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Verification and Validation</a:t>
            </a:r>
            <a:endParaRPr/>
          </a:p>
        </p:txBody>
      </p:sp>
      <p:sp>
        <p:nvSpPr>
          <p:cNvPr id="55" name="Google Shape;55;p13"/>
          <p:cNvSpPr txBox="1"/>
          <p:nvPr>
            <p:ph idx="1" type="subTitle"/>
          </p:nvPr>
        </p:nvSpPr>
        <p:spPr>
          <a:xfrm>
            <a:off x="311700" y="347707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Anika Tabassum</a:t>
            </a:r>
            <a:endParaRPr/>
          </a:p>
          <a:p>
            <a:pPr indent="0" lvl="0" marL="0" rtl="0" algn="ctr">
              <a:spcBef>
                <a:spcPts val="0"/>
              </a:spcBef>
              <a:spcAft>
                <a:spcPts val="0"/>
              </a:spcAft>
              <a:buNone/>
            </a:pPr>
            <a:r>
              <a:rPr lang="en"/>
              <a:t>Lecturer</a:t>
            </a:r>
            <a:endParaRPr/>
          </a:p>
          <a:p>
            <a:pPr indent="0" lvl="0" marL="0" rtl="0" algn="ctr">
              <a:spcBef>
                <a:spcPts val="0"/>
              </a:spcBef>
              <a:spcAft>
                <a:spcPts val="0"/>
              </a:spcAft>
              <a:buNone/>
            </a:pPr>
            <a:r>
              <a:rPr lang="en"/>
              <a:t>CSE, EWU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every requirement in SRS should be verified?</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Completeness:</a:t>
            </a:r>
            <a:endParaRPr b="1"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(a) Verify that all signifi cant requirements such as functionality, performance,  design constraints, attribute, or external interfaces are complete.</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(b) Check whether responses of every possible input (valid &amp; invalid) to the software have been defi ned.</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(c) Check whether fi gures and tables have been labeled and referenced completely.</a:t>
            </a:r>
            <a:endParaRPr sz="2000">
              <a:solidFill>
                <a:schemeClr val="dk1"/>
              </a:solidFill>
            </a:endParaRPr>
          </a:p>
          <a:p>
            <a:pPr indent="0" lvl="0" marL="0" rtl="0" algn="l">
              <a:spcBef>
                <a:spcPts val="1200"/>
              </a:spcBef>
              <a:spcAft>
                <a:spcPts val="1200"/>
              </a:spcAft>
              <a:buNone/>
            </a:pPr>
            <a:r>
              <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every requirement in SRS should be verified?</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dk1"/>
                </a:solidFill>
              </a:rPr>
              <a:t>Updation:</a:t>
            </a:r>
            <a:endParaRPr b="1"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(a) If the specification is a new one, then all the above mentioned steps and their feasibility should be verified.</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(b) If the specification is a change in an already mentioned specification, then we must verify that this change can be implemented in the current design.</a:t>
            </a:r>
            <a:endParaRPr sz="2000">
              <a:solidFill>
                <a:schemeClr val="dk1"/>
              </a:solidFill>
            </a:endParaRPr>
          </a:p>
          <a:p>
            <a:pPr indent="0" lvl="0" marL="0" rtl="0" algn="l">
              <a:spcBef>
                <a:spcPts val="1200"/>
              </a:spcBef>
              <a:spcAft>
                <a:spcPts val="1200"/>
              </a:spcAft>
              <a:buNone/>
            </a:pPr>
            <a:r>
              <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every requirement in SRS should be verified?</a:t>
            </a:r>
            <a:endParaRPr/>
          </a:p>
          <a:p>
            <a:pPr indent="0" lvl="0" marL="0" rtl="0" algn="l">
              <a:spcBef>
                <a:spcPts val="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Traceability:</a:t>
            </a:r>
            <a:endParaRPr b="1" sz="2000">
              <a:solidFill>
                <a:schemeClr val="dk1"/>
              </a:solidFill>
            </a:endParaRPr>
          </a:p>
          <a:p>
            <a:pPr indent="0" lvl="0" marL="0" rtl="0" algn="l">
              <a:spcBef>
                <a:spcPts val="1200"/>
              </a:spcBef>
              <a:spcAft>
                <a:spcPts val="0"/>
              </a:spcAft>
              <a:buClr>
                <a:schemeClr val="dk1"/>
              </a:buClr>
              <a:buSzPts val="1100"/>
              <a:buFont typeface="Arial"/>
              <a:buNone/>
            </a:pPr>
            <a:r>
              <a:rPr i="1" lang="en" sz="2000">
                <a:solidFill>
                  <a:schemeClr val="dk1"/>
                </a:solidFill>
              </a:rPr>
              <a:t>Backward traceability</a:t>
            </a:r>
            <a:r>
              <a:rPr lang="en" sz="2000">
                <a:solidFill>
                  <a:schemeClr val="dk1"/>
                </a:solidFill>
              </a:rPr>
              <a:t> Check that each requirement references its source in previous documents.</a:t>
            </a:r>
            <a:endParaRPr sz="2000">
              <a:solidFill>
                <a:schemeClr val="dk1"/>
              </a:solidFill>
            </a:endParaRPr>
          </a:p>
          <a:p>
            <a:pPr indent="0" lvl="0" marL="0" rtl="0" algn="l">
              <a:spcBef>
                <a:spcPts val="1200"/>
              </a:spcBef>
              <a:spcAft>
                <a:spcPts val="0"/>
              </a:spcAft>
              <a:buClr>
                <a:schemeClr val="dk1"/>
              </a:buClr>
              <a:buSzPts val="1100"/>
              <a:buFont typeface="Arial"/>
              <a:buNone/>
            </a:pPr>
            <a:r>
              <a:rPr i="1" lang="en" sz="2000">
                <a:solidFill>
                  <a:schemeClr val="dk1"/>
                </a:solidFill>
              </a:rPr>
              <a:t>Forward traceability</a:t>
            </a:r>
            <a:r>
              <a:rPr lang="en" sz="2000">
                <a:solidFill>
                  <a:schemeClr val="dk1"/>
                </a:solidFill>
              </a:rPr>
              <a:t> Check that each requirement has a unique name or reference number in all the documents. Forward traceability assumes more meaning than this, but for the sake of clarity, here it should be understood in the sense that every requirement has been recognized in other documents.</a:t>
            </a:r>
            <a:endParaRPr sz="2000">
              <a:solidFill>
                <a:schemeClr val="dk1"/>
              </a:solidFill>
            </a:endParaRPr>
          </a:p>
          <a:p>
            <a:pPr indent="0" lvl="0" marL="0" rtl="0" algn="l">
              <a:spcBef>
                <a:spcPts val="1200"/>
              </a:spcBef>
              <a:spcAft>
                <a:spcPts val="1200"/>
              </a:spcAft>
              <a:buNone/>
            </a:pPr>
            <a:r>
              <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VERIFY HIGH-LEVEL DESIGN?</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 sz="2200">
                <a:solidFill>
                  <a:schemeClr val="dk1"/>
                </a:solidFill>
              </a:rPr>
              <a:t>Data Design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Architectural Design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Interface Design</a:t>
            </a:r>
            <a:endParaRPr sz="2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VERIFY LOW-LEVEL DESIGN?</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rPr>
              <a:t>􀂄 Verify the SRS of each module.</a:t>
            </a:r>
            <a:endParaRPr sz="2200">
              <a:solidFill>
                <a:schemeClr val="dk1"/>
              </a:solidFill>
            </a:endParaRPr>
          </a:p>
          <a:p>
            <a:pPr indent="0" lvl="0" marL="0" rtl="0" algn="l">
              <a:spcBef>
                <a:spcPts val="1200"/>
              </a:spcBef>
              <a:spcAft>
                <a:spcPts val="0"/>
              </a:spcAft>
              <a:buClr>
                <a:schemeClr val="dk1"/>
              </a:buClr>
              <a:buSzPts val="1100"/>
              <a:buFont typeface="Arial"/>
              <a:buNone/>
            </a:pPr>
            <a:r>
              <a:rPr lang="en" sz="2200">
                <a:solidFill>
                  <a:schemeClr val="dk1"/>
                </a:solidFill>
              </a:rPr>
              <a:t>􀂄 Verify the SDD of each module.</a:t>
            </a:r>
            <a:endParaRPr sz="2200">
              <a:solidFill>
                <a:schemeClr val="dk1"/>
              </a:solidFill>
            </a:endParaRPr>
          </a:p>
          <a:p>
            <a:pPr indent="0" lvl="0" marL="0" rtl="0" algn="l">
              <a:spcBef>
                <a:spcPts val="1200"/>
              </a:spcBef>
              <a:spcAft>
                <a:spcPts val="0"/>
              </a:spcAft>
              <a:buClr>
                <a:schemeClr val="dk1"/>
              </a:buClr>
              <a:buSzPts val="1100"/>
              <a:buFont typeface="Arial"/>
              <a:buNone/>
            </a:pPr>
            <a:r>
              <a:rPr lang="en" sz="2200">
                <a:solidFill>
                  <a:schemeClr val="dk1"/>
                </a:solidFill>
              </a:rPr>
              <a:t>􀂄 In LLD, data structures, interfaces, and algorithms are represented by design notations; verify the consistency of every item with their design notations.</a:t>
            </a:r>
            <a:endParaRPr sz="2200">
              <a:solidFill>
                <a:schemeClr val="dk1"/>
              </a:solidFill>
            </a:endParaRPr>
          </a:p>
          <a:p>
            <a:pPr indent="0" lvl="0" marL="0" rtl="0" algn="l">
              <a:spcBef>
                <a:spcPts val="1200"/>
              </a:spcBef>
              <a:spcAft>
                <a:spcPts val="1200"/>
              </a:spcAft>
              <a:buNone/>
            </a:pPr>
            <a:r>
              <a:t/>
            </a:r>
            <a:endParaRPr sz="2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VERIFY CODE?</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rPr>
              <a:t>􀂄 Check that every design </a:t>
            </a:r>
            <a:r>
              <a:rPr lang="en" sz="2200">
                <a:solidFill>
                  <a:schemeClr val="dk1"/>
                </a:solidFill>
              </a:rPr>
              <a:t>specification</a:t>
            </a:r>
            <a:r>
              <a:rPr lang="en" sz="2200">
                <a:solidFill>
                  <a:schemeClr val="dk1"/>
                </a:solidFill>
              </a:rPr>
              <a:t> in HLD and LLD has been coded using traceability matrix.</a:t>
            </a:r>
            <a:endParaRPr sz="2200">
              <a:solidFill>
                <a:schemeClr val="dk1"/>
              </a:solidFill>
            </a:endParaRPr>
          </a:p>
          <a:p>
            <a:pPr indent="0" lvl="0" marL="0" rtl="0" algn="l">
              <a:spcBef>
                <a:spcPts val="1200"/>
              </a:spcBef>
              <a:spcAft>
                <a:spcPts val="0"/>
              </a:spcAft>
              <a:buNone/>
            </a:pPr>
            <a:r>
              <a:rPr lang="en" sz="2200">
                <a:solidFill>
                  <a:schemeClr val="dk1"/>
                </a:solidFill>
              </a:rPr>
              <a:t>􀂄 Examine the code against a language </a:t>
            </a:r>
            <a:r>
              <a:rPr lang="en" sz="2200">
                <a:solidFill>
                  <a:schemeClr val="dk1"/>
                </a:solidFill>
              </a:rPr>
              <a:t>specification</a:t>
            </a:r>
            <a:r>
              <a:rPr lang="en" sz="2200">
                <a:solidFill>
                  <a:schemeClr val="dk1"/>
                </a:solidFill>
              </a:rPr>
              <a:t> checklist.</a:t>
            </a:r>
            <a:endParaRPr sz="2200">
              <a:solidFill>
                <a:schemeClr val="dk1"/>
              </a:solidFill>
            </a:endParaRPr>
          </a:p>
          <a:p>
            <a:pPr indent="0" lvl="0" marL="0" rtl="0" algn="l">
              <a:spcBef>
                <a:spcPts val="1200"/>
              </a:spcBef>
              <a:spcAft>
                <a:spcPts val="1200"/>
              </a:spcAft>
              <a:buNone/>
            </a:pPr>
            <a:r>
              <a:rPr lang="en" sz="2200">
                <a:solidFill>
                  <a:schemeClr val="dk1"/>
                </a:solidFill>
              </a:rPr>
              <a:t>􀂄 Code </a:t>
            </a:r>
            <a:r>
              <a:rPr lang="en" sz="2200">
                <a:solidFill>
                  <a:schemeClr val="dk1"/>
                </a:solidFill>
              </a:rPr>
              <a:t>verification</a:t>
            </a:r>
            <a:r>
              <a:rPr lang="en" sz="2200">
                <a:solidFill>
                  <a:schemeClr val="dk1"/>
                </a:solidFill>
              </a:rPr>
              <a:t> can be done most </a:t>
            </a:r>
            <a:r>
              <a:rPr lang="en" sz="2200">
                <a:solidFill>
                  <a:schemeClr val="dk1"/>
                </a:solidFill>
              </a:rPr>
              <a:t>efficiently</a:t>
            </a:r>
            <a:r>
              <a:rPr lang="en" sz="2200">
                <a:solidFill>
                  <a:schemeClr val="dk1"/>
                </a:solidFill>
              </a:rPr>
              <a:t> by the developer, as he has prepared the code. He can verify every statement, control structure, loop, and logic such that every possible method of execution is tested.</a:t>
            </a:r>
            <a:endParaRPr sz="2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TO VERIFY CODE?</a:t>
            </a:r>
            <a:endParaRPr/>
          </a:p>
          <a:p>
            <a:pPr indent="0" lvl="0" marL="0" rtl="0" algn="l">
              <a:spcBef>
                <a:spcPts val="0"/>
              </a:spcBef>
              <a:spcAft>
                <a:spcPts val="0"/>
              </a:spcAft>
              <a:buNone/>
            </a:pPr>
            <a:r>
              <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Two kinds of techniques are used to verify the coding: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(a) static testing, and (b) dynamic testing.</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Static testing techniques</a:t>
            </a:r>
            <a:r>
              <a:rPr lang="en">
                <a:solidFill>
                  <a:schemeClr val="dk1"/>
                </a:solidFill>
              </a:rPr>
              <a:t> This technique does not involve actual execution. It considers only static analysis of the code or some form of conceptual execution of the code.</a:t>
            </a:r>
            <a:endParaRPr>
              <a:solidFill>
                <a:schemeClr val="dk1"/>
              </a:solidFill>
            </a:endParaRPr>
          </a:p>
          <a:p>
            <a:pPr indent="0" lvl="0" marL="0" rtl="0" algn="l">
              <a:spcBef>
                <a:spcPts val="1200"/>
              </a:spcBef>
              <a:spcAft>
                <a:spcPts val="1200"/>
              </a:spcAft>
              <a:buNone/>
            </a:pPr>
            <a:r>
              <a:rPr b="1" lang="en">
                <a:solidFill>
                  <a:schemeClr val="dk1"/>
                </a:solidFill>
              </a:rPr>
              <a:t>Dynamic testing techniques</a:t>
            </a:r>
            <a:r>
              <a:rPr lang="en">
                <a:solidFill>
                  <a:schemeClr val="dk1"/>
                </a:solidFill>
              </a:rPr>
              <a:t> It is complementary to the static testing technique. It executes the code on some test data. The developer is the key person in this process who can verify the code of his module by using the dynamic testing technique.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700">
                <a:solidFill>
                  <a:schemeClr val="dk1"/>
                </a:solidFill>
              </a:rPr>
              <a:t>What is the need for validation?</a:t>
            </a:r>
            <a:endParaRPr sz="1700">
              <a:solidFill>
                <a:schemeClr val="dk1"/>
              </a:solidFill>
            </a:endParaRPr>
          </a:p>
          <a:p>
            <a:pPr indent="0" lvl="0" marL="0" rtl="0" algn="l">
              <a:lnSpc>
                <a:spcPct val="95000"/>
              </a:lnSpc>
              <a:spcBef>
                <a:spcPts val="1200"/>
              </a:spcBef>
              <a:spcAft>
                <a:spcPts val="0"/>
              </a:spcAft>
              <a:buClr>
                <a:schemeClr val="dk1"/>
              </a:buClr>
              <a:buSzPts val="852"/>
              <a:buFont typeface="Arial"/>
              <a:buNone/>
            </a:pPr>
            <a:r>
              <a:rPr lang="en" sz="1700">
                <a:solidFill>
                  <a:schemeClr val="dk1"/>
                </a:solidFill>
              </a:rPr>
              <a:t>􀂄 To determine whether the product </a:t>
            </a:r>
            <a:r>
              <a:rPr lang="en" sz="1700">
                <a:solidFill>
                  <a:schemeClr val="dk1"/>
                </a:solidFill>
              </a:rPr>
              <a:t>satisfies</a:t>
            </a:r>
            <a:r>
              <a:rPr lang="en" sz="1700">
                <a:solidFill>
                  <a:schemeClr val="dk1"/>
                </a:solidFill>
              </a:rPr>
              <a:t> the users’ requirements, as stated in the requirement </a:t>
            </a:r>
            <a:r>
              <a:rPr lang="en" sz="1700">
                <a:solidFill>
                  <a:schemeClr val="dk1"/>
                </a:solidFill>
              </a:rPr>
              <a:t>specification</a:t>
            </a:r>
            <a:r>
              <a:rPr lang="en" sz="1700">
                <a:solidFill>
                  <a:schemeClr val="dk1"/>
                </a:solidFill>
              </a:rPr>
              <a:t>.</a:t>
            </a:r>
            <a:endParaRPr sz="1700">
              <a:solidFill>
                <a:schemeClr val="dk1"/>
              </a:solidFill>
            </a:endParaRPr>
          </a:p>
          <a:p>
            <a:pPr indent="0" lvl="0" marL="0" rtl="0" algn="l">
              <a:lnSpc>
                <a:spcPct val="95000"/>
              </a:lnSpc>
              <a:spcBef>
                <a:spcPts val="1200"/>
              </a:spcBef>
              <a:spcAft>
                <a:spcPts val="0"/>
              </a:spcAft>
              <a:buClr>
                <a:schemeClr val="dk1"/>
              </a:buClr>
              <a:buSzPts val="852"/>
              <a:buFont typeface="Arial"/>
              <a:buNone/>
            </a:pPr>
            <a:r>
              <a:rPr lang="en" sz="1700">
                <a:solidFill>
                  <a:schemeClr val="dk1"/>
                </a:solidFill>
              </a:rPr>
              <a:t>􀂄 To determine whether the product’s actual behaviour matches the desired behaviour, as described in the functional design </a:t>
            </a:r>
            <a:r>
              <a:rPr lang="en" sz="1700">
                <a:solidFill>
                  <a:schemeClr val="dk1"/>
                </a:solidFill>
              </a:rPr>
              <a:t>specification</a:t>
            </a:r>
            <a:r>
              <a:rPr lang="en" sz="1700">
                <a:solidFill>
                  <a:schemeClr val="dk1"/>
                </a:solidFill>
              </a:rPr>
              <a:t>.</a:t>
            </a:r>
            <a:endParaRPr sz="1700">
              <a:solidFill>
                <a:schemeClr val="dk1"/>
              </a:solidFill>
            </a:endParaRPr>
          </a:p>
          <a:p>
            <a:pPr indent="0" lvl="0" marL="0" rtl="0" algn="l">
              <a:lnSpc>
                <a:spcPct val="95000"/>
              </a:lnSpc>
              <a:spcBef>
                <a:spcPts val="1200"/>
              </a:spcBef>
              <a:spcAft>
                <a:spcPts val="0"/>
              </a:spcAft>
              <a:buClr>
                <a:schemeClr val="dk1"/>
              </a:buClr>
              <a:buSzPts val="852"/>
              <a:buFont typeface="Arial"/>
              <a:buNone/>
            </a:pPr>
            <a:r>
              <a:rPr lang="en" sz="1700">
                <a:solidFill>
                  <a:schemeClr val="dk1"/>
                </a:solidFill>
              </a:rPr>
              <a:t>􀂄 It is not always certain that all the stages till coding are bug-free. The bugs that are still present in the software after the coding phase need to be uncovered.</a:t>
            </a:r>
            <a:endParaRPr sz="1700">
              <a:solidFill>
                <a:schemeClr val="dk1"/>
              </a:solidFill>
            </a:endParaRPr>
          </a:p>
          <a:p>
            <a:pPr indent="0" lvl="0" marL="0" rtl="0" algn="l">
              <a:lnSpc>
                <a:spcPct val="95000"/>
              </a:lnSpc>
              <a:spcBef>
                <a:spcPts val="1200"/>
              </a:spcBef>
              <a:spcAft>
                <a:spcPts val="0"/>
              </a:spcAft>
              <a:buClr>
                <a:schemeClr val="dk1"/>
              </a:buClr>
              <a:buSzPts val="852"/>
              <a:buFont typeface="Arial"/>
              <a:buNone/>
            </a:pPr>
            <a:r>
              <a:rPr lang="en" sz="1700">
                <a:solidFill>
                  <a:schemeClr val="dk1"/>
                </a:solidFill>
              </a:rPr>
              <a:t>􀂄 Validation testing provides the last chance to discover bugs, otherwise these bugs will move to the final product released to the customer.</a:t>
            </a:r>
            <a:endParaRPr sz="1700">
              <a:solidFill>
                <a:schemeClr val="dk1"/>
              </a:solidFill>
            </a:endParaRPr>
          </a:p>
          <a:p>
            <a:pPr indent="0" lvl="0" marL="0" rtl="0" algn="l">
              <a:lnSpc>
                <a:spcPct val="95000"/>
              </a:lnSpc>
              <a:spcBef>
                <a:spcPts val="1200"/>
              </a:spcBef>
              <a:spcAft>
                <a:spcPts val="0"/>
              </a:spcAft>
              <a:buClr>
                <a:schemeClr val="dk1"/>
              </a:buClr>
              <a:buSzPts val="852"/>
              <a:buFont typeface="Arial"/>
              <a:buNone/>
            </a:pPr>
            <a:r>
              <a:rPr lang="en" sz="1700">
                <a:solidFill>
                  <a:schemeClr val="dk1"/>
                </a:solidFill>
              </a:rPr>
              <a:t>􀂄 Validation enhances the quality of software.</a:t>
            </a:r>
            <a:endParaRPr sz="1700">
              <a:solidFill>
                <a:schemeClr val="dk1"/>
              </a:solidFill>
            </a:endParaRPr>
          </a:p>
          <a:p>
            <a:pPr indent="0" lvl="0" marL="0" rtl="0" algn="l">
              <a:lnSpc>
                <a:spcPct val="95000"/>
              </a:lnSpc>
              <a:spcBef>
                <a:spcPts val="1200"/>
              </a:spcBef>
              <a:spcAft>
                <a:spcPts val="1200"/>
              </a:spcAft>
              <a:buSzPts val="852"/>
              <a:buNone/>
            </a:pPr>
            <a:r>
              <a:t/>
            </a:r>
            <a:endParaRPr sz="17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ACTIVITIES</a:t>
            </a:r>
            <a:endParaRPr/>
          </a:p>
        </p:txBody>
      </p:sp>
      <p:sp>
        <p:nvSpPr>
          <p:cNvPr id="157" name="Google Shape;157;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dk1"/>
                </a:solidFill>
              </a:rPr>
              <a:t>Validation Test Plan: </a:t>
            </a:r>
            <a:endParaRPr sz="2200">
              <a:solidFill>
                <a:schemeClr val="dk1"/>
              </a:solidFill>
            </a:endParaRPr>
          </a:p>
          <a:p>
            <a:pPr indent="-368300" lvl="0" marL="457200" rtl="0" algn="l">
              <a:spcBef>
                <a:spcPts val="1200"/>
              </a:spcBef>
              <a:spcAft>
                <a:spcPts val="0"/>
              </a:spcAft>
              <a:buClr>
                <a:schemeClr val="dk1"/>
              </a:buClr>
              <a:buSzPts val="2200"/>
              <a:buChar char="●"/>
            </a:pPr>
            <a:r>
              <a:rPr lang="en" sz="2200">
                <a:solidFill>
                  <a:schemeClr val="dk1"/>
                </a:solidFill>
              </a:rPr>
              <a:t>Acceptance test plan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System test plan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Function test plan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Integration test plan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Unit test plan</a:t>
            </a:r>
            <a:endParaRPr sz="2200">
              <a:solidFill>
                <a:schemeClr val="dk1"/>
              </a:solidFill>
            </a:endParaRPr>
          </a:p>
        </p:txBody>
      </p:sp>
      <p:sp>
        <p:nvSpPr>
          <p:cNvPr id="158" name="Google Shape;158;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Validation Test Execution</a:t>
            </a:r>
            <a:endParaRPr sz="2200">
              <a:solidFill>
                <a:schemeClr val="dk1"/>
              </a:solidFill>
            </a:endParaRPr>
          </a:p>
          <a:p>
            <a:pPr indent="-368300" lvl="0" marL="457200" rtl="0" algn="l">
              <a:spcBef>
                <a:spcPts val="1200"/>
              </a:spcBef>
              <a:spcAft>
                <a:spcPts val="0"/>
              </a:spcAft>
              <a:buClr>
                <a:schemeClr val="dk1"/>
              </a:buClr>
              <a:buSzPts val="2200"/>
              <a:buChar char="●"/>
            </a:pPr>
            <a:r>
              <a:rPr lang="en" sz="2200">
                <a:solidFill>
                  <a:schemeClr val="dk1"/>
                </a:solidFill>
              </a:rPr>
              <a:t>Unit validation testing</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Integration testing</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Function testing</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System testing</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Acceptance testing</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Installation testing</a:t>
            </a:r>
            <a:endParaRPr sz="2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V-Testing</a:t>
            </a:r>
            <a:endParaRPr/>
          </a:p>
        </p:txBody>
      </p:sp>
      <p:pic>
        <p:nvPicPr>
          <p:cNvPr id="61" name="Google Shape;61;p14"/>
          <p:cNvPicPr preferRelativeResize="0"/>
          <p:nvPr/>
        </p:nvPicPr>
        <p:blipFill>
          <a:blip r:embed="rId3">
            <a:alphaModFix/>
          </a:blip>
          <a:stretch>
            <a:fillRect/>
          </a:stretch>
        </p:blipFill>
        <p:spPr>
          <a:xfrm>
            <a:off x="944775" y="1338550"/>
            <a:ext cx="6421925" cy="349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AND VALIDATION (V&amp;V) ACTIVITIES</a:t>
            </a:r>
            <a:endParaRPr/>
          </a:p>
        </p:txBody>
      </p:sp>
      <p:pic>
        <p:nvPicPr>
          <p:cNvPr id="67" name="Google Shape;67;p15"/>
          <p:cNvPicPr preferRelativeResize="0"/>
          <p:nvPr/>
        </p:nvPicPr>
        <p:blipFill>
          <a:blip r:embed="rId3">
            <a:alphaModFix/>
          </a:blip>
          <a:stretch>
            <a:fillRect/>
          </a:stretch>
        </p:blipFill>
        <p:spPr>
          <a:xfrm>
            <a:off x="3283175" y="1163675"/>
            <a:ext cx="2007675" cy="3859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00">
                <a:solidFill>
                  <a:schemeClr val="dk1"/>
                </a:solidFill>
              </a:rPr>
              <a:t>Verification is needed for the following:</a:t>
            </a:r>
            <a:endParaRPr sz="2200">
              <a:solidFill>
                <a:schemeClr val="dk1"/>
              </a:solidFill>
            </a:endParaRPr>
          </a:p>
          <a:p>
            <a:pPr indent="-368300" lvl="0" marL="457200" rtl="0" algn="l">
              <a:spcBef>
                <a:spcPts val="1200"/>
              </a:spcBef>
              <a:spcAft>
                <a:spcPts val="0"/>
              </a:spcAft>
              <a:buClr>
                <a:schemeClr val="dk1"/>
              </a:buClr>
              <a:buSzPts val="2200"/>
              <a:buChar char="❏"/>
            </a:pPr>
            <a:r>
              <a:rPr lang="en" sz="2200">
                <a:solidFill>
                  <a:schemeClr val="dk1"/>
                </a:solidFill>
              </a:rPr>
              <a:t>If verification is not performed at early stages, there are always a chance of mismatch between the required product and the delivered product.</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Verification</a:t>
            </a:r>
            <a:r>
              <a:rPr lang="en" sz="2200">
                <a:solidFill>
                  <a:schemeClr val="dk1"/>
                </a:solidFill>
              </a:rPr>
              <a:t> exposes more errors.</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Early </a:t>
            </a:r>
            <a:r>
              <a:rPr lang="en" sz="2200">
                <a:solidFill>
                  <a:schemeClr val="dk1"/>
                </a:solidFill>
              </a:rPr>
              <a:t>verification</a:t>
            </a:r>
            <a:r>
              <a:rPr lang="en" sz="2200">
                <a:solidFill>
                  <a:schemeClr val="dk1"/>
                </a:solidFill>
              </a:rPr>
              <a:t> decreases the cost of fixing bugs.</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Early </a:t>
            </a:r>
            <a:r>
              <a:rPr lang="en" sz="2200">
                <a:solidFill>
                  <a:schemeClr val="dk1"/>
                </a:solidFill>
              </a:rPr>
              <a:t>verification</a:t>
            </a:r>
            <a:r>
              <a:rPr lang="en" sz="2200">
                <a:solidFill>
                  <a:schemeClr val="dk1"/>
                </a:solidFill>
              </a:rPr>
              <a:t> enhances the quality of software.</a:t>
            </a:r>
            <a:endParaRPr sz="2200">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he goals of verification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Everything Must be Verified: </a:t>
            </a:r>
            <a:r>
              <a:rPr lang="en">
                <a:solidFill>
                  <a:schemeClr val="dk1"/>
                </a:solidFill>
              </a:rPr>
              <a:t> In principle, all the SDLC phases and all the products of these processes must be </a:t>
            </a:r>
            <a:r>
              <a:rPr lang="en">
                <a:solidFill>
                  <a:schemeClr val="dk1"/>
                </a:solidFill>
              </a:rPr>
              <a:t>verified</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Results of Verification May Not be Binary: </a:t>
            </a:r>
            <a:r>
              <a:rPr lang="en">
                <a:solidFill>
                  <a:schemeClr val="dk1"/>
                </a:solidFill>
              </a:rPr>
              <a:t>Verification</a:t>
            </a:r>
            <a:r>
              <a:rPr lang="en">
                <a:solidFill>
                  <a:schemeClr val="dk1"/>
                </a:solidFill>
              </a:rPr>
              <a:t> may not just be the acceptance or rejection of a product. For example, sometimes correctness of a requirement cannot be rejected or accepted outright, but can be accepted with a degree of satisfaction or rejected with a certain degree of </a:t>
            </a:r>
            <a:r>
              <a:rPr lang="en">
                <a:solidFill>
                  <a:schemeClr val="dk1"/>
                </a:solidFill>
              </a:rPr>
              <a:t>modification</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Even Implicit Qualities Must be Verified: </a:t>
            </a:r>
            <a:r>
              <a:rPr lang="en">
                <a:solidFill>
                  <a:schemeClr val="dk1"/>
                </a:solidFill>
              </a:rPr>
              <a:t>The qualities desired in the software are explicitly stated in the SRS. But those requirements which are implicit and not mentioned anywhere must also be verified.</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VERIFICATION ACTIVITIES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 sz="2200">
                <a:solidFill>
                  <a:schemeClr val="dk1"/>
                </a:solidFill>
              </a:rPr>
              <a:t>Verification</a:t>
            </a:r>
            <a:r>
              <a:rPr lang="en" sz="2200">
                <a:solidFill>
                  <a:schemeClr val="dk1"/>
                </a:solidFill>
              </a:rPr>
              <a:t> of Requirements and Objectives</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Verification</a:t>
            </a:r>
            <a:r>
              <a:rPr lang="en" sz="2200">
                <a:solidFill>
                  <a:schemeClr val="dk1"/>
                </a:solidFill>
              </a:rPr>
              <a:t> of High-Level Design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Verification</a:t>
            </a:r>
            <a:r>
              <a:rPr lang="en" sz="2200">
                <a:solidFill>
                  <a:schemeClr val="dk1"/>
                </a:solidFill>
              </a:rPr>
              <a:t> of Low-Level Design</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Verification</a:t>
            </a:r>
            <a:r>
              <a:rPr lang="en" sz="2200">
                <a:solidFill>
                  <a:schemeClr val="dk1"/>
                </a:solidFill>
              </a:rPr>
              <a:t> of Coding (Unit </a:t>
            </a:r>
            <a:r>
              <a:rPr lang="en" sz="2200">
                <a:solidFill>
                  <a:schemeClr val="dk1"/>
                </a:solidFill>
              </a:rPr>
              <a:t>Verification</a:t>
            </a:r>
            <a:r>
              <a:rPr lang="en" sz="2200">
                <a:solidFill>
                  <a:schemeClr val="dk1"/>
                </a:solidFill>
              </a:rPr>
              <a:t>)</a:t>
            </a:r>
            <a:endParaRPr sz="2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every requirement in SRS should be verified?</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Correctness:</a:t>
            </a:r>
            <a:endParaRPr b="1">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(a) Testers should refer to other documentations or applicable standards and compare the specified requirement with them.</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(b) Testers can interact with customers or users, if requirements are not well-understood.</a:t>
            </a:r>
            <a:endParaRPr>
              <a:solidFill>
                <a:schemeClr val="dk1"/>
              </a:solidFill>
            </a:endParaRPr>
          </a:p>
          <a:p>
            <a:pPr indent="0" lvl="0" marL="0" rtl="0" algn="l">
              <a:spcBef>
                <a:spcPts val="1200"/>
              </a:spcBef>
              <a:spcAft>
                <a:spcPts val="1200"/>
              </a:spcAft>
              <a:buNone/>
            </a:pPr>
            <a:r>
              <a:rPr lang="en">
                <a:solidFill>
                  <a:schemeClr val="dk1"/>
                </a:solidFill>
              </a:rPr>
              <a:t>(c) Testers should check the correctness in the sense of realistic requirement. If the tester feels that a requirement cannot be realized using existing hardware and software technology, it means that it is unrealistic. In that case, the requirement should either be updated or removed from SRS.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every requirement in SRS should be verified?</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chemeClr val="dk1"/>
                </a:solidFill>
              </a:rPr>
              <a:t>Unambiguous:</a:t>
            </a:r>
            <a:endParaRPr b="1" sz="2200">
              <a:solidFill>
                <a:schemeClr val="dk1"/>
              </a:solidFill>
            </a:endParaRPr>
          </a:p>
          <a:p>
            <a:pPr indent="0" lvl="0" marL="0" rtl="0" algn="l">
              <a:spcBef>
                <a:spcPts val="1200"/>
              </a:spcBef>
              <a:spcAft>
                <a:spcPts val="0"/>
              </a:spcAft>
              <a:buClr>
                <a:schemeClr val="dk1"/>
              </a:buClr>
              <a:buSzPts val="1100"/>
              <a:buFont typeface="Arial"/>
              <a:buNone/>
            </a:pPr>
            <a:r>
              <a:rPr lang="en" sz="2200">
                <a:solidFill>
                  <a:schemeClr val="dk1"/>
                </a:solidFill>
              </a:rPr>
              <a:t>(a) Every requirement has only one interpretation.</a:t>
            </a:r>
            <a:endParaRPr sz="2200">
              <a:solidFill>
                <a:schemeClr val="dk1"/>
              </a:solidFill>
            </a:endParaRPr>
          </a:p>
          <a:p>
            <a:pPr indent="0" lvl="0" marL="0" rtl="0" algn="l">
              <a:spcBef>
                <a:spcPts val="1200"/>
              </a:spcBef>
              <a:spcAft>
                <a:spcPts val="0"/>
              </a:spcAft>
              <a:buClr>
                <a:schemeClr val="dk1"/>
              </a:buClr>
              <a:buSzPts val="1100"/>
              <a:buFont typeface="Arial"/>
              <a:buNone/>
            </a:pPr>
            <a:r>
              <a:rPr lang="en" sz="2200">
                <a:solidFill>
                  <a:schemeClr val="dk1"/>
                </a:solidFill>
              </a:rPr>
              <a:t>(b) Each characteristic of the fi nal product is described using a single unique term.</a:t>
            </a:r>
            <a:endParaRPr sz="2200">
              <a:solidFill>
                <a:schemeClr val="dk1"/>
              </a:solidFill>
            </a:endParaRPr>
          </a:p>
          <a:p>
            <a:pPr indent="0" lvl="0" marL="0" rtl="0" algn="l">
              <a:spcBef>
                <a:spcPts val="1200"/>
              </a:spcBef>
              <a:spcAft>
                <a:spcPts val="1200"/>
              </a:spcAft>
              <a:buNone/>
            </a:pPr>
            <a:r>
              <a:t/>
            </a:r>
            <a:endParaRPr sz="2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every requirement in SRS should be verified?</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Consistent:</a:t>
            </a:r>
            <a:endParaRPr b="1">
              <a:solidFill>
                <a:schemeClr val="dk1"/>
              </a:solidFill>
            </a:endParaRPr>
          </a:p>
          <a:p>
            <a:pPr indent="0" lvl="0" marL="0" rtl="0" algn="l">
              <a:spcBef>
                <a:spcPts val="1200"/>
              </a:spcBef>
              <a:spcAft>
                <a:spcPts val="0"/>
              </a:spcAft>
              <a:buNone/>
            </a:pPr>
            <a:r>
              <a:rPr lang="en">
                <a:solidFill>
                  <a:schemeClr val="dk1"/>
                </a:solidFill>
              </a:rPr>
              <a:t>(a) Real-world objects confl ict, for example, one specification recommends mouse for input, another recommends joystick.</a:t>
            </a:r>
            <a:endParaRPr>
              <a:solidFill>
                <a:schemeClr val="dk1"/>
              </a:solidFill>
            </a:endParaRPr>
          </a:p>
          <a:p>
            <a:pPr indent="0" lvl="0" marL="0" rtl="0" algn="l">
              <a:spcBef>
                <a:spcPts val="1200"/>
              </a:spcBef>
              <a:spcAft>
                <a:spcPts val="0"/>
              </a:spcAft>
              <a:buNone/>
            </a:pPr>
            <a:r>
              <a:rPr lang="en">
                <a:solidFill>
                  <a:schemeClr val="dk1"/>
                </a:solidFill>
              </a:rPr>
              <a:t>(b) Logical conflict between two specified actions, e.g. one specification requires the function to perform square root, while another specification requires the same function to perform square operation.</a:t>
            </a:r>
            <a:endParaRPr>
              <a:solidFill>
                <a:schemeClr val="dk1"/>
              </a:solidFill>
            </a:endParaRPr>
          </a:p>
          <a:p>
            <a:pPr indent="0" lvl="0" marL="0" rtl="0" algn="l">
              <a:spcBef>
                <a:spcPts val="1200"/>
              </a:spcBef>
              <a:spcAft>
                <a:spcPts val="1200"/>
              </a:spcAft>
              <a:buNone/>
            </a:pPr>
            <a:r>
              <a:rPr lang="en">
                <a:solidFill>
                  <a:schemeClr val="dk1"/>
                </a:solidFill>
              </a:rPr>
              <a:t>(c) Conflicts in terminology should also be verified. For example, at oneplace, the term process is used while at another place, it has been termed as task or module.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