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3" r:id="rId1"/>
  </p:sldMasterIdLst>
  <p:notesMasterIdLst>
    <p:notesMasterId r:id="rId30"/>
  </p:notesMasterIdLst>
  <p:handoutMasterIdLst>
    <p:handoutMasterId r:id="rId31"/>
  </p:handoutMasterIdLst>
  <p:sldIdLst>
    <p:sldId id="390" r:id="rId2"/>
    <p:sldId id="503" r:id="rId3"/>
    <p:sldId id="504" r:id="rId4"/>
    <p:sldId id="526" r:id="rId5"/>
    <p:sldId id="505" r:id="rId6"/>
    <p:sldId id="527" r:id="rId7"/>
    <p:sldId id="524" r:id="rId8"/>
    <p:sldId id="513" r:id="rId9"/>
    <p:sldId id="529" r:id="rId10"/>
    <p:sldId id="530" r:id="rId11"/>
    <p:sldId id="520" r:id="rId12"/>
    <p:sldId id="515" r:id="rId13"/>
    <p:sldId id="516" r:id="rId14"/>
    <p:sldId id="533" r:id="rId15"/>
    <p:sldId id="517" r:id="rId16"/>
    <p:sldId id="535" r:id="rId17"/>
    <p:sldId id="518" r:id="rId18"/>
    <p:sldId id="536" r:id="rId19"/>
    <p:sldId id="519" r:id="rId20"/>
    <p:sldId id="537" r:id="rId21"/>
    <p:sldId id="512" r:id="rId22"/>
    <p:sldId id="531" r:id="rId23"/>
    <p:sldId id="538" r:id="rId24"/>
    <p:sldId id="532" r:id="rId25"/>
    <p:sldId id="522" r:id="rId26"/>
    <p:sldId id="539" r:id="rId27"/>
    <p:sldId id="540" r:id="rId28"/>
    <p:sldId id="523" r:id="rId2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7EA8"/>
    <a:srgbClr val="3D02FA"/>
    <a:srgbClr val="1A581D"/>
    <a:srgbClr val="5432FE"/>
    <a:srgbClr val="5A3A45"/>
    <a:srgbClr val="7103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4" autoAdjust="0"/>
    <p:restoredTop sz="86410" autoAdjust="0"/>
  </p:normalViewPr>
  <p:slideViewPr>
    <p:cSldViewPr>
      <p:cViewPr varScale="1">
        <p:scale>
          <a:sx n="101" d="100"/>
          <a:sy n="101" d="100"/>
        </p:scale>
        <p:origin x="2058" y="72"/>
      </p:cViewPr>
      <p:guideLst>
        <p:guide orient="horz" pos="2160"/>
        <p:guide pos="2880"/>
      </p:guideLst>
    </p:cSldViewPr>
  </p:slideViewPr>
  <p:outlineViewPr>
    <p:cViewPr>
      <p:scale>
        <a:sx n="33" d="100"/>
        <a:sy n="33" d="100"/>
      </p:scale>
      <p:origin x="180" y="135984"/>
    </p:cViewPr>
  </p:outlineViewPr>
  <p:notesTextViewPr>
    <p:cViewPr>
      <p:scale>
        <a:sx n="100" d="100"/>
        <a:sy n="100" d="100"/>
      </p:scale>
      <p:origin x="0" y="0"/>
    </p:cViewPr>
  </p:notesTextViewPr>
  <p:sorterViewPr>
    <p:cViewPr>
      <p:scale>
        <a:sx n="66" d="100"/>
        <a:sy n="66" d="100"/>
      </p:scale>
      <p:origin x="0" y="406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71490" cy="457045"/>
          </a:xfrm>
          <a:prstGeom prst="rect">
            <a:avLst/>
          </a:prstGeom>
        </p:spPr>
        <p:txBody>
          <a:bodyPr vert="horz" lIns="89605" tIns="44802" rIns="89605" bIns="44802" rtlCol="0"/>
          <a:lstStyle>
            <a:lvl1pPr algn="l">
              <a:defRPr sz="1200"/>
            </a:lvl1pPr>
          </a:lstStyle>
          <a:p>
            <a:endParaRPr lang="en-US" dirty="0"/>
          </a:p>
        </p:txBody>
      </p:sp>
      <p:sp>
        <p:nvSpPr>
          <p:cNvPr id="3" name="Date Placeholder 2"/>
          <p:cNvSpPr>
            <a:spLocks noGrp="1"/>
          </p:cNvSpPr>
          <p:nvPr>
            <p:ph type="dt" sz="quarter" idx="1"/>
          </p:nvPr>
        </p:nvSpPr>
        <p:spPr>
          <a:xfrm>
            <a:off x="3884961" y="1"/>
            <a:ext cx="2971490" cy="457045"/>
          </a:xfrm>
          <a:prstGeom prst="rect">
            <a:avLst/>
          </a:prstGeom>
        </p:spPr>
        <p:txBody>
          <a:bodyPr vert="horz" lIns="89605" tIns="44802" rIns="89605" bIns="44802" rtlCol="0"/>
          <a:lstStyle>
            <a:lvl1pPr algn="r">
              <a:defRPr sz="1200"/>
            </a:lvl1pPr>
          </a:lstStyle>
          <a:p>
            <a:fld id="{7E2533AC-B8A1-44C9-A1C1-D5A824152193}" type="datetimeFigureOut">
              <a:rPr lang="en-US" smtClean="0"/>
              <a:pPr/>
              <a:t>4/18/2022</a:t>
            </a:fld>
            <a:endParaRPr lang="en-US" dirty="0"/>
          </a:p>
        </p:txBody>
      </p:sp>
      <p:sp>
        <p:nvSpPr>
          <p:cNvPr id="4" name="Footer Placeholder 3"/>
          <p:cNvSpPr>
            <a:spLocks noGrp="1"/>
          </p:cNvSpPr>
          <p:nvPr>
            <p:ph type="ftr" sz="quarter" idx="2"/>
          </p:nvPr>
        </p:nvSpPr>
        <p:spPr>
          <a:xfrm>
            <a:off x="1" y="8685397"/>
            <a:ext cx="2971490" cy="457045"/>
          </a:xfrm>
          <a:prstGeom prst="rect">
            <a:avLst/>
          </a:prstGeom>
        </p:spPr>
        <p:txBody>
          <a:bodyPr vert="horz" lIns="89605" tIns="44802" rIns="89605" bIns="4480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961" y="8685397"/>
            <a:ext cx="2971490" cy="457045"/>
          </a:xfrm>
          <a:prstGeom prst="rect">
            <a:avLst/>
          </a:prstGeom>
        </p:spPr>
        <p:txBody>
          <a:bodyPr vert="horz" lIns="89605" tIns="44802" rIns="89605" bIns="44802" rtlCol="0" anchor="b"/>
          <a:lstStyle>
            <a:lvl1pPr algn="r">
              <a:defRPr sz="1200"/>
            </a:lvl1pPr>
          </a:lstStyle>
          <a:p>
            <a:fld id="{64B921C9-B1F8-4BED-AA03-80945175543B}" type="slidenum">
              <a:rPr lang="en-US" smtClean="0"/>
              <a:pPr/>
              <a:t>‹#›</a:t>
            </a:fld>
            <a:endParaRPr lang="en-US" dirty="0"/>
          </a:p>
        </p:txBody>
      </p:sp>
    </p:spTree>
    <p:extLst>
      <p:ext uri="{BB962C8B-B14F-4D97-AF65-F5344CB8AC3E}">
        <p14:creationId xmlns:p14="http://schemas.microsoft.com/office/powerpoint/2010/main" val="727153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1" y="2"/>
            <a:ext cx="2972098" cy="456595"/>
          </a:xfrm>
          <a:prstGeom prst="rect">
            <a:avLst/>
          </a:prstGeom>
          <a:noFill/>
          <a:ln w="9525">
            <a:noFill/>
            <a:miter lim="800000"/>
            <a:headEnd/>
            <a:tailEnd/>
          </a:ln>
          <a:effectLst/>
        </p:spPr>
        <p:txBody>
          <a:bodyPr vert="horz" wrap="square" lIns="91406" tIns="45704" rIns="91406" bIns="45704" numCol="1" anchor="t" anchorCtr="0" compatLnSpc="1">
            <a:prstTxWarp prst="textNoShape">
              <a:avLst/>
            </a:prstTxWarp>
          </a:bodyPr>
          <a:lstStyle>
            <a:lvl1pPr defTabSz="914232">
              <a:defRPr sz="1300"/>
            </a:lvl1pPr>
          </a:lstStyle>
          <a:p>
            <a:pPr>
              <a:defRPr/>
            </a:pPr>
            <a:endParaRPr lang="en-US" dirty="0"/>
          </a:p>
        </p:txBody>
      </p:sp>
      <p:sp>
        <p:nvSpPr>
          <p:cNvPr id="147459" name="Rectangle 3"/>
          <p:cNvSpPr>
            <a:spLocks noGrp="1" noChangeArrowheads="1"/>
          </p:cNvSpPr>
          <p:nvPr>
            <p:ph type="dt" idx="1"/>
          </p:nvPr>
        </p:nvSpPr>
        <p:spPr bwMode="auto">
          <a:xfrm>
            <a:off x="3885904" y="2"/>
            <a:ext cx="2972097" cy="456595"/>
          </a:xfrm>
          <a:prstGeom prst="rect">
            <a:avLst/>
          </a:prstGeom>
          <a:noFill/>
          <a:ln w="9525">
            <a:noFill/>
            <a:miter lim="800000"/>
            <a:headEnd/>
            <a:tailEnd/>
          </a:ln>
          <a:effectLst/>
        </p:spPr>
        <p:txBody>
          <a:bodyPr vert="horz" wrap="square" lIns="91406" tIns="45704" rIns="91406" bIns="45704" numCol="1" anchor="t" anchorCtr="0" compatLnSpc="1">
            <a:prstTxWarp prst="textNoShape">
              <a:avLst/>
            </a:prstTxWarp>
          </a:bodyPr>
          <a:lstStyle>
            <a:lvl1pPr algn="r" defTabSz="914232">
              <a:defRPr sz="1300"/>
            </a:lvl1pPr>
          </a:lstStyle>
          <a:p>
            <a:pPr>
              <a:defRPr/>
            </a:pPr>
            <a:endParaRPr lang="en-US" dirty="0"/>
          </a:p>
        </p:txBody>
      </p:sp>
      <p:sp>
        <p:nvSpPr>
          <p:cNvPr id="1105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47461" name="Rectangle 5"/>
          <p:cNvSpPr>
            <a:spLocks noGrp="1" noChangeArrowheads="1"/>
          </p:cNvSpPr>
          <p:nvPr>
            <p:ph type="body" sz="quarter" idx="3"/>
          </p:nvPr>
        </p:nvSpPr>
        <p:spPr bwMode="auto">
          <a:xfrm>
            <a:off x="913805" y="4343705"/>
            <a:ext cx="5030391" cy="4113893"/>
          </a:xfrm>
          <a:prstGeom prst="rect">
            <a:avLst/>
          </a:prstGeom>
          <a:noFill/>
          <a:ln w="9525">
            <a:noFill/>
            <a:miter lim="800000"/>
            <a:headEnd/>
            <a:tailEnd/>
          </a:ln>
          <a:effectLst/>
        </p:spPr>
        <p:txBody>
          <a:bodyPr vert="horz" wrap="square" lIns="91406" tIns="45704" rIns="91406" bIns="45704"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7462" name="Rectangle 6"/>
          <p:cNvSpPr>
            <a:spLocks noGrp="1" noChangeArrowheads="1"/>
          </p:cNvSpPr>
          <p:nvPr>
            <p:ph type="ftr" sz="quarter" idx="4"/>
          </p:nvPr>
        </p:nvSpPr>
        <p:spPr bwMode="auto">
          <a:xfrm>
            <a:off x="1" y="8687407"/>
            <a:ext cx="2972098" cy="456595"/>
          </a:xfrm>
          <a:prstGeom prst="rect">
            <a:avLst/>
          </a:prstGeom>
          <a:noFill/>
          <a:ln w="9525">
            <a:noFill/>
            <a:miter lim="800000"/>
            <a:headEnd/>
            <a:tailEnd/>
          </a:ln>
          <a:effectLst/>
        </p:spPr>
        <p:txBody>
          <a:bodyPr vert="horz" wrap="square" lIns="91406" tIns="45704" rIns="91406" bIns="45704" numCol="1" anchor="b" anchorCtr="0" compatLnSpc="1">
            <a:prstTxWarp prst="textNoShape">
              <a:avLst/>
            </a:prstTxWarp>
          </a:bodyPr>
          <a:lstStyle>
            <a:lvl1pPr defTabSz="914232">
              <a:defRPr sz="1300"/>
            </a:lvl1pPr>
          </a:lstStyle>
          <a:p>
            <a:pPr>
              <a:defRPr/>
            </a:pPr>
            <a:endParaRPr lang="en-US" dirty="0"/>
          </a:p>
        </p:txBody>
      </p:sp>
      <p:sp>
        <p:nvSpPr>
          <p:cNvPr id="147463" name="Rectangle 7"/>
          <p:cNvSpPr>
            <a:spLocks noGrp="1" noChangeArrowheads="1"/>
          </p:cNvSpPr>
          <p:nvPr>
            <p:ph type="sldNum" sz="quarter" idx="5"/>
          </p:nvPr>
        </p:nvSpPr>
        <p:spPr bwMode="auto">
          <a:xfrm>
            <a:off x="3885904" y="8687407"/>
            <a:ext cx="2972097" cy="456595"/>
          </a:xfrm>
          <a:prstGeom prst="rect">
            <a:avLst/>
          </a:prstGeom>
          <a:noFill/>
          <a:ln w="9525">
            <a:noFill/>
            <a:miter lim="800000"/>
            <a:headEnd/>
            <a:tailEnd/>
          </a:ln>
          <a:effectLst/>
        </p:spPr>
        <p:txBody>
          <a:bodyPr vert="horz" wrap="square" lIns="91406" tIns="45704" rIns="91406" bIns="45704" numCol="1" anchor="b" anchorCtr="0" compatLnSpc="1">
            <a:prstTxWarp prst="textNoShape">
              <a:avLst/>
            </a:prstTxWarp>
          </a:bodyPr>
          <a:lstStyle>
            <a:lvl1pPr algn="r" defTabSz="914232">
              <a:defRPr sz="1300"/>
            </a:lvl1pPr>
          </a:lstStyle>
          <a:p>
            <a:pPr>
              <a:defRPr/>
            </a:pPr>
            <a:fld id="{5B624331-6392-473B-9B2F-D1C2137AEA0C}" type="slidenum">
              <a:rPr lang="en-US"/>
              <a:pPr>
                <a:defRPr/>
              </a:pPr>
              <a:t>‹#›</a:t>
            </a:fld>
            <a:endParaRPr lang="en-US" dirty="0"/>
          </a:p>
        </p:txBody>
      </p:sp>
    </p:spTree>
    <p:extLst>
      <p:ext uri="{BB962C8B-B14F-4D97-AF65-F5344CB8AC3E}">
        <p14:creationId xmlns:p14="http://schemas.microsoft.com/office/powerpoint/2010/main" val="3845549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4</a:t>
            </a:fld>
            <a:endParaRPr lang="en-US" dirty="0"/>
          </a:p>
        </p:txBody>
      </p:sp>
    </p:spTree>
    <p:extLst>
      <p:ext uri="{BB962C8B-B14F-4D97-AF65-F5344CB8AC3E}">
        <p14:creationId xmlns:p14="http://schemas.microsoft.com/office/powerpoint/2010/main" val="4187827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14</a:t>
            </a:fld>
            <a:endParaRPr lang="en-US" dirty="0"/>
          </a:p>
        </p:txBody>
      </p:sp>
    </p:spTree>
    <p:extLst>
      <p:ext uri="{BB962C8B-B14F-4D97-AF65-F5344CB8AC3E}">
        <p14:creationId xmlns:p14="http://schemas.microsoft.com/office/powerpoint/2010/main" val="1859435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15</a:t>
            </a:fld>
            <a:endParaRPr lang="en-US" dirty="0"/>
          </a:p>
        </p:txBody>
      </p:sp>
    </p:spTree>
    <p:extLst>
      <p:ext uri="{BB962C8B-B14F-4D97-AF65-F5344CB8AC3E}">
        <p14:creationId xmlns:p14="http://schemas.microsoft.com/office/powerpoint/2010/main" val="3973124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16</a:t>
            </a:fld>
            <a:endParaRPr lang="en-US" dirty="0"/>
          </a:p>
        </p:txBody>
      </p:sp>
    </p:spTree>
    <p:extLst>
      <p:ext uri="{BB962C8B-B14F-4D97-AF65-F5344CB8AC3E}">
        <p14:creationId xmlns:p14="http://schemas.microsoft.com/office/powerpoint/2010/main" val="9863976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17</a:t>
            </a:fld>
            <a:endParaRPr lang="en-US" dirty="0"/>
          </a:p>
        </p:txBody>
      </p:sp>
    </p:spTree>
    <p:extLst>
      <p:ext uri="{BB962C8B-B14F-4D97-AF65-F5344CB8AC3E}">
        <p14:creationId xmlns:p14="http://schemas.microsoft.com/office/powerpoint/2010/main" val="2586455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18</a:t>
            </a:fld>
            <a:endParaRPr lang="en-US" dirty="0"/>
          </a:p>
        </p:txBody>
      </p:sp>
    </p:spTree>
    <p:extLst>
      <p:ext uri="{BB962C8B-B14F-4D97-AF65-F5344CB8AC3E}">
        <p14:creationId xmlns:p14="http://schemas.microsoft.com/office/powerpoint/2010/main" val="3354419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19</a:t>
            </a:fld>
            <a:endParaRPr lang="en-US" dirty="0"/>
          </a:p>
        </p:txBody>
      </p:sp>
    </p:spTree>
    <p:extLst>
      <p:ext uri="{BB962C8B-B14F-4D97-AF65-F5344CB8AC3E}">
        <p14:creationId xmlns:p14="http://schemas.microsoft.com/office/powerpoint/2010/main" val="3719257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20</a:t>
            </a:fld>
            <a:endParaRPr lang="en-US" dirty="0"/>
          </a:p>
        </p:txBody>
      </p:sp>
    </p:spTree>
    <p:extLst>
      <p:ext uri="{BB962C8B-B14F-4D97-AF65-F5344CB8AC3E}">
        <p14:creationId xmlns:p14="http://schemas.microsoft.com/office/powerpoint/2010/main" val="1299683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21</a:t>
            </a:fld>
            <a:endParaRPr lang="en-US" dirty="0"/>
          </a:p>
        </p:txBody>
      </p:sp>
    </p:spTree>
    <p:extLst>
      <p:ext uri="{BB962C8B-B14F-4D97-AF65-F5344CB8AC3E}">
        <p14:creationId xmlns:p14="http://schemas.microsoft.com/office/powerpoint/2010/main" val="25409464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22</a:t>
            </a:fld>
            <a:endParaRPr lang="en-US" dirty="0"/>
          </a:p>
        </p:txBody>
      </p:sp>
    </p:spTree>
    <p:extLst>
      <p:ext uri="{BB962C8B-B14F-4D97-AF65-F5344CB8AC3E}">
        <p14:creationId xmlns:p14="http://schemas.microsoft.com/office/powerpoint/2010/main" val="2630083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23</a:t>
            </a:fld>
            <a:endParaRPr lang="en-US" dirty="0"/>
          </a:p>
        </p:txBody>
      </p:sp>
    </p:spTree>
    <p:extLst>
      <p:ext uri="{BB962C8B-B14F-4D97-AF65-F5344CB8AC3E}">
        <p14:creationId xmlns:p14="http://schemas.microsoft.com/office/powerpoint/2010/main" val="2223708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5</a:t>
            </a:fld>
            <a:endParaRPr lang="en-US" dirty="0"/>
          </a:p>
        </p:txBody>
      </p:sp>
    </p:spTree>
    <p:extLst>
      <p:ext uri="{BB962C8B-B14F-4D97-AF65-F5344CB8AC3E}">
        <p14:creationId xmlns:p14="http://schemas.microsoft.com/office/powerpoint/2010/main" val="4109910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24</a:t>
            </a:fld>
            <a:endParaRPr lang="en-US" dirty="0"/>
          </a:p>
        </p:txBody>
      </p:sp>
    </p:spTree>
    <p:extLst>
      <p:ext uri="{BB962C8B-B14F-4D97-AF65-F5344CB8AC3E}">
        <p14:creationId xmlns:p14="http://schemas.microsoft.com/office/powerpoint/2010/main" val="3555790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6</a:t>
            </a:fld>
            <a:endParaRPr lang="en-US" dirty="0"/>
          </a:p>
        </p:txBody>
      </p:sp>
    </p:spTree>
    <p:extLst>
      <p:ext uri="{BB962C8B-B14F-4D97-AF65-F5344CB8AC3E}">
        <p14:creationId xmlns:p14="http://schemas.microsoft.com/office/powerpoint/2010/main" val="1990499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7</a:t>
            </a:fld>
            <a:endParaRPr lang="en-US" dirty="0"/>
          </a:p>
        </p:txBody>
      </p:sp>
    </p:spTree>
    <p:extLst>
      <p:ext uri="{BB962C8B-B14F-4D97-AF65-F5344CB8AC3E}">
        <p14:creationId xmlns:p14="http://schemas.microsoft.com/office/powerpoint/2010/main" val="12645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8</a:t>
            </a:fld>
            <a:endParaRPr lang="en-US" dirty="0"/>
          </a:p>
        </p:txBody>
      </p:sp>
    </p:spTree>
    <p:extLst>
      <p:ext uri="{BB962C8B-B14F-4D97-AF65-F5344CB8AC3E}">
        <p14:creationId xmlns:p14="http://schemas.microsoft.com/office/powerpoint/2010/main" val="1122308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9</a:t>
            </a:fld>
            <a:endParaRPr lang="en-US" dirty="0"/>
          </a:p>
        </p:txBody>
      </p:sp>
    </p:spTree>
    <p:extLst>
      <p:ext uri="{BB962C8B-B14F-4D97-AF65-F5344CB8AC3E}">
        <p14:creationId xmlns:p14="http://schemas.microsoft.com/office/powerpoint/2010/main" val="2437942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10</a:t>
            </a:fld>
            <a:endParaRPr lang="en-US" dirty="0"/>
          </a:p>
        </p:txBody>
      </p:sp>
    </p:spTree>
    <p:extLst>
      <p:ext uri="{BB962C8B-B14F-4D97-AF65-F5344CB8AC3E}">
        <p14:creationId xmlns:p14="http://schemas.microsoft.com/office/powerpoint/2010/main" val="87246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12</a:t>
            </a:fld>
            <a:endParaRPr lang="en-US" dirty="0"/>
          </a:p>
        </p:txBody>
      </p:sp>
    </p:spTree>
    <p:extLst>
      <p:ext uri="{BB962C8B-B14F-4D97-AF65-F5344CB8AC3E}">
        <p14:creationId xmlns:p14="http://schemas.microsoft.com/office/powerpoint/2010/main" val="1158036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B624331-6392-473B-9B2F-D1C2137AEA0C}" type="slidenum">
              <a:rPr lang="en-US" smtClean="0"/>
              <a:pPr>
                <a:defRPr/>
              </a:pPr>
              <a:t>13</a:t>
            </a:fld>
            <a:endParaRPr lang="en-US" dirty="0"/>
          </a:p>
        </p:txBody>
      </p:sp>
    </p:spTree>
    <p:extLst>
      <p:ext uri="{BB962C8B-B14F-4D97-AF65-F5344CB8AC3E}">
        <p14:creationId xmlns:p14="http://schemas.microsoft.com/office/powerpoint/2010/main" val="966925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26F68B48-63A4-4D83-A1D5-3E964958EFC4}"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3E112AC-46AF-41F0-905E-B50EE5E1FAF6}"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7585423C-057F-436E-B91C-ECC132FFF608}" type="slidenum">
              <a:rPr lang="en-US" smtClean="0"/>
              <a:pPr>
                <a:defRPr/>
              </a:pPr>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1DD3508E-A68B-4155-9970-18D5A692B3DE}" type="slidenum">
              <a:rPr lang="en-US" smtClean="0"/>
              <a:pPr>
                <a:defRPr/>
              </a:pPr>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511CC48-8D8F-4CAA-AC0B-AF4E84339B68}"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5918FDEA-F588-47A8-B7BE-D176079D8443}" type="slidenum">
              <a:rPr lang="en-US" smtClean="0"/>
              <a:pPr>
                <a:defRPr/>
              </a:pPr>
              <a:t>‹#›</a:t>
            </a:fld>
            <a:endParaRPr lang="en-US" dirty="0"/>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6C117C25-A57C-4C22-9CCD-B18F2B0EB510}"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83DF9607-A1DA-41E0-BD95-5575D6267EB8}"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CA98B62F-DD98-4AE2-9647-DC07750F3E66}"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8B95C680-F58B-4206-A85B-8CA061872106}" type="slidenum">
              <a:rPr lang="en-US" smtClean="0"/>
              <a:pPr>
                <a:defRPr/>
              </a:pPr>
              <a:t>‹#›</a:t>
            </a:fld>
            <a:endParaRPr lang="en-US"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16A2753-547A-4A2A-BAB9-4B9887DA2C00}" type="slidenum">
              <a:rPr lang="en-US" smtClean="0"/>
              <a:pPr>
                <a:defRPr/>
              </a:pPr>
              <a:t>‹#›</a:t>
            </a:fld>
            <a:endParaRPr lang="en-U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a:defRPr/>
            </a:pPr>
            <a:endParaRPr lang="en-U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pPr>
              <a:defRPr/>
            </a:pPr>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a:defRPr/>
            </a:pPr>
            <a:fld id="{B58490E6-CEBA-4907-ABCC-CB03F21C2A21}" type="slidenum">
              <a:rPr lang="en-US" smtClean="0"/>
              <a:pPr>
                <a:defRPr/>
              </a:pPr>
              <a:t>‹#›</a:t>
            </a:fld>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4.gif"/><Relationship Id="rId3" Type="http://schemas.openxmlformats.org/officeDocument/2006/relationships/image" Target="../media/image4.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Boron" TargetMode="External"/><Relationship Id="rId3" Type="http://schemas.openxmlformats.org/officeDocument/2006/relationships/image" Target="../media/image4.png"/><Relationship Id="rId7" Type="http://schemas.openxmlformats.org/officeDocument/2006/relationships/hyperlink" Target="https://en.wikipedia.org/wiki/Lewis_aci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hyperlink" Target="https://en.wikipedia.org/wiki/Oxygen" TargetMode="External"/><Relationship Id="rId5" Type="http://schemas.openxmlformats.org/officeDocument/2006/relationships/image" Target="../media/image11.png"/><Relationship Id="rId10" Type="http://schemas.openxmlformats.org/officeDocument/2006/relationships/hyperlink" Target="https://en.wikipedia.org/wiki/Hydrogen" TargetMode="External"/><Relationship Id="rId4" Type="http://schemas.openxmlformats.org/officeDocument/2006/relationships/image" Target="../media/image9.png"/><Relationship Id="rId9" Type="http://schemas.openxmlformats.org/officeDocument/2006/relationships/hyperlink" Target="https://en.wikipedia.org/wiki/Chemical_formula"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9.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4.gif"/><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5.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0.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1.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a:xfrm>
            <a:off x="609600" y="9525"/>
            <a:ext cx="8229600" cy="1981200"/>
          </a:xfrm>
        </p:spPr>
        <p:txBody>
          <a:bodyPr>
            <a:normAutofit/>
          </a:bodyPr>
          <a:lstStyle/>
          <a:p>
            <a:pPr eaLnBrk="1" hangingPunct="1"/>
            <a:r>
              <a:rPr lang="en-US" sz="7200" dirty="0" smtClean="0">
                <a:latin typeface="Arial Narrow" panose="020B0606020202030204" pitchFamily="34" charset="0"/>
              </a:rPr>
              <a:t>Pest Contro</a:t>
            </a:r>
            <a:r>
              <a:rPr lang="en-US" sz="7200" dirty="0">
                <a:latin typeface="Arial Narrow" panose="020B0606020202030204" pitchFamily="34" charset="0"/>
              </a:rPr>
              <a:t>l</a:t>
            </a:r>
            <a:endParaRPr lang="en-US" sz="7200" dirty="0" smtClean="0">
              <a:latin typeface="Arial Narrow" panose="020B060602020203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2600" y="1696273"/>
            <a:ext cx="5466554" cy="5161727"/>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4822223"/>
            <a:ext cx="10287000" cy="2239888"/>
          </a:xfrm>
        </p:spPr>
      </p:pic>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844550" y="1955579"/>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1476375" y="2551695"/>
            <a:ext cx="7086600" cy="27432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174" y="4104740"/>
            <a:ext cx="1712626" cy="2600860"/>
          </a:xfrm>
          <a:prstGeom prst="rect">
            <a:avLst/>
          </a:prstGeom>
        </p:spPr>
      </p:pic>
      <p:sp>
        <p:nvSpPr>
          <p:cNvPr id="9" name="TextBox 8"/>
          <p:cNvSpPr txBox="1"/>
          <p:nvPr/>
        </p:nvSpPr>
        <p:spPr>
          <a:xfrm>
            <a:off x="1143000" y="2057400"/>
            <a:ext cx="184731" cy="461665"/>
          </a:xfrm>
          <a:prstGeom prst="rect">
            <a:avLst/>
          </a:prstGeom>
          <a:noFill/>
        </p:spPr>
        <p:txBody>
          <a:bodyPr wrap="none" rtlCol="0">
            <a:spAutoFit/>
          </a:bodyPr>
          <a:lstStyle/>
          <a:p>
            <a:endParaRPr lang="en-US" dirty="0"/>
          </a:p>
        </p:txBody>
      </p:sp>
      <p:sp>
        <p:nvSpPr>
          <p:cNvPr id="12" name="TextBox 11"/>
          <p:cNvSpPr txBox="1"/>
          <p:nvPr/>
        </p:nvSpPr>
        <p:spPr>
          <a:xfrm>
            <a:off x="1753250" y="3000812"/>
            <a:ext cx="6629400" cy="1938992"/>
          </a:xfrm>
          <a:prstGeom prst="rect">
            <a:avLst/>
          </a:prstGeom>
          <a:noFill/>
        </p:spPr>
        <p:txBody>
          <a:bodyPr wrap="square" rtlCol="0">
            <a:spAutoFit/>
          </a:bodyPr>
          <a:lstStyle/>
          <a:p>
            <a:pPr algn="ctr"/>
            <a:r>
              <a:rPr lang="en-GB" dirty="0"/>
              <a:t>Pesticides are often classified according to the pest they are intended to control. For example, insecticides are used to control insects; herbicides to control plants; </a:t>
            </a:r>
            <a:r>
              <a:rPr lang="en-GB" dirty="0" smtClean="0"/>
              <a:t>fungicides</a:t>
            </a:r>
            <a:r>
              <a:rPr lang="en-GB" dirty="0"/>
              <a:t> are used to control</a:t>
            </a:r>
            <a:r>
              <a:rPr lang="en-GB" dirty="0" smtClean="0"/>
              <a:t> fungi </a:t>
            </a:r>
            <a:endParaRPr lang="en-US" dirty="0">
              <a:ln w="0"/>
              <a:effectLst>
                <a:outerShdw blurRad="38100" dist="19050" dir="2700000" algn="tl" rotWithShape="0">
                  <a:schemeClr val="dk1">
                    <a:alpha val="40000"/>
                  </a:schemeClr>
                </a:outerShdw>
              </a:effectLst>
            </a:endParaRPr>
          </a:p>
          <a:p>
            <a:endParaRPr lang="en-US" dirty="0"/>
          </a:p>
        </p:txBody>
      </p:sp>
      <p:sp>
        <p:nvSpPr>
          <p:cNvPr id="5" name="Title 4"/>
          <p:cNvSpPr>
            <a:spLocks noGrp="1"/>
          </p:cNvSpPr>
          <p:nvPr>
            <p:ph type="title"/>
          </p:nvPr>
        </p:nvSpPr>
        <p:spPr/>
        <p:txBody>
          <a:bodyPr/>
          <a:lstStyle/>
          <a:p>
            <a:r>
              <a:rPr lang="en-GB" dirty="0"/>
              <a:t>Introduction</a:t>
            </a:r>
            <a:endParaRPr lang="en-US" dirty="0"/>
          </a:p>
        </p:txBody>
      </p:sp>
    </p:spTree>
    <p:extLst>
      <p:ext uri="{BB962C8B-B14F-4D97-AF65-F5344CB8AC3E}">
        <p14:creationId xmlns:p14="http://schemas.microsoft.com/office/powerpoint/2010/main" val="35507036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Types of pesticides</a:t>
            </a:r>
            <a:endParaRPr lang="en-US" dirty="0">
              <a:latin typeface="Times New Roman" panose="02020603050405020304" pitchFamily="18" charset="0"/>
              <a:cs typeface="Times New Roman" panose="02020603050405020304" pitchFamily="18" charset="0"/>
            </a:endParaRPr>
          </a:p>
        </p:txBody>
      </p:sp>
      <p:sp>
        <p:nvSpPr>
          <p:cNvPr id="4" name="Rectangle 3"/>
          <p:cNvSpPr txBox="1">
            <a:spLocks noChangeArrowheads="1"/>
          </p:cNvSpPr>
          <p:nvPr/>
        </p:nvSpPr>
        <p:spPr>
          <a:xfrm>
            <a:off x="1717489" y="2537618"/>
            <a:ext cx="7426511" cy="3459163"/>
          </a:xfrm>
          <a:prstGeom prst="rect">
            <a:avLst/>
          </a:prstGeom>
        </p:spPr>
        <p:txBody>
          <a:bodyPr vert="horz" lIns="91440" tIns="45720" rIns="91440" bIns="45720" rtlCol="0">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fontAlgn="auto">
              <a:spcAft>
                <a:spcPts val="0"/>
              </a:spcAft>
            </a:pPr>
            <a:r>
              <a:rPr lang="en-US" sz="2800" dirty="0">
                <a:solidFill>
                  <a:srgbClr val="002060"/>
                </a:solidFill>
                <a:latin typeface="Times New Roman" panose="02020603050405020304" pitchFamily="18" charset="0"/>
                <a:ea typeface="Arial Unicode MS" pitchFamily="34" charset="-128"/>
                <a:cs typeface="Times New Roman" panose="02020603050405020304" pitchFamily="18" charset="0"/>
              </a:rPr>
              <a:t>Insecticides	</a:t>
            </a:r>
            <a:r>
              <a:rPr lang="en-US" sz="2800" dirty="0" smtClean="0">
                <a:solidFill>
                  <a:srgbClr val="002060"/>
                </a:solidFill>
                <a:latin typeface="Times New Roman" panose="02020603050405020304" pitchFamily="18" charset="0"/>
                <a:ea typeface="Arial Unicode MS" pitchFamily="34" charset="-128"/>
                <a:cs typeface="Times New Roman" panose="02020603050405020304" pitchFamily="18" charset="0"/>
              </a:rPr>
              <a:t>insects</a:t>
            </a:r>
          </a:p>
          <a:p>
            <a:pPr fontAlgn="auto">
              <a:spcAft>
                <a:spcPts val="0"/>
              </a:spcAft>
            </a:pPr>
            <a:r>
              <a:rPr lang="en-US" sz="2800" dirty="0" smtClean="0">
                <a:solidFill>
                  <a:srgbClr val="002060"/>
                </a:solidFill>
                <a:latin typeface="Times New Roman" panose="02020603050405020304" pitchFamily="18" charset="0"/>
                <a:ea typeface="Arial Unicode MS" pitchFamily="34" charset="-128"/>
                <a:cs typeface="Times New Roman" panose="02020603050405020304" pitchFamily="18" charset="0"/>
              </a:rPr>
              <a:t>Acaricide	          mites, ticks</a:t>
            </a:r>
          </a:p>
          <a:p>
            <a:pPr fontAlgn="auto">
              <a:spcAft>
                <a:spcPts val="0"/>
              </a:spcAft>
            </a:pPr>
            <a:r>
              <a:rPr lang="en-US" sz="2800" dirty="0" smtClean="0">
                <a:solidFill>
                  <a:srgbClr val="002060"/>
                </a:solidFill>
                <a:latin typeface="Times New Roman" panose="02020603050405020304" pitchFamily="18" charset="0"/>
                <a:ea typeface="Arial Unicode MS" pitchFamily="34" charset="-128"/>
                <a:cs typeface="Times New Roman" panose="02020603050405020304" pitchFamily="18" charset="0"/>
              </a:rPr>
              <a:t>Attractant	          insects</a:t>
            </a:r>
          </a:p>
          <a:p>
            <a:pPr fontAlgn="auto">
              <a:spcAft>
                <a:spcPts val="0"/>
              </a:spcAft>
            </a:pPr>
            <a:r>
              <a:rPr lang="en-US" sz="2800" dirty="0" smtClean="0">
                <a:solidFill>
                  <a:srgbClr val="002060"/>
                </a:solidFill>
                <a:latin typeface="Times New Roman" panose="02020603050405020304" pitchFamily="18" charset="0"/>
                <a:ea typeface="Arial Unicode MS" pitchFamily="34" charset="-128"/>
                <a:cs typeface="Times New Roman" panose="02020603050405020304" pitchFamily="18" charset="0"/>
              </a:rPr>
              <a:t>Avicide		birds</a:t>
            </a:r>
          </a:p>
          <a:p>
            <a:pPr fontAlgn="auto">
              <a:spcAft>
                <a:spcPts val="0"/>
              </a:spcAft>
            </a:pPr>
            <a:r>
              <a:rPr lang="en-US" sz="2800" dirty="0" smtClean="0">
                <a:solidFill>
                  <a:srgbClr val="002060"/>
                </a:solidFill>
                <a:latin typeface="Times New Roman" panose="02020603050405020304" pitchFamily="18" charset="0"/>
                <a:ea typeface="Arial Unicode MS" pitchFamily="34" charset="-128"/>
                <a:cs typeface="Times New Roman" panose="02020603050405020304" pitchFamily="18" charset="0"/>
              </a:rPr>
              <a:t>Bactericide	bacteria</a:t>
            </a:r>
          </a:p>
          <a:p>
            <a:pPr fontAlgn="auto">
              <a:spcAft>
                <a:spcPts val="0"/>
              </a:spcAft>
            </a:pPr>
            <a:r>
              <a:rPr lang="en-US" sz="2800" dirty="0" smtClean="0">
                <a:solidFill>
                  <a:srgbClr val="002060"/>
                </a:solidFill>
                <a:latin typeface="Times New Roman" panose="02020603050405020304" pitchFamily="18" charset="0"/>
                <a:ea typeface="Arial Unicode MS" pitchFamily="34" charset="-128"/>
                <a:cs typeface="Times New Roman" panose="02020603050405020304" pitchFamily="18" charset="0"/>
              </a:rPr>
              <a:t>Fungicide	          fungi</a:t>
            </a:r>
          </a:p>
          <a:p>
            <a:pPr fontAlgn="auto">
              <a:lnSpc>
                <a:spcPct val="90000"/>
              </a:lnSpc>
              <a:spcAft>
                <a:spcPts val="0"/>
              </a:spcAft>
            </a:pPr>
            <a:r>
              <a:rPr lang="en-US" sz="2800" dirty="0" smtClean="0">
                <a:solidFill>
                  <a:srgbClr val="002060"/>
                </a:solidFill>
                <a:latin typeface="Times New Roman" panose="02020603050405020304" pitchFamily="18" charset="0"/>
                <a:ea typeface="Arial Unicode MS" pitchFamily="34" charset="-128"/>
                <a:cs typeface="Times New Roman" panose="02020603050405020304" pitchFamily="18" charset="0"/>
              </a:rPr>
              <a:t>Herbicides	          weeds</a:t>
            </a:r>
          </a:p>
          <a:p>
            <a:pPr fontAlgn="auto">
              <a:spcAft>
                <a:spcPts val="0"/>
              </a:spcAft>
            </a:pPr>
            <a:endParaRPr lang="en-US" sz="28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3554465"/>
            <a:ext cx="5181600" cy="444653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562600" y="3733800"/>
            <a:ext cx="3522160" cy="2527853"/>
          </a:xfrm>
          <a:prstGeom prst="rect">
            <a:avLst/>
          </a:prstGeom>
        </p:spPr>
      </p:pic>
    </p:spTree>
    <p:extLst>
      <p:ext uri="{BB962C8B-B14F-4D97-AF65-F5344CB8AC3E}">
        <p14:creationId xmlns:p14="http://schemas.microsoft.com/office/powerpoint/2010/main" val="21998720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50" fill="hold"/>
                                        <p:tgtEl>
                                          <p:spTgt spid="8"/>
                                        </p:tgtEl>
                                        <p:attrNameLst>
                                          <p:attrName>ppt_w</p:attrName>
                                        </p:attrNameLst>
                                      </p:cBhvr>
                                      <p:tavLst>
                                        <p:tav tm="0">
                                          <p:val>
                                            <p:fltVal val="0"/>
                                          </p:val>
                                        </p:tav>
                                        <p:tav tm="100000">
                                          <p:val>
                                            <p:strVal val="#ppt_w"/>
                                          </p:val>
                                        </p:tav>
                                      </p:tavLst>
                                    </p:anim>
                                    <p:anim calcmode="lin" valueType="num">
                                      <p:cBhvr>
                                        <p:cTn id="8" dur="250" fill="hold"/>
                                        <p:tgtEl>
                                          <p:spTgt spid="8"/>
                                        </p:tgtEl>
                                        <p:attrNameLst>
                                          <p:attrName>ppt_h</p:attrName>
                                        </p:attrNameLst>
                                      </p:cBhvr>
                                      <p:tavLst>
                                        <p:tav tm="0">
                                          <p:val>
                                            <p:fltVal val="0"/>
                                          </p:val>
                                        </p:tav>
                                        <p:tav tm="100000">
                                          <p:val>
                                            <p:strVal val="#ppt_h"/>
                                          </p:val>
                                        </p:tav>
                                      </p:tavLst>
                                    </p:anim>
                                    <p:animEffect transition="in" filter="fade">
                                      <p:cBhvr>
                                        <p:cTn id="9" dur="250"/>
                                        <p:tgtEl>
                                          <p:spTgt spid="8"/>
                                        </p:tgtEl>
                                      </p:cBhvr>
                                    </p:animEffect>
                                  </p:childTnLst>
                                </p:cTn>
                              </p:par>
                            </p:childTnLst>
                          </p:cTn>
                        </p:par>
                        <p:par>
                          <p:cTn id="10" fill="hold">
                            <p:stCondLst>
                              <p:cond delay="250"/>
                            </p:stCondLst>
                            <p:childTnLst>
                              <p:par>
                                <p:cTn id="11" presetID="2" presetClass="entr" presetSubtype="4"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839357"/>
            <a:ext cx="10287000" cy="2239888"/>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4822223"/>
            <a:ext cx="10287000" cy="2239888"/>
          </a:xfrm>
        </p:spPr>
      </p:pic>
      <p:sp>
        <p:nvSpPr>
          <p:cNvPr id="3" name="Title 2"/>
          <p:cNvSpPr>
            <a:spLocks noGrp="1"/>
          </p:cNvSpPr>
          <p:nvPr>
            <p:ph type="title"/>
          </p:nvPr>
        </p:nvSpPr>
        <p:spPr/>
        <p:txBody>
          <a:bodyPr>
            <a:normAutofit/>
          </a:bodyPr>
          <a:lstStyle/>
          <a:p>
            <a:r>
              <a:rPr lang="en-GB" sz="5400" dirty="0" smtClean="0">
                <a:latin typeface="Arial Narrow" panose="020B0606020202030204" pitchFamily="34" charset="0"/>
                <a:cs typeface="Times New Roman" panose="02020603050405020304" pitchFamily="18" charset="0"/>
              </a:rPr>
              <a:t>Chemicals for </a:t>
            </a:r>
            <a:r>
              <a:rPr lang="en-GB" sz="5400" dirty="0">
                <a:latin typeface="Times New Roman" panose="02020603050405020304" pitchFamily="18" charset="0"/>
                <a:cs typeface="Times New Roman" panose="02020603050405020304" pitchFamily="18" charset="0"/>
              </a:rPr>
              <a:t>pesticides</a:t>
            </a:r>
            <a:endParaRPr lang="en-US" sz="4000" dirty="0">
              <a:latin typeface="Arial Narrow" panose="020B0606020202030204" pitchFamily="34" charset="0"/>
              <a:cs typeface="Times New Roman" panose="02020603050405020304" pitchFamily="18" charset="0"/>
            </a:endParaRPr>
          </a:p>
        </p:txBody>
      </p:sp>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844550" y="1955579"/>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19200" y="3968957"/>
            <a:ext cx="4343400" cy="372724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4267200"/>
            <a:ext cx="1824221" cy="2026252"/>
          </a:xfrm>
          <a:prstGeom prst="rect">
            <a:avLst/>
          </a:prstGeom>
          <a:ln>
            <a:noFill/>
          </a:ln>
          <a:effectLst>
            <a:outerShdw blurRad="292100" dist="139700" dir="2700000" algn="tl" rotWithShape="0">
              <a:srgbClr val="333333">
                <a:alpha val="65000"/>
              </a:srgbClr>
            </a:outerShdw>
          </a:effectLst>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000" y="1934916"/>
            <a:ext cx="1884920" cy="1884920"/>
          </a:xfrm>
          <a:prstGeom prst="rect">
            <a:avLst/>
          </a:prstGeom>
        </p:spPr>
      </p:pic>
      <p:sp>
        <p:nvSpPr>
          <p:cNvPr id="13" name="Rounded Rectangle 12"/>
          <p:cNvSpPr/>
          <p:nvPr/>
        </p:nvSpPr>
        <p:spPr>
          <a:xfrm>
            <a:off x="439179" y="3581400"/>
            <a:ext cx="1694421" cy="387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Boric Acid</a:t>
            </a:r>
            <a:endParaRPr lang="en-US" b="1" dirty="0"/>
          </a:p>
        </p:txBody>
      </p:sp>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12258" y="2451210"/>
            <a:ext cx="2078231" cy="1193579"/>
          </a:xfrm>
          <a:prstGeom prst="rect">
            <a:avLst/>
          </a:prstGeom>
        </p:spPr>
      </p:pic>
      <p:sp>
        <p:nvSpPr>
          <p:cNvPr id="16" name="Rounded Rectangle 15"/>
          <p:cNvSpPr/>
          <p:nvPr/>
        </p:nvSpPr>
        <p:spPr>
          <a:xfrm>
            <a:off x="2590800" y="3810000"/>
            <a:ext cx="1465821" cy="387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DDT</a:t>
            </a:r>
            <a:endParaRPr lang="en-US" b="1" dirty="0"/>
          </a:p>
        </p:txBody>
      </p:sp>
      <p:sp>
        <p:nvSpPr>
          <p:cNvPr id="19" name="Rounded Rectangle 18"/>
          <p:cNvSpPr/>
          <p:nvPr/>
        </p:nvSpPr>
        <p:spPr>
          <a:xfrm>
            <a:off x="4572000" y="4407628"/>
            <a:ext cx="1689292" cy="397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Carbofuran</a:t>
            </a:r>
            <a:endParaRPr lang="en-US" b="1" dirty="0"/>
          </a:p>
        </p:txBody>
      </p:sp>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19625" y="3084206"/>
            <a:ext cx="1473200" cy="1180995"/>
          </a:xfrm>
          <a:prstGeom prst="rect">
            <a:avLst/>
          </a:prstGeom>
        </p:spPr>
      </p:pic>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18330" y="2979796"/>
            <a:ext cx="2139839" cy="2139839"/>
          </a:xfrm>
          <a:prstGeom prst="rect">
            <a:avLst/>
          </a:prstGeom>
        </p:spPr>
      </p:pic>
      <p:sp>
        <p:nvSpPr>
          <p:cNvPr id="24" name="Rounded Rectangle 23"/>
          <p:cNvSpPr/>
          <p:nvPr/>
        </p:nvSpPr>
        <p:spPr>
          <a:xfrm>
            <a:off x="6781800" y="4822223"/>
            <a:ext cx="1800169" cy="397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Malathion</a:t>
            </a:r>
            <a:endParaRPr lang="en-US" b="1" dirty="0"/>
          </a:p>
        </p:txBody>
      </p:sp>
    </p:spTree>
    <p:extLst>
      <p:ext uri="{BB962C8B-B14F-4D97-AF65-F5344CB8AC3E}">
        <p14:creationId xmlns:p14="http://schemas.microsoft.com/office/powerpoint/2010/main" val="348438908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par>
                          <p:cTn id="21" fill="hold">
                            <p:stCondLst>
                              <p:cond delay="2000"/>
                            </p:stCondLst>
                            <p:childTnLst>
                              <p:par>
                                <p:cTn id="22" presetID="16" presetClass="entr" presetSubtype="21"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arn(inVertical)">
                                      <p:cBhvr>
                                        <p:cTn id="24" dur="500"/>
                                        <p:tgtEl>
                                          <p:spTgt spid="11"/>
                                        </p:tgtEl>
                                      </p:cBhvr>
                                    </p:animEffect>
                                  </p:childTnLst>
                                </p:cTn>
                              </p:par>
                            </p:childTnLst>
                          </p:cTn>
                        </p:par>
                        <p:par>
                          <p:cTn id="25" fill="hold">
                            <p:stCondLst>
                              <p:cond delay="2500"/>
                            </p:stCondLst>
                            <p:childTnLst>
                              <p:par>
                                <p:cTn id="26" presetID="45"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anim calcmode="lin" valueType="num">
                                      <p:cBhvr>
                                        <p:cTn id="29" dur="500" fill="hold"/>
                                        <p:tgtEl>
                                          <p:spTgt spid="13"/>
                                        </p:tgtEl>
                                        <p:attrNameLst>
                                          <p:attrName>ppt_w</p:attrName>
                                        </p:attrNameLst>
                                      </p:cBhvr>
                                      <p:tavLst>
                                        <p:tav tm="0" fmla="#ppt_w*sin(2.5*pi*$)">
                                          <p:val>
                                            <p:fltVal val="0"/>
                                          </p:val>
                                        </p:tav>
                                        <p:tav tm="100000">
                                          <p:val>
                                            <p:fltVal val="1"/>
                                          </p:val>
                                        </p:tav>
                                      </p:tavLst>
                                    </p:anim>
                                    <p:anim calcmode="lin" valueType="num">
                                      <p:cBhvr>
                                        <p:cTn id="30" dur="500" fill="hold"/>
                                        <p:tgtEl>
                                          <p:spTgt spid="13"/>
                                        </p:tgtEl>
                                        <p:attrNameLst>
                                          <p:attrName>ppt_h</p:attrName>
                                        </p:attrNameLst>
                                      </p:cBhvr>
                                      <p:tavLst>
                                        <p:tav tm="0">
                                          <p:val>
                                            <p:strVal val="#ppt_h"/>
                                          </p:val>
                                        </p:tav>
                                        <p:tav tm="100000">
                                          <p:val>
                                            <p:strVal val="#ppt_h"/>
                                          </p:val>
                                        </p:tav>
                                      </p:tavLst>
                                    </p:anim>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childTnLst>
                          </p:cTn>
                        </p:par>
                        <p:par>
                          <p:cTn id="35" fill="hold">
                            <p:stCondLst>
                              <p:cond delay="3500"/>
                            </p:stCondLst>
                            <p:childTnLst>
                              <p:par>
                                <p:cTn id="36" presetID="45" presetClass="entr" presetSubtype="0"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anim calcmode="lin" valueType="num">
                                      <p:cBhvr>
                                        <p:cTn id="39" dur="500" fill="hold"/>
                                        <p:tgtEl>
                                          <p:spTgt spid="16"/>
                                        </p:tgtEl>
                                        <p:attrNameLst>
                                          <p:attrName>ppt_w</p:attrName>
                                        </p:attrNameLst>
                                      </p:cBhvr>
                                      <p:tavLst>
                                        <p:tav tm="0" fmla="#ppt_w*sin(2.5*pi*$)">
                                          <p:val>
                                            <p:fltVal val="0"/>
                                          </p:val>
                                        </p:tav>
                                        <p:tav tm="100000">
                                          <p:val>
                                            <p:fltVal val="1"/>
                                          </p:val>
                                        </p:tav>
                                      </p:tavLst>
                                    </p:anim>
                                    <p:anim calcmode="lin" valueType="num">
                                      <p:cBhvr>
                                        <p:cTn id="40" dur="500" fill="hold"/>
                                        <p:tgtEl>
                                          <p:spTgt spid="16"/>
                                        </p:tgtEl>
                                        <p:attrNameLst>
                                          <p:attrName>ppt_h</p:attrName>
                                        </p:attrNameLst>
                                      </p:cBhvr>
                                      <p:tavLst>
                                        <p:tav tm="0">
                                          <p:val>
                                            <p:strVal val="#ppt_h"/>
                                          </p:val>
                                        </p:tav>
                                        <p:tav tm="100000">
                                          <p:val>
                                            <p:strVal val="#ppt_h"/>
                                          </p:val>
                                        </p:tav>
                                      </p:tavLst>
                                    </p:anim>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fade">
                                      <p:cBhvr>
                                        <p:cTn id="44" dur="500"/>
                                        <p:tgtEl>
                                          <p:spTgt spid="25"/>
                                        </p:tgtEl>
                                      </p:cBhvr>
                                    </p:animEffect>
                                  </p:childTnLst>
                                </p:cTn>
                              </p:par>
                            </p:childTnLst>
                          </p:cTn>
                        </p:par>
                        <p:par>
                          <p:cTn id="45" fill="hold">
                            <p:stCondLst>
                              <p:cond delay="4500"/>
                            </p:stCondLst>
                            <p:childTnLst>
                              <p:par>
                                <p:cTn id="46" presetID="45" presetClass="entr" presetSubtype="0" fill="hold" grpId="0" nodeType="after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anim calcmode="lin" valueType="num">
                                      <p:cBhvr>
                                        <p:cTn id="49" dur="500" fill="hold"/>
                                        <p:tgtEl>
                                          <p:spTgt spid="19"/>
                                        </p:tgtEl>
                                        <p:attrNameLst>
                                          <p:attrName>ppt_w</p:attrName>
                                        </p:attrNameLst>
                                      </p:cBhvr>
                                      <p:tavLst>
                                        <p:tav tm="0" fmla="#ppt_w*sin(2.5*pi*$)">
                                          <p:val>
                                            <p:fltVal val="0"/>
                                          </p:val>
                                        </p:tav>
                                        <p:tav tm="100000">
                                          <p:val>
                                            <p:fltVal val="1"/>
                                          </p:val>
                                        </p:tav>
                                      </p:tavLst>
                                    </p:anim>
                                    <p:anim calcmode="lin" valueType="num">
                                      <p:cBhvr>
                                        <p:cTn id="50" dur="500" fill="hold"/>
                                        <p:tgtEl>
                                          <p:spTgt spid="19"/>
                                        </p:tgtEl>
                                        <p:attrNameLst>
                                          <p:attrName>ppt_h</p:attrName>
                                        </p:attrNameLst>
                                      </p:cBhvr>
                                      <p:tavLst>
                                        <p:tav tm="0">
                                          <p:val>
                                            <p:strVal val="#ppt_h"/>
                                          </p:val>
                                        </p:tav>
                                        <p:tav tm="100000">
                                          <p:val>
                                            <p:strVal val="#ppt_h"/>
                                          </p:val>
                                        </p:tav>
                                      </p:tavLst>
                                    </p:anim>
                                  </p:childTnLst>
                                </p:cTn>
                              </p:par>
                            </p:childTnLst>
                          </p:cTn>
                        </p:par>
                        <p:par>
                          <p:cTn id="51" fill="hold">
                            <p:stCondLst>
                              <p:cond delay="5000"/>
                            </p:stCondLst>
                            <p:childTnLst>
                              <p:par>
                                <p:cTn id="52" presetID="21" presetClass="entr" presetSubtype="1" fill="hold"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heel(1)">
                                      <p:cBhvr>
                                        <p:cTn id="54" dur="500"/>
                                        <p:tgtEl>
                                          <p:spTgt spid="27"/>
                                        </p:tgtEl>
                                      </p:cBhvr>
                                    </p:animEffect>
                                  </p:childTnLst>
                                </p:cTn>
                              </p:par>
                            </p:childTnLst>
                          </p:cTn>
                        </p:par>
                        <p:par>
                          <p:cTn id="55" fill="hold">
                            <p:stCondLst>
                              <p:cond delay="5500"/>
                            </p:stCondLst>
                            <p:childTnLst>
                              <p:par>
                                <p:cTn id="56" presetID="45" presetClass="entr" presetSubtype="0" fill="hold" grpId="0" nodeType="after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anim calcmode="lin" valueType="num">
                                      <p:cBhvr>
                                        <p:cTn id="59" dur="500" fill="hold"/>
                                        <p:tgtEl>
                                          <p:spTgt spid="24"/>
                                        </p:tgtEl>
                                        <p:attrNameLst>
                                          <p:attrName>ppt_w</p:attrName>
                                        </p:attrNameLst>
                                      </p:cBhvr>
                                      <p:tavLst>
                                        <p:tav tm="0" fmla="#ppt_w*sin(2.5*pi*$)">
                                          <p:val>
                                            <p:fltVal val="0"/>
                                          </p:val>
                                        </p:tav>
                                        <p:tav tm="100000">
                                          <p:val>
                                            <p:fltVal val="1"/>
                                          </p:val>
                                        </p:tav>
                                      </p:tavLst>
                                    </p:anim>
                                    <p:anim calcmode="lin" valueType="num">
                                      <p:cBhvr>
                                        <p:cTn id="60" dur="5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9" grpId="0" animBg="1"/>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839357"/>
            <a:ext cx="10287000" cy="2239888"/>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4822223"/>
            <a:ext cx="10287000" cy="2239888"/>
          </a:xfrm>
        </p:spPr>
      </p:pic>
      <p:sp>
        <p:nvSpPr>
          <p:cNvPr id="3" name="Title 2"/>
          <p:cNvSpPr>
            <a:spLocks noGrp="1"/>
          </p:cNvSpPr>
          <p:nvPr>
            <p:ph type="title"/>
          </p:nvPr>
        </p:nvSpPr>
        <p:spPr/>
        <p:txBody>
          <a:bodyPr>
            <a:normAutofit/>
          </a:bodyPr>
          <a:lstStyle/>
          <a:p>
            <a:r>
              <a:rPr lang="en-GB" sz="5400" dirty="0" smtClean="0">
                <a:latin typeface="Arial Narrow" panose="020B0606020202030204" pitchFamily="34" charset="0"/>
              </a:rPr>
              <a:t>Chemicals for pest control</a:t>
            </a:r>
            <a:endParaRPr lang="en-US" sz="4000" dirty="0">
              <a:latin typeface="Arial Narrow" panose="020B0606020202030204" pitchFamily="34" charset="0"/>
            </a:endParaRPr>
          </a:p>
        </p:txBody>
      </p:sp>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844550" y="1955579"/>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19200" y="3968957"/>
            <a:ext cx="4343400" cy="372724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4267200"/>
            <a:ext cx="1824221" cy="2026252"/>
          </a:xfrm>
          <a:prstGeom prst="rect">
            <a:avLst/>
          </a:prstGeom>
          <a:ln>
            <a:noFill/>
          </a:ln>
          <a:effectLst>
            <a:outerShdw blurRad="292100" dist="139700" dir="2700000" algn="tl" rotWithShape="0">
              <a:srgbClr val="333333">
                <a:alpha val="65000"/>
              </a:srgbClr>
            </a:outerShdw>
          </a:effectLst>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550" y="1934916"/>
            <a:ext cx="1884920" cy="1884920"/>
          </a:xfrm>
          <a:prstGeom prst="rect">
            <a:avLst/>
          </a:prstGeom>
        </p:spPr>
      </p:pic>
      <p:sp>
        <p:nvSpPr>
          <p:cNvPr id="25" name="Rounded Rectangle 24"/>
          <p:cNvSpPr/>
          <p:nvPr/>
        </p:nvSpPr>
        <p:spPr>
          <a:xfrm>
            <a:off x="685800" y="3581400"/>
            <a:ext cx="1694421" cy="387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Boric Acid</a:t>
            </a:r>
            <a:endParaRPr lang="en-US" b="1" dirty="0"/>
          </a:p>
        </p:txBody>
      </p:sp>
      <p:sp>
        <p:nvSpPr>
          <p:cNvPr id="12" name="Rounded Rectangle 11"/>
          <p:cNvSpPr/>
          <p:nvPr/>
        </p:nvSpPr>
        <p:spPr>
          <a:xfrm>
            <a:off x="3290753" y="3543424"/>
            <a:ext cx="2469758" cy="1783714"/>
          </a:xfrm>
          <a:prstGeom prst="roundRect">
            <a:avLst/>
          </a:prstGeom>
          <a:solidFill>
            <a:schemeClr val="accent5">
              <a:alpha val="50000"/>
            </a:schemeClr>
          </a:solidFill>
          <a:ln>
            <a:noFill/>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p:cNvSpPr txBox="1"/>
          <p:nvPr/>
        </p:nvSpPr>
        <p:spPr>
          <a:xfrm>
            <a:off x="3472885" y="3784814"/>
            <a:ext cx="2568054" cy="1569660"/>
          </a:xfrm>
          <a:prstGeom prst="rect">
            <a:avLst/>
          </a:prstGeom>
          <a:noFill/>
        </p:spPr>
        <p:txBody>
          <a:bodyPr wrap="square" rtlCol="0">
            <a:spAutoFit/>
          </a:bodyPr>
          <a:lstStyle/>
          <a:p>
            <a:pPr marL="342900" indent="-342900">
              <a:buFont typeface="Arial" panose="020B0604020202020204" pitchFamily="34" charset="0"/>
              <a:buChar char="•"/>
            </a:pPr>
            <a:r>
              <a:rPr lang="en-GB" dirty="0" smtClean="0"/>
              <a:t>Natural Acid</a:t>
            </a:r>
          </a:p>
          <a:p>
            <a:pPr marL="342900" indent="-342900">
              <a:buFont typeface="Arial" panose="020B0604020202020204" pitchFamily="34" charset="0"/>
              <a:buChar char="•"/>
            </a:pPr>
            <a:r>
              <a:rPr lang="en-GB" dirty="0" err="1" smtClean="0"/>
              <a:t>Odorless</a:t>
            </a:r>
            <a:endParaRPr lang="en-GB" dirty="0" smtClean="0"/>
          </a:p>
          <a:p>
            <a:pPr marL="342900" indent="-342900">
              <a:buFont typeface="Arial" panose="020B0604020202020204" pitchFamily="34" charset="0"/>
              <a:buChar char="•"/>
            </a:pPr>
            <a:r>
              <a:rPr lang="en-GB" dirty="0" smtClean="0"/>
              <a:t>Low toxic</a:t>
            </a:r>
          </a:p>
          <a:p>
            <a:pPr marL="342900" indent="-342900">
              <a:buFont typeface="Arial" panose="020B0604020202020204" pitchFamily="34" charset="0"/>
              <a:buChar char="•"/>
            </a:pPr>
            <a:endParaRPr lang="en-US" dirty="0"/>
          </a:p>
        </p:txBody>
      </p:sp>
      <p:sp>
        <p:nvSpPr>
          <p:cNvPr id="26" name="Rounded Rectangle 25"/>
          <p:cNvSpPr/>
          <p:nvPr/>
        </p:nvSpPr>
        <p:spPr>
          <a:xfrm>
            <a:off x="3678421" y="3082784"/>
            <a:ext cx="1694421" cy="387557"/>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GB" b="1" dirty="0" smtClean="0"/>
              <a:t>Feature</a:t>
            </a:r>
            <a:endParaRPr lang="en-US" b="1" dirty="0"/>
          </a:p>
        </p:txBody>
      </p:sp>
      <p:sp>
        <p:nvSpPr>
          <p:cNvPr id="27" name="Rectangle 3"/>
          <p:cNvSpPr txBox="1">
            <a:spLocks noChangeArrowheads="1"/>
          </p:cNvSpPr>
          <p:nvPr/>
        </p:nvSpPr>
        <p:spPr>
          <a:xfrm>
            <a:off x="2444750" y="1426666"/>
            <a:ext cx="8458200" cy="44958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lvl="2" fontAlgn="auto">
              <a:spcAft>
                <a:spcPts val="0"/>
              </a:spcAft>
              <a:buFont typeface="Wingdings" pitchFamily="2" charset="2"/>
              <a:buNone/>
            </a:pPr>
            <a:endParaRPr lang="en-US" sz="2800" dirty="0" smtClean="0">
              <a:latin typeface="Comic Sans MS" pitchFamily="66" charset="0"/>
            </a:endParaRPr>
          </a:p>
        </p:txBody>
      </p:sp>
      <p:pic>
        <p:nvPicPr>
          <p:cNvPr id="28" name="Picture 5" descr="borax2"/>
          <p:cNvPicPr>
            <a:picLocks noChangeAspect="1" noChangeArrowheads="1"/>
          </p:cNvPicPr>
          <p:nvPr/>
        </p:nvPicPr>
        <p:blipFill>
          <a:blip r:embed="rId7" cstate="print"/>
          <a:srcRect/>
          <a:stretch>
            <a:fillRect/>
          </a:stretch>
        </p:blipFill>
        <p:spPr bwMode="auto">
          <a:xfrm>
            <a:off x="6826250" y="3315776"/>
            <a:ext cx="1524000" cy="2011362"/>
          </a:xfrm>
          <a:prstGeom prst="rect">
            <a:avLst/>
          </a:prstGeom>
          <a:noFill/>
          <a:ln w="9525">
            <a:noFill/>
            <a:miter lim="800000"/>
            <a:headEnd/>
            <a:tailEnd/>
          </a:ln>
        </p:spPr>
      </p:pic>
      <p:sp>
        <p:nvSpPr>
          <p:cNvPr id="2" name="TextBox 1"/>
          <p:cNvSpPr txBox="1"/>
          <p:nvPr/>
        </p:nvSpPr>
        <p:spPr>
          <a:xfrm>
            <a:off x="1009094" y="3973122"/>
            <a:ext cx="1067921" cy="400110"/>
          </a:xfrm>
          <a:prstGeom prst="rect">
            <a:avLst/>
          </a:prstGeom>
          <a:noFill/>
        </p:spPr>
        <p:txBody>
          <a:bodyPr wrap="none" rtlCol="0">
            <a:spAutoFit/>
          </a:bodyPr>
          <a:lstStyle/>
          <a:p>
            <a:r>
              <a:rPr lang="en-GB" sz="2000" dirty="0" smtClean="0"/>
              <a:t>(H</a:t>
            </a:r>
            <a:r>
              <a:rPr lang="en-GB" sz="2000" baseline="-25000" dirty="0" smtClean="0"/>
              <a:t>3</a:t>
            </a:r>
            <a:r>
              <a:rPr lang="en-GB" sz="2000" dirty="0" smtClean="0"/>
              <a:t>BO</a:t>
            </a:r>
            <a:r>
              <a:rPr lang="en-GB" sz="2000" baseline="-25000" dirty="0" smtClean="0"/>
              <a:t>3</a:t>
            </a:r>
            <a:r>
              <a:rPr lang="en-GB" sz="2000" dirty="0" smtClean="0"/>
              <a:t>)</a:t>
            </a:r>
            <a:endParaRPr lang="en-US" sz="2000" dirty="0"/>
          </a:p>
        </p:txBody>
      </p:sp>
    </p:spTree>
    <p:extLst>
      <p:ext uri="{BB962C8B-B14F-4D97-AF65-F5344CB8AC3E}">
        <p14:creationId xmlns:p14="http://schemas.microsoft.com/office/powerpoint/2010/main" val="1855333913"/>
      </p:ext>
    </p:extLst>
  </p:cSld>
  <p:clrMapOvr>
    <a:masterClrMapping/>
  </p:clrMapOvr>
  <mc:AlternateContent xmlns:mc="http://schemas.openxmlformats.org/markup-compatibility/2006" xmlns:p15="http://schemas.microsoft.com/office/powerpoint/2012/main">
    <mc:Choice Requires="p15">
      <p:transition spd="slow">
        <p15:prstTrans prst="win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barn(inVertical)">
                                      <p:cBhvr>
                                        <p:cTn id="11" dur="500"/>
                                        <p:tgtEl>
                                          <p:spTgt spid="21"/>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arn(inVertical)">
                                      <p:cBhvr>
                                        <p:cTn id="15" dur="500"/>
                                        <p:tgtEl>
                                          <p:spTgt spid="2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anim calcmode="lin" valueType="num">
                                      <p:cBhvr>
                                        <p:cTn id="20" dur="500" fill="hold"/>
                                        <p:tgtEl>
                                          <p:spTgt spid="26"/>
                                        </p:tgtEl>
                                        <p:attrNameLst>
                                          <p:attrName>ppt_x</p:attrName>
                                        </p:attrNameLst>
                                      </p:cBhvr>
                                      <p:tavLst>
                                        <p:tav tm="0">
                                          <p:val>
                                            <p:strVal val="#ppt_x"/>
                                          </p:val>
                                        </p:tav>
                                        <p:tav tm="100000">
                                          <p:val>
                                            <p:strVal val="#ppt_x"/>
                                          </p:val>
                                        </p:tav>
                                      </p:tavLst>
                                    </p:anim>
                                    <p:anim calcmode="lin" valueType="num">
                                      <p:cBhvr>
                                        <p:cTn id="21" dur="500" fill="hold"/>
                                        <p:tgtEl>
                                          <p:spTgt spid="26"/>
                                        </p:tgtEl>
                                        <p:attrNameLst>
                                          <p:attrName>ppt_y</p:attrName>
                                        </p:attrNameLst>
                                      </p:cBhvr>
                                      <p:tavLst>
                                        <p:tav tm="0">
                                          <p:val>
                                            <p:strVal val="#ppt_y+.1"/>
                                          </p:val>
                                        </p:tav>
                                        <p:tav tm="100000">
                                          <p:val>
                                            <p:strVal val="#ppt_y"/>
                                          </p:val>
                                        </p:tav>
                                      </p:tavLst>
                                    </p:anim>
                                  </p:childTnLst>
                                </p:cTn>
                              </p:par>
                            </p:childTnLst>
                          </p:cTn>
                        </p:par>
                        <p:par>
                          <p:cTn id="22" fill="hold">
                            <p:stCondLst>
                              <p:cond delay="2000"/>
                            </p:stCondLst>
                            <p:childTnLst>
                              <p:par>
                                <p:cTn id="23" presetID="42" presetClass="entr" presetSubtype="0" fill="hold" grpId="0"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anim calcmode="lin" valueType="num">
                                      <p:cBhvr>
                                        <p:cTn id="26" dur="500" fill="hold"/>
                                        <p:tgtEl>
                                          <p:spTgt spid="5"/>
                                        </p:tgtEl>
                                        <p:attrNameLst>
                                          <p:attrName>ppt_x</p:attrName>
                                        </p:attrNameLst>
                                      </p:cBhvr>
                                      <p:tavLst>
                                        <p:tav tm="0">
                                          <p:val>
                                            <p:strVal val="#ppt_x"/>
                                          </p:val>
                                        </p:tav>
                                        <p:tav tm="100000">
                                          <p:val>
                                            <p:strVal val="#ppt_x"/>
                                          </p:val>
                                        </p:tav>
                                      </p:tavLst>
                                    </p:anim>
                                    <p:anim calcmode="lin" valueType="num">
                                      <p:cBhvr>
                                        <p:cTn id="27" dur="500" fill="hold"/>
                                        <p:tgtEl>
                                          <p:spTgt spid="5"/>
                                        </p:tgtEl>
                                        <p:attrNameLst>
                                          <p:attrName>ppt_y</p:attrName>
                                        </p:attrNameLst>
                                      </p:cBhvr>
                                      <p:tavLst>
                                        <p:tav tm="0">
                                          <p:val>
                                            <p:strVal val="#ppt_y+.1"/>
                                          </p:val>
                                        </p:tav>
                                        <p:tav tm="100000">
                                          <p:val>
                                            <p:strVal val="#ppt_y"/>
                                          </p:val>
                                        </p:tav>
                                      </p:tavLst>
                                    </p:anim>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anim calcmode="lin" valueType="num">
                                      <p:cBhvr>
                                        <p:cTn id="32" dur="500" fill="hold"/>
                                        <p:tgtEl>
                                          <p:spTgt spid="12"/>
                                        </p:tgtEl>
                                        <p:attrNameLst>
                                          <p:attrName>ppt_x</p:attrName>
                                        </p:attrNameLst>
                                      </p:cBhvr>
                                      <p:tavLst>
                                        <p:tav tm="0">
                                          <p:val>
                                            <p:strVal val="#ppt_x"/>
                                          </p:val>
                                        </p:tav>
                                        <p:tav tm="100000">
                                          <p:val>
                                            <p:strVal val="#ppt_x"/>
                                          </p:val>
                                        </p:tav>
                                      </p:tavLst>
                                    </p:anim>
                                    <p:anim calcmode="lin" valueType="num">
                                      <p:cBhvr>
                                        <p:cTn id="33" dur="50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42" presetClass="entr" presetSubtype="0" fill="hold" nodeType="after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500"/>
                                        <p:tgtEl>
                                          <p:spTgt spid="28"/>
                                        </p:tgtEl>
                                      </p:cBhvr>
                                    </p:animEffect>
                                    <p:anim calcmode="lin" valueType="num">
                                      <p:cBhvr>
                                        <p:cTn id="38" dur="500" fill="hold"/>
                                        <p:tgtEl>
                                          <p:spTgt spid="28"/>
                                        </p:tgtEl>
                                        <p:attrNameLst>
                                          <p:attrName>ppt_x</p:attrName>
                                        </p:attrNameLst>
                                      </p:cBhvr>
                                      <p:tavLst>
                                        <p:tav tm="0">
                                          <p:val>
                                            <p:strVal val="#ppt_x"/>
                                          </p:val>
                                        </p:tav>
                                        <p:tav tm="100000">
                                          <p:val>
                                            <p:strVal val="#ppt_x"/>
                                          </p:val>
                                        </p:tav>
                                      </p:tavLst>
                                    </p:anim>
                                    <p:anim calcmode="lin" valueType="num">
                                      <p:cBhvr>
                                        <p:cTn id="39"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2" grpId="0" animBg="1"/>
      <p:bldP spid="5" grpId="0"/>
      <p:bldP spid="26" grpId="0" animBg="1"/>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839357"/>
            <a:ext cx="10287000" cy="2239888"/>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4822223"/>
            <a:ext cx="10287000" cy="2239888"/>
          </a:xfrm>
        </p:spPr>
      </p:pic>
      <p:sp>
        <p:nvSpPr>
          <p:cNvPr id="3" name="Title 2"/>
          <p:cNvSpPr>
            <a:spLocks noGrp="1"/>
          </p:cNvSpPr>
          <p:nvPr>
            <p:ph type="title"/>
          </p:nvPr>
        </p:nvSpPr>
        <p:spPr/>
        <p:txBody>
          <a:bodyPr>
            <a:normAutofit/>
          </a:bodyPr>
          <a:lstStyle/>
          <a:p>
            <a:r>
              <a:rPr lang="en-GB" sz="5400" dirty="0" smtClean="0">
                <a:latin typeface="Arial Narrow" panose="020B0606020202030204" pitchFamily="34" charset="0"/>
              </a:rPr>
              <a:t>Chemicals for pest control</a:t>
            </a:r>
            <a:endParaRPr lang="en-US" sz="4000" dirty="0">
              <a:latin typeface="Arial Narrow" panose="020B0606020202030204" pitchFamily="34" charset="0"/>
            </a:endParaRPr>
          </a:p>
        </p:txBody>
      </p:sp>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10" name="Rectangle 9"/>
          <p:cNvSpPr/>
          <p:nvPr/>
        </p:nvSpPr>
        <p:spPr>
          <a:xfrm>
            <a:off x="844550" y="1955579"/>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19200" y="3968957"/>
            <a:ext cx="4343400" cy="372724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4267200"/>
            <a:ext cx="1824221" cy="2026252"/>
          </a:xfrm>
          <a:prstGeom prst="rect">
            <a:avLst/>
          </a:prstGeom>
          <a:ln>
            <a:noFill/>
          </a:ln>
          <a:effectLst>
            <a:outerShdw blurRad="292100" dist="139700" dir="2700000" algn="tl" rotWithShape="0">
              <a:srgbClr val="333333">
                <a:alpha val="65000"/>
              </a:srgbClr>
            </a:outerShdw>
          </a:effectLst>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0550" y="1934916"/>
            <a:ext cx="1884920" cy="1884920"/>
          </a:xfrm>
          <a:prstGeom prst="rect">
            <a:avLst/>
          </a:prstGeom>
        </p:spPr>
      </p:pic>
      <p:sp>
        <p:nvSpPr>
          <p:cNvPr id="25" name="Rounded Rectangle 24"/>
          <p:cNvSpPr/>
          <p:nvPr/>
        </p:nvSpPr>
        <p:spPr>
          <a:xfrm>
            <a:off x="685800" y="3581400"/>
            <a:ext cx="1694421" cy="387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Boric Acid</a:t>
            </a:r>
            <a:endParaRPr lang="en-US" b="1" dirty="0"/>
          </a:p>
        </p:txBody>
      </p:sp>
      <p:sp>
        <p:nvSpPr>
          <p:cNvPr id="12" name="Rounded Rectangle 11"/>
          <p:cNvSpPr/>
          <p:nvPr/>
        </p:nvSpPr>
        <p:spPr>
          <a:xfrm>
            <a:off x="3052946" y="2505086"/>
            <a:ext cx="5810250" cy="2407517"/>
          </a:xfrm>
          <a:prstGeom prst="roundRect">
            <a:avLst/>
          </a:prstGeom>
          <a:solidFill>
            <a:schemeClr val="accent5">
              <a:alpha val="50000"/>
            </a:schemeClr>
          </a:solidFill>
          <a:ln>
            <a:noFill/>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tx1"/>
              </a:solidFill>
            </a:endParaRPr>
          </a:p>
        </p:txBody>
      </p:sp>
      <p:sp>
        <p:nvSpPr>
          <p:cNvPr id="27" name="Rectangle 3"/>
          <p:cNvSpPr txBox="1">
            <a:spLocks noChangeArrowheads="1"/>
          </p:cNvSpPr>
          <p:nvPr/>
        </p:nvSpPr>
        <p:spPr>
          <a:xfrm>
            <a:off x="2444750" y="1426666"/>
            <a:ext cx="8458200" cy="4495800"/>
          </a:xfrm>
          <a:prstGeom prst="rect">
            <a:avLst/>
          </a:prstGeom>
        </p:spPr>
        <p:txBody>
          <a:bodyPr vert="horz" lIns="91440" tIns="45720" rIns="91440" bIns="45720" rtlCol="0">
            <a:normAutofit/>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lvl="2" fontAlgn="auto">
              <a:spcAft>
                <a:spcPts val="0"/>
              </a:spcAft>
              <a:buFont typeface="Wingdings" pitchFamily="2" charset="2"/>
              <a:buNone/>
            </a:pPr>
            <a:endParaRPr lang="en-US" sz="2800" dirty="0" smtClean="0">
              <a:latin typeface="Comic Sans MS" pitchFamily="66" charset="0"/>
            </a:endParaRPr>
          </a:p>
        </p:txBody>
      </p:sp>
      <p:sp>
        <p:nvSpPr>
          <p:cNvPr id="2" name="TextBox 1"/>
          <p:cNvSpPr txBox="1"/>
          <p:nvPr/>
        </p:nvSpPr>
        <p:spPr>
          <a:xfrm>
            <a:off x="3124200" y="2631090"/>
            <a:ext cx="5708430" cy="3354765"/>
          </a:xfrm>
          <a:prstGeom prst="rect">
            <a:avLst/>
          </a:prstGeom>
          <a:noFill/>
        </p:spPr>
        <p:txBody>
          <a:bodyPr wrap="square" rtlCol="0">
            <a:spAutoFit/>
          </a:bodyPr>
          <a:lstStyle/>
          <a:p>
            <a:pPr algn="ctr"/>
            <a:r>
              <a:rPr lang="en-GB" sz="2000" b="1" dirty="0"/>
              <a:t>Boric acid</a:t>
            </a:r>
            <a:r>
              <a:rPr lang="en-GB" sz="2000" dirty="0"/>
              <a:t>, also called hydrogen borate is a weak, monobasic </a:t>
            </a:r>
            <a:r>
              <a:rPr lang="en-GB" sz="2000" b="1" dirty="0">
                <a:hlinkClick r:id="rId7"/>
              </a:rPr>
              <a:t>Lewis acid</a:t>
            </a:r>
            <a:r>
              <a:rPr lang="en-GB" sz="2000" b="1" dirty="0"/>
              <a:t> of </a:t>
            </a:r>
            <a:r>
              <a:rPr lang="en-GB" sz="2000" b="1" dirty="0">
                <a:hlinkClick r:id="rId8"/>
              </a:rPr>
              <a:t>boron</a:t>
            </a:r>
            <a:r>
              <a:rPr lang="en-GB" sz="2000" b="1" dirty="0" smtClean="0"/>
              <a:t>. </a:t>
            </a:r>
            <a:r>
              <a:rPr lang="en-GB" sz="2000" b="1" dirty="0"/>
              <a:t>It has the </a:t>
            </a:r>
            <a:r>
              <a:rPr lang="en-GB" sz="2000" dirty="0">
                <a:hlinkClick r:id="rId9"/>
              </a:rPr>
              <a:t>chemical formula</a:t>
            </a:r>
            <a:r>
              <a:rPr lang="en-GB" sz="2000" b="1" dirty="0"/>
              <a:t> </a:t>
            </a:r>
            <a:r>
              <a:rPr lang="en-GB" sz="2000" dirty="0" smtClean="0">
                <a:solidFill>
                  <a:schemeClr val="tx2">
                    <a:lumMod val="60000"/>
                    <a:lumOff val="40000"/>
                  </a:schemeClr>
                </a:solidFill>
                <a:hlinkClick r:id="rId10"/>
              </a:rPr>
              <a:t>H</a:t>
            </a:r>
            <a:r>
              <a:rPr lang="en-GB" sz="2000" baseline="-25000" dirty="0" smtClean="0">
                <a:solidFill>
                  <a:schemeClr val="tx2">
                    <a:lumMod val="60000"/>
                    <a:lumOff val="40000"/>
                  </a:schemeClr>
                </a:solidFill>
              </a:rPr>
              <a:t>3</a:t>
            </a:r>
            <a:r>
              <a:rPr lang="en-GB" sz="2000" dirty="0" smtClean="0">
                <a:solidFill>
                  <a:schemeClr val="tx2">
                    <a:lumMod val="60000"/>
                    <a:lumOff val="40000"/>
                  </a:schemeClr>
                </a:solidFill>
                <a:hlinkClick r:id="rId8"/>
              </a:rPr>
              <a:t>B</a:t>
            </a:r>
            <a:r>
              <a:rPr lang="en-GB" sz="2000" dirty="0" smtClean="0">
                <a:solidFill>
                  <a:schemeClr val="tx2">
                    <a:lumMod val="60000"/>
                    <a:lumOff val="40000"/>
                  </a:schemeClr>
                </a:solidFill>
                <a:hlinkClick r:id="rId11"/>
              </a:rPr>
              <a:t>O</a:t>
            </a:r>
            <a:r>
              <a:rPr lang="en-GB" sz="2000" baseline="-25000" dirty="0" smtClean="0">
                <a:solidFill>
                  <a:schemeClr val="tx2">
                    <a:lumMod val="60000"/>
                    <a:lumOff val="40000"/>
                  </a:schemeClr>
                </a:solidFill>
              </a:rPr>
              <a:t>3</a:t>
            </a:r>
            <a:r>
              <a:rPr lang="en-GB" sz="2000" b="1" dirty="0" smtClean="0">
                <a:solidFill>
                  <a:schemeClr val="tx2">
                    <a:lumMod val="60000"/>
                    <a:lumOff val="40000"/>
                  </a:schemeClr>
                </a:solidFill>
              </a:rPr>
              <a:t> </a:t>
            </a:r>
            <a:r>
              <a:rPr lang="en-GB" sz="2000" b="1" dirty="0"/>
              <a:t>(sometimes written </a:t>
            </a:r>
            <a:r>
              <a:rPr lang="en-GB" sz="2000" b="1" dirty="0">
                <a:solidFill>
                  <a:schemeClr val="tx2">
                    <a:lumMod val="60000"/>
                    <a:lumOff val="40000"/>
                  </a:schemeClr>
                </a:solidFill>
              </a:rPr>
              <a:t>B(OH)</a:t>
            </a:r>
            <a:r>
              <a:rPr lang="en-GB" sz="2000" b="1" baseline="-25000" dirty="0">
                <a:solidFill>
                  <a:schemeClr val="tx2">
                    <a:lumMod val="60000"/>
                    <a:lumOff val="40000"/>
                  </a:schemeClr>
                </a:solidFill>
              </a:rPr>
              <a:t>3</a:t>
            </a:r>
            <a:r>
              <a:rPr lang="en-GB" sz="2000" b="1" dirty="0"/>
              <a:t>) </a:t>
            </a:r>
            <a:r>
              <a:rPr lang="en-GB" sz="2000" b="1" dirty="0" smtClean="0"/>
              <a:t>. </a:t>
            </a:r>
            <a:r>
              <a:rPr lang="en-GB" sz="2000" b="1" dirty="0"/>
              <a:t>Boric acid is low in </a:t>
            </a:r>
            <a:r>
              <a:rPr lang="en-GB" sz="2000" b="1" dirty="0" smtClean="0"/>
              <a:t>toxicity. </a:t>
            </a:r>
            <a:r>
              <a:rPr lang="en-GB" sz="2000" b="1" dirty="0"/>
              <a:t>However, in the form </a:t>
            </a:r>
            <a:r>
              <a:rPr lang="en-GB" sz="2000" b="1" dirty="0" smtClean="0"/>
              <a:t>of borax (</a:t>
            </a:r>
            <a:r>
              <a:rPr lang="en-GB" sz="2000" b="1" dirty="0" smtClean="0">
                <a:solidFill>
                  <a:schemeClr val="tx2">
                    <a:lumMod val="60000"/>
                    <a:lumOff val="40000"/>
                  </a:schemeClr>
                </a:solidFill>
              </a:rPr>
              <a:t>Na</a:t>
            </a:r>
            <a:r>
              <a:rPr lang="en-GB" sz="2000" b="1" dirty="0">
                <a:solidFill>
                  <a:schemeClr val="tx2">
                    <a:lumMod val="60000"/>
                    <a:lumOff val="40000"/>
                  </a:schemeClr>
                </a:solidFill>
              </a:rPr>
              <a:t>₂[B₄O₅(OH)₄]·8H₂O</a:t>
            </a:r>
            <a:r>
              <a:rPr lang="en-GB" sz="2000" b="1" dirty="0"/>
              <a:t>), it can be destructive to the eye and also be irritating to the skin.</a:t>
            </a:r>
            <a:endParaRPr lang="en-GB" sz="2000" dirty="0"/>
          </a:p>
          <a:p>
            <a:r>
              <a:rPr lang="en-GB" dirty="0"/>
              <a:t/>
            </a:r>
            <a:br>
              <a:rPr lang="en-GB" dirty="0"/>
            </a:br>
            <a:endParaRPr lang="en-US" dirty="0"/>
          </a:p>
          <a:p>
            <a:endParaRPr lang="en-US" dirty="0"/>
          </a:p>
        </p:txBody>
      </p:sp>
      <p:sp>
        <p:nvSpPr>
          <p:cNvPr id="17" name="TextBox 16"/>
          <p:cNvSpPr txBox="1"/>
          <p:nvPr/>
        </p:nvSpPr>
        <p:spPr>
          <a:xfrm>
            <a:off x="1009094" y="3973122"/>
            <a:ext cx="1067921" cy="400110"/>
          </a:xfrm>
          <a:prstGeom prst="rect">
            <a:avLst/>
          </a:prstGeom>
          <a:noFill/>
        </p:spPr>
        <p:txBody>
          <a:bodyPr wrap="none" rtlCol="0">
            <a:spAutoFit/>
          </a:bodyPr>
          <a:lstStyle/>
          <a:p>
            <a:r>
              <a:rPr lang="en-GB" sz="2000" dirty="0" smtClean="0"/>
              <a:t>(H</a:t>
            </a:r>
            <a:r>
              <a:rPr lang="en-GB" sz="2000" baseline="-25000" dirty="0" smtClean="0"/>
              <a:t>3</a:t>
            </a:r>
            <a:r>
              <a:rPr lang="en-GB" sz="2000" dirty="0" smtClean="0"/>
              <a:t>BO</a:t>
            </a:r>
            <a:r>
              <a:rPr lang="en-GB" sz="2000" baseline="-25000" dirty="0" smtClean="0"/>
              <a:t>3</a:t>
            </a:r>
            <a:r>
              <a:rPr lang="en-GB" sz="2000" dirty="0" smtClean="0"/>
              <a:t>)</a:t>
            </a:r>
            <a:endParaRPr lang="en-US" sz="2000" dirty="0"/>
          </a:p>
        </p:txBody>
      </p:sp>
    </p:spTree>
    <p:extLst>
      <p:ext uri="{BB962C8B-B14F-4D97-AF65-F5344CB8AC3E}">
        <p14:creationId xmlns:p14="http://schemas.microsoft.com/office/powerpoint/2010/main" val="2229351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arn(inVertic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839357"/>
            <a:ext cx="10287000" cy="2239888"/>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4822223"/>
            <a:ext cx="10287000" cy="2239888"/>
          </a:xfrm>
        </p:spPr>
      </p:pic>
      <p:sp>
        <p:nvSpPr>
          <p:cNvPr id="3" name="Title 2"/>
          <p:cNvSpPr>
            <a:spLocks noGrp="1"/>
          </p:cNvSpPr>
          <p:nvPr>
            <p:ph type="title"/>
          </p:nvPr>
        </p:nvSpPr>
        <p:spPr/>
        <p:txBody>
          <a:bodyPr>
            <a:normAutofit/>
          </a:bodyPr>
          <a:lstStyle/>
          <a:p>
            <a:r>
              <a:rPr lang="en-GB" sz="5400" dirty="0" smtClean="0">
                <a:latin typeface="Arial Narrow" panose="020B0606020202030204" pitchFamily="34" charset="0"/>
              </a:rPr>
              <a:t>Chemicals for pest control</a:t>
            </a:r>
            <a:endParaRPr lang="en-US" sz="4000" dirty="0">
              <a:latin typeface="Arial Narrow" panose="020B0606020202030204" pitchFamily="34" charset="0"/>
            </a:endParaRPr>
          </a:p>
        </p:txBody>
      </p:sp>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844550" y="1955579"/>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3487" y="1676400"/>
            <a:ext cx="7357313" cy="4904875"/>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5" name="TextBox 4"/>
          <p:cNvSpPr txBox="1"/>
          <p:nvPr/>
        </p:nvSpPr>
        <p:spPr>
          <a:xfrm>
            <a:off x="5067151" y="3822878"/>
            <a:ext cx="3506826" cy="3046988"/>
          </a:xfrm>
          <a:prstGeom prst="rect">
            <a:avLst/>
          </a:prstGeom>
          <a:noFill/>
        </p:spPr>
        <p:txBody>
          <a:bodyPr wrap="square" rtlCol="0">
            <a:spAutoFit/>
          </a:bodyPr>
          <a:lstStyle/>
          <a:p>
            <a:pPr marL="342900" indent="-342900">
              <a:buFont typeface="Arial" panose="020B0604020202020204" pitchFamily="34" charset="0"/>
              <a:buChar char="•"/>
            </a:pPr>
            <a:r>
              <a:rPr lang="en-GB" dirty="0" smtClean="0"/>
              <a:t>Synthetic insecticide</a:t>
            </a:r>
          </a:p>
          <a:p>
            <a:pPr marL="342900" indent="-342900">
              <a:buFont typeface="Arial" panose="020B0604020202020204" pitchFamily="34" charset="0"/>
              <a:buChar char="•"/>
            </a:pPr>
            <a:r>
              <a:rPr lang="en-GB" dirty="0" smtClean="0"/>
              <a:t>Colourless powder</a:t>
            </a:r>
          </a:p>
          <a:p>
            <a:pPr marL="342900" indent="-342900">
              <a:buFont typeface="Arial" panose="020B0604020202020204" pitchFamily="34" charset="0"/>
              <a:buChar char="•"/>
            </a:pPr>
            <a:r>
              <a:rPr lang="en-GB" dirty="0" smtClean="0"/>
              <a:t>Highly toxic</a:t>
            </a:r>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endParaRPr lang="en-GB" dirty="0" smtClean="0"/>
          </a:p>
          <a:p>
            <a:pPr marL="342900" indent="-342900">
              <a:buFont typeface="Arial" panose="020B0604020202020204" pitchFamily="34" charset="0"/>
              <a:buChar char="•"/>
            </a:pPr>
            <a:endParaRPr lang="en-US" dirty="0"/>
          </a:p>
        </p:txBody>
      </p:sp>
      <p:sp>
        <p:nvSpPr>
          <p:cNvPr id="26" name="Rounded Rectangle 25"/>
          <p:cNvSpPr/>
          <p:nvPr/>
        </p:nvSpPr>
        <p:spPr>
          <a:xfrm>
            <a:off x="5410200" y="3094470"/>
            <a:ext cx="2347164" cy="387557"/>
          </a:xfrm>
          <a:prstGeom prst="roundRect">
            <a:avLst/>
          </a:prstGeom>
          <a:no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GB" b="1" dirty="0" smtClean="0">
                <a:solidFill>
                  <a:schemeClr val="bg1"/>
                </a:solidFill>
              </a:rPr>
              <a:t>Feature</a:t>
            </a:r>
            <a:endParaRPr lang="en-US" b="1" dirty="0">
              <a:solidFill>
                <a:schemeClr val="bg1"/>
              </a:solidFill>
            </a:endParaRPr>
          </a:p>
        </p:txBody>
      </p:sp>
      <p:sp>
        <p:nvSpPr>
          <p:cNvPr id="15" name="Rounded Rectangle 14"/>
          <p:cNvSpPr/>
          <p:nvPr/>
        </p:nvSpPr>
        <p:spPr>
          <a:xfrm>
            <a:off x="1530971" y="3548549"/>
            <a:ext cx="1465821" cy="387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DDT</a:t>
            </a:r>
            <a:endParaRPr lang="en-US" b="1"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649" y="2218328"/>
            <a:ext cx="3778467" cy="1199868"/>
          </a:xfrm>
          <a:prstGeom prst="rect">
            <a:avLst/>
          </a:prstGeom>
        </p:spPr>
      </p:pic>
      <p:sp>
        <p:nvSpPr>
          <p:cNvPr id="14" name="TextBox 13"/>
          <p:cNvSpPr txBox="1"/>
          <p:nvPr/>
        </p:nvSpPr>
        <p:spPr>
          <a:xfrm>
            <a:off x="1616909" y="3932106"/>
            <a:ext cx="1293944" cy="400110"/>
          </a:xfrm>
          <a:prstGeom prst="rect">
            <a:avLst/>
          </a:prstGeom>
          <a:noFill/>
        </p:spPr>
        <p:txBody>
          <a:bodyPr wrap="none" rtlCol="0">
            <a:spAutoFit/>
          </a:bodyPr>
          <a:lstStyle/>
          <a:p>
            <a:r>
              <a:rPr lang="en-US" sz="2000" dirty="0" smtClean="0"/>
              <a:t>(C</a:t>
            </a:r>
            <a:r>
              <a:rPr lang="en-US" sz="2000" baseline="-25000" dirty="0" smtClean="0"/>
              <a:t>14</a:t>
            </a:r>
            <a:r>
              <a:rPr lang="en-US" sz="2000" dirty="0" smtClean="0"/>
              <a:t>H</a:t>
            </a:r>
            <a:r>
              <a:rPr lang="en-US" sz="2000" baseline="-25000" dirty="0" smtClean="0"/>
              <a:t>9</a:t>
            </a:r>
            <a:r>
              <a:rPr lang="en-US" sz="2000" dirty="0" smtClean="0"/>
              <a:t>Cl</a:t>
            </a:r>
            <a:r>
              <a:rPr lang="en-US" sz="2000" baseline="-25000" dirty="0" smtClean="0"/>
              <a:t>5</a:t>
            </a:r>
            <a:r>
              <a:rPr lang="en-US" sz="2000" dirty="0" smtClean="0"/>
              <a:t>)</a:t>
            </a:r>
            <a:endParaRPr lang="en-US" sz="2000" dirty="0"/>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2839973"/>
            <a:ext cx="4903265" cy="4094227"/>
          </a:xfrm>
          <a:prstGeom prst="rect">
            <a:avLst/>
          </a:prstGeom>
        </p:spPr>
      </p:pic>
    </p:spTree>
    <p:extLst>
      <p:ext uri="{BB962C8B-B14F-4D97-AF65-F5344CB8AC3E}">
        <p14:creationId xmlns:p14="http://schemas.microsoft.com/office/powerpoint/2010/main" val="297801926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250"/>
                                        <p:tgtEl>
                                          <p:spTgt spid="15"/>
                                        </p:tgtEl>
                                      </p:cBhvr>
                                    </p:animEffect>
                                    <p:anim calcmode="lin" valueType="num">
                                      <p:cBhvr>
                                        <p:cTn id="8" dur="250" fill="hold"/>
                                        <p:tgtEl>
                                          <p:spTgt spid="15"/>
                                        </p:tgtEl>
                                        <p:attrNameLst>
                                          <p:attrName>ppt_x</p:attrName>
                                        </p:attrNameLst>
                                      </p:cBhvr>
                                      <p:tavLst>
                                        <p:tav tm="0">
                                          <p:val>
                                            <p:strVal val="#ppt_x"/>
                                          </p:val>
                                        </p:tav>
                                        <p:tav tm="100000">
                                          <p:val>
                                            <p:strVal val="#ppt_x"/>
                                          </p:val>
                                        </p:tav>
                                      </p:tavLst>
                                    </p:anim>
                                    <p:anim calcmode="lin" valueType="num">
                                      <p:cBhvr>
                                        <p:cTn id="9" dur="25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50"/>
                                        <p:tgtEl>
                                          <p:spTgt spid="14"/>
                                        </p:tgtEl>
                                      </p:cBhvr>
                                    </p:animEffect>
                                    <p:anim calcmode="lin" valueType="num">
                                      <p:cBhvr>
                                        <p:cTn id="14" dur="250" fill="hold"/>
                                        <p:tgtEl>
                                          <p:spTgt spid="14"/>
                                        </p:tgtEl>
                                        <p:attrNameLst>
                                          <p:attrName>ppt_x</p:attrName>
                                        </p:attrNameLst>
                                      </p:cBhvr>
                                      <p:tavLst>
                                        <p:tav tm="0">
                                          <p:val>
                                            <p:strVal val="#ppt_x"/>
                                          </p:val>
                                        </p:tav>
                                        <p:tav tm="100000">
                                          <p:val>
                                            <p:strVal val="#ppt_x"/>
                                          </p:val>
                                        </p:tav>
                                      </p:tavLst>
                                    </p:anim>
                                    <p:anim calcmode="lin" valueType="num">
                                      <p:cBhvr>
                                        <p:cTn id="15" dur="250" fill="hold"/>
                                        <p:tgtEl>
                                          <p:spTgt spid="14"/>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250"/>
                                        <p:tgtEl>
                                          <p:spTgt spid="2"/>
                                        </p:tgtEl>
                                      </p:cBhvr>
                                    </p:animEffect>
                                    <p:anim calcmode="lin" valueType="num">
                                      <p:cBhvr>
                                        <p:cTn id="20" dur="250" fill="hold"/>
                                        <p:tgtEl>
                                          <p:spTgt spid="2"/>
                                        </p:tgtEl>
                                        <p:attrNameLst>
                                          <p:attrName>ppt_x</p:attrName>
                                        </p:attrNameLst>
                                      </p:cBhvr>
                                      <p:tavLst>
                                        <p:tav tm="0">
                                          <p:val>
                                            <p:strVal val="#ppt_x"/>
                                          </p:val>
                                        </p:tav>
                                        <p:tav tm="100000">
                                          <p:val>
                                            <p:strVal val="#ppt_x"/>
                                          </p:val>
                                        </p:tav>
                                      </p:tavLst>
                                    </p:anim>
                                    <p:anim calcmode="lin" valueType="num">
                                      <p:cBhvr>
                                        <p:cTn id="21" dur="25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14" presetClass="entr" presetSubtype="10"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randombar(horizontal)">
                                      <p:cBhvr>
                                        <p:cTn id="25" dur="500"/>
                                        <p:tgtEl>
                                          <p:spTgt spid="16"/>
                                        </p:tgtEl>
                                      </p:cBhvr>
                                    </p:animEffect>
                                  </p:childTnLst>
                                </p:cTn>
                              </p:par>
                            </p:childTnLst>
                          </p:cTn>
                        </p:par>
                        <p:par>
                          <p:cTn id="26" fill="hold">
                            <p:stCondLst>
                              <p:cond delay="1250"/>
                            </p:stCondLst>
                            <p:childTnLst>
                              <p:par>
                                <p:cTn id="27" presetID="14" presetClass="entr" presetSubtype="10"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randombar(horizontal)">
                                      <p:cBhvr>
                                        <p:cTn id="29" dur="500"/>
                                        <p:tgtEl>
                                          <p:spTgt spid="26"/>
                                        </p:tgtEl>
                                      </p:cBhvr>
                                    </p:animEffect>
                                  </p:childTnLst>
                                </p:cTn>
                              </p:par>
                            </p:childTnLst>
                          </p:cTn>
                        </p:par>
                        <p:par>
                          <p:cTn id="30" fill="hold">
                            <p:stCondLst>
                              <p:cond delay="1750"/>
                            </p:stCondLst>
                            <p:childTnLst>
                              <p:par>
                                <p:cTn id="31" presetID="14" presetClass="entr" presetSubtype="10"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randombar(horizont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animBg="1"/>
      <p:bldP spid="15" grpId="0" animBg="1"/>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4839357"/>
            <a:ext cx="10287000" cy="2239888"/>
          </a:xfrm>
          <a:prstGeom prst="rect">
            <a:avLst/>
          </a:prstGeom>
        </p:spPr>
      </p:pic>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4822223"/>
            <a:ext cx="10287000" cy="2239888"/>
          </a:xfrm>
        </p:spPr>
      </p:pic>
      <p:sp>
        <p:nvSpPr>
          <p:cNvPr id="3" name="Title 2"/>
          <p:cNvSpPr>
            <a:spLocks noGrp="1"/>
          </p:cNvSpPr>
          <p:nvPr>
            <p:ph type="title"/>
          </p:nvPr>
        </p:nvSpPr>
        <p:spPr/>
        <p:txBody>
          <a:bodyPr>
            <a:normAutofit/>
          </a:bodyPr>
          <a:lstStyle/>
          <a:p>
            <a:r>
              <a:rPr lang="en-GB" sz="5400" dirty="0" smtClean="0">
                <a:latin typeface="Arial Narrow" panose="020B0606020202030204" pitchFamily="34" charset="0"/>
              </a:rPr>
              <a:t>Chemicals for pest control</a:t>
            </a:r>
            <a:endParaRPr lang="en-US" sz="4000" dirty="0">
              <a:latin typeface="Arial Narrow" panose="020B0606020202030204" pitchFamily="34" charset="0"/>
            </a:endParaRPr>
          </a:p>
        </p:txBody>
      </p:sp>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844550" y="1955579"/>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p>
        </p:txBody>
      </p:sp>
      <p:sp>
        <p:nvSpPr>
          <p:cNvPr id="12" name="Rounded Rectangle 11"/>
          <p:cNvSpPr/>
          <p:nvPr/>
        </p:nvSpPr>
        <p:spPr>
          <a:xfrm>
            <a:off x="4236287" y="2438400"/>
            <a:ext cx="4602913" cy="3276600"/>
          </a:xfrm>
          <a:prstGeom prst="roundRect">
            <a:avLst/>
          </a:prstGeom>
          <a:solidFill>
            <a:srgbClr val="EB7EA8">
              <a:alpha val="50000"/>
            </a:srgbClr>
          </a:solidFill>
          <a:ln>
            <a:noFill/>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ounded Rectangle 14"/>
          <p:cNvSpPr/>
          <p:nvPr/>
        </p:nvSpPr>
        <p:spPr>
          <a:xfrm>
            <a:off x="1392936" y="3531534"/>
            <a:ext cx="1465821" cy="38755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t>DDT</a:t>
            </a:r>
            <a:endParaRPr lang="en-US"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649" y="2218328"/>
            <a:ext cx="3663951" cy="1199868"/>
          </a:xfrm>
          <a:prstGeom prst="rect">
            <a:avLst/>
          </a:prstGeom>
        </p:spPr>
      </p:pic>
      <p:sp>
        <p:nvSpPr>
          <p:cNvPr id="7" name="TextBox 6"/>
          <p:cNvSpPr txBox="1"/>
          <p:nvPr/>
        </p:nvSpPr>
        <p:spPr>
          <a:xfrm>
            <a:off x="1478874" y="3895702"/>
            <a:ext cx="1293944" cy="400110"/>
          </a:xfrm>
          <a:prstGeom prst="rect">
            <a:avLst/>
          </a:prstGeom>
          <a:noFill/>
        </p:spPr>
        <p:txBody>
          <a:bodyPr wrap="none" rtlCol="0">
            <a:spAutoFit/>
          </a:bodyPr>
          <a:lstStyle/>
          <a:p>
            <a:r>
              <a:rPr lang="en-US" sz="2000" dirty="0" smtClean="0"/>
              <a:t>(C</a:t>
            </a:r>
            <a:r>
              <a:rPr lang="en-US" sz="2000" baseline="-25000" dirty="0" smtClean="0"/>
              <a:t>14</a:t>
            </a:r>
            <a:r>
              <a:rPr lang="en-US" sz="2000" dirty="0" smtClean="0"/>
              <a:t>H</a:t>
            </a:r>
            <a:r>
              <a:rPr lang="en-US" sz="2000" baseline="-25000" dirty="0" smtClean="0"/>
              <a:t>9</a:t>
            </a:r>
            <a:r>
              <a:rPr lang="en-US" sz="2000" dirty="0" smtClean="0"/>
              <a:t>Cl</a:t>
            </a:r>
            <a:r>
              <a:rPr lang="en-US" sz="2000" baseline="-25000" dirty="0" smtClean="0"/>
              <a:t>5</a:t>
            </a:r>
            <a:r>
              <a:rPr lang="en-US" sz="2000" dirty="0" smtClean="0"/>
              <a:t>)</a:t>
            </a:r>
            <a:endParaRPr lang="en-US" sz="2000" dirty="0"/>
          </a:p>
        </p:txBody>
      </p:sp>
      <p:sp>
        <p:nvSpPr>
          <p:cNvPr id="11" name="TextBox 10"/>
          <p:cNvSpPr txBox="1"/>
          <p:nvPr/>
        </p:nvSpPr>
        <p:spPr>
          <a:xfrm>
            <a:off x="4276387" y="2468701"/>
            <a:ext cx="4587508" cy="3170099"/>
          </a:xfrm>
          <a:prstGeom prst="rect">
            <a:avLst/>
          </a:prstGeom>
          <a:noFill/>
        </p:spPr>
        <p:txBody>
          <a:bodyPr wrap="square" rtlCol="0">
            <a:spAutoFit/>
          </a:bodyPr>
          <a:lstStyle/>
          <a:p>
            <a:pPr algn="ctr"/>
            <a:r>
              <a:rPr lang="en-GB" sz="1800" dirty="0"/>
              <a:t>DDT is a remarkable molecule since it kills a wide variety of insect pests, such as houseflies, body lice, mosquitoes, Colorado beetles, and gypsy moths</a:t>
            </a:r>
            <a:r>
              <a:rPr lang="en-GB" sz="1800" dirty="0" smtClean="0"/>
              <a:t>. </a:t>
            </a:r>
            <a:r>
              <a:rPr lang="en-GB" sz="1800" dirty="0"/>
              <a:t>DDT was developed as the first of the modern synthetic insecticides in the 1940s. </a:t>
            </a:r>
            <a:r>
              <a:rPr lang="en-GB" sz="1800" dirty="0" smtClean="0"/>
              <a:t>It </a:t>
            </a:r>
            <a:r>
              <a:rPr lang="en-GB" sz="1800" dirty="0"/>
              <a:t>is a class 2 insecticide, meaning it is moderately toxic</a:t>
            </a:r>
            <a:r>
              <a:rPr lang="en-GB" sz="1800" dirty="0" smtClean="0"/>
              <a:t>. </a:t>
            </a:r>
            <a:r>
              <a:rPr lang="en-GB" sz="2000" dirty="0"/>
              <a:t> </a:t>
            </a:r>
            <a:r>
              <a:rPr lang="en-GB" sz="1800" dirty="0"/>
              <a:t>Low to moderate exposure (10mg/kg) may result in nausea, </a:t>
            </a:r>
            <a:r>
              <a:rPr lang="en-GB" sz="1800" dirty="0" err="1"/>
              <a:t>diarrhea</a:t>
            </a:r>
            <a:r>
              <a:rPr lang="en-GB" sz="1800" dirty="0"/>
              <a:t>, and irritation of the eyes, nose, or throat, while higher doses (16mg/kg) can lead to tremors and convulsions. </a:t>
            </a:r>
            <a:endParaRPr lang="en-US" sz="1600"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2600" y="2938313"/>
            <a:ext cx="4903265" cy="4094227"/>
          </a:xfrm>
          <a:prstGeom prst="rect">
            <a:avLst/>
          </a:prstGeom>
        </p:spPr>
      </p:pic>
    </p:spTree>
    <p:extLst>
      <p:ext uri="{BB962C8B-B14F-4D97-AF65-F5344CB8AC3E}">
        <p14:creationId xmlns:p14="http://schemas.microsoft.com/office/powerpoint/2010/main" val="145751917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250" fill="hold"/>
                                        <p:tgtEl>
                                          <p:spTgt spid="12"/>
                                        </p:tgtEl>
                                        <p:attrNameLst>
                                          <p:attrName>ppt_w</p:attrName>
                                        </p:attrNameLst>
                                      </p:cBhvr>
                                      <p:tavLst>
                                        <p:tav tm="0">
                                          <p:val>
                                            <p:fltVal val="0"/>
                                          </p:val>
                                        </p:tav>
                                        <p:tav tm="100000">
                                          <p:val>
                                            <p:strVal val="#ppt_w"/>
                                          </p:val>
                                        </p:tav>
                                      </p:tavLst>
                                    </p:anim>
                                    <p:anim calcmode="lin" valueType="num">
                                      <p:cBhvr>
                                        <p:cTn id="8" dur="250" fill="hold"/>
                                        <p:tgtEl>
                                          <p:spTgt spid="12"/>
                                        </p:tgtEl>
                                        <p:attrNameLst>
                                          <p:attrName>ppt_h</p:attrName>
                                        </p:attrNameLst>
                                      </p:cBhvr>
                                      <p:tavLst>
                                        <p:tav tm="0">
                                          <p:val>
                                            <p:fltVal val="0"/>
                                          </p:val>
                                        </p:tav>
                                        <p:tav tm="100000">
                                          <p:val>
                                            <p:strVal val="#ppt_h"/>
                                          </p:val>
                                        </p:tav>
                                      </p:tavLst>
                                    </p:anim>
                                    <p:animEffect transition="in" filter="fade">
                                      <p:cBhvr>
                                        <p:cTn id="9" dur="250"/>
                                        <p:tgtEl>
                                          <p:spTgt spid="12"/>
                                        </p:tgtEl>
                                      </p:cBhvr>
                                    </p:animEffect>
                                  </p:childTnLst>
                                </p:cTn>
                              </p:par>
                            </p:childTnLst>
                          </p:cTn>
                        </p:par>
                        <p:par>
                          <p:cTn id="10" fill="hold">
                            <p:stCondLst>
                              <p:cond delay="250"/>
                            </p:stCondLst>
                            <p:childTnLst>
                              <p:par>
                                <p:cTn id="11" presetID="53" presetClass="entr" presetSubtype="16"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250" fill="hold"/>
                                        <p:tgtEl>
                                          <p:spTgt spid="11"/>
                                        </p:tgtEl>
                                        <p:attrNameLst>
                                          <p:attrName>ppt_w</p:attrName>
                                        </p:attrNameLst>
                                      </p:cBhvr>
                                      <p:tavLst>
                                        <p:tav tm="0">
                                          <p:val>
                                            <p:fltVal val="0"/>
                                          </p:val>
                                        </p:tav>
                                        <p:tav tm="100000">
                                          <p:val>
                                            <p:strVal val="#ppt_w"/>
                                          </p:val>
                                        </p:tav>
                                      </p:tavLst>
                                    </p:anim>
                                    <p:anim calcmode="lin" valueType="num">
                                      <p:cBhvr>
                                        <p:cTn id="14" dur="250" fill="hold"/>
                                        <p:tgtEl>
                                          <p:spTgt spid="11"/>
                                        </p:tgtEl>
                                        <p:attrNameLst>
                                          <p:attrName>ppt_h</p:attrName>
                                        </p:attrNameLst>
                                      </p:cBhvr>
                                      <p:tavLst>
                                        <p:tav tm="0">
                                          <p:val>
                                            <p:fltVal val="0"/>
                                          </p:val>
                                        </p:tav>
                                        <p:tav tm="100000">
                                          <p:val>
                                            <p:strVal val="#ppt_h"/>
                                          </p:val>
                                        </p:tav>
                                      </p:tavLst>
                                    </p:anim>
                                    <p:animEffect transition="in" filter="fade">
                                      <p:cBhvr>
                                        <p:cTn id="15"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6925" y="2610146"/>
            <a:ext cx="3243618" cy="3243618"/>
          </a:xfrm>
          <a:prstGeom prst="rect">
            <a:avLst/>
          </a:prstGeom>
        </p:spPr>
      </p:pic>
      <p:pic>
        <p:nvPicPr>
          <p:cNvPr id="22"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839357"/>
            <a:ext cx="10287000" cy="2239888"/>
          </a:xfrm>
          <a:prstGeom prst="rect">
            <a:avLst/>
          </a:prstGeom>
        </p:spPr>
      </p:pic>
      <p:sp>
        <p:nvSpPr>
          <p:cNvPr id="3" name="Title 2"/>
          <p:cNvSpPr>
            <a:spLocks noGrp="1"/>
          </p:cNvSpPr>
          <p:nvPr>
            <p:ph type="title"/>
          </p:nvPr>
        </p:nvSpPr>
        <p:spPr/>
        <p:txBody>
          <a:bodyPr>
            <a:normAutofit/>
          </a:bodyPr>
          <a:lstStyle/>
          <a:p>
            <a:r>
              <a:rPr lang="en-GB" sz="5400" dirty="0" smtClean="0">
                <a:latin typeface="Arial Narrow" panose="020B0606020202030204" pitchFamily="34" charset="0"/>
              </a:rPr>
              <a:t>Chemicals for pest control</a:t>
            </a:r>
            <a:endParaRPr lang="en-US" sz="4000" dirty="0">
              <a:latin typeface="Arial Narrow" panose="020B0606020202030204" pitchFamily="34" charset="0"/>
            </a:endParaRPr>
          </a:p>
        </p:txBody>
      </p:sp>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844550" y="1955579"/>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2431" y="3959404"/>
            <a:ext cx="4276726" cy="3727243"/>
          </a:xfrm>
          <a:prstGeom prst="rect">
            <a:avLst/>
          </a:prstGeom>
        </p:spPr>
      </p:pic>
      <p:sp>
        <p:nvSpPr>
          <p:cNvPr id="5" name="TextBox 4"/>
          <p:cNvSpPr txBox="1"/>
          <p:nvPr/>
        </p:nvSpPr>
        <p:spPr>
          <a:xfrm>
            <a:off x="3052482" y="3886366"/>
            <a:ext cx="2933700" cy="1200329"/>
          </a:xfrm>
          <a:prstGeom prst="rect">
            <a:avLst/>
          </a:prstGeom>
          <a:noFill/>
        </p:spPr>
        <p:txBody>
          <a:bodyPr wrap="square" rtlCol="0">
            <a:spAutoFit/>
          </a:bodyPr>
          <a:lstStyle/>
          <a:p>
            <a:pPr marL="342900" indent="-342900">
              <a:buFont typeface="Arial" panose="020B0604020202020204" pitchFamily="34" charset="0"/>
              <a:buChar char="•"/>
            </a:pPr>
            <a:r>
              <a:rPr lang="en-US" dirty="0"/>
              <a:t>C</a:t>
            </a:r>
            <a:r>
              <a:rPr lang="en-US" dirty="0" smtClean="0"/>
              <a:t>rystalline solid</a:t>
            </a:r>
          </a:p>
          <a:p>
            <a:pPr marL="342900" indent="-342900">
              <a:buFont typeface="Arial" panose="020B0604020202020204" pitchFamily="34" charset="0"/>
              <a:buChar char="•"/>
            </a:pPr>
            <a:r>
              <a:rPr lang="en-US" dirty="0"/>
              <a:t>C</a:t>
            </a:r>
            <a:r>
              <a:rPr lang="en-US" dirty="0" smtClean="0"/>
              <a:t>arbamate ester</a:t>
            </a:r>
          </a:p>
          <a:p>
            <a:pPr marL="342900" indent="-342900">
              <a:buFont typeface="Arial" panose="020B0604020202020204" pitchFamily="34" charset="0"/>
              <a:buChar char="•"/>
            </a:pPr>
            <a:r>
              <a:rPr lang="en-US" dirty="0"/>
              <a:t>S</a:t>
            </a:r>
            <a:r>
              <a:rPr lang="en-US" dirty="0" smtClean="0"/>
              <a:t>oluble </a:t>
            </a:r>
            <a:r>
              <a:rPr lang="en-US" dirty="0"/>
              <a:t>in water</a:t>
            </a:r>
          </a:p>
        </p:txBody>
      </p:sp>
      <p:sp>
        <p:nvSpPr>
          <p:cNvPr id="26" name="Rounded Rectangle 25"/>
          <p:cNvSpPr/>
          <p:nvPr/>
        </p:nvSpPr>
        <p:spPr>
          <a:xfrm>
            <a:off x="3601410" y="3205925"/>
            <a:ext cx="1694421" cy="387557"/>
          </a:xfrm>
          <a:prstGeom prst="roundRect">
            <a:avLst/>
          </a:prstGeom>
          <a:solidFill>
            <a:schemeClr val="bg1"/>
          </a:solidFill>
          <a:ln w="9525"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GB" b="1" dirty="0" smtClean="0">
                <a:solidFill>
                  <a:schemeClr val="tx1"/>
                </a:solidFill>
              </a:rPr>
              <a:t>Feature</a:t>
            </a:r>
            <a:endParaRPr lang="en-US" b="1" dirty="0">
              <a:solidFill>
                <a:schemeClr val="tx1"/>
              </a:solidFill>
            </a:endParaRPr>
          </a:p>
        </p:txBody>
      </p:sp>
      <p:sp>
        <p:nvSpPr>
          <p:cNvPr id="18" name="Rounded Rectangle 17"/>
          <p:cNvSpPr/>
          <p:nvPr/>
        </p:nvSpPr>
        <p:spPr>
          <a:xfrm>
            <a:off x="663575" y="3561943"/>
            <a:ext cx="1689292" cy="397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Carbofuran</a:t>
            </a:r>
            <a:endParaRPr lang="en-US" b="1" dirty="0"/>
          </a:p>
        </p:txBody>
      </p:sp>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1200" y="2226142"/>
            <a:ext cx="1473200" cy="1180995"/>
          </a:xfrm>
          <a:prstGeom prst="rect">
            <a:avLst/>
          </a:prstGeom>
        </p:spPr>
      </p:pic>
      <p:sp>
        <p:nvSpPr>
          <p:cNvPr id="2" name="TextBox 1"/>
          <p:cNvSpPr txBox="1"/>
          <p:nvPr/>
        </p:nvSpPr>
        <p:spPr>
          <a:xfrm>
            <a:off x="782200" y="3959404"/>
            <a:ext cx="1508746" cy="400110"/>
          </a:xfrm>
          <a:prstGeom prst="rect">
            <a:avLst/>
          </a:prstGeom>
          <a:noFill/>
        </p:spPr>
        <p:txBody>
          <a:bodyPr wrap="none" rtlCol="0">
            <a:spAutoFit/>
          </a:bodyPr>
          <a:lstStyle/>
          <a:p>
            <a:r>
              <a:rPr lang="en-US" sz="2000" dirty="0" smtClean="0"/>
              <a:t>(C</a:t>
            </a:r>
            <a:r>
              <a:rPr lang="en-US" sz="2000" baseline="-25000" dirty="0" smtClean="0"/>
              <a:t>12</a:t>
            </a:r>
            <a:r>
              <a:rPr lang="en-US" sz="2000" dirty="0" smtClean="0"/>
              <a:t>H</a:t>
            </a:r>
            <a:r>
              <a:rPr lang="en-US" sz="2000" baseline="-25000" dirty="0" smtClean="0"/>
              <a:t>15</a:t>
            </a:r>
            <a:r>
              <a:rPr lang="en-US" sz="2000" dirty="0" smtClean="0"/>
              <a:t>NO</a:t>
            </a:r>
            <a:r>
              <a:rPr lang="en-US" sz="2000" baseline="-25000" dirty="0" smtClean="0"/>
              <a:t>3</a:t>
            </a:r>
            <a:r>
              <a:rPr lang="en-US" sz="2000" dirty="0" smtClean="0"/>
              <a:t>)</a:t>
            </a:r>
            <a:endParaRPr lang="en-US" sz="2000" baseline="-25000" dirty="0"/>
          </a:p>
        </p:txBody>
      </p:sp>
      <p:pic>
        <p:nvPicPr>
          <p:cNvPr id="4" name="Pictur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6258000" y="3760673"/>
            <a:ext cx="2555774" cy="2555774"/>
          </a:xfrm>
          <a:prstGeom prst="rect">
            <a:avLst/>
          </a:prstGeom>
        </p:spPr>
      </p:pic>
    </p:spTree>
    <p:extLst>
      <p:ext uri="{BB962C8B-B14F-4D97-AF65-F5344CB8AC3E}">
        <p14:creationId xmlns:p14="http://schemas.microsoft.com/office/powerpoint/2010/main" val="3503894049"/>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anim calcmode="lin" valueType="num">
                                      <p:cBhvr>
                                        <p:cTn id="8" dur="500" fill="hold"/>
                                        <p:tgtEl>
                                          <p:spTgt spid="19"/>
                                        </p:tgtEl>
                                        <p:attrNameLst>
                                          <p:attrName>ppt_x</p:attrName>
                                        </p:attrNameLst>
                                      </p:cBhvr>
                                      <p:tavLst>
                                        <p:tav tm="0">
                                          <p:val>
                                            <p:strVal val="#ppt_x"/>
                                          </p:val>
                                        </p:tav>
                                        <p:tav tm="100000">
                                          <p:val>
                                            <p:strVal val="#ppt_x"/>
                                          </p:val>
                                        </p:tav>
                                      </p:tavLst>
                                    </p:anim>
                                    <p:anim calcmode="lin" valueType="num">
                                      <p:cBhvr>
                                        <p:cTn id="9" dur="5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anim calcmode="lin" valueType="num">
                                      <p:cBhvr>
                                        <p:cTn id="14" dur="500" fill="hold"/>
                                        <p:tgtEl>
                                          <p:spTgt spid="18"/>
                                        </p:tgtEl>
                                        <p:attrNameLst>
                                          <p:attrName>ppt_x</p:attrName>
                                        </p:attrNameLst>
                                      </p:cBhvr>
                                      <p:tavLst>
                                        <p:tav tm="0">
                                          <p:val>
                                            <p:strVal val="#ppt_x"/>
                                          </p:val>
                                        </p:tav>
                                        <p:tav tm="100000">
                                          <p:val>
                                            <p:strVal val="#ppt_x"/>
                                          </p:val>
                                        </p:tav>
                                      </p:tavLst>
                                    </p:anim>
                                    <p:anim calcmode="lin" valueType="num">
                                      <p:cBhvr>
                                        <p:cTn id="15" dur="500" fill="hold"/>
                                        <p:tgtEl>
                                          <p:spTgt spid="18"/>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anim calcmode="lin" valueType="num">
                                      <p:cBhvr>
                                        <p:cTn id="20" dur="500" fill="hold"/>
                                        <p:tgtEl>
                                          <p:spTgt spid="2"/>
                                        </p:tgtEl>
                                        <p:attrNameLst>
                                          <p:attrName>ppt_x</p:attrName>
                                        </p:attrNameLst>
                                      </p:cBhvr>
                                      <p:tavLst>
                                        <p:tav tm="0">
                                          <p:val>
                                            <p:strVal val="#ppt_x"/>
                                          </p:val>
                                        </p:tav>
                                        <p:tav tm="100000">
                                          <p:val>
                                            <p:strVal val="#ppt_x"/>
                                          </p:val>
                                        </p:tav>
                                      </p:tavLst>
                                    </p:anim>
                                    <p:anim calcmode="lin" valueType="num">
                                      <p:cBhvr>
                                        <p:cTn id="21" dur="5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16" presetClass="entr" presetSubtype="21"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par>
                          <p:cTn id="26" fill="hold">
                            <p:stCondLst>
                              <p:cond delay="2000"/>
                            </p:stCondLst>
                            <p:childTnLst>
                              <p:par>
                                <p:cTn id="27" presetID="16" presetClass="entr" presetSubtype="21"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arn(inVertical)">
                                      <p:cBhvr>
                                        <p:cTn id="29" dur="500"/>
                                        <p:tgtEl>
                                          <p:spTgt spid="26"/>
                                        </p:tgtEl>
                                      </p:cBhvr>
                                    </p:animEffect>
                                  </p:childTnLst>
                                </p:cTn>
                              </p:par>
                            </p:childTnLst>
                          </p:cTn>
                        </p:par>
                        <p:par>
                          <p:cTn id="30" fill="hold">
                            <p:stCondLst>
                              <p:cond delay="2500"/>
                            </p:stCondLst>
                            <p:childTnLst>
                              <p:par>
                                <p:cTn id="31" presetID="16" presetClass="entr" presetSubtype="21"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inVertical)">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6" grpId="0" animBg="1"/>
      <p:bldP spid="18" grpId="0" animBg="1"/>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839357"/>
            <a:ext cx="10287000" cy="2239888"/>
          </a:xfrm>
          <a:prstGeom prst="rect">
            <a:avLst/>
          </a:prstGeom>
        </p:spPr>
      </p:pic>
      <p:sp>
        <p:nvSpPr>
          <p:cNvPr id="3" name="Title 2"/>
          <p:cNvSpPr>
            <a:spLocks noGrp="1"/>
          </p:cNvSpPr>
          <p:nvPr>
            <p:ph type="title"/>
          </p:nvPr>
        </p:nvSpPr>
        <p:spPr/>
        <p:txBody>
          <a:bodyPr>
            <a:normAutofit/>
          </a:bodyPr>
          <a:lstStyle/>
          <a:p>
            <a:r>
              <a:rPr lang="en-GB" sz="5400" dirty="0" smtClean="0">
                <a:latin typeface="Arial Narrow" panose="020B0606020202030204" pitchFamily="34" charset="0"/>
              </a:rPr>
              <a:t>Chemicals for pest control</a:t>
            </a:r>
            <a:endParaRPr lang="en-US" sz="4000" dirty="0">
              <a:latin typeface="Arial Narrow" panose="020B0606020202030204" pitchFamily="34" charset="0"/>
            </a:endParaRPr>
          </a:p>
        </p:txBody>
      </p:sp>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844550" y="1955579"/>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19200" y="3968957"/>
            <a:ext cx="4343400" cy="3727243"/>
          </a:xfrm>
          <a:prstGeom prst="rect">
            <a:avLst/>
          </a:prstGeom>
        </p:spPr>
      </p:pic>
      <p:sp>
        <p:nvSpPr>
          <p:cNvPr id="12" name="Rounded Rectangle 11"/>
          <p:cNvSpPr/>
          <p:nvPr/>
        </p:nvSpPr>
        <p:spPr>
          <a:xfrm>
            <a:off x="3195200" y="2514600"/>
            <a:ext cx="5501125" cy="2895600"/>
          </a:xfrm>
          <a:prstGeom prst="roundRect">
            <a:avLst/>
          </a:prstGeom>
          <a:solidFill>
            <a:schemeClr val="accent1">
              <a:lumMod val="60000"/>
              <a:lumOff val="40000"/>
              <a:alpha val="50000"/>
            </a:schemeClr>
          </a:solidFill>
          <a:ln>
            <a:noFill/>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ounded Rectangle 17"/>
          <p:cNvSpPr/>
          <p:nvPr/>
        </p:nvSpPr>
        <p:spPr>
          <a:xfrm>
            <a:off x="796925" y="3081985"/>
            <a:ext cx="1689292" cy="397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Carbofuran</a:t>
            </a:r>
            <a:endParaRPr lang="en-US" b="1" dirty="0"/>
          </a:p>
        </p:txBody>
      </p:sp>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4550" y="1746184"/>
            <a:ext cx="1473200" cy="1180995"/>
          </a:xfrm>
          <a:prstGeom prst="rect">
            <a:avLst/>
          </a:prstGeom>
        </p:spPr>
      </p:pic>
      <p:sp>
        <p:nvSpPr>
          <p:cNvPr id="2" name="TextBox 1"/>
          <p:cNvSpPr txBox="1"/>
          <p:nvPr/>
        </p:nvSpPr>
        <p:spPr>
          <a:xfrm>
            <a:off x="915550" y="3479446"/>
            <a:ext cx="1508746" cy="400110"/>
          </a:xfrm>
          <a:prstGeom prst="rect">
            <a:avLst/>
          </a:prstGeom>
          <a:noFill/>
        </p:spPr>
        <p:txBody>
          <a:bodyPr wrap="none" rtlCol="0">
            <a:spAutoFit/>
          </a:bodyPr>
          <a:lstStyle/>
          <a:p>
            <a:r>
              <a:rPr lang="en-US" sz="2000" dirty="0" smtClean="0"/>
              <a:t>(C</a:t>
            </a:r>
            <a:r>
              <a:rPr lang="en-US" sz="2000" baseline="-25000" dirty="0" smtClean="0"/>
              <a:t>12</a:t>
            </a:r>
            <a:r>
              <a:rPr lang="en-US" sz="2000" dirty="0" smtClean="0"/>
              <a:t>H</a:t>
            </a:r>
            <a:r>
              <a:rPr lang="en-US" sz="2000" baseline="-25000" dirty="0" smtClean="0"/>
              <a:t>15</a:t>
            </a:r>
            <a:r>
              <a:rPr lang="en-US" sz="2000" dirty="0" smtClean="0"/>
              <a:t>NO</a:t>
            </a:r>
            <a:r>
              <a:rPr lang="en-US" sz="2000" baseline="-25000" dirty="0" smtClean="0"/>
              <a:t>3</a:t>
            </a:r>
            <a:r>
              <a:rPr lang="en-US" sz="2000" dirty="0" smtClean="0"/>
              <a:t>)</a:t>
            </a:r>
            <a:endParaRPr lang="en-US" sz="2000" baseline="-25000" dirty="0"/>
          </a:p>
        </p:txBody>
      </p:sp>
      <p:sp>
        <p:nvSpPr>
          <p:cNvPr id="4" name="TextBox 3"/>
          <p:cNvSpPr txBox="1"/>
          <p:nvPr/>
        </p:nvSpPr>
        <p:spPr>
          <a:xfrm>
            <a:off x="3362325" y="2708606"/>
            <a:ext cx="5334000" cy="2616101"/>
          </a:xfrm>
          <a:prstGeom prst="rect">
            <a:avLst/>
          </a:prstGeom>
          <a:noFill/>
        </p:spPr>
        <p:txBody>
          <a:bodyPr wrap="square" rtlCol="0">
            <a:spAutoFit/>
          </a:bodyPr>
          <a:lstStyle/>
          <a:p>
            <a:r>
              <a:rPr lang="en-GB" sz="2000" dirty="0" smtClean="0"/>
              <a:t>Carbofuran </a:t>
            </a:r>
            <a:r>
              <a:rPr lang="en-GB" sz="2000" dirty="0"/>
              <a:t>is </a:t>
            </a:r>
            <a:r>
              <a:rPr lang="en-GB" sz="2000" dirty="0" smtClean="0"/>
              <a:t>a carbamate pesticide, widely </a:t>
            </a:r>
            <a:r>
              <a:rPr lang="en-GB" sz="2000" dirty="0"/>
              <a:t>used </a:t>
            </a:r>
            <a:r>
              <a:rPr lang="en-GB" sz="2000" dirty="0" smtClean="0"/>
              <a:t>to</a:t>
            </a:r>
            <a:r>
              <a:rPr lang="en-GB" dirty="0" smtClean="0"/>
              <a:t> </a:t>
            </a:r>
            <a:r>
              <a:rPr lang="en-GB" sz="2000" dirty="0"/>
              <a:t>control insects and nematodes</a:t>
            </a:r>
            <a:r>
              <a:rPr lang="en-GB" sz="2000" dirty="0" smtClean="0"/>
              <a:t> </a:t>
            </a:r>
            <a:r>
              <a:rPr lang="en-GB" sz="2000" dirty="0"/>
              <a:t>on a wide variety of field crops</a:t>
            </a:r>
            <a:r>
              <a:rPr lang="en-GB" sz="2000" dirty="0" smtClean="0"/>
              <a:t>. </a:t>
            </a:r>
            <a:r>
              <a:rPr lang="en-GB" sz="2000" dirty="0"/>
              <a:t>It is an </a:t>
            </a:r>
            <a:r>
              <a:rPr lang="en-GB" sz="2000" dirty="0" smtClean="0"/>
              <a:t>odourless </a:t>
            </a:r>
            <a:r>
              <a:rPr lang="en-GB" sz="2000" dirty="0"/>
              <a:t>white crystalline solid</a:t>
            </a:r>
            <a:r>
              <a:rPr lang="en-GB" sz="2000" dirty="0" smtClean="0"/>
              <a:t>. </a:t>
            </a:r>
            <a:r>
              <a:rPr lang="en-GB" sz="2000" dirty="0"/>
              <a:t>It has one of the highest acute toxicities to humans of any insecticide. </a:t>
            </a:r>
            <a:r>
              <a:rPr lang="en-GB" sz="2000" dirty="0" smtClean="0"/>
              <a:t>1 </a:t>
            </a:r>
            <a:r>
              <a:rPr lang="en-GB" sz="2000" dirty="0"/>
              <a:t>ml (1/4 teaspoon) can be fatal to humans</a:t>
            </a:r>
            <a:r>
              <a:rPr lang="en-GB" sz="2000" dirty="0" smtClean="0"/>
              <a:t>. </a:t>
            </a:r>
            <a:r>
              <a:rPr lang="en-GB" sz="2000" dirty="0"/>
              <a:t>Contact with skin may burn skin and eyes. When exposed to heat or flames it may emit toxic oxides of </a:t>
            </a:r>
            <a:r>
              <a:rPr lang="en-GB" sz="2000" dirty="0" smtClean="0"/>
              <a:t>nitrogen.</a:t>
            </a:r>
            <a:endParaRPr lang="en-US" sz="1800" dirty="0"/>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9178" y="4102339"/>
            <a:ext cx="2145593" cy="2145593"/>
          </a:xfrm>
          <a:prstGeom prst="rect">
            <a:avLst/>
          </a:prstGeom>
        </p:spPr>
      </p:pic>
    </p:spTree>
    <p:extLst>
      <p:ext uri="{BB962C8B-B14F-4D97-AF65-F5344CB8AC3E}">
        <p14:creationId xmlns:p14="http://schemas.microsoft.com/office/powerpoint/2010/main" val="26598755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randombar(horizontal)">
                                      <p:cBhvr>
                                        <p:cTn id="7" dur="500"/>
                                        <p:tgtEl>
                                          <p:spTgt spid="1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1219200" y="3968957"/>
            <a:ext cx="4343400" cy="3727243"/>
          </a:xfrm>
          <a:prstGeom prst="rect">
            <a:avLst/>
          </a:prstGeom>
        </p:spPr>
      </p:pic>
      <p:pic>
        <p:nvPicPr>
          <p:cNvPr id="22" name="Content Placeholder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 y="4839357"/>
            <a:ext cx="10287000" cy="2239888"/>
          </a:xfrm>
          <a:prstGeom prst="rect">
            <a:avLst/>
          </a:prstGeom>
        </p:spPr>
      </p:pic>
      <p:sp>
        <p:nvSpPr>
          <p:cNvPr id="3" name="Title 2"/>
          <p:cNvSpPr>
            <a:spLocks noGrp="1"/>
          </p:cNvSpPr>
          <p:nvPr>
            <p:ph type="title"/>
          </p:nvPr>
        </p:nvSpPr>
        <p:spPr/>
        <p:txBody>
          <a:bodyPr>
            <a:normAutofit/>
          </a:bodyPr>
          <a:lstStyle/>
          <a:p>
            <a:r>
              <a:rPr lang="en-GB" sz="5400" dirty="0" smtClean="0">
                <a:latin typeface="Arial Narrow" panose="020B0606020202030204" pitchFamily="34" charset="0"/>
              </a:rPr>
              <a:t>Chemicals for pest control</a:t>
            </a:r>
            <a:endParaRPr lang="en-US" sz="4000" dirty="0">
              <a:latin typeface="Arial Narrow" panose="020B0606020202030204" pitchFamily="34" charset="0"/>
            </a:endParaRPr>
          </a:p>
        </p:txBody>
      </p:sp>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844550" y="1955579"/>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p>
        </p:txBody>
      </p:sp>
      <p:sp>
        <p:nvSpPr>
          <p:cNvPr id="12" name="Rounded Rectangle 11"/>
          <p:cNvSpPr/>
          <p:nvPr/>
        </p:nvSpPr>
        <p:spPr>
          <a:xfrm>
            <a:off x="3768670" y="3581400"/>
            <a:ext cx="4689530" cy="1783714"/>
          </a:xfrm>
          <a:prstGeom prst="roundRect">
            <a:avLst/>
          </a:prstGeom>
          <a:solidFill>
            <a:schemeClr val="accent5">
              <a:alpha val="50000"/>
            </a:schemeClr>
          </a:solidFill>
          <a:ln>
            <a:noFill/>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extBox 4"/>
          <p:cNvSpPr txBox="1"/>
          <p:nvPr/>
        </p:nvSpPr>
        <p:spPr>
          <a:xfrm>
            <a:off x="3768670" y="3822790"/>
            <a:ext cx="4689530" cy="1569660"/>
          </a:xfrm>
          <a:prstGeom prst="rect">
            <a:avLst/>
          </a:prstGeom>
          <a:noFill/>
        </p:spPr>
        <p:txBody>
          <a:bodyPr wrap="square" rtlCol="0">
            <a:spAutoFit/>
          </a:bodyPr>
          <a:lstStyle/>
          <a:p>
            <a:pPr marL="342900" indent="-342900">
              <a:buFont typeface="Arial" panose="020B0604020202020204" pitchFamily="34" charset="0"/>
              <a:buChar char="•"/>
            </a:pPr>
            <a:r>
              <a:rPr lang="en-US" dirty="0" smtClean="0"/>
              <a:t>Colorless </a:t>
            </a:r>
            <a:r>
              <a:rPr lang="en-US" dirty="0"/>
              <a:t>to yellow-brown </a:t>
            </a:r>
            <a:r>
              <a:rPr lang="en-US" dirty="0" smtClean="0"/>
              <a:t>liquid</a:t>
            </a:r>
          </a:p>
          <a:p>
            <a:pPr marL="342900" indent="-342900">
              <a:buFont typeface="Arial" panose="020B0604020202020204" pitchFamily="34" charset="0"/>
              <a:buChar char="•"/>
            </a:pPr>
            <a:r>
              <a:rPr lang="en-GB" dirty="0"/>
              <a:t>S</a:t>
            </a:r>
            <a:r>
              <a:rPr lang="en-GB" dirty="0" smtClean="0"/>
              <a:t>uited </a:t>
            </a:r>
            <a:r>
              <a:rPr lang="en-GB" dirty="0"/>
              <a:t>for household and </a:t>
            </a:r>
            <a:r>
              <a:rPr lang="en-GB" dirty="0" smtClean="0"/>
              <a:t>garden</a:t>
            </a:r>
          </a:p>
          <a:p>
            <a:pPr marL="342900" indent="-342900">
              <a:buFont typeface="Arial" panose="020B0604020202020204" pitchFamily="34" charset="0"/>
              <a:buChar char="•"/>
            </a:pPr>
            <a:r>
              <a:rPr lang="en-GB" dirty="0" smtClean="0"/>
              <a:t>Low toxic</a:t>
            </a:r>
          </a:p>
          <a:p>
            <a:pPr marL="342900" indent="-342900">
              <a:buFont typeface="Arial" panose="020B0604020202020204" pitchFamily="34" charset="0"/>
              <a:buChar char="•"/>
            </a:pPr>
            <a:endParaRPr lang="en-US" dirty="0"/>
          </a:p>
        </p:txBody>
      </p:sp>
      <p:sp>
        <p:nvSpPr>
          <p:cNvPr id="26" name="Rounded Rectangle 25"/>
          <p:cNvSpPr/>
          <p:nvPr/>
        </p:nvSpPr>
        <p:spPr>
          <a:xfrm>
            <a:off x="5266224" y="3088558"/>
            <a:ext cx="1694421" cy="387557"/>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en-GB" b="1" dirty="0" smtClean="0"/>
              <a:t>Feature</a:t>
            </a:r>
            <a:endParaRPr lang="en-US" b="1" dirty="0"/>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032" y="1761959"/>
            <a:ext cx="2139839" cy="2139839"/>
          </a:xfrm>
          <a:prstGeom prst="rect">
            <a:avLst/>
          </a:prstGeom>
        </p:spPr>
      </p:pic>
      <p:sp>
        <p:nvSpPr>
          <p:cNvPr id="18" name="Rounded Rectangle 17"/>
          <p:cNvSpPr/>
          <p:nvPr/>
        </p:nvSpPr>
        <p:spPr>
          <a:xfrm>
            <a:off x="1191421" y="3601382"/>
            <a:ext cx="1800169" cy="397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Malathion</a:t>
            </a:r>
            <a:endParaRPr lang="en-US" b="1" dirty="0"/>
          </a:p>
        </p:txBody>
      </p:sp>
      <p:sp>
        <p:nvSpPr>
          <p:cNvPr id="2" name="TextBox 1"/>
          <p:cNvSpPr txBox="1"/>
          <p:nvPr/>
        </p:nvSpPr>
        <p:spPr>
          <a:xfrm>
            <a:off x="1394794" y="3997280"/>
            <a:ext cx="1544012" cy="369332"/>
          </a:xfrm>
          <a:prstGeom prst="rect">
            <a:avLst/>
          </a:prstGeom>
          <a:noFill/>
        </p:spPr>
        <p:txBody>
          <a:bodyPr wrap="none" rtlCol="0">
            <a:spAutoFit/>
          </a:bodyPr>
          <a:lstStyle/>
          <a:p>
            <a:r>
              <a:rPr lang="en-US" sz="1800" dirty="0" smtClean="0"/>
              <a:t>(C</a:t>
            </a:r>
            <a:r>
              <a:rPr lang="en-US" sz="1800" baseline="-25000" dirty="0" smtClean="0"/>
              <a:t>10</a:t>
            </a:r>
            <a:r>
              <a:rPr lang="en-US" sz="1800" dirty="0" smtClean="0"/>
              <a:t>H</a:t>
            </a:r>
            <a:r>
              <a:rPr lang="en-US" sz="1800" baseline="-25000" dirty="0" smtClean="0"/>
              <a:t>19</a:t>
            </a:r>
            <a:r>
              <a:rPr lang="en-US" sz="1800" dirty="0" smtClean="0"/>
              <a:t>O</a:t>
            </a:r>
            <a:r>
              <a:rPr lang="en-US" sz="1800" baseline="-25000" dirty="0" smtClean="0"/>
              <a:t>6</a:t>
            </a:r>
            <a:r>
              <a:rPr lang="en-US" sz="1800" dirty="0" smtClean="0"/>
              <a:t>PS</a:t>
            </a:r>
            <a:r>
              <a:rPr lang="en-US" sz="1800" baseline="-25000" dirty="0" smtClean="0"/>
              <a:t>2</a:t>
            </a:r>
            <a:r>
              <a:rPr lang="en-US" sz="1800" dirty="0" smtClean="0"/>
              <a:t>)</a:t>
            </a:r>
            <a:endParaRPr lang="en-US" sz="1800" dirty="0"/>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6598" y="4267200"/>
            <a:ext cx="2625670" cy="2625670"/>
          </a:xfrm>
          <a:prstGeom prst="rect">
            <a:avLst/>
          </a:prstGeom>
        </p:spPr>
      </p:pic>
    </p:spTree>
    <p:extLst>
      <p:ext uri="{BB962C8B-B14F-4D97-AF65-F5344CB8AC3E}">
        <p14:creationId xmlns:p14="http://schemas.microsoft.com/office/powerpoint/2010/main" val="24005311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anim calcmode="lin" valueType="num">
                                      <p:cBhvr>
                                        <p:cTn id="14" dur="500" fill="hold"/>
                                        <p:tgtEl>
                                          <p:spTgt spid="2"/>
                                        </p:tgtEl>
                                        <p:attrNameLst>
                                          <p:attrName>ppt_x</p:attrName>
                                        </p:attrNameLst>
                                      </p:cBhvr>
                                      <p:tavLst>
                                        <p:tav tm="0">
                                          <p:val>
                                            <p:strVal val="#ppt_x"/>
                                          </p:val>
                                        </p:tav>
                                        <p:tav tm="100000">
                                          <p:val>
                                            <p:strVal val="#ppt_x"/>
                                          </p:val>
                                        </p:tav>
                                      </p:tavLst>
                                    </p:anim>
                                    <p:anim calcmode="lin" valueType="num">
                                      <p:cBhvr>
                                        <p:cTn id="15" dur="500" fill="hold"/>
                                        <p:tgtEl>
                                          <p:spTgt spid="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anim calcmode="lin" valueType="num">
                                      <p:cBhvr>
                                        <p:cTn id="20" dur="500" fill="hold"/>
                                        <p:tgtEl>
                                          <p:spTgt spid="18"/>
                                        </p:tgtEl>
                                        <p:attrNameLst>
                                          <p:attrName>ppt_x</p:attrName>
                                        </p:attrNameLst>
                                      </p:cBhvr>
                                      <p:tavLst>
                                        <p:tav tm="0">
                                          <p:val>
                                            <p:strVal val="#ppt_x"/>
                                          </p:val>
                                        </p:tav>
                                        <p:tav tm="100000">
                                          <p:val>
                                            <p:strVal val="#ppt_x"/>
                                          </p:val>
                                        </p:tav>
                                      </p:tavLst>
                                    </p:anim>
                                    <p:anim calcmode="lin" valueType="num">
                                      <p:cBhvr>
                                        <p:cTn id="21" dur="500" fill="hold"/>
                                        <p:tgtEl>
                                          <p:spTgt spid="18"/>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21" presetClass="entr" presetSubtype="1"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heel(1)">
                                      <p:cBhvr>
                                        <p:cTn id="25" dur="500"/>
                                        <p:tgtEl>
                                          <p:spTgt spid="26"/>
                                        </p:tgtEl>
                                      </p:cBhvr>
                                    </p:animEffect>
                                  </p:childTnLst>
                                </p:cTn>
                              </p:par>
                            </p:childTnLst>
                          </p:cTn>
                        </p:par>
                        <p:par>
                          <p:cTn id="26" fill="hold">
                            <p:stCondLst>
                              <p:cond delay="2000"/>
                            </p:stCondLst>
                            <p:childTnLst>
                              <p:par>
                                <p:cTn id="27" presetID="21" presetClass="entr" presetSubtype="1" fill="hold" grpId="0"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heel(1)">
                                      <p:cBhvr>
                                        <p:cTn id="29" dur="500"/>
                                        <p:tgtEl>
                                          <p:spTgt spid="12"/>
                                        </p:tgtEl>
                                      </p:cBhvr>
                                    </p:animEffect>
                                  </p:childTnLst>
                                </p:cTn>
                              </p:par>
                            </p:childTnLst>
                          </p:cTn>
                        </p:par>
                        <p:par>
                          <p:cTn id="30" fill="hold">
                            <p:stCondLst>
                              <p:cond delay="2500"/>
                            </p:stCondLst>
                            <p:childTnLst>
                              <p:par>
                                <p:cTn id="31" presetID="21" presetClass="entr" presetSubtype="1" fill="hold" grpId="0"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heel(1)">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5" grpId="0"/>
      <p:bldP spid="26" grpId="0" animBg="1"/>
      <p:bldP spid="18" grpId="0" animBg="1"/>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76200"/>
            <a:ext cx="8229600" cy="1252728"/>
          </a:xfrm>
        </p:spPr>
        <p:txBody>
          <a:bodyPr/>
          <a:lstStyle/>
          <a:p>
            <a:r>
              <a:rPr lang="en-GB" dirty="0" smtClean="0">
                <a:latin typeface="Times New Roman" panose="02020603050405020304" pitchFamily="18" charset="0"/>
                <a:cs typeface="Times New Roman" panose="02020603050405020304" pitchFamily="18" charset="0"/>
              </a:rPr>
              <a:t>Submitted to</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799" y="457200"/>
            <a:ext cx="9905999" cy="7357567"/>
          </a:xfrm>
          <a:prstGeom prst="rect">
            <a:avLst/>
          </a:prstGeom>
        </p:spPr>
      </p:pic>
      <p:sp>
        <p:nvSpPr>
          <p:cNvPr id="2" name="Content Placeholder 1"/>
          <p:cNvSpPr>
            <a:spLocks noGrp="1"/>
          </p:cNvSpPr>
          <p:nvPr>
            <p:ph idx="1"/>
          </p:nvPr>
        </p:nvSpPr>
        <p:spPr>
          <a:xfrm flipH="1">
            <a:off x="2590800" y="2438400"/>
            <a:ext cx="4834595" cy="2743200"/>
          </a:xfrm>
        </p:spPr>
        <p:txBody>
          <a:bodyPr>
            <a:normAutofit fontScale="77500" lnSpcReduction="20000"/>
          </a:bodyPr>
          <a:lstStyle/>
          <a:p>
            <a:pPr marL="0" indent="0">
              <a:buNone/>
            </a:pPr>
            <a:r>
              <a:rPr lang="en-GB" b="1" dirty="0">
                <a:solidFill>
                  <a:schemeClr val="bg2">
                    <a:lumMod val="25000"/>
                  </a:schemeClr>
                </a:solidFill>
                <a:latin typeface="Times New Roman" panose="02020603050405020304" pitchFamily="18" charset="0"/>
                <a:cs typeface="Times New Roman" panose="02020603050405020304" pitchFamily="18" charset="0"/>
              </a:rPr>
              <a:t>Course Instructor : </a:t>
            </a:r>
            <a:r>
              <a:rPr lang="en-US" dirty="0">
                <a:latin typeface="Times New Roman" panose="02020603050405020304" pitchFamily="18" charset="0"/>
                <a:cs typeface="Times New Roman" panose="02020603050405020304" pitchFamily="18" charset="0"/>
              </a:rPr>
              <a:t>Md. </a:t>
            </a:r>
            <a:r>
              <a:rPr lang="en-US" dirty="0" err="1">
                <a:latin typeface="Times New Roman" panose="02020603050405020304" pitchFamily="18" charset="0"/>
                <a:cs typeface="Times New Roman" panose="02020603050405020304" pitchFamily="18" charset="0"/>
              </a:rPr>
              <a:t>Nazmul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Abedin  </a:t>
            </a:r>
          </a:p>
          <a:p>
            <a:pPr marL="0" indent="0">
              <a:buNone/>
            </a:pPr>
            <a:r>
              <a:rPr lang="en-US" dirty="0" smtClean="0">
                <a:latin typeface="Times New Roman" panose="02020603050405020304" pitchFamily="18" charset="0"/>
                <a:cs typeface="Times New Roman" panose="02020603050405020304" pitchFamily="18" charset="0"/>
              </a:rPr>
              <a:t>                                   khan</a:t>
            </a:r>
          </a:p>
          <a:p>
            <a:pPr marL="0" indent="0">
              <a:buNone/>
            </a:pPr>
            <a:r>
              <a:rPr lang="en-GB" b="1" dirty="0" smtClean="0">
                <a:solidFill>
                  <a:schemeClr val="bg2">
                    <a:lumMod val="25000"/>
                  </a:schemeClr>
                </a:solidFill>
                <a:latin typeface="Times New Roman" panose="02020603050405020304" pitchFamily="18" charset="0"/>
                <a:cs typeface="Times New Roman" panose="02020603050405020304" pitchFamily="18" charset="0"/>
              </a:rPr>
              <a:t>Department : </a:t>
            </a:r>
            <a:r>
              <a:rPr lang="en-GB" dirty="0" smtClean="0">
                <a:latin typeface="Times New Roman" panose="02020603050405020304" pitchFamily="18" charset="0"/>
                <a:cs typeface="Times New Roman" panose="02020603050405020304" pitchFamily="18" charset="0"/>
              </a:rPr>
              <a:t>Department of   </a:t>
            </a:r>
          </a:p>
          <a:p>
            <a:pPr marL="0" indent="0">
              <a:buNone/>
            </a:pPr>
            <a:r>
              <a:rPr lang="en-GB" dirty="0" smtClean="0">
                <a:latin typeface="Times New Roman" panose="02020603050405020304" pitchFamily="18" charset="0"/>
                <a:cs typeface="Times New Roman" panose="02020603050405020304" pitchFamily="18" charset="0"/>
              </a:rPr>
              <a:t>                        Mathematical and Physical               </a:t>
            </a:r>
          </a:p>
          <a:p>
            <a:pPr marL="0" indent="0">
              <a:buNone/>
            </a:pPr>
            <a:r>
              <a:rPr lang="en-GB" dirty="0" smtClean="0">
                <a:latin typeface="Times New Roman" panose="02020603050405020304" pitchFamily="18" charset="0"/>
                <a:cs typeface="Times New Roman" panose="02020603050405020304" pitchFamily="18" charset="0"/>
              </a:rPr>
              <a:t>                        Sciences</a:t>
            </a:r>
          </a:p>
          <a:p>
            <a:pPr marL="0" indent="0">
              <a:buNone/>
            </a:pPr>
            <a:endParaRPr lang="en-GB" b="1" dirty="0" smtClean="0">
              <a:solidFill>
                <a:schemeClr val="bg2">
                  <a:lumMod val="25000"/>
                </a:schemeClr>
              </a:solidFill>
              <a:latin typeface="Times New Roman" panose="02020603050405020304" pitchFamily="18" charset="0"/>
              <a:cs typeface="Times New Roman" panose="02020603050405020304" pitchFamily="18" charset="0"/>
            </a:endParaRPr>
          </a:p>
          <a:p>
            <a:pPr marL="0" indent="0">
              <a:buNone/>
            </a:pPr>
            <a:r>
              <a:rPr lang="en-GB" b="1" dirty="0" smtClean="0">
                <a:solidFill>
                  <a:schemeClr val="bg2">
                    <a:lumMod val="25000"/>
                  </a:schemeClr>
                </a:solidFill>
                <a:latin typeface="Times New Roman" panose="02020603050405020304" pitchFamily="18" charset="0"/>
                <a:cs typeface="Times New Roman" panose="02020603050405020304" pitchFamily="18" charset="0"/>
              </a:rPr>
              <a:t>Course Title : </a:t>
            </a:r>
            <a:r>
              <a:rPr lang="en-US" dirty="0" smtClean="0">
                <a:latin typeface="Times New Roman" panose="02020603050405020304" pitchFamily="18" charset="0"/>
                <a:cs typeface="Times New Roman" panose="02020603050405020304" pitchFamily="18" charset="0"/>
              </a:rPr>
              <a:t>Engineering Chemistry-1</a:t>
            </a:r>
          </a:p>
          <a:p>
            <a:pPr marL="0" indent="0">
              <a:buNone/>
            </a:pPr>
            <a:r>
              <a:rPr lang="en-GB" b="1" dirty="0" smtClean="0">
                <a:solidFill>
                  <a:schemeClr val="bg2">
                    <a:lumMod val="25000"/>
                  </a:schemeClr>
                </a:solidFill>
                <a:latin typeface="Times New Roman" panose="02020603050405020304" pitchFamily="18" charset="0"/>
                <a:cs typeface="Times New Roman" panose="02020603050405020304" pitchFamily="18" charset="0"/>
              </a:rPr>
              <a:t>Course Code : </a:t>
            </a:r>
            <a:r>
              <a:rPr lang="en-GB" dirty="0" smtClean="0">
                <a:latin typeface="Times New Roman" panose="02020603050405020304" pitchFamily="18" charset="0"/>
                <a:cs typeface="Times New Roman" panose="02020603050405020304" pitchFamily="18" charset="0"/>
              </a:rPr>
              <a:t>CHE - 109</a:t>
            </a:r>
            <a:endParaRPr lang="en-GB" b="1" dirty="0">
              <a:solidFill>
                <a:schemeClr val="bg2">
                  <a:lumMod val="25000"/>
                </a:schemeClr>
              </a:solidFill>
              <a:latin typeface="Times New Roman" panose="02020603050405020304" pitchFamily="18" charset="0"/>
              <a:cs typeface="Times New Roman" panose="02020603050405020304" pitchFamily="18" charset="0"/>
            </a:endParaRPr>
          </a:p>
          <a:p>
            <a:pPr marL="0" indent="0">
              <a:buNone/>
            </a:pPr>
            <a:r>
              <a:rPr lang="en-GB" b="1" dirty="0" smtClean="0">
                <a:solidFill>
                  <a:schemeClr val="bg2">
                    <a:lumMod val="25000"/>
                  </a:schemeClr>
                </a:solidFill>
                <a:latin typeface="Times New Roman" panose="02020603050405020304" pitchFamily="18" charset="0"/>
                <a:cs typeface="Times New Roman" panose="02020603050405020304" pitchFamily="18" charset="0"/>
              </a:rPr>
              <a:t>Section : </a:t>
            </a:r>
            <a:r>
              <a:rPr lang="en-US" dirty="0">
                <a:latin typeface="Times New Roman" panose="02020603050405020304" pitchFamily="18" charset="0"/>
                <a:cs typeface="Times New Roman" panose="02020603050405020304" pitchFamily="18" charset="0"/>
              </a:rPr>
              <a:t>5</a:t>
            </a:r>
          </a:p>
        </p:txBody>
      </p:sp>
    </p:spTree>
    <p:extLst>
      <p:ext uri="{BB962C8B-B14F-4D97-AF65-F5344CB8AC3E}">
        <p14:creationId xmlns:p14="http://schemas.microsoft.com/office/powerpoint/2010/main" val="157986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250"/>
                                        <p:tgtEl>
                                          <p:spTgt spid="2">
                                            <p:txEl>
                                              <p:pRg st="1" end="1"/>
                                            </p:txEl>
                                          </p:spTgt>
                                        </p:tgtEl>
                                      </p:cBhvr>
                                    </p:animEffect>
                                    <p:anim calcmode="lin" valueType="num">
                                      <p:cBhvr>
                                        <p:cTn id="14" dur="2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2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250"/>
                                        <p:tgtEl>
                                          <p:spTgt spid="2">
                                            <p:txEl>
                                              <p:pRg st="2" end="2"/>
                                            </p:txEl>
                                          </p:spTgt>
                                        </p:tgtEl>
                                      </p:cBhvr>
                                    </p:animEffect>
                                    <p:anim calcmode="lin" valueType="num">
                                      <p:cBhvr>
                                        <p:cTn id="20" dur="2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250"/>
                                        <p:tgtEl>
                                          <p:spTgt spid="2">
                                            <p:txEl>
                                              <p:pRg st="3" end="3"/>
                                            </p:txEl>
                                          </p:spTgt>
                                        </p:tgtEl>
                                      </p:cBhvr>
                                    </p:animEffect>
                                    <p:anim calcmode="lin" valueType="num">
                                      <p:cBhvr>
                                        <p:cTn id="26" dur="25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25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grpId="0"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250"/>
                                        <p:tgtEl>
                                          <p:spTgt spid="2">
                                            <p:txEl>
                                              <p:pRg st="4" end="4"/>
                                            </p:txEl>
                                          </p:spTgt>
                                        </p:tgtEl>
                                      </p:cBhvr>
                                    </p:animEffect>
                                    <p:anim calcmode="lin" valueType="num">
                                      <p:cBhvr>
                                        <p:cTn id="32" dur="25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25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grpId="0" nodeType="after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250"/>
                                        <p:tgtEl>
                                          <p:spTgt spid="2">
                                            <p:txEl>
                                              <p:pRg st="6" end="6"/>
                                            </p:txEl>
                                          </p:spTgt>
                                        </p:tgtEl>
                                      </p:cBhvr>
                                    </p:animEffect>
                                    <p:anim calcmode="lin" valueType="num">
                                      <p:cBhvr>
                                        <p:cTn id="38" dur="25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25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grpId="0" nodeType="afterEffect">
                                  <p:stCondLst>
                                    <p:cond delay="0"/>
                                  </p:stCondLst>
                                  <p:childTnLst>
                                    <p:set>
                                      <p:cBhvr>
                                        <p:cTn id="42" dur="1" fill="hold">
                                          <p:stCondLst>
                                            <p:cond delay="0"/>
                                          </p:stCondLst>
                                        </p:cTn>
                                        <p:tgtEl>
                                          <p:spTgt spid="2">
                                            <p:txEl>
                                              <p:pRg st="7" end="7"/>
                                            </p:txEl>
                                          </p:spTgt>
                                        </p:tgtEl>
                                        <p:attrNameLst>
                                          <p:attrName>style.visibility</p:attrName>
                                        </p:attrNameLst>
                                      </p:cBhvr>
                                      <p:to>
                                        <p:strVal val="visible"/>
                                      </p:to>
                                    </p:set>
                                    <p:animEffect transition="in" filter="fade">
                                      <p:cBhvr>
                                        <p:cTn id="43" dur="250"/>
                                        <p:tgtEl>
                                          <p:spTgt spid="2">
                                            <p:txEl>
                                              <p:pRg st="7" end="7"/>
                                            </p:txEl>
                                          </p:spTgt>
                                        </p:tgtEl>
                                      </p:cBhvr>
                                    </p:animEffect>
                                    <p:anim calcmode="lin" valueType="num">
                                      <p:cBhvr>
                                        <p:cTn id="44" dur="25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45" dur="25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grpId="0" nodeType="afterEffect">
                                  <p:stCondLst>
                                    <p:cond delay="0"/>
                                  </p:stCondLst>
                                  <p:childTnLst>
                                    <p:set>
                                      <p:cBhvr>
                                        <p:cTn id="48" dur="1" fill="hold">
                                          <p:stCondLst>
                                            <p:cond delay="0"/>
                                          </p:stCondLst>
                                        </p:cTn>
                                        <p:tgtEl>
                                          <p:spTgt spid="2">
                                            <p:txEl>
                                              <p:pRg st="8" end="8"/>
                                            </p:txEl>
                                          </p:spTgt>
                                        </p:tgtEl>
                                        <p:attrNameLst>
                                          <p:attrName>style.visibility</p:attrName>
                                        </p:attrNameLst>
                                      </p:cBhvr>
                                      <p:to>
                                        <p:strVal val="visible"/>
                                      </p:to>
                                    </p:set>
                                    <p:animEffect transition="in" filter="fade">
                                      <p:cBhvr>
                                        <p:cTn id="49" dur="250"/>
                                        <p:tgtEl>
                                          <p:spTgt spid="2">
                                            <p:txEl>
                                              <p:pRg st="8" end="8"/>
                                            </p:txEl>
                                          </p:spTgt>
                                        </p:tgtEl>
                                      </p:cBhvr>
                                    </p:animEffect>
                                    <p:anim calcmode="lin" valueType="num">
                                      <p:cBhvr>
                                        <p:cTn id="50" dur="25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51" dur="25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839357"/>
            <a:ext cx="10287000" cy="2239888"/>
          </a:xfrm>
          <a:prstGeom prst="rect">
            <a:avLst/>
          </a:prstGeom>
        </p:spPr>
      </p:pic>
      <p:sp>
        <p:nvSpPr>
          <p:cNvPr id="3" name="Title 2"/>
          <p:cNvSpPr>
            <a:spLocks noGrp="1"/>
          </p:cNvSpPr>
          <p:nvPr>
            <p:ph type="title"/>
          </p:nvPr>
        </p:nvSpPr>
        <p:spPr/>
        <p:txBody>
          <a:bodyPr>
            <a:normAutofit/>
          </a:bodyPr>
          <a:lstStyle/>
          <a:p>
            <a:r>
              <a:rPr lang="en-GB" sz="5400" dirty="0" smtClean="0">
                <a:latin typeface="Arial Narrow" panose="020B0606020202030204" pitchFamily="34" charset="0"/>
              </a:rPr>
              <a:t>Chemicals for pest control</a:t>
            </a:r>
            <a:endParaRPr lang="en-US" sz="4000" dirty="0">
              <a:latin typeface="Arial Narrow" panose="020B0606020202030204" pitchFamily="34" charset="0"/>
            </a:endParaRPr>
          </a:p>
        </p:txBody>
      </p:sp>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844550" y="1955579"/>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5400"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219200" y="4197557"/>
            <a:ext cx="4343400" cy="3727243"/>
          </a:xfrm>
          <a:prstGeom prst="rect">
            <a:avLst/>
          </a:prstGeom>
        </p:spPr>
      </p:pic>
      <p:sp>
        <p:nvSpPr>
          <p:cNvPr id="12" name="Rounded Rectangle 11"/>
          <p:cNvSpPr/>
          <p:nvPr/>
        </p:nvSpPr>
        <p:spPr>
          <a:xfrm>
            <a:off x="2984389" y="2540479"/>
            <a:ext cx="5906781" cy="3363846"/>
          </a:xfrm>
          <a:prstGeom prst="roundRect">
            <a:avLst/>
          </a:prstGeom>
          <a:solidFill>
            <a:schemeClr val="accent5">
              <a:alpha val="50000"/>
            </a:schemeClr>
          </a:solidFill>
          <a:ln>
            <a:noFill/>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9561" y="1752600"/>
            <a:ext cx="2139839" cy="2139839"/>
          </a:xfrm>
          <a:prstGeom prst="rect">
            <a:avLst/>
          </a:prstGeom>
        </p:spPr>
      </p:pic>
      <p:sp>
        <p:nvSpPr>
          <p:cNvPr id="18" name="Rounded Rectangle 17"/>
          <p:cNvSpPr/>
          <p:nvPr/>
        </p:nvSpPr>
        <p:spPr>
          <a:xfrm>
            <a:off x="996950" y="3592023"/>
            <a:ext cx="1800169" cy="3974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Malathion</a:t>
            </a:r>
            <a:endParaRPr lang="en-US" b="1" dirty="0"/>
          </a:p>
        </p:txBody>
      </p:sp>
      <p:sp>
        <p:nvSpPr>
          <p:cNvPr id="2" name="TextBox 1"/>
          <p:cNvSpPr txBox="1"/>
          <p:nvPr/>
        </p:nvSpPr>
        <p:spPr>
          <a:xfrm>
            <a:off x="1200323" y="3987921"/>
            <a:ext cx="1544012" cy="369332"/>
          </a:xfrm>
          <a:prstGeom prst="rect">
            <a:avLst/>
          </a:prstGeom>
          <a:noFill/>
        </p:spPr>
        <p:txBody>
          <a:bodyPr wrap="none" rtlCol="0">
            <a:spAutoFit/>
          </a:bodyPr>
          <a:lstStyle/>
          <a:p>
            <a:r>
              <a:rPr lang="en-US" sz="1800" dirty="0" smtClean="0"/>
              <a:t>(C</a:t>
            </a:r>
            <a:r>
              <a:rPr lang="en-US" sz="1800" baseline="-25000" dirty="0" smtClean="0"/>
              <a:t>10</a:t>
            </a:r>
            <a:r>
              <a:rPr lang="en-US" sz="1800" dirty="0" smtClean="0"/>
              <a:t>H</a:t>
            </a:r>
            <a:r>
              <a:rPr lang="en-US" sz="1800" baseline="-25000" dirty="0" smtClean="0"/>
              <a:t>19</a:t>
            </a:r>
            <a:r>
              <a:rPr lang="en-US" sz="1800" dirty="0" smtClean="0"/>
              <a:t>O</a:t>
            </a:r>
            <a:r>
              <a:rPr lang="en-US" sz="1800" baseline="-25000" dirty="0" smtClean="0"/>
              <a:t>6</a:t>
            </a:r>
            <a:r>
              <a:rPr lang="en-US" sz="1800" dirty="0" smtClean="0"/>
              <a:t>PS</a:t>
            </a:r>
            <a:r>
              <a:rPr lang="en-US" sz="1800" baseline="-25000" dirty="0" smtClean="0"/>
              <a:t>2</a:t>
            </a:r>
            <a:r>
              <a:rPr lang="en-US" sz="1800" dirty="0" smtClean="0"/>
              <a:t>)</a:t>
            </a:r>
            <a:endParaRPr lang="en-US" sz="1800" dirty="0"/>
          </a:p>
        </p:txBody>
      </p:sp>
      <p:sp>
        <p:nvSpPr>
          <p:cNvPr id="4" name="TextBox 3"/>
          <p:cNvSpPr txBox="1"/>
          <p:nvPr/>
        </p:nvSpPr>
        <p:spPr>
          <a:xfrm>
            <a:off x="3146482" y="2741887"/>
            <a:ext cx="5767103" cy="3416320"/>
          </a:xfrm>
          <a:prstGeom prst="rect">
            <a:avLst/>
          </a:prstGeom>
          <a:noFill/>
        </p:spPr>
        <p:txBody>
          <a:bodyPr wrap="square" rtlCol="0">
            <a:spAutoFit/>
          </a:bodyPr>
          <a:lstStyle/>
          <a:p>
            <a:r>
              <a:rPr lang="en-GB" sz="2000" dirty="0"/>
              <a:t>Malathion is a man-made organophosphate insecticide that is commonly used to control mosquitoes</a:t>
            </a:r>
            <a:r>
              <a:rPr lang="en-GB" sz="2000" dirty="0" smtClean="0"/>
              <a:t>. </a:t>
            </a:r>
            <a:r>
              <a:rPr lang="en-GB" sz="2000" dirty="0"/>
              <a:t>Malathion is a colourless to yellow-brown liquid with a characteristic unpleasant odour. Malathion is highly toxic to bees and </a:t>
            </a:r>
            <a:r>
              <a:rPr lang="en-GB" sz="2000" dirty="0" smtClean="0"/>
              <a:t>mosquitos</a:t>
            </a:r>
            <a:r>
              <a:rPr lang="en-GB" dirty="0" smtClean="0"/>
              <a:t>. </a:t>
            </a:r>
            <a:r>
              <a:rPr lang="en-GB" sz="2000" dirty="0" smtClean="0"/>
              <a:t>Malathion </a:t>
            </a:r>
            <a:r>
              <a:rPr lang="en-GB" sz="2000" dirty="0"/>
              <a:t>is of low toxicity. Malathion 57% is pet safe if used as directed. Malathion in low doses (0.5% preparations) is used as a treatment for </a:t>
            </a:r>
            <a:r>
              <a:rPr lang="en-GB" sz="2000" dirty="0" smtClean="0"/>
              <a:t>Head lice and body lice.</a:t>
            </a:r>
            <a:r>
              <a:rPr lang="en-GB" dirty="0"/>
              <a:t> </a:t>
            </a:r>
          </a:p>
          <a:p>
            <a:r>
              <a:rPr lang="en-GB" dirty="0"/>
              <a:t/>
            </a:r>
            <a:br>
              <a:rPr lang="en-GB" dirty="0"/>
            </a:br>
            <a:endParaRPr lang="en-US" dirty="0"/>
          </a:p>
        </p:txBody>
      </p:sp>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1190" y="4308530"/>
            <a:ext cx="2625670" cy="2625670"/>
          </a:xfrm>
          <a:prstGeom prst="rect">
            <a:avLst/>
          </a:prstGeom>
        </p:spPr>
      </p:pic>
    </p:spTree>
    <p:extLst>
      <p:ext uri="{BB962C8B-B14F-4D97-AF65-F5344CB8AC3E}">
        <p14:creationId xmlns:p14="http://schemas.microsoft.com/office/powerpoint/2010/main" val="16257999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26554"/>
            <a:ext cx="8229600" cy="1252728"/>
          </a:xfrm>
        </p:spPr>
        <p:txBody>
          <a:bodyPr>
            <a:normAutofit/>
          </a:bodyPr>
          <a:lstStyle/>
          <a:p>
            <a:r>
              <a:rPr lang="en-US" sz="4000" dirty="0">
                <a:latin typeface="Arial Narrow" panose="020B0606020202030204" pitchFamily="34" charset="0"/>
              </a:rPr>
              <a:t>C</a:t>
            </a:r>
            <a:r>
              <a:rPr lang="en-US" sz="4000" dirty="0" smtClean="0">
                <a:latin typeface="Arial Narrow" panose="020B0606020202030204" pitchFamily="34" charset="0"/>
              </a:rPr>
              <a:t>onsumption </a:t>
            </a:r>
            <a:r>
              <a:rPr lang="en-US" sz="4000" dirty="0">
                <a:latin typeface="Arial Narrow" panose="020B0606020202030204" pitchFamily="34" charset="0"/>
              </a:rPr>
              <a:t>of pesticides worldwide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524000"/>
            <a:ext cx="7872869" cy="4772788"/>
          </a:xfrm>
          <a:prstGeom prst="rect">
            <a:avLst/>
          </a:prstGeom>
        </p:spPr>
      </p:pic>
      <p:sp>
        <p:nvSpPr>
          <p:cNvPr id="11" name="TextBox 10"/>
          <p:cNvSpPr txBox="1"/>
          <p:nvPr/>
        </p:nvSpPr>
        <p:spPr>
          <a:xfrm>
            <a:off x="4800600" y="6242848"/>
            <a:ext cx="1383712" cy="323165"/>
          </a:xfrm>
          <a:prstGeom prst="rect">
            <a:avLst/>
          </a:prstGeom>
          <a:noFill/>
        </p:spPr>
        <p:txBody>
          <a:bodyPr wrap="none" rtlCol="0">
            <a:spAutoFit/>
          </a:bodyPr>
          <a:lstStyle/>
          <a:p>
            <a:r>
              <a:rPr lang="en-GB" sz="1500" dirty="0"/>
              <a:t>Source: </a:t>
            </a:r>
            <a:r>
              <a:rPr lang="en-GB" sz="1500" dirty="0" smtClean="0"/>
              <a:t>Statista</a:t>
            </a:r>
          </a:p>
        </p:txBody>
      </p:sp>
      <p:sp>
        <p:nvSpPr>
          <p:cNvPr id="12" name="TextBox 11"/>
          <p:cNvSpPr txBox="1"/>
          <p:nvPr/>
        </p:nvSpPr>
        <p:spPr>
          <a:xfrm>
            <a:off x="1066800" y="6550223"/>
            <a:ext cx="10363200" cy="615553"/>
          </a:xfrm>
          <a:prstGeom prst="rect">
            <a:avLst/>
          </a:prstGeom>
          <a:noFill/>
        </p:spPr>
        <p:txBody>
          <a:bodyPr wrap="square" rtlCol="0">
            <a:spAutoFit/>
          </a:bodyPr>
          <a:lstStyle/>
          <a:p>
            <a:r>
              <a:rPr lang="en-GB" sz="900" u="sng" dirty="0"/>
              <a:t>https://www.statista.com/statistics/1263069/global-pesticide-use-by-country/?fbclid=IwAR361MSl2RGVO97C8W0zygs8ZIo8KQlst0WNjXu5ha_9pkEU5QykZG3eafU</a:t>
            </a:r>
            <a:r>
              <a:rPr lang="en-GB" sz="900" dirty="0"/>
              <a:t> </a:t>
            </a:r>
            <a:endParaRPr lang="en-US" sz="900" dirty="0"/>
          </a:p>
          <a:p>
            <a:endParaRPr lang="en-US" dirty="0"/>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04800" y="4142355"/>
            <a:ext cx="2322973" cy="2791845"/>
          </a:xfrm>
          <a:prstGeom prst="rect">
            <a:avLst/>
          </a:prstGeom>
        </p:spPr>
      </p:pic>
    </p:spTree>
    <p:extLst>
      <p:ext uri="{BB962C8B-B14F-4D97-AF65-F5344CB8AC3E}">
        <p14:creationId xmlns:p14="http://schemas.microsoft.com/office/powerpoint/2010/main" val="1557006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4822223"/>
            <a:ext cx="10287000" cy="2239888"/>
          </a:xfrm>
        </p:spPr>
      </p:pic>
      <p:sp>
        <p:nvSpPr>
          <p:cNvPr id="3" name="Title 2"/>
          <p:cNvSpPr>
            <a:spLocks noGrp="1"/>
          </p:cNvSpPr>
          <p:nvPr>
            <p:ph type="title"/>
          </p:nvPr>
        </p:nvSpPr>
        <p:spPr/>
        <p:txBody>
          <a:bodyPr>
            <a:normAutofit/>
          </a:bodyPr>
          <a:lstStyle/>
          <a:p>
            <a:r>
              <a:rPr lang="en-GB" sz="5400" dirty="0">
                <a:latin typeface="Arial Narrow" panose="020B0606020202030204" pitchFamily="34" charset="0"/>
              </a:rPr>
              <a:t>Necessity of pest control</a:t>
            </a:r>
            <a:r>
              <a:rPr lang="en-GB" sz="4000" dirty="0" smtClean="0">
                <a:latin typeface="Arial Narrow" panose="020B0606020202030204" pitchFamily="34" charset="0"/>
              </a:rPr>
              <a:t> </a:t>
            </a:r>
            <a:endParaRPr lang="en-US" sz="4000" dirty="0">
              <a:latin typeface="Arial Narrow" panose="020B0606020202030204" pitchFamily="34" charset="0"/>
            </a:endParaRPr>
          </a:p>
        </p:txBody>
      </p:sp>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844550" y="1955579"/>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1476375" y="2551695"/>
            <a:ext cx="7086600" cy="27432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174" y="4419600"/>
            <a:ext cx="1456752" cy="2212280"/>
          </a:xfrm>
          <a:prstGeom prst="rect">
            <a:avLst/>
          </a:prstGeom>
        </p:spPr>
      </p:pic>
      <p:sp>
        <p:nvSpPr>
          <p:cNvPr id="9" name="TextBox 8"/>
          <p:cNvSpPr txBox="1"/>
          <p:nvPr/>
        </p:nvSpPr>
        <p:spPr>
          <a:xfrm>
            <a:off x="1143000" y="2057400"/>
            <a:ext cx="184731" cy="461665"/>
          </a:xfrm>
          <a:prstGeom prst="rect">
            <a:avLst/>
          </a:prstGeom>
          <a:noFill/>
        </p:spPr>
        <p:txBody>
          <a:bodyPr wrap="none" rtlCol="0">
            <a:spAutoFit/>
          </a:bodyPr>
          <a:lstStyle/>
          <a:p>
            <a:endParaRPr lang="en-US" dirty="0"/>
          </a:p>
        </p:txBody>
      </p:sp>
      <p:sp>
        <p:nvSpPr>
          <p:cNvPr id="12" name="TextBox 11"/>
          <p:cNvSpPr txBox="1"/>
          <p:nvPr/>
        </p:nvSpPr>
        <p:spPr>
          <a:xfrm>
            <a:off x="1601500" y="2664252"/>
            <a:ext cx="6856699" cy="2893100"/>
          </a:xfrm>
          <a:prstGeom prst="rect">
            <a:avLst/>
          </a:prstGeom>
          <a:noFill/>
        </p:spPr>
        <p:txBody>
          <a:bodyPr wrap="square" rtlCol="0">
            <a:spAutoFit/>
          </a:bodyPr>
          <a:lstStyle/>
          <a:p>
            <a:r>
              <a:rPr lang="en-US" b="1" dirty="0" smtClean="0">
                <a:ln w="0"/>
              </a:rPr>
              <a:t>      *</a:t>
            </a:r>
            <a:r>
              <a:rPr lang="en-GB" b="1" dirty="0"/>
              <a:t>Preventing damage to homes and </a:t>
            </a:r>
            <a:r>
              <a:rPr lang="en-GB" b="1" dirty="0" smtClean="0"/>
              <a:t>structures:</a:t>
            </a:r>
            <a:endParaRPr lang="en-GB" b="1" dirty="0">
              <a:ln w="0"/>
            </a:endParaRPr>
          </a:p>
          <a:p>
            <a:pPr algn="ctr"/>
            <a:r>
              <a:rPr lang="en-GB" sz="2200" dirty="0"/>
              <a:t>Termites consume wood and wood </a:t>
            </a:r>
            <a:r>
              <a:rPr lang="en-GB" sz="2200" dirty="0" smtClean="0"/>
              <a:t>products and </a:t>
            </a:r>
            <a:r>
              <a:rPr lang="en-GB" sz="2200" dirty="0"/>
              <a:t>carpet bugs, moths, cockroaches, and silverfish are also attracted to fabric, often using it as a source of food</a:t>
            </a:r>
            <a:r>
              <a:rPr lang="en-GB" sz="2200" dirty="0" smtClean="0"/>
              <a:t>. For managing </a:t>
            </a:r>
            <a:r>
              <a:rPr lang="en-GB" sz="2200" dirty="0"/>
              <a:t>a home to keep it safe from termites and other pests requires pest control.</a:t>
            </a:r>
            <a:endParaRPr lang="en-US" sz="2200" dirty="0" smtClean="0">
              <a:ln w="0"/>
              <a:effectLst>
                <a:outerShdw blurRad="38100" dist="19050" dir="2700000" algn="tl" rotWithShape="0">
                  <a:schemeClr val="dk1">
                    <a:alpha val="40000"/>
                  </a:schemeClr>
                </a:outerShdw>
              </a:effectLst>
            </a:endParaRPr>
          </a:p>
          <a:p>
            <a:endParaRPr lang="en-US" dirty="0">
              <a:ln w="0"/>
              <a:effectLst>
                <a:outerShdw blurRad="38100" dist="19050" dir="2700000" algn="tl" rotWithShape="0">
                  <a:schemeClr val="dk1">
                    <a:alpha val="40000"/>
                  </a:schemeClr>
                </a:outerShdw>
              </a:effectLst>
            </a:endParaRPr>
          </a:p>
          <a:p>
            <a:endParaRPr lang="en-US" dirty="0"/>
          </a:p>
        </p:txBody>
      </p:sp>
    </p:spTree>
    <p:extLst>
      <p:ext uri="{BB962C8B-B14F-4D97-AF65-F5344CB8AC3E}">
        <p14:creationId xmlns:p14="http://schemas.microsoft.com/office/powerpoint/2010/main" val="40834370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anim calcmode="lin" valueType="num">
                                      <p:cBhvr>
                                        <p:cTn id="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Effect transition="in" filter="fade">
                                      <p:cBhvr>
                                        <p:cTn id="13" dur="500"/>
                                        <p:tgtEl>
                                          <p:spTgt spid="12">
                                            <p:txEl>
                                              <p:pRg st="1" end="1"/>
                                            </p:txEl>
                                          </p:spTgt>
                                        </p:tgtEl>
                                      </p:cBhvr>
                                    </p:animEffect>
                                    <p:anim calcmode="lin" valueType="num">
                                      <p:cBhvr>
                                        <p:cTn id="14"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4822223"/>
            <a:ext cx="10287000" cy="2239888"/>
          </a:xfrm>
        </p:spPr>
      </p:pic>
      <p:sp>
        <p:nvSpPr>
          <p:cNvPr id="3" name="Title 2"/>
          <p:cNvSpPr>
            <a:spLocks noGrp="1"/>
          </p:cNvSpPr>
          <p:nvPr>
            <p:ph type="title"/>
          </p:nvPr>
        </p:nvSpPr>
        <p:spPr/>
        <p:txBody>
          <a:bodyPr>
            <a:normAutofit/>
          </a:bodyPr>
          <a:lstStyle/>
          <a:p>
            <a:r>
              <a:rPr lang="en-GB" sz="5400" dirty="0">
                <a:latin typeface="Arial Narrow" panose="020B0606020202030204" pitchFamily="34" charset="0"/>
              </a:rPr>
              <a:t>Necessity of pest control</a:t>
            </a:r>
            <a:r>
              <a:rPr lang="en-GB" sz="4000" dirty="0" smtClean="0">
                <a:latin typeface="Arial Narrow" panose="020B0606020202030204" pitchFamily="34" charset="0"/>
              </a:rPr>
              <a:t> </a:t>
            </a:r>
            <a:endParaRPr lang="en-US" sz="4000" dirty="0">
              <a:latin typeface="Arial Narrow" panose="020B0606020202030204" pitchFamily="34" charset="0"/>
            </a:endParaRPr>
          </a:p>
        </p:txBody>
      </p:sp>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844550" y="1955579"/>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1476375" y="2551695"/>
            <a:ext cx="7086600" cy="27432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174" y="4419600"/>
            <a:ext cx="1456752" cy="2212280"/>
          </a:xfrm>
          <a:prstGeom prst="rect">
            <a:avLst/>
          </a:prstGeom>
        </p:spPr>
      </p:pic>
      <p:sp>
        <p:nvSpPr>
          <p:cNvPr id="9" name="TextBox 8"/>
          <p:cNvSpPr txBox="1"/>
          <p:nvPr/>
        </p:nvSpPr>
        <p:spPr>
          <a:xfrm>
            <a:off x="1143000" y="2057400"/>
            <a:ext cx="184731" cy="461665"/>
          </a:xfrm>
          <a:prstGeom prst="rect">
            <a:avLst/>
          </a:prstGeom>
          <a:noFill/>
        </p:spPr>
        <p:txBody>
          <a:bodyPr wrap="none" rtlCol="0">
            <a:spAutoFit/>
          </a:bodyPr>
          <a:lstStyle/>
          <a:p>
            <a:endParaRPr lang="en-US" dirty="0"/>
          </a:p>
        </p:txBody>
      </p:sp>
      <p:sp>
        <p:nvSpPr>
          <p:cNvPr id="12" name="TextBox 11"/>
          <p:cNvSpPr txBox="1"/>
          <p:nvPr/>
        </p:nvSpPr>
        <p:spPr>
          <a:xfrm>
            <a:off x="1582451" y="2697457"/>
            <a:ext cx="6875749" cy="3231654"/>
          </a:xfrm>
          <a:prstGeom prst="rect">
            <a:avLst/>
          </a:prstGeom>
          <a:noFill/>
        </p:spPr>
        <p:txBody>
          <a:bodyPr wrap="square" rtlCol="0">
            <a:spAutoFit/>
          </a:bodyPr>
          <a:lstStyle/>
          <a:p>
            <a:r>
              <a:rPr lang="en-US" b="1" dirty="0" smtClean="0">
                <a:ln w="0"/>
              </a:rPr>
              <a:t>                        *</a:t>
            </a:r>
            <a:r>
              <a:rPr lang="en-US" b="1" dirty="0" smtClean="0"/>
              <a:t>Reduces </a:t>
            </a:r>
            <a:r>
              <a:rPr lang="en-US" b="1" dirty="0"/>
              <a:t>health </a:t>
            </a:r>
            <a:r>
              <a:rPr lang="en-US" b="1" dirty="0" smtClean="0"/>
              <a:t>risks:</a:t>
            </a:r>
          </a:p>
          <a:p>
            <a:pPr algn="ctr"/>
            <a:r>
              <a:rPr lang="en-GB" sz="2200" dirty="0"/>
              <a:t>Most of the pest that keeps roaming about in our house carries diseases that can be easily transmittable to humans. Pests can have harmful effects on your health and your family’s health</a:t>
            </a:r>
            <a:r>
              <a:rPr lang="en-GB" sz="2200" dirty="0" smtClean="0"/>
              <a:t>. </a:t>
            </a:r>
            <a:r>
              <a:rPr lang="en-GB" sz="2200" dirty="0"/>
              <a:t>Cockroaches are the pests that can cause a child’s asthma, and they also carry millions of pathogens and bacteria cells along with them.</a:t>
            </a:r>
            <a:endParaRPr lang="en-US" sz="2200" b="1" dirty="0" smtClean="0">
              <a:ln w="0"/>
              <a:effectLst>
                <a:outerShdw blurRad="38100" dist="19050" dir="2700000" algn="tl" rotWithShape="0">
                  <a:schemeClr val="dk1">
                    <a:alpha val="40000"/>
                  </a:schemeClr>
                </a:outerShdw>
              </a:effectLst>
            </a:endParaRPr>
          </a:p>
          <a:p>
            <a:endParaRPr lang="en-US" dirty="0">
              <a:ln w="0"/>
              <a:effectLst>
                <a:outerShdw blurRad="38100" dist="19050" dir="2700000" algn="tl" rotWithShape="0">
                  <a:schemeClr val="dk1">
                    <a:alpha val="40000"/>
                  </a:schemeClr>
                </a:outerShdw>
              </a:effectLst>
            </a:endParaRPr>
          </a:p>
          <a:p>
            <a:endParaRPr lang="en-US" dirty="0"/>
          </a:p>
        </p:txBody>
      </p:sp>
    </p:spTree>
    <p:extLst>
      <p:ext uri="{BB962C8B-B14F-4D97-AF65-F5344CB8AC3E}">
        <p14:creationId xmlns:p14="http://schemas.microsoft.com/office/powerpoint/2010/main" val="21895648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anim calcmode="lin" valueType="num">
                                      <p:cBhvr>
                                        <p:cTn id="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Effect transition="in" filter="fade">
                                      <p:cBhvr>
                                        <p:cTn id="13" dur="500"/>
                                        <p:tgtEl>
                                          <p:spTgt spid="12">
                                            <p:txEl>
                                              <p:pRg st="1" end="1"/>
                                            </p:txEl>
                                          </p:spTgt>
                                        </p:tgtEl>
                                      </p:cBhvr>
                                    </p:animEffect>
                                    <p:anim calcmode="lin" valueType="num">
                                      <p:cBhvr>
                                        <p:cTn id="14"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4822223"/>
            <a:ext cx="10287000" cy="2239888"/>
          </a:xfrm>
        </p:spPr>
      </p:pic>
      <p:sp>
        <p:nvSpPr>
          <p:cNvPr id="3" name="Title 2"/>
          <p:cNvSpPr>
            <a:spLocks noGrp="1"/>
          </p:cNvSpPr>
          <p:nvPr>
            <p:ph type="title"/>
          </p:nvPr>
        </p:nvSpPr>
        <p:spPr/>
        <p:txBody>
          <a:bodyPr>
            <a:normAutofit/>
          </a:bodyPr>
          <a:lstStyle/>
          <a:p>
            <a:r>
              <a:rPr lang="en-GB" sz="5400" dirty="0">
                <a:latin typeface="Arial Narrow" panose="020B0606020202030204" pitchFamily="34" charset="0"/>
              </a:rPr>
              <a:t>Necessity of pest control</a:t>
            </a:r>
            <a:r>
              <a:rPr lang="en-GB" sz="4000" dirty="0" smtClean="0">
                <a:latin typeface="Arial Narrow" panose="020B0606020202030204" pitchFamily="34" charset="0"/>
              </a:rPr>
              <a:t> </a:t>
            </a:r>
            <a:endParaRPr lang="en-US" sz="4000" dirty="0">
              <a:latin typeface="Arial Narrow" panose="020B0606020202030204" pitchFamily="34" charset="0"/>
            </a:endParaRPr>
          </a:p>
        </p:txBody>
      </p:sp>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844550" y="1955579"/>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9" name="TextBox 8"/>
          <p:cNvSpPr txBox="1"/>
          <p:nvPr/>
        </p:nvSpPr>
        <p:spPr>
          <a:xfrm>
            <a:off x="1143000" y="2057400"/>
            <a:ext cx="184731" cy="461665"/>
          </a:xfrm>
          <a:prstGeom prst="rect">
            <a:avLst/>
          </a:prstGeom>
          <a:noFill/>
        </p:spPr>
        <p:txBody>
          <a:bodyPr wrap="none" rtlCol="0">
            <a:spAutoFit/>
          </a:bodyPr>
          <a:lstStyle/>
          <a:p>
            <a:endParaRPr lang="en-US" dirty="0"/>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1790699"/>
            <a:ext cx="6248400" cy="4686301"/>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28600" y="4300687"/>
            <a:ext cx="3063656" cy="2540836"/>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5974" y="4501174"/>
            <a:ext cx="2108351" cy="1975826"/>
          </a:xfrm>
          <a:prstGeom prst="rect">
            <a:avLst/>
          </a:prstGeom>
        </p:spPr>
      </p:pic>
    </p:spTree>
    <p:extLst>
      <p:ext uri="{BB962C8B-B14F-4D97-AF65-F5344CB8AC3E}">
        <p14:creationId xmlns:p14="http://schemas.microsoft.com/office/powerpoint/2010/main" val="30434729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500"/>
                                        <p:tgtEl>
                                          <p:spTgt spid="6"/>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circle(in)">
                                      <p:cBhvr>
                                        <p:cTn id="11" dur="500"/>
                                        <p:tgtEl>
                                          <p:spTgt spid="7"/>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67768"/>
            <a:ext cx="8229600" cy="1252728"/>
          </a:xfrm>
        </p:spPr>
        <p:txBody>
          <a:bodyPr/>
          <a:lstStyle/>
          <a:p>
            <a:r>
              <a:rPr lang="en-GB" dirty="0" smtClean="0">
                <a:latin typeface="Times New Roman" panose="02020603050405020304" pitchFamily="18" charset="0"/>
                <a:cs typeface="Times New Roman" panose="02020603050405020304" pitchFamily="18" charset="0"/>
              </a:rPr>
              <a:t>Disadvantages of pest contro</a:t>
            </a:r>
            <a:r>
              <a:rPr lang="en-GB" dirty="0">
                <a:latin typeface="Times New Roman" panose="02020603050405020304" pitchFamily="18" charset="0"/>
                <a:cs typeface="Times New Roman" panose="02020603050405020304" pitchFamily="18" charset="0"/>
              </a:rPr>
              <a:t>l</a:t>
            </a:r>
            <a:endParaRPr lang="en-US" dirty="0">
              <a:latin typeface="Times New Roman" panose="02020603050405020304" pitchFamily="18" charset="0"/>
              <a:cs typeface="Times New Roman" panose="02020603050405020304" pitchFamily="18" charset="0"/>
            </a:endParaRP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4694312"/>
            <a:ext cx="10287000" cy="223988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711701" y="4202376"/>
            <a:ext cx="4343400" cy="372724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98302" y="1752600"/>
            <a:ext cx="8045698" cy="4800600"/>
          </a:xfrm>
          <a:prstGeom prst="rect">
            <a:avLst/>
          </a:prstGeom>
        </p:spPr>
      </p:pic>
      <p:sp>
        <p:nvSpPr>
          <p:cNvPr id="6" name="TextBox 5"/>
          <p:cNvSpPr txBox="1"/>
          <p:nvPr/>
        </p:nvSpPr>
        <p:spPr>
          <a:xfrm>
            <a:off x="1447800" y="2119020"/>
            <a:ext cx="4724401" cy="2092881"/>
          </a:xfrm>
          <a:prstGeom prst="rect">
            <a:avLst/>
          </a:prstGeom>
          <a:noFill/>
        </p:spPr>
        <p:txBody>
          <a:bodyPr wrap="square" rtlCol="0">
            <a:spAutoFit/>
          </a:bodyPr>
          <a:lstStyle/>
          <a:p>
            <a:pPr marL="342900" indent="-342900">
              <a:buFont typeface="Arial" panose="020B0604020202020204" pitchFamily="34" charset="0"/>
              <a:buChar char="•"/>
            </a:pPr>
            <a:r>
              <a:rPr lang="en-GB" sz="2600" dirty="0" smtClean="0">
                <a:solidFill>
                  <a:schemeClr val="bg1"/>
                </a:solidFill>
              </a:rPr>
              <a:t>On human health</a:t>
            </a:r>
          </a:p>
          <a:p>
            <a:pPr marL="342900" indent="-342900">
              <a:buFont typeface="Arial" panose="020B0604020202020204" pitchFamily="34" charset="0"/>
              <a:buChar char="•"/>
            </a:pPr>
            <a:r>
              <a:rPr lang="en-GB" sz="2600" dirty="0" smtClean="0">
                <a:solidFill>
                  <a:schemeClr val="bg1"/>
                </a:solidFill>
              </a:rPr>
              <a:t>On environment</a:t>
            </a:r>
          </a:p>
          <a:p>
            <a:pPr marL="342900" indent="-342900">
              <a:buFont typeface="Arial" panose="020B0604020202020204" pitchFamily="34" charset="0"/>
              <a:buChar char="•"/>
            </a:pPr>
            <a:r>
              <a:rPr lang="en-GB" sz="2600" dirty="0" smtClean="0">
                <a:solidFill>
                  <a:schemeClr val="bg1"/>
                </a:solidFill>
              </a:rPr>
              <a:t>Other live forms</a:t>
            </a:r>
          </a:p>
          <a:p>
            <a:pPr marL="342900" indent="-342900">
              <a:buFont typeface="Arial" panose="020B0604020202020204" pitchFamily="34" charset="0"/>
              <a:buChar char="•"/>
            </a:pPr>
            <a:r>
              <a:rPr lang="en-GB" sz="2600" dirty="0" smtClean="0">
                <a:solidFill>
                  <a:schemeClr val="bg1"/>
                </a:solidFill>
              </a:rPr>
              <a:t>Long term and genetic effects</a:t>
            </a:r>
          </a:p>
          <a:p>
            <a:pPr marL="342900" indent="-342900">
              <a:buFont typeface="Arial" panose="020B0604020202020204" pitchFamily="34" charset="0"/>
              <a:buChar char="•"/>
            </a:pPr>
            <a:r>
              <a:rPr lang="en-GB" sz="2600" dirty="0" smtClean="0">
                <a:solidFill>
                  <a:schemeClr val="bg1"/>
                </a:solidFill>
              </a:rPr>
              <a:t>Pollination</a:t>
            </a:r>
          </a:p>
        </p:txBody>
      </p:sp>
    </p:spTree>
    <p:extLst>
      <p:ext uri="{BB962C8B-B14F-4D97-AF65-F5344CB8AC3E}">
        <p14:creationId xmlns:p14="http://schemas.microsoft.com/office/powerpoint/2010/main" val="349051326"/>
      </p:ext>
    </p:extLst>
  </p:cSld>
  <p:clrMapOvr>
    <a:masterClrMapping/>
  </p:clrMapOvr>
  <mc:AlternateContent xmlns:mc="http://schemas.openxmlformats.org/markup-compatibility/2006" xmlns:p14="http://schemas.microsoft.com/office/powerpoint/2010/main">
    <mc:Choice Requires="p14">
      <p:transition spd="slow" p14:dur="175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nodeType="afterEffect">
                                  <p:stCondLst>
                                    <p:cond delay="0"/>
                                  </p:stCondLst>
                                  <p:iterate type="lt">
                                    <p:tmPct val="10000"/>
                                  </p:iterate>
                                  <p:childTnLst>
                                    <p:set>
                                      <p:cBhvr>
                                        <p:cTn id="6" dur="1" fill="hold">
                                          <p:stCondLst>
                                            <p:cond delay="0"/>
                                          </p:stCondLst>
                                        </p:cTn>
                                        <p:tgtEl>
                                          <p:spTgt spid="6">
                                            <p:txEl>
                                              <p:pRg st="0" end="0"/>
                                            </p:txEl>
                                          </p:spTgt>
                                        </p:tgtEl>
                                        <p:attrNameLst>
                                          <p:attrName>style.visibility</p:attrName>
                                        </p:attrNameLst>
                                      </p:cBhvr>
                                      <p:to>
                                        <p:strVal val="visible"/>
                                      </p:to>
                                    </p:set>
                                    <p:anim by="(-#ppt_w*2)" calcmode="lin" valueType="num">
                                      <p:cBhvr rctx="PPT">
                                        <p:cTn id="7" dur="125" autoRev="1" fill="hold">
                                          <p:stCondLst>
                                            <p:cond delay="0"/>
                                          </p:stCondLst>
                                        </p:cTn>
                                        <p:tgtEl>
                                          <p:spTgt spid="6">
                                            <p:txEl>
                                              <p:pRg st="0" end="0"/>
                                            </p:txEl>
                                          </p:spTgt>
                                        </p:tgtEl>
                                        <p:attrNameLst>
                                          <p:attrName>ppt_w</p:attrName>
                                        </p:attrNameLst>
                                      </p:cBhvr>
                                    </p:anim>
                                    <p:anim by="(#ppt_w*0.50)" calcmode="lin" valueType="num">
                                      <p:cBhvr>
                                        <p:cTn id="8" dur="125" decel="50000" autoRev="1" fill="hold">
                                          <p:stCondLst>
                                            <p:cond delay="0"/>
                                          </p:stCondLst>
                                        </p:cTn>
                                        <p:tgtEl>
                                          <p:spTgt spid="6">
                                            <p:txEl>
                                              <p:pRg st="0" end="0"/>
                                            </p:txEl>
                                          </p:spTgt>
                                        </p:tgtEl>
                                        <p:attrNameLst>
                                          <p:attrName>ppt_x</p:attrName>
                                        </p:attrNameLst>
                                      </p:cBhvr>
                                    </p:anim>
                                    <p:anim from="(-#ppt_h/2)" to="(#ppt_y)" calcmode="lin" valueType="num">
                                      <p:cBhvr>
                                        <p:cTn id="9" dur="250" fill="hold">
                                          <p:stCondLst>
                                            <p:cond delay="0"/>
                                          </p:stCondLst>
                                        </p:cTn>
                                        <p:tgtEl>
                                          <p:spTgt spid="6">
                                            <p:txEl>
                                              <p:pRg st="0" end="0"/>
                                            </p:txEl>
                                          </p:spTgt>
                                        </p:tgtEl>
                                        <p:attrNameLst>
                                          <p:attrName>ppt_y</p:attrName>
                                        </p:attrNameLst>
                                      </p:cBhvr>
                                    </p:anim>
                                    <p:animRot by="21600000">
                                      <p:cBhvr>
                                        <p:cTn id="10" dur="250" fill="hold">
                                          <p:stCondLst>
                                            <p:cond delay="0"/>
                                          </p:stCondLst>
                                        </p:cTn>
                                        <p:tgtEl>
                                          <p:spTgt spid="6">
                                            <p:txEl>
                                              <p:pRg st="0" end="0"/>
                                            </p:txEl>
                                          </p:spTgt>
                                        </p:tgtEl>
                                        <p:attrNameLst>
                                          <p:attrName>r</p:attrName>
                                        </p:attrNameLst>
                                      </p:cBhvr>
                                    </p:animRot>
                                  </p:childTnLst>
                                </p:cTn>
                              </p:par>
                            </p:childTnLst>
                          </p:cTn>
                        </p:par>
                        <p:par>
                          <p:cTn id="11" fill="hold">
                            <p:stCondLst>
                              <p:cond delay="550"/>
                            </p:stCondLst>
                            <p:childTnLst>
                              <p:par>
                                <p:cTn id="12" presetID="56" presetClass="entr" presetSubtype="0" fill="hold" nodeType="afterEffect">
                                  <p:stCondLst>
                                    <p:cond delay="0"/>
                                  </p:stCondLst>
                                  <p:iterate type="lt">
                                    <p:tmPct val="10000"/>
                                  </p:iterate>
                                  <p:childTnLst>
                                    <p:set>
                                      <p:cBhvr>
                                        <p:cTn id="13" dur="1" fill="hold">
                                          <p:stCondLst>
                                            <p:cond delay="0"/>
                                          </p:stCondLst>
                                        </p:cTn>
                                        <p:tgtEl>
                                          <p:spTgt spid="6">
                                            <p:txEl>
                                              <p:pRg st="1" end="1"/>
                                            </p:txEl>
                                          </p:spTgt>
                                        </p:tgtEl>
                                        <p:attrNameLst>
                                          <p:attrName>style.visibility</p:attrName>
                                        </p:attrNameLst>
                                      </p:cBhvr>
                                      <p:to>
                                        <p:strVal val="visible"/>
                                      </p:to>
                                    </p:set>
                                    <p:anim by="(-#ppt_w*2)" calcmode="lin" valueType="num">
                                      <p:cBhvr rctx="PPT">
                                        <p:cTn id="14" dur="125" autoRev="1" fill="hold">
                                          <p:stCondLst>
                                            <p:cond delay="0"/>
                                          </p:stCondLst>
                                        </p:cTn>
                                        <p:tgtEl>
                                          <p:spTgt spid="6">
                                            <p:txEl>
                                              <p:pRg st="1" end="1"/>
                                            </p:txEl>
                                          </p:spTgt>
                                        </p:tgtEl>
                                        <p:attrNameLst>
                                          <p:attrName>ppt_w</p:attrName>
                                        </p:attrNameLst>
                                      </p:cBhvr>
                                    </p:anim>
                                    <p:anim by="(#ppt_w*0.50)" calcmode="lin" valueType="num">
                                      <p:cBhvr>
                                        <p:cTn id="15" dur="125" decel="50000" autoRev="1" fill="hold">
                                          <p:stCondLst>
                                            <p:cond delay="0"/>
                                          </p:stCondLst>
                                        </p:cTn>
                                        <p:tgtEl>
                                          <p:spTgt spid="6">
                                            <p:txEl>
                                              <p:pRg st="1" end="1"/>
                                            </p:txEl>
                                          </p:spTgt>
                                        </p:tgtEl>
                                        <p:attrNameLst>
                                          <p:attrName>ppt_x</p:attrName>
                                        </p:attrNameLst>
                                      </p:cBhvr>
                                    </p:anim>
                                    <p:anim from="(-#ppt_h/2)" to="(#ppt_y)" calcmode="lin" valueType="num">
                                      <p:cBhvr>
                                        <p:cTn id="16" dur="250" fill="hold">
                                          <p:stCondLst>
                                            <p:cond delay="0"/>
                                          </p:stCondLst>
                                        </p:cTn>
                                        <p:tgtEl>
                                          <p:spTgt spid="6">
                                            <p:txEl>
                                              <p:pRg st="1" end="1"/>
                                            </p:txEl>
                                          </p:spTgt>
                                        </p:tgtEl>
                                        <p:attrNameLst>
                                          <p:attrName>ppt_y</p:attrName>
                                        </p:attrNameLst>
                                      </p:cBhvr>
                                    </p:anim>
                                    <p:animRot by="21600000">
                                      <p:cBhvr>
                                        <p:cTn id="17" dur="250" fill="hold">
                                          <p:stCondLst>
                                            <p:cond delay="0"/>
                                          </p:stCondLst>
                                        </p:cTn>
                                        <p:tgtEl>
                                          <p:spTgt spid="6">
                                            <p:txEl>
                                              <p:pRg st="1" end="1"/>
                                            </p:txEl>
                                          </p:spTgt>
                                        </p:tgtEl>
                                        <p:attrNameLst>
                                          <p:attrName>r</p:attrName>
                                        </p:attrNameLst>
                                      </p:cBhvr>
                                    </p:animRot>
                                  </p:childTnLst>
                                </p:cTn>
                              </p:par>
                            </p:childTnLst>
                          </p:cTn>
                        </p:par>
                        <p:par>
                          <p:cTn id="18" fill="hold">
                            <p:stCondLst>
                              <p:cond delay="1100"/>
                            </p:stCondLst>
                            <p:childTnLst>
                              <p:par>
                                <p:cTn id="19" presetID="56" presetClass="entr" presetSubtype="0" fill="hold" nodeType="afterEffect">
                                  <p:stCondLst>
                                    <p:cond delay="0"/>
                                  </p:stCondLst>
                                  <p:iterate type="lt">
                                    <p:tmPct val="10000"/>
                                  </p:iterate>
                                  <p:childTnLst>
                                    <p:set>
                                      <p:cBhvr>
                                        <p:cTn id="20" dur="1" fill="hold">
                                          <p:stCondLst>
                                            <p:cond delay="0"/>
                                          </p:stCondLst>
                                        </p:cTn>
                                        <p:tgtEl>
                                          <p:spTgt spid="6">
                                            <p:txEl>
                                              <p:pRg st="2" end="2"/>
                                            </p:txEl>
                                          </p:spTgt>
                                        </p:tgtEl>
                                        <p:attrNameLst>
                                          <p:attrName>style.visibility</p:attrName>
                                        </p:attrNameLst>
                                      </p:cBhvr>
                                      <p:to>
                                        <p:strVal val="visible"/>
                                      </p:to>
                                    </p:set>
                                    <p:anim by="(-#ppt_w*2)" calcmode="lin" valueType="num">
                                      <p:cBhvr rctx="PPT">
                                        <p:cTn id="21" dur="125" autoRev="1" fill="hold">
                                          <p:stCondLst>
                                            <p:cond delay="0"/>
                                          </p:stCondLst>
                                        </p:cTn>
                                        <p:tgtEl>
                                          <p:spTgt spid="6">
                                            <p:txEl>
                                              <p:pRg st="2" end="2"/>
                                            </p:txEl>
                                          </p:spTgt>
                                        </p:tgtEl>
                                        <p:attrNameLst>
                                          <p:attrName>ppt_w</p:attrName>
                                        </p:attrNameLst>
                                      </p:cBhvr>
                                    </p:anim>
                                    <p:anim by="(#ppt_w*0.50)" calcmode="lin" valueType="num">
                                      <p:cBhvr>
                                        <p:cTn id="22" dur="125" decel="50000" autoRev="1" fill="hold">
                                          <p:stCondLst>
                                            <p:cond delay="0"/>
                                          </p:stCondLst>
                                        </p:cTn>
                                        <p:tgtEl>
                                          <p:spTgt spid="6">
                                            <p:txEl>
                                              <p:pRg st="2" end="2"/>
                                            </p:txEl>
                                          </p:spTgt>
                                        </p:tgtEl>
                                        <p:attrNameLst>
                                          <p:attrName>ppt_x</p:attrName>
                                        </p:attrNameLst>
                                      </p:cBhvr>
                                    </p:anim>
                                    <p:anim from="(-#ppt_h/2)" to="(#ppt_y)" calcmode="lin" valueType="num">
                                      <p:cBhvr>
                                        <p:cTn id="23" dur="250" fill="hold">
                                          <p:stCondLst>
                                            <p:cond delay="0"/>
                                          </p:stCondLst>
                                        </p:cTn>
                                        <p:tgtEl>
                                          <p:spTgt spid="6">
                                            <p:txEl>
                                              <p:pRg st="2" end="2"/>
                                            </p:txEl>
                                          </p:spTgt>
                                        </p:tgtEl>
                                        <p:attrNameLst>
                                          <p:attrName>ppt_y</p:attrName>
                                        </p:attrNameLst>
                                      </p:cBhvr>
                                    </p:anim>
                                    <p:animRot by="21600000">
                                      <p:cBhvr>
                                        <p:cTn id="24" dur="250" fill="hold">
                                          <p:stCondLst>
                                            <p:cond delay="0"/>
                                          </p:stCondLst>
                                        </p:cTn>
                                        <p:tgtEl>
                                          <p:spTgt spid="6">
                                            <p:txEl>
                                              <p:pRg st="2" end="2"/>
                                            </p:txEl>
                                          </p:spTgt>
                                        </p:tgtEl>
                                        <p:attrNameLst>
                                          <p:attrName>r</p:attrName>
                                        </p:attrNameLst>
                                      </p:cBhvr>
                                    </p:animRot>
                                  </p:childTnLst>
                                </p:cTn>
                              </p:par>
                            </p:childTnLst>
                          </p:cTn>
                        </p:par>
                        <p:par>
                          <p:cTn id="25" fill="hold">
                            <p:stCondLst>
                              <p:cond delay="1675"/>
                            </p:stCondLst>
                            <p:childTnLst>
                              <p:par>
                                <p:cTn id="26" presetID="56" presetClass="entr" presetSubtype="0" fill="hold" nodeType="afterEffect">
                                  <p:stCondLst>
                                    <p:cond delay="0"/>
                                  </p:stCondLst>
                                  <p:iterate type="lt">
                                    <p:tmPct val="10000"/>
                                  </p:iterate>
                                  <p:childTnLst>
                                    <p:set>
                                      <p:cBhvr>
                                        <p:cTn id="27" dur="1" fill="hold">
                                          <p:stCondLst>
                                            <p:cond delay="0"/>
                                          </p:stCondLst>
                                        </p:cTn>
                                        <p:tgtEl>
                                          <p:spTgt spid="6">
                                            <p:txEl>
                                              <p:pRg st="3" end="3"/>
                                            </p:txEl>
                                          </p:spTgt>
                                        </p:tgtEl>
                                        <p:attrNameLst>
                                          <p:attrName>style.visibility</p:attrName>
                                        </p:attrNameLst>
                                      </p:cBhvr>
                                      <p:to>
                                        <p:strVal val="visible"/>
                                      </p:to>
                                    </p:set>
                                    <p:anim by="(-#ppt_w*2)" calcmode="lin" valueType="num">
                                      <p:cBhvr rctx="PPT">
                                        <p:cTn id="28" dur="125" autoRev="1" fill="hold">
                                          <p:stCondLst>
                                            <p:cond delay="0"/>
                                          </p:stCondLst>
                                        </p:cTn>
                                        <p:tgtEl>
                                          <p:spTgt spid="6">
                                            <p:txEl>
                                              <p:pRg st="3" end="3"/>
                                            </p:txEl>
                                          </p:spTgt>
                                        </p:tgtEl>
                                        <p:attrNameLst>
                                          <p:attrName>ppt_w</p:attrName>
                                        </p:attrNameLst>
                                      </p:cBhvr>
                                    </p:anim>
                                    <p:anim by="(#ppt_w*0.50)" calcmode="lin" valueType="num">
                                      <p:cBhvr>
                                        <p:cTn id="29" dur="125" decel="50000" autoRev="1" fill="hold">
                                          <p:stCondLst>
                                            <p:cond delay="0"/>
                                          </p:stCondLst>
                                        </p:cTn>
                                        <p:tgtEl>
                                          <p:spTgt spid="6">
                                            <p:txEl>
                                              <p:pRg st="3" end="3"/>
                                            </p:txEl>
                                          </p:spTgt>
                                        </p:tgtEl>
                                        <p:attrNameLst>
                                          <p:attrName>ppt_x</p:attrName>
                                        </p:attrNameLst>
                                      </p:cBhvr>
                                    </p:anim>
                                    <p:anim from="(-#ppt_h/2)" to="(#ppt_y)" calcmode="lin" valueType="num">
                                      <p:cBhvr>
                                        <p:cTn id="30" dur="250" fill="hold">
                                          <p:stCondLst>
                                            <p:cond delay="0"/>
                                          </p:stCondLst>
                                        </p:cTn>
                                        <p:tgtEl>
                                          <p:spTgt spid="6">
                                            <p:txEl>
                                              <p:pRg st="3" end="3"/>
                                            </p:txEl>
                                          </p:spTgt>
                                        </p:tgtEl>
                                        <p:attrNameLst>
                                          <p:attrName>ppt_y</p:attrName>
                                        </p:attrNameLst>
                                      </p:cBhvr>
                                    </p:anim>
                                    <p:animRot by="21600000">
                                      <p:cBhvr>
                                        <p:cTn id="31" dur="250" fill="hold">
                                          <p:stCondLst>
                                            <p:cond delay="0"/>
                                          </p:stCondLst>
                                        </p:cTn>
                                        <p:tgtEl>
                                          <p:spTgt spid="6">
                                            <p:txEl>
                                              <p:pRg st="3" end="3"/>
                                            </p:txEl>
                                          </p:spTgt>
                                        </p:tgtEl>
                                        <p:attrNameLst>
                                          <p:attrName>r</p:attrName>
                                        </p:attrNameLst>
                                      </p:cBhvr>
                                    </p:animRot>
                                  </p:childTnLst>
                                </p:cTn>
                              </p:par>
                            </p:childTnLst>
                          </p:cTn>
                        </p:par>
                        <p:par>
                          <p:cTn id="32" fill="hold">
                            <p:stCondLst>
                              <p:cond delay="2525"/>
                            </p:stCondLst>
                            <p:childTnLst>
                              <p:par>
                                <p:cTn id="33" presetID="56" presetClass="entr" presetSubtype="0" fill="hold" nodeType="afterEffect">
                                  <p:stCondLst>
                                    <p:cond delay="0"/>
                                  </p:stCondLst>
                                  <p:iterate type="lt">
                                    <p:tmPct val="10000"/>
                                  </p:iterate>
                                  <p:childTnLst>
                                    <p:set>
                                      <p:cBhvr>
                                        <p:cTn id="34" dur="1" fill="hold">
                                          <p:stCondLst>
                                            <p:cond delay="0"/>
                                          </p:stCondLst>
                                        </p:cTn>
                                        <p:tgtEl>
                                          <p:spTgt spid="6">
                                            <p:txEl>
                                              <p:pRg st="4" end="4"/>
                                            </p:txEl>
                                          </p:spTgt>
                                        </p:tgtEl>
                                        <p:attrNameLst>
                                          <p:attrName>style.visibility</p:attrName>
                                        </p:attrNameLst>
                                      </p:cBhvr>
                                      <p:to>
                                        <p:strVal val="visible"/>
                                      </p:to>
                                    </p:set>
                                    <p:anim by="(-#ppt_w*2)" calcmode="lin" valueType="num">
                                      <p:cBhvr rctx="PPT">
                                        <p:cTn id="35" dur="125" autoRev="1" fill="hold">
                                          <p:stCondLst>
                                            <p:cond delay="0"/>
                                          </p:stCondLst>
                                        </p:cTn>
                                        <p:tgtEl>
                                          <p:spTgt spid="6">
                                            <p:txEl>
                                              <p:pRg st="4" end="4"/>
                                            </p:txEl>
                                          </p:spTgt>
                                        </p:tgtEl>
                                        <p:attrNameLst>
                                          <p:attrName>ppt_w</p:attrName>
                                        </p:attrNameLst>
                                      </p:cBhvr>
                                    </p:anim>
                                    <p:anim by="(#ppt_w*0.50)" calcmode="lin" valueType="num">
                                      <p:cBhvr>
                                        <p:cTn id="36" dur="125" decel="50000" autoRev="1" fill="hold">
                                          <p:stCondLst>
                                            <p:cond delay="0"/>
                                          </p:stCondLst>
                                        </p:cTn>
                                        <p:tgtEl>
                                          <p:spTgt spid="6">
                                            <p:txEl>
                                              <p:pRg st="4" end="4"/>
                                            </p:txEl>
                                          </p:spTgt>
                                        </p:tgtEl>
                                        <p:attrNameLst>
                                          <p:attrName>ppt_x</p:attrName>
                                        </p:attrNameLst>
                                      </p:cBhvr>
                                    </p:anim>
                                    <p:anim from="(-#ppt_h/2)" to="(#ppt_y)" calcmode="lin" valueType="num">
                                      <p:cBhvr>
                                        <p:cTn id="37" dur="250" fill="hold">
                                          <p:stCondLst>
                                            <p:cond delay="0"/>
                                          </p:stCondLst>
                                        </p:cTn>
                                        <p:tgtEl>
                                          <p:spTgt spid="6">
                                            <p:txEl>
                                              <p:pRg st="4" end="4"/>
                                            </p:txEl>
                                          </p:spTgt>
                                        </p:tgtEl>
                                        <p:attrNameLst>
                                          <p:attrName>ppt_y</p:attrName>
                                        </p:attrNameLst>
                                      </p:cBhvr>
                                    </p:anim>
                                    <p:animRot by="21600000">
                                      <p:cBhvr>
                                        <p:cTn id="38" dur="250" fill="hold">
                                          <p:stCondLst>
                                            <p:cond delay="0"/>
                                          </p:stCondLst>
                                        </p:cTn>
                                        <p:tgtEl>
                                          <p:spTgt spid="6">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609600" y="2438400"/>
            <a:ext cx="5867401" cy="2745883"/>
          </a:xfrm>
          <a:prstGeom prst="roundRect">
            <a:avLst/>
          </a:prstGeom>
          <a:solidFill>
            <a:schemeClr val="accent5">
              <a:alpha val="50000"/>
            </a:schemeClr>
          </a:solidFill>
          <a:ln>
            <a:noFill/>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457200" y="267768"/>
            <a:ext cx="8229600" cy="1252728"/>
          </a:xfrm>
        </p:spPr>
        <p:txBody>
          <a:bodyPr/>
          <a:lstStyle/>
          <a:p>
            <a:r>
              <a:rPr lang="en-GB" dirty="0" smtClean="0">
                <a:latin typeface="Times New Roman" panose="02020603050405020304" pitchFamily="18" charset="0"/>
                <a:cs typeface="Times New Roman" panose="02020603050405020304" pitchFamily="18" charset="0"/>
              </a:rPr>
              <a:t>Disadvantages of pest contro</a:t>
            </a:r>
            <a:r>
              <a:rPr lang="en-GB" dirty="0">
                <a:latin typeface="Times New Roman" panose="02020603050405020304" pitchFamily="18" charset="0"/>
                <a:cs typeface="Times New Roman" panose="02020603050405020304" pitchFamily="18" charset="0"/>
              </a:rPr>
              <a:t>l</a:t>
            </a:r>
            <a:endParaRPr lang="en-US" dirty="0">
              <a:latin typeface="Times New Roman" panose="02020603050405020304" pitchFamily="18" charset="0"/>
              <a:cs typeface="Times New Roman" panose="02020603050405020304" pitchFamily="18" charset="0"/>
            </a:endParaRP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4694312"/>
            <a:ext cx="10287000" cy="223988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711701" y="4202376"/>
            <a:ext cx="4343400" cy="3727243"/>
          </a:xfrm>
          <a:prstGeom prst="rect">
            <a:avLst/>
          </a:prstGeom>
        </p:spPr>
      </p:pic>
      <p:sp>
        <p:nvSpPr>
          <p:cNvPr id="6" name="TextBox 5"/>
          <p:cNvSpPr txBox="1"/>
          <p:nvPr/>
        </p:nvSpPr>
        <p:spPr>
          <a:xfrm>
            <a:off x="996537" y="2438400"/>
            <a:ext cx="5093528" cy="2739211"/>
          </a:xfrm>
          <a:prstGeom prst="rect">
            <a:avLst/>
          </a:prstGeom>
          <a:noFill/>
        </p:spPr>
        <p:txBody>
          <a:bodyPr wrap="square" rtlCol="0">
            <a:spAutoFit/>
          </a:bodyPr>
          <a:lstStyle/>
          <a:p>
            <a:pPr algn="ctr"/>
            <a:r>
              <a:rPr lang="en-GB" sz="2800" b="1" dirty="0" smtClean="0">
                <a:solidFill>
                  <a:schemeClr val="bg2">
                    <a:lumMod val="50000"/>
                  </a:schemeClr>
                </a:solidFill>
              </a:rPr>
              <a:t>“On </a:t>
            </a:r>
            <a:r>
              <a:rPr lang="en-GB" sz="2800" b="1" dirty="0">
                <a:solidFill>
                  <a:schemeClr val="bg2">
                    <a:lumMod val="50000"/>
                  </a:schemeClr>
                </a:solidFill>
              </a:rPr>
              <a:t>human </a:t>
            </a:r>
            <a:r>
              <a:rPr lang="en-GB" sz="2800" b="1" dirty="0" smtClean="0">
                <a:solidFill>
                  <a:schemeClr val="bg2">
                    <a:lumMod val="50000"/>
                  </a:schemeClr>
                </a:solidFill>
              </a:rPr>
              <a:t>health”</a:t>
            </a:r>
          </a:p>
          <a:p>
            <a:pPr algn="ctr"/>
            <a:r>
              <a:rPr lang="en-GB" dirty="0" smtClean="0"/>
              <a:t>Use </a:t>
            </a:r>
            <a:r>
              <a:rPr lang="en-GB" dirty="0"/>
              <a:t>of chemicals to prevent crops, the food is also added with toxic chemicals. Also, the farmers are at risk while </a:t>
            </a:r>
            <a:r>
              <a:rPr lang="en-GB" dirty="0" smtClean="0"/>
              <a:t>using </a:t>
            </a:r>
            <a:r>
              <a:rPr lang="en-US" dirty="0" smtClean="0"/>
              <a:t>pesticide. </a:t>
            </a:r>
            <a:r>
              <a:rPr lang="en-GB" dirty="0"/>
              <a:t>Many </a:t>
            </a:r>
            <a:r>
              <a:rPr lang="en-GB" dirty="0" smtClean="0"/>
              <a:t>pesticide </a:t>
            </a:r>
            <a:r>
              <a:rPr lang="en-GB" dirty="0"/>
              <a:t>chemicals also lead to different types of cancers in humans.</a:t>
            </a:r>
            <a:endParaRPr lang="en-GB" sz="2600" dirty="0" smtClean="0"/>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615136" y="2846695"/>
            <a:ext cx="6193130" cy="3695234"/>
          </a:xfrm>
          <a:prstGeom prst="rect">
            <a:avLst/>
          </a:prstGeom>
        </p:spPr>
      </p:pic>
    </p:spTree>
    <p:extLst>
      <p:ext uri="{BB962C8B-B14F-4D97-AF65-F5344CB8AC3E}">
        <p14:creationId xmlns:p14="http://schemas.microsoft.com/office/powerpoint/2010/main" val="37029859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childTnLst>
                          </p:cTn>
                        </p:par>
                        <p:par>
                          <p:cTn id="8" fill="hold">
                            <p:stCondLst>
                              <p:cond delay="50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by="(-#ppt_w*2)" calcmode="lin" valueType="num">
                                      <p:cBhvr rctx="PPT">
                                        <p:cTn id="11" dur="50" autoRev="1" fill="hold">
                                          <p:stCondLst>
                                            <p:cond delay="0"/>
                                          </p:stCondLst>
                                        </p:cTn>
                                        <p:tgtEl>
                                          <p:spTgt spid="6"/>
                                        </p:tgtEl>
                                        <p:attrNameLst>
                                          <p:attrName>ppt_w</p:attrName>
                                        </p:attrNameLst>
                                      </p:cBhvr>
                                    </p:anim>
                                    <p:anim by="(#ppt_w*0.50)" calcmode="lin" valueType="num">
                                      <p:cBhvr>
                                        <p:cTn id="12" dur="50" decel="50000" autoRev="1" fill="hold">
                                          <p:stCondLst>
                                            <p:cond delay="0"/>
                                          </p:stCondLst>
                                        </p:cTn>
                                        <p:tgtEl>
                                          <p:spTgt spid="6"/>
                                        </p:tgtEl>
                                        <p:attrNameLst>
                                          <p:attrName>ppt_x</p:attrName>
                                        </p:attrNameLst>
                                      </p:cBhvr>
                                    </p:anim>
                                    <p:anim from="(-#ppt_h/2)" to="(#ppt_y)" calcmode="lin" valueType="num">
                                      <p:cBhvr>
                                        <p:cTn id="13" dur="100" fill="hold">
                                          <p:stCondLst>
                                            <p:cond delay="0"/>
                                          </p:stCondLst>
                                        </p:cTn>
                                        <p:tgtEl>
                                          <p:spTgt spid="6"/>
                                        </p:tgtEl>
                                        <p:attrNameLst>
                                          <p:attrName>ppt_y</p:attrName>
                                        </p:attrNameLst>
                                      </p:cBhvr>
                                    </p:anim>
                                    <p:animRot by="21600000">
                                      <p:cBhvr>
                                        <p:cTn id="14" dur="1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67768"/>
            <a:ext cx="8229600" cy="1252728"/>
          </a:xfrm>
        </p:spPr>
        <p:txBody>
          <a:bodyPr/>
          <a:lstStyle/>
          <a:p>
            <a:r>
              <a:rPr lang="en-GB" dirty="0" smtClean="0">
                <a:latin typeface="Times New Roman" panose="02020603050405020304" pitchFamily="18" charset="0"/>
                <a:cs typeface="Times New Roman" panose="02020603050405020304" pitchFamily="18" charset="0"/>
              </a:rPr>
              <a:t>Disadvantages of pest contro</a:t>
            </a:r>
            <a:r>
              <a:rPr lang="en-GB" dirty="0">
                <a:latin typeface="Times New Roman" panose="02020603050405020304" pitchFamily="18" charset="0"/>
                <a:cs typeface="Times New Roman" panose="02020603050405020304" pitchFamily="18" charset="0"/>
              </a:rPr>
              <a:t>l</a:t>
            </a:r>
            <a:endParaRPr lang="en-US" dirty="0">
              <a:latin typeface="Times New Roman" panose="02020603050405020304" pitchFamily="18" charset="0"/>
              <a:cs typeface="Times New Roman" panose="02020603050405020304" pitchFamily="18" charset="0"/>
            </a:endParaRP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500" y="4694312"/>
            <a:ext cx="10287000" cy="223988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711701" y="4202376"/>
            <a:ext cx="4343400" cy="372724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381000"/>
            <a:ext cx="11353800" cy="6705600"/>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6" name="TextBox 5"/>
          <p:cNvSpPr txBox="1"/>
          <p:nvPr/>
        </p:nvSpPr>
        <p:spPr>
          <a:xfrm>
            <a:off x="1154872" y="2054691"/>
            <a:ext cx="5093528" cy="3431709"/>
          </a:xfrm>
          <a:prstGeom prst="rect">
            <a:avLst/>
          </a:prstGeom>
          <a:noFill/>
        </p:spPr>
        <p:txBody>
          <a:bodyPr wrap="square" rtlCol="0">
            <a:spAutoFit/>
          </a:bodyPr>
          <a:lstStyle/>
          <a:p>
            <a:pPr algn="ctr"/>
            <a:r>
              <a:rPr lang="en-GB" sz="2800" u="sng" dirty="0">
                <a:solidFill>
                  <a:schemeClr val="bg1"/>
                </a:solidFill>
                <a:effectLst>
                  <a:outerShdw blurRad="38100" dist="38100" dir="2700000" algn="tl">
                    <a:srgbClr val="000000">
                      <a:alpha val="43137"/>
                    </a:srgbClr>
                  </a:outerShdw>
                </a:effectLst>
              </a:rPr>
              <a:t>“</a:t>
            </a:r>
            <a:r>
              <a:rPr lang="en-GB" sz="2800" i="1" u="sng" dirty="0">
                <a:solidFill>
                  <a:schemeClr val="bg1"/>
                </a:solidFill>
                <a:effectLst>
                  <a:outerShdw blurRad="38100" dist="38100" dir="2700000" algn="tl">
                    <a:srgbClr val="000000">
                      <a:alpha val="43137"/>
                    </a:srgbClr>
                  </a:outerShdw>
                </a:effectLst>
              </a:rPr>
              <a:t>Pesticides </a:t>
            </a:r>
            <a:r>
              <a:rPr lang="en-GB" sz="2800" i="1" u="sng" dirty="0" smtClean="0">
                <a:solidFill>
                  <a:schemeClr val="bg1"/>
                </a:solidFill>
                <a:effectLst>
                  <a:outerShdw blurRad="38100" dist="38100" dir="2700000" algn="tl">
                    <a:srgbClr val="000000">
                      <a:alpha val="43137"/>
                    </a:srgbClr>
                  </a:outerShdw>
                </a:effectLst>
              </a:rPr>
              <a:t>negative </a:t>
            </a:r>
            <a:r>
              <a:rPr lang="en-GB" sz="2800" i="1" u="sng" dirty="0">
                <a:solidFill>
                  <a:schemeClr val="bg1"/>
                </a:solidFill>
                <a:effectLst>
                  <a:outerShdw blurRad="38100" dist="38100" dir="2700000" algn="tl">
                    <a:srgbClr val="000000">
                      <a:alpha val="43137"/>
                    </a:srgbClr>
                  </a:outerShdw>
                </a:effectLst>
              </a:rPr>
              <a:t>affects</a:t>
            </a:r>
            <a:r>
              <a:rPr lang="en-GB" sz="2800" u="sng" dirty="0">
                <a:solidFill>
                  <a:schemeClr val="bg1"/>
                </a:solidFill>
                <a:effectLst>
                  <a:outerShdw blurRad="38100" dist="38100" dir="2700000" algn="tl">
                    <a:srgbClr val="000000">
                      <a:alpha val="43137"/>
                    </a:srgbClr>
                  </a:outerShdw>
                </a:effectLst>
              </a:rPr>
              <a:t>”</a:t>
            </a:r>
            <a:endParaRPr lang="en-GB" sz="2800" u="sng" dirty="0" smtClean="0">
              <a:solidFill>
                <a:schemeClr val="bg1"/>
              </a:solidFill>
              <a:effectLst>
                <a:outerShdw blurRad="38100" dist="38100" dir="2700000" algn="tl">
                  <a:srgbClr val="000000">
                    <a:alpha val="43137"/>
                  </a:srgbClr>
                </a:outerShdw>
              </a:effectLst>
            </a:endParaRPr>
          </a:p>
          <a:p>
            <a:pPr algn="ctr"/>
            <a:r>
              <a:rPr lang="en-GB" sz="2100" dirty="0"/>
              <a:t>The sprayed chemicals kills endangers other life forms like bees, butterflies, and soil-enriching organisms, which are helpful for crops. It causes land degradation and can have negative impacts on soil fertility in the long run. Humans are yet to discover the exact disadvantages of pesticides as the chemicals are causing the soil's fertility to deteriorate.</a:t>
            </a:r>
            <a:endParaRPr lang="en-GB" sz="2100" dirty="0" smtClean="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2569870" y="2781766"/>
            <a:ext cx="6193130" cy="3695234"/>
          </a:xfrm>
          <a:prstGeom prst="rect">
            <a:avLst/>
          </a:prstGeom>
        </p:spPr>
      </p:pic>
    </p:spTree>
    <p:extLst>
      <p:ext uri="{BB962C8B-B14F-4D97-AF65-F5344CB8AC3E}">
        <p14:creationId xmlns:p14="http://schemas.microsoft.com/office/powerpoint/2010/main" val="12234429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750"/>
                                        <p:tgtEl>
                                          <p:spTgt spid="4"/>
                                        </p:tgtEl>
                                      </p:cBhvr>
                                    </p:animEffect>
                                  </p:childTnLst>
                                </p:cTn>
                              </p:par>
                            </p:childTnLst>
                          </p:cTn>
                        </p:par>
                        <p:par>
                          <p:cTn id="8" fill="hold">
                            <p:stCondLst>
                              <p:cond delay="750"/>
                            </p:stCondLst>
                            <p:childTnLst>
                              <p:par>
                                <p:cTn id="9" presetID="56"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 by="(-#ppt_w*2)" calcmode="lin" valueType="num">
                                      <p:cBhvr rctx="PPT">
                                        <p:cTn id="11" dur="50" autoRev="1" fill="hold">
                                          <p:stCondLst>
                                            <p:cond delay="0"/>
                                          </p:stCondLst>
                                        </p:cTn>
                                        <p:tgtEl>
                                          <p:spTgt spid="6"/>
                                        </p:tgtEl>
                                        <p:attrNameLst>
                                          <p:attrName>ppt_w</p:attrName>
                                        </p:attrNameLst>
                                      </p:cBhvr>
                                    </p:anim>
                                    <p:anim by="(#ppt_w*0.50)" calcmode="lin" valueType="num">
                                      <p:cBhvr>
                                        <p:cTn id="12" dur="50" decel="50000" autoRev="1" fill="hold">
                                          <p:stCondLst>
                                            <p:cond delay="0"/>
                                          </p:stCondLst>
                                        </p:cTn>
                                        <p:tgtEl>
                                          <p:spTgt spid="6"/>
                                        </p:tgtEl>
                                        <p:attrNameLst>
                                          <p:attrName>ppt_x</p:attrName>
                                        </p:attrNameLst>
                                      </p:cBhvr>
                                    </p:anim>
                                    <p:anim from="(-#ppt_h/2)" to="(#ppt_y)" calcmode="lin" valueType="num">
                                      <p:cBhvr>
                                        <p:cTn id="13" dur="100" fill="hold">
                                          <p:stCondLst>
                                            <p:cond delay="0"/>
                                          </p:stCondLst>
                                        </p:cTn>
                                        <p:tgtEl>
                                          <p:spTgt spid="6"/>
                                        </p:tgtEl>
                                        <p:attrNameLst>
                                          <p:attrName>ppt_y</p:attrName>
                                        </p:attrNameLst>
                                      </p:cBhvr>
                                    </p:anim>
                                    <p:animRot by="21600000">
                                      <p:cBhvr>
                                        <p:cTn id="14" dur="100" fill="hold">
                                          <p:stCondLst>
                                            <p:cond delay="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67" y="1237861"/>
            <a:ext cx="8652133" cy="5109984"/>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 y="4478529"/>
            <a:ext cx="10248900" cy="24765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3453" y="3048000"/>
            <a:ext cx="5929859" cy="5088646"/>
          </a:xfrm>
          <a:prstGeom prst="rect">
            <a:avLst/>
          </a:prstGeom>
        </p:spPr>
      </p:pic>
      <p:sp>
        <p:nvSpPr>
          <p:cNvPr id="9" name="TextBox 8"/>
          <p:cNvSpPr txBox="1"/>
          <p:nvPr/>
        </p:nvSpPr>
        <p:spPr>
          <a:xfrm>
            <a:off x="2930265" y="2490181"/>
            <a:ext cx="4800600" cy="2554545"/>
          </a:xfrm>
          <a:prstGeom prst="rect">
            <a:avLst/>
          </a:prstGeom>
          <a:noFill/>
        </p:spPr>
        <p:txBody>
          <a:bodyPr wrap="square" rtlCol="0">
            <a:spAutoFit/>
          </a:bodyPr>
          <a:lstStyle/>
          <a:p>
            <a:r>
              <a:rPr lang="en-GB" sz="8000" dirty="0" smtClean="0">
                <a:solidFill>
                  <a:schemeClr val="tx2">
                    <a:lumMod val="50000"/>
                  </a:schemeClr>
                </a:solidFill>
              </a:rPr>
              <a:t>THANK </a:t>
            </a:r>
          </a:p>
          <a:p>
            <a:r>
              <a:rPr lang="en-GB" sz="8000" dirty="0">
                <a:solidFill>
                  <a:schemeClr val="tx2">
                    <a:lumMod val="50000"/>
                  </a:schemeClr>
                </a:solidFill>
              </a:rPr>
              <a:t> </a:t>
            </a:r>
            <a:r>
              <a:rPr lang="en-GB" sz="8000" dirty="0" smtClean="0">
                <a:solidFill>
                  <a:schemeClr val="tx2">
                    <a:lumMod val="50000"/>
                  </a:schemeClr>
                </a:solidFill>
              </a:rPr>
              <a:t>  YOU</a:t>
            </a:r>
            <a:endParaRPr lang="en-US" sz="8000" dirty="0">
              <a:solidFill>
                <a:schemeClr val="tx2">
                  <a:lumMod val="50000"/>
                </a:schemeClr>
              </a:soli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68784" y="183191"/>
            <a:ext cx="1822097" cy="2023892"/>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31300" y="5145345"/>
            <a:ext cx="1944617" cy="1822384"/>
          </a:xfrm>
          <a:prstGeom prst="rect">
            <a:avLst/>
          </a:prstGeom>
        </p:spPr>
      </p:pic>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56700" y="5181600"/>
            <a:ext cx="2500016" cy="1585763"/>
          </a:xfrm>
          <a:prstGeom prst="rect">
            <a:avLst/>
          </a:prstGeom>
        </p:spPr>
      </p:pic>
    </p:spTree>
    <p:extLst>
      <p:ext uri="{BB962C8B-B14F-4D97-AF65-F5344CB8AC3E}">
        <p14:creationId xmlns:p14="http://schemas.microsoft.com/office/powerpoint/2010/main" val="35536066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ircle(in)">
                                      <p:cBhvr>
                                        <p:cTn id="7" dur="750"/>
                                        <p:tgtEl>
                                          <p:spTgt spid="15"/>
                                        </p:tgtEl>
                                      </p:cBhvr>
                                    </p:animEffect>
                                  </p:childTnLst>
                                </p:cTn>
                              </p:par>
                            </p:childTnLst>
                          </p:cTn>
                        </p:par>
                        <p:par>
                          <p:cTn id="8" fill="hold">
                            <p:stCondLst>
                              <p:cond delay="750"/>
                            </p:stCondLst>
                            <p:childTnLst>
                              <p:par>
                                <p:cTn id="9" presetID="42"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par>
                          <p:cTn id="14" fill="hold">
                            <p:stCondLst>
                              <p:cond delay="1750"/>
                            </p:stCondLst>
                            <p:childTnLst>
                              <p:par>
                                <p:cTn id="15" presetID="26" presetClass="entr" presetSubtype="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80">
                                          <p:stCondLst>
                                            <p:cond delay="0"/>
                                          </p:stCondLst>
                                        </p:cTn>
                                        <p:tgtEl>
                                          <p:spTgt spid="12"/>
                                        </p:tgtEl>
                                      </p:cBhvr>
                                    </p:animEffect>
                                    <p:anim calcmode="lin" valueType="num">
                                      <p:cBhvr>
                                        <p:cTn id="18"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23" dur="26">
                                          <p:stCondLst>
                                            <p:cond delay="650"/>
                                          </p:stCondLst>
                                        </p:cTn>
                                        <p:tgtEl>
                                          <p:spTgt spid="12"/>
                                        </p:tgtEl>
                                      </p:cBhvr>
                                      <p:to x="100000" y="60000"/>
                                    </p:animScale>
                                    <p:animScale>
                                      <p:cBhvr>
                                        <p:cTn id="24" dur="166" decel="50000">
                                          <p:stCondLst>
                                            <p:cond delay="676"/>
                                          </p:stCondLst>
                                        </p:cTn>
                                        <p:tgtEl>
                                          <p:spTgt spid="12"/>
                                        </p:tgtEl>
                                      </p:cBhvr>
                                      <p:to x="100000" y="100000"/>
                                    </p:animScale>
                                    <p:animScale>
                                      <p:cBhvr>
                                        <p:cTn id="25" dur="26">
                                          <p:stCondLst>
                                            <p:cond delay="1312"/>
                                          </p:stCondLst>
                                        </p:cTn>
                                        <p:tgtEl>
                                          <p:spTgt spid="12"/>
                                        </p:tgtEl>
                                      </p:cBhvr>
                                      <p:to x="100000" y="80000"/>
                                    </p:animScale>
                                    <p:animScale>
                                      <p:cBhvr>
                                        <p:cTn id="26" dur="166" decel="50000">
                                          <p:stCondLst>
                                            <p:cond delay="1338"/>
                                          </p:stCondLst>
                                        </p:cTn>
                                        <p:tgtEl>
                                          <p:spTgt spid="12"/>
                                        </p:tgtEl>
                                      </p:cBhvr>
                                      <p:to x="100000" y="100000"/>
                                    </p:animScale>
                                    <p:animScale>
                                      <p:cBhvr>
                                        <p:cTn id="27" dur="26">
                                          <p:stCondLst>
                                            <p:cond delay="1642"/>
                                          </p:stCondLst>
                                        </p:cTn>
                                        <p:tgtEl>
                                          <p:spTgt spid="12"/>
                                        </p:tgtEl>
                                      </p:cBhvr>
                                      <p:to x="100000" y="90000"/>
                                    </p:animScale>
                                    <p:animScale>
                                      <p:cBhvr>
                                        <p:cTn id="28" dur="166" decel="50000">
                                          <p:stCondLst>
                                            <p:cond delay="1668"/>
                                          </p:stCondLst>
                                        </p:cTn>
                                        <p:tgtEl>
                                          <p:spTgt spid="12"/>
                                        </p:tgtEl>
                                      </p:cBhvr>
                                      <p:to x="100000" y="100000"/>
                                    </p:animScale>
                                    <p:animScale>
                                      <p:cBhvr>
                                        <p:cTn id="29" dur="26">
                                          <p:stCondLst>
                                            <p:cond delay="1808"/>
                                          </p:stCondLst>
                                        </p:cTn>
                                        <p:tgtEl>
                                          <p:spTgt spid="12"/>
                                        </p:tgtEl>
                                      </p:cBhvr>
                                      <p:to x="100000" y="95000"/>
                                    </p:animScale>
                                    <p:animScale>
                                      <p:cBhvr>
                                        <p:cTn id="30" dur="166" decel="50000">
                                          <p:stCondLst>
                                            <p:cond delay="1834"/>
                                          </p:stCondLst>
                                        </p:cTn>
                                        <p:tgtEl>
                                          <p:spTgt spid="12"/>
                                        </p:tgtEl>
                                      </p:cBhvr>
                                      <p:to x="100000" y="100000"/>
                                    </p:animScale>
                                  </p:childTnLst>
                                </p:cTn>
                              </p:par>
                            </p:childTnLst>
                          </p:cTn>
                        </p:par>
                        <p:par>
                          <p:cTn id="31" fill="hold">
                            <p:stCondLst>
                              <p:cond delay="3750"/>
                            </p:stCondLst>
                            <p:childTnLst>
                              <p:par>
                                <p:cTn id="32" presetID="42" presetClass="path" presetSubtype="0" accel="50000" decel="50000" fill="hold" nodeType="afterEffect">
                                  <p:stCondLst>
                                    <p:cond delay="0"/>
                                  </p:stCondLst>
                                  <p:childTnLst>
                                    <p:animMotion origin="layout" path="M -1.11111E-6 -1.85185E-6 L -1.24792 0.00301 " pathEditMode="relative" rAng="0" ptsTypes="AA">
                                      <p:cBhvr>
                                        <p:cTn id="33" dur="2250" fill="hold"/>
                                        <p:tgtEl>
                                          <p:spTgt spid="3"/>
                                        </p:tgtEl>
                                        <p:attrNameLst>
                                          <p:attrName>ppt_x</p:attrName>
                                          <p:attrName>ppt_y</p:attrName>
                                        </p:attrNameLst>
                                      </p:cBhvr>
                                      <p:rCtr x="-62396" y="139"/>
                                    </p:animMotion>
                                  </p:childTnLst>
                                </p:cTn>
                              </p:par>
                            </p:childTnLst>
                          </p:cTn>
                        </p:par>
                        <p:par>
                          <p:cTn id="34" fill="hold">
                            <p:stCondLst>
                              <p:cond delay="6000"/>
                            </p:stCondLst>
                            <p:childTnLst>
                              <p:par>
                                <p:cTn id="35" presetID="42" presetClass="path" presetSubtype="0" accel="50000" decel="50000" fill="hold" nodeType="afterEffect">
                                  <p:stCondLst>
                                    <p:cond delay="0"/>
                                  </p:stCondLst>
                                  <p:childTnLst>
                                    <p:animMotion origin="layout" path="M -8.33333E-7 -0.0155 L -1.26302 -0.01412 " pathEditMode="relative" rAng="0" ptsTypes="AA">
                                      <p:cBhvr>
                                        <p:cTn id="36" dur="3250" fill="hold"/>
                                        <p:tgtEl>
                                          <p:spTgt spid="13"/>
                                        </p:tgtEl>
                                        <p:attrNameLst>
                                          <p:attrName>ppt_x</p:attrName>
                                          <p:attrName>ppt_y</p:attrName>
                                        </p:attrNameLst>
                                      </p:cBhvr>
                                      <p:rCtr x="-63160"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76200"/>
            <a:ext cx="8229600" cy="1252728"/>
          </a:xfrm>
        </p:spPr>
        <p:txBody>
          <a:bodyPr/>
          <a:lstStyle/>
          <a:p>
            <a:r>
              <a:rPr lang="en-GB" dirty="0">
                <a:latin typeface="Times New Roman" panose="02020603050405020304" pitchFamily="18" charset="0"/>
                <a:cs typeface="Times New Roman" panose="02020603050405020304" pitchFamily="18" charset="0"/>
              </a:rPr>
              <a:t>Submitted </a:t>
            </a:r>
            <a:r>
              <a:rPr lang="en-GB" dirty="0" smtClean="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3269" y="521589"/>
            <a:ext cx="9750536" cy="7242098"/>
          </a:xfrm>
          <a:prstGeom prst="rect">
            <a:avLst/>
          </a:prstGeom>
        </p:spPr>
      </p:pic>
      <p:sp>
        <p:nvSpPr>
          <p:cNvPr id="2" name="Content Placeholder 1"/>
          <p:cNvSpPr>
            <a:spLocks noGrp="1"/>
          </p:cNvSpPr>
          <p:nvPr>
            <p:ph idx="1"/>
          </p:nvPr>
        </p:nvSpPr>
        <p:spPr>
          <a:xfrm>
            <a:off x="2583649" y="2362199"/>
            <a:ext cx="6026951" cy="2807268"/>
          </a:xfrm>
        </p:spPr>
        <p:txBody>
          <a:bodyPr>
            <a:normAutofit fontScale="62500" lnSpcReduction="20000"/>
          </a:bodyPr>
          <a:lstStyle/>
          <a:p>
            <a:pPr marL="0" indent="0">
              <a:buNone/>
            </a:pPr>
            <a:r>
              <a:rPr lang="en-GB" b="1" dirty="0" smtClean="0">
                <a:solidFill>
                  <a:schemeClr val="bg2">
                    <a:lumMod val="25000"/>
                  </a:schemeClr>
                </a:solidFill>
                <a:latin typeface="Times New Roman" panose="02020603050405020304" pitchFamily="18" charset="0"/>
                <a:cs typeface="Times New Roman" panose="02020603050405020304" pitchFamily="18" charset="0"/>
              </a:rPr>
              <a:t>Name:  </a:t>
            </a:r>
            <a:r>
              <a:rPr lang="en-US" dirty="0">
                <a:latin typeface="Times New Roman" panose="02020603050405020304" pitchFamily="18" charset="0"/>
                <a:cs typeface="Times New Roman" panose="02020603050405020304" pitchFamily="18" charset="0"/>
              </a:rPr>
              <a:t>Arman </a:t>
            </a:r>
            <a:r>
              <a:rPr lang="en-US" dirty="0" smtClean="0">
                <a:latin typeface="Times New Roman" panose="02020603050405020304" pitchFamily="18" charset="0"/>
                <a:cs typeface="Times New Roman" panose="02020603050405020304" pitchFamily="18" charset="0"/>
              </a:rPr>
              <a:t>Sheikh</a:t>
            </a:r>
          </a:p>
          <a:p>
            <a:pPr marL="0" indent="0">
              <a:buNone/>
            </a:pPr>
            <a:r>
              <a:rPr lang="en-GB" b="1" dirty="0" smtClean="0">
                <a:solidFill>
                  <a:schemeClr val="bg2">
                    <a:lumMod val="25000"/>
                  </a:schemeClr>
                </a:solidFill>
                <a:latin typeface="Times New Roman" panose="02020603050405020304" pitchFamily="18" charset="0"/>
                <a:cs typeface="Times New Roman" panose="02020603050405020304" pitchFamily="18" charset="0"/>
              </a:rPr>
              <a:t>Department: </a:t>
            </a:r>
            <a:r>
              <a:rPr lang="en-GB" dirty="0">
                <a:latin typeface="Times New Roman" panose="02020603050405020304" pitchFamily="18" charset="0"/>
                <a:cs typeface="Times New Roman" panose="02020603050405020304" pitchFamily="18" charset="0"/>
              </a:rPr>
              <a:t>Computer Science and </a:t>
            </a:r>
            <a:r>
              <a:rPr lang="en-GB" dirty="0" smtClean="0">
                <a:latin typeface="Times New Roman" panose="02020603050405020304" pitchFamily="18" charset="0"/>
                <a:cs typeface="Times New Roman" panose="02020603050405020304" pitchFamily="18" charset="0"/>
              </a:rPr>
              <a:t>Engineering</a:t>
            </a:r>
            <a:endParaRPr lang="en-GB" b="1" dirty="0">
              <a:solidFill>
                <a:schemeClr val="bg2">
                  <a:lumMod val="25000"/>
                </a:schemeClr>
              </a:solidFill>
              <a:latin typeface="Times New Roman" panose="02020603050405020304" pitchFamily="18" charset="0"/>
              <a:cs typeface="Times New Roman" panose="02020603050405020304" pitchFamily="18" charset="0"/>
            </a:endParaRPr>
          </a:p>
          <a:p>
            <a:pPr marL="0" indent="0">
              <a:buNone/>
            </a:pPr>
            <a:r>
              <a:rPr lang="en-GB" b="1" dirty="0" smtClean="0">
                <a:solidFill>
                  <a:schemeClr val="bg2">
                    <a:lumMod val="25000"/>
                  </a:schemeClr>
                </a:solidFill>
                <a:latin typeface="Times New Roman" panose="02020603050405020304" pitchFamily="18" charset="0"/>
                <a:cs typeface="Times New Roman" panose="02020603050405020304" pitchFamily="18" charset="0"/>
              </a:rPr>
              <a:t>ID: </a:t>
            </a:r>
            <a:r>
              <a:rPr lang="en-US" dirty="0" smtClean="0">
                <a:latin typeface="Times New Roman" panose="02020603050405020304" pitchFamily="18" charset="0"/>
                <a:cs typeface="Times New Roman" panose="02020603050405020304" pitchFamily="18" charset="0"/>
              </a:rPr>
              <a:t>2021-3-60-015</a:t>
            </a:r>
          </a:p>
          <a:p>
            <a:pPr marL="0" indent="0">
              <a:buNone/>
            </a:pPr>
            <a:endParaRPr lang="en-GB" b="1" dirty="0">
              <a:solidFill>
                <a:schemeClr val="bg2">
                  <a:lumMod val="25000"/>
                </a:schemeClr>
              </a:solidFill>
              <a:latin typeface="Times New Roman" panose="02020603050405020304" pitchFamily="18" charset="0"/>
              <a:cs typeface="Times New Roman" panose="02020603050405020304" pitchFamily="18" charset="0"/>
            </a:endParaRPr>
          </a:p>
          <a:p>
            <a:pPr marL="0" indent="0">
              <a:buNone/>
            </a:pPr>
            <a:r>
              <a:rPr lang="en-GB" b="1" dirty="0">
                <a:solidFill>
                  <a:schemeClr val="bg2">
                    <a:lumMod val="25000"/>
                  </a:schemeClr>
                </a:solidFill>
                <a:latin typeface="Times New Roman" panose="02020603050405020304" pitchFamily="18" charset="0"/>
                <a:cs typeface="Times New Roman" panose="02020603050405020304" pitchFamily="18" charset="0"/>
              </a:rPr>
              <a:t>Name: </a:t>
            </a:r>
            <a:r>
              <a:rPr lang="en-GB" dirty="0" smtClean="0">
                <a:latin typeface="Times New Roman" panose="02020603050405020304" pitchFamily="18" charset="0"/>
                <a:cs typeface="Times New Roman" panose="02020603050405020304" pitchFamily="18" charset="0"/>
              </a:rPr>
              <a:t>B M Shahria Alam</a:t>
            </a:r>
            <a:endParaRPr lang="en-GB" b="1" dirty="0">
              <a:solidFill>
                <a:schemeClr val="bg2">
                  <a:lumMod val="25000"/>
                </a:schemeClr>
              </a:solidFill>
              <a:latin typeface="Times New Roman" panose="02020603050405020304" pitchFamily="18" charset="0"/>
              <a:cs typeface="Times New Roman" panose="02020603050405020304" pitchFamily="18" charset="0"/>
            </a:endParaRPr>
          </a:p>
          <a:p>
            <a:pPr marL="0" indent="0">
              <a:buNone/>
            </a:pPr>
            <a:r>
              <a:rPr lang="en-GB" b="1" dirty="0">
                <a:solidFill>
                  <a:schemeClr val="bg2">
                    <a:lumMod val="25000"/>
                  </a:schemeClr>
                </a:solidFill>
                <a:latin typeface="Times New Roman" panose="02020603050405020304" pitchFamily="18" charset="0"/>
                <a:cs typeface="Times New Roman" panose="02020603050405020304" pitchFamily="18" charset="0"/>
              </a:rPr>
              <a:t>Department</a:t>
            </a:r>
            <a:r>
              <a:rPr lang="en-GB" b="1" dirty="0" smtClean="0">
                <a:solidFill>
                  <a:schemeClr val="bg2">
                    <a:lumMod val="25000"/>
                  </a:schemeClr>
                </a:solidFill>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Computer Science and Engineering</a:t>
            </a:r>
            <a:endParaRPr lang="en-GB" b="1" dirty="0">
              <a:solidFill>
                <a:schemeClr val="bg2">
                  <a:lumMod val="25000"/>
                </a:schemeClr>
              </a:solidFill>
              <a:latin typeface="Times New Roman" panose="02020603050405020304" pitchFamily="18" charset="0"/>
              <a:cs typeface="Times New Roman" panose="02020603050405020304" pitchFamily="18" charset="0"/>
            </a:endParaRPr>
          </a:p>
          <a:p>
            <a:pPr marL="0" indent="0">
              <a:buNone/>
            </a:pPr>
            <a:r>
              <a:rPr lang="en-GB" b="1" dirty="0" smtClean="0">
                <a:solidFill>
                  <a:schemeClr val="bg2">
                    <a:lumMod val="25000"/>
                  </a:schemeClr>
                </a:solidFill>
                <a:latin typeface="Times New Roman" panose="02020603050405020304" pitchFamily="18" charset="0"/>
                <a:cs typeface="Times New Roman" panose="02020603050405020304" pitchFamily="18" charset="0"/>
              </a:rPr>
              <a:t>ID:</a:t>
            </a:r>
            <a:r>
              <a:rPr lang="en-US" dirty="0" smtClean="0">
                <a:latin typeface="Times New Roman" panose="02020603050405020304" pitchFamily="18" charset="0"/>
                <a:cs typeface="Times New Roman" panose="02020603050405020304" pitchFamily="18" charset="0"/>
              </a:rPr>
              <a:t>2021-3-60-016</a:t>
            </a:r>
            <a:endParaRPr lang="en-US" dirty="0">
              <a:latin typeface="Times New Roman" panose="02020603050405020304" pitchFamily="18" charset="0"/>
              <a:cs typeface="Times New Roman" panose="02020603050405020304" pitchFamily="18" charset="0"/>
            </a:endParaRPr>
          </a:p>
          <a:p>
            <a:pPr marL="0" indent="0">
              <a:buNone/>
            </a:pPr>
            <a:endParaRPr lang="en-GB" b="1" dirty="0">
              <a:solidFill>
                <a:schemeClr val="bg2">
                  <a:lumMod val="25000"/>
                </a:schemeClr>
              </a:solidFill>
              <a:latin typeface="Times New Roman" panose="02020603050405020304" pitchFamily="18" charset="0"/>
              <a:cs typeface="Times New Roman" panose="02020603050405020304" pitchFamily="18" charset="0"/>
            </a:endParaRPr>
          </a:p>
          <a:p>
            <a:pPr marL="0" indent="0">
              <a:buNone/>
            </a:pPr>
            <a:r>
              <a:rPr lang="en-GB" b="1" dirty="0">
                <a:solidFill>
                  <a:schemeClr val="bg2">
                    <a:lumMod val="25000"/>
                  </a:schemeClr>
                </a:solidFill>
                <a:latin typeface="Times New Roman" panose="02020603050405020304" pitchFamily="18" charset="0"/>
                <a:cs typeface="Times New Roman" panose="02020603050405020304" pitchFamily="18" charset="0"/>
              </a:rPr>
              <a:t>Name: </a:t>
            </a:r>
            <a:r>
              <a:rPr lang="en-US" dirty="0" err="1">
                <a:latin typeface="Times New Roman" panose="02020603050405020304" pitchFamily="18" charset="0"/>
                <a:cs typeface="Times New Roman" panose="02020603050405020304" pitchFamily="18" charset="0"/>
              </a:rPr>
              <a:t>Rafsun</a:t>
            </a:r>
            <a:r>
              <a:rPr lang="en-US" dirty="0">
                <a:latin typeface="Times New Roman" panose="02020603050405020304" pitchFamily="18" charset="0"/>
                <a:cs typeface="Times New Roman" panose="02020603050405020304" pitchFamily="18" charset="0"/>
              </a:rPr>
              <a:t> Islam </a:t>
            </a:r>
            <a:r>
              <a:rPr lang="en-US" dirty="0" err="1" smtClean="0">
                <a:latin typeface="Times New Roman" panose="02020603050405020304" pitchFamily="18" charset="0"/>
                <a:cs typeface="Times New Roman" panose="02020603050405020304" pitchFamily="18" charset="0"/>
              </a:rPr>
              <a:t>Taskin</a:t>
            </a:r>
            <a:endParaRPr lang="en-US" dirty="0" smtClean="0">
              <a:latin typeface="Times New Roman" panose="02020603050405020304" pitchFamily="18" charset="0"/>
              <a:cs typeface="Times New Roman" panose="02020603050405020304" pitchFamily="18" charset="0"/>
            </a:endParaRPr>
          </a:p>
          <a:p>
            <a:pPr marL="0" indent="0">
              <a:buNone/>
            </a:pPr>
            <a:r>
              <a:rPr lang="en-GB" b="1" dirty="0" smtClean="0">
                <a:solidFill>
                  <a:schemeClr val="bg2">
                    <a:lumMod val="25000"/>
                  </a:schemeClr>
                </a:solidFill>
                <a:latin typeface="Times New Roman" panose="02020603050405020304" pitchFamily="18" charset="0"/>
                <a:cs typeface="Times New Roman" panose="02020603050405020304" pitchFamily="18" charset="0"/>
              </a:rPr>
              <a:t>Department: </a:t>
            </a:r>
            <a:r>
              <a:rPr lang="en-GB" dirty="0">
                <a:latin typeface="Times New Roman" panose="02020603050405020304" pitchFamily="18" charset="0"/>
                <a:cs typeface="Times New Roman" panose="02020603050405020304" pitchFamily="18" charset="0"/>
              </a:rPr>
              <a:t>Computer Science and </a:t>
            </a:r>
            <a:r>
              <a:rPr lang="en-GB" dirty="0" smtClean="0">
                <a:latin typeface="Times New Roman" panose="02020603050405020304" pitchFamily="18" charset="0"/>
                <a:cs typeface="Times New Roman" panose="02020603050405020304" pitchFamily="18" charset="0"/>
              </a:rPr>
              <a:t>Engineering</a:t>
            </a:r>
            <a:endParaRPr lang="en-GB" b="1" dirty="0">
              <a:solidFill>
                <a:schemeClr val="bg2">
                  <a:lumMod val="25000"/>
                </a:schemeClr>
              </a:solidFill>
              <a:latin typeface="Times New Roman" panose="02020603050405020304" pitchFamily="18" charset="0"/>
              <a:cs typeface="Times New Roman" panose="02020603050405020304" pitchFamily="18" charset="0"/>
            </a:endParaRPr>
          </a:p>
          <a:p>
            <a:pPr marL="0" indent="0">
              <a:buNone/>
            </a:pPr>
            <a:r>
              <a:rPr lang="en-GB" b="1" dirty="0">
                <a:solidFill>
                  <a:schemeClr val="bg2">
                    <a:lumMod val="25000"/>
                  </a:schemeClr>
                </a:solidFill>
                <a:latin typeface="Times New Roman" panose="02020603050405020304" pitchFamily="18" charset="0"/>
                <a:cs typeface="Times New Roman" panose="02020603050405020304" pitchFamily="18" charset="0"/>
              </a:rPr>
              <a:t>ID</a:t>
            </a:r>
            <a:r>
              <a:rPr lang="en-GB" b="1" dirty="0" smtClean="0">
                <a:solidFill>
                  <a:schemeClr val="bg2">
                    <a:lumMod val="25000"/>
                  </a:schemeClr>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2021-3-60-024</a:t>
            </a:r>
            <a:endParaRPr lang="en-US" dirty="0">
              <a:latin typeface="Times New Roman" panose="02020603050405020304" pitchFamily="18" charset="0"/>
              <a:cs typeface="Times New Roman" panose="02020603050405020304" pitchFamily="18" charset="0"/>
            </a:endParaRPr>
          </a:p>
          <a:p>
            <a:pPr marL="0" indent="0">
              <a:buNone/>
            </a:pPr>
            <a:endParaRPr lang="en-GB" b="1" dirty="0">
              <a:solidFill>
                <a:schemeClr val="bg2">
                  <a:lumMod val="25000"/>
                </a:schemeClr>
              </a:solidFill>
              <a:latin typeface="Candara (Body)"/>
            </a:endParaRPr>
          </a:p>
          <a:p>
            <a:pPr marL="0" indent="0">
              <a:buNone/>
            </a:pPr>
            <a:endParaRPr lang="en-GB" b="1" dirty="0" smtClean="0">
              <a:solidFill>
                <a:schemeClr val="bg2">
                  <a:lumMod val="25000"/>
                </a:schemeClr>
              </a:solidFill>
              <a:latin typeface="Candara (Body)"/>
            </a:endParaRPr>
          </a:p>
        </p:txBody>
      </p:sp>
    </p:spTree>
    <p:extLst>
      <p:ext uri="{BB962C8B-B14F-4D97-AF65-F5344CB8AC3E}">
        <p14:creationId xmlns:p14="http://schemas.microsoft.com/office/powerpoint/2010/main" val="11482219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anim calcmode="lin" valueType="num">
                                      <p:cBhvr>
                                        <p:cTn id="8" dur="2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2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250"/>
                            </p:stCondLst>
                            <p:childTnLst>
                              <p:par>
                                <p:cTn id="11" presetID="42" presetClass="entr" presetSubtype="0" fill="hold"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250"/>
                                        <p:tgtEl>
                                          <p:spTgt spid="2">
                                            <p:txEl>
                                              <p:pRg st="1" end="1"/>
                                            </p:txEl>
                                          </p:spTgt>
                                        </p:tgtEl>
                                      </p:cBhvr>
                                    </p:animEffect>
                                    <p:anim calcmode="lin" valueType="num">
                                      <p:cBhvr>
                                        <p:cTn id="14" dur="2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2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500"/>
                            </p:stCondLst>
                            <p:childTnLst>
                              <p:par>
                                <p:cTn id="17" presetID="42" presetClass="entr" presetSubtype="0" fill="hold"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250"/>
                                        <p:tgtEl>
                                          <p:spTgt spid="2">
                                            <p:txEl>
                                              <p:pRg st="2" end="2"/>
                                            </p:txEl>
                                          </p:spTgt>
                                        </p:tgtEl>
                                      </p:cBhvr>
                                    </p:animEffect>
                                    <p:anim calcmode="lin" valueType="num">
                                      <p:cBhvr>
                                        <p:cTn id="20" dur="2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25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750"/>
                            </p:stCondLst>
                            <p:childTnLst>
                              <p:par>
                                <p:cTn id="23" presetID="42" presetClass="entr" presetSubtype="0" fill="hold" nodeType="after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250"/>
                                        <p:tgtEl>
                                          <p:spTgt spid="2">
                                            <p:txEl>
                                              <p:pRg st="4" end="4"/>
                                            </p:txEl>
                                          </p:spTgt>
                                        </p:tgtEl>
                                      </p:cBhvr>
                                    </p:animEffect>
                                    <p:anim calcmode="lin" valueType="num">
                                      <p:cBhvr>
                                        <p:cTn id="26" dur="25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7" dur="25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28" fill="hold">
                            <p:stCondLst>
                              <p:cond delay="1000"/>
                            </p:stCondLst>
                            <p:childTnLst>
                              <p:par>
                                <p:cTn id="29" presetID="42" presetClass="entr" presetSubtype="0" fill="hold" nodeType="after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250"/>
                                        <p:tgtEl>
                                          <p:spTgt spid="2">
                                            <p:txEl>
                                              <p:pRg st="5" end="5"/>
                                            </p:txEl>
                                          </p:spTgt>
                                        </p:tgtEl>
                                      </p:cBhvr>
                                    </p:animEffect>
                                    <p:anim calcmode="lin" valueType="num">
                                      <p:cBhvr>
                                        <p:cTn id="32" dur="25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3" dur="25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par>
                          <p:cTn id="34" fill="hold">
                            <p:stCondLst>
                              <p:cond delay="1250"/>
                            </p:stCondLst>
                            <p:childTnLst>
                              <p:par>
                                <p:cTn id="35" presetID="42" presetClass="entr" presetSubtype="0" fill="hold" nodeType="after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250"/>
                                        <p:tgtEl>
                                          <p:spTgt spid="2">
                                            <p:txEl>
                                              <p:pRg st="6" end="6"/>
                                            </p:txEl>
                                          </p:spTgt>
                                        </p:tgtEl>
                                      </p:cBhvr>
                                    </p:animEffect>
                                    <p:anim calcmode="lin" valueType="num">
                                      <p:cBhvr>
                                        <p:cTn id="38" dur="25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9" dur="25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par>
                          <p:cTn id="40" fill="hold">
                            <p:stCondLst>
                              <p:cond delay="1500"/>
                            </p:stCondLst>
                            <p:childTnLst>
                              <p:par>
                                <p:cTn id="41" presetID="42" presetClass="entr" presetSubtype="0" fill="hold" nodeType="after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animEffect transition="in" filter="fade">
                                      <p:cBhvr>
                                        <p:cTn id="43" dur="250"/>
                                        <p:tgtEl>
                                          <p:spTgt spid="2">
                                            <p:txEl>
                                              <p:pRg st="8" end="8"/>
                                            </p:txEl>
                                          </p:spTgt>
                                        </p:tgtEl>
                                      </p:cBhvr>
                                    </p:animEffect>
                                    <p:anim calcmode="lin" valueType="num">
                                      <p:cBhvr>
                                        <p:cTn id="44" dur="25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45" dur="25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par>
                          <p:cTn id="46" fill="hold">
                            <p:stCondLst>
                              <p:cond delay="1750"/>
                            </p:stCondLst>
                            <p:childTnLst>
                              <p:par>
                                <p:cTn id="47" presetID="42" presetClass="entr" presetSubtype="0" fill="hold" nodeType="afterEffect">
                                  <p:stCondLst>
                                    <p:cond delay="0"/>
                                  </p:stCondLst>
                                  <p:childTnLst>
                                    <p:set>
                                      <p:cBhvr>
                                        <p:cTn id="48" dur="1" fill="hold">
                                          <p:stCondLst>
                                            <p:cond delay="0"/>
                                          </p:stCondLst>
                                        </p:cTn>
                                        <p:tgtEl>
                                          <p:spTgt spid="2">
                                            <p:txEl>
                                              <p:pRg st="9" end="9"/>
                                            </p:txEl>
                                          </p:spTgt>
                                        </p:tgtEl>
                                        <p:attrNameLst>
                                          <p:attrName>style.visibility</p:attrName>
                                        </p:attrNameLst>
                                      </p:cBhvr>
                                      <p:to>
                                        <p:strVal val="visible"/>
                                      </p:to>
                                    </p:set>
                                    <p:animEffect transition="in" filter="fade">
                                      <p:cBhvr>
                                        <p:cTn id="49" dur="250"/>
                                        <p:tgtEl>
                                          <p:spTgt spid="2">
                                            <p:txEl>
                                              <p:pRg st="9" end="9"/>
                                            </p:txEl>
                                          </p:spTgt>
                                        </p:tgtEl>
                                      </p:cBhvr>
                                    </p:animEffect>
                                    <p:anim calcmode="lin" valueType="num">
                                      <p:cBhvr>
                                        <p:cTn id="50" dur="25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51" dur="25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par>
                          <p:cTn id="52" fill="hold">
                            <p:stCondLst>
                              <p:cond delay="2000"/>
                            </p:stCondLst>
                            <p:childTnLst>
                              <p:par>
                                <p:cTn id="53" presetID="42" presetClass="entr" presetSubtype="0" fill="hold" nodeType="afterEffect">
                                  <p:stCondLst>
                                    <p:cond delay="0"/>
                                  </p:stCondLst>
                                  <p:childTnLst>
                                    <p:set>
                                      <p:cBhvr>
                                        <p:cTn id="54" dur="1" fill="hold">
                                          <p:stCondLst>
                                            <p:cond delay="0"/>
                                          </p:stCondLst>
                                        </p:cTn>
                                        <p:tgtEl>
                                          <p:spTgt spid="2">
                                            <p:txEl>
                                              <p:pRg st="10" end="10"/>
                                            </p:txEl>
                                          </p:spTgt>
                                        </p:tgtEl>
                                        <p:attrNameLst>
                                          <p:attrName>style.visibility</p:attrName>
                                        </p:attrNameLst>
                                      </p:cBhvr>
                                      <p:to>
                                        <p:strVal val="visible"/>
                                      </p:to>
                                    </p:set>
                                    <p:animEffect transition="in" filter="fade">
                                      <p:cBhvr>
                                        <p:cTn id="55" dur="250"/>
                                        <p:tgtEl>
                                          <p:spTgt spid="2">
                                            <p:txEl>
                                              <p:pRg st="10" end="10"/>
                                            </p:txEl>
                                          </p:spTgt>
                                        </p:tgtEl>
                                      </p:cBhvr>
                                    </p:animEffect>
                                    <p:anim calcmode="lin" valueType="num">
                                      <p:cBhvr>
                                        <p:cTn id="56" dur="25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57" dur="25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4822223"/>
            <a:ext cx="10287000" cy="2239888"/>
          </a:xfrm>
        </p:spPr>
      </p:pic>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844550" y="1955579"/>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1476375" y="2551695"/>
            <a:ext cx="7086600" cy="27432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174" y="4419600"/>
            <a:ext cx="1456752" cy="2212280"/>
          </a:xfrm>
          <a:prstGeom prst="rect">
            <a:avLst/>
          </a:prstGeom>
        </p:spPr>
      </p:pic>
      <p:sp>
        <p:nvSpPr>
          <p:cNvPr id="9" name="TextBox 8"/>
          <p:cNvSpPr txBox="1"/>
          <p:nvPr/>
        </p:nvSpPr>
        <p:spPr>
          <a:xfrm>
            <a:off x="1143000" y="2057400"/>
            <a:ext cx="184731" cy="461665"/>
          </a:xfrm>
          <a:prstGeom prst="rect">
            <a:avLst/>
          </a:prstGeom>
          <a:noFill/>
        </p:spPr>
        <p:txBody>
          <a:bodyPr wrap="none" rtlCol="0">
            <a:spAutoFit/>
          </a:bodyPr>
          <a:lstStyle/>
          <a:p>
            <a:endParaRPr lang="en-US" dirty="0"/>
          </a:p>
        </p:txBody>
      </p:sp>
      <p:sp>
        <p:nvSpPr>
          <p:cNvPr id="12" name="TextBox 11"/>
          <p:cNvSpPr txBox="1"/>
          <p:nvPr/>
        </p:nvSpPr>
        <p:spPr>
          <a:xfrm>
            <a:off x="1704975" y="2692400"/>
            <a:ext cx="6629400" cy="3662541"/>
          </a:xfrm>
          <a:prstGeom prst="rect">
            <a:avLst/>
          </a:prstGeom>
          <a:noFill/>
        </p:spPr>
        <p:txBody>
          <a:bodyPr wrap="square" rtlCol="0">
            <a:spAutoFit/>
          </a:bodyPr>
          <a:lstStyle/>
          <a:p>
            <a:pPr algn="ctr"/>
            <a:r>
              <a:rPr lang="en-GB" sz="3200" dirty="0"/>
              <a:t>We want to create awareness to the people about the bad effects of pesticide</a:t>
            </a:r>
            <a:r>
              <a:rPr lang="en-GB" sz="3200" dirty="0" smtClean="0"/>
              <a:t> </a:t>
            </a:r>
            <a:r>
              <a:rPr lang="en-GB" sz="3200" dirty="0"/>
              <a:t>in our life and want to spread the message that pest control is needed for our house.</a:t>
            </a:r>
          </a:p>
          <a:p>
            <a:r>
              <a:rPr lang="en-GB" dirty="0"/>
              <a:t/>
            </a:r>
            <a:br>
              <a:rPr lang="en-GB" dirty="0"/>
            </a:br>
            <a:endParaRPr lang="en-US" dirty="0">
              <a:ln w="0"/>
              <a:effectLst>
                <a:outerShdw blurRad="38100" dist="19050" dir="2700000" algn="tl" rotWithShape="0">
                  <a:schemeClr val="dk1">
                    <a:alpha val="40000"/>
                  </a:schemeClr>
                </a:outerShdw>
              </a:effectLst>
            </a:endParaRPr>
          </a:p>
          <a:p>
            <a:endParaRPr lang="en-US" dirty="0"/>
          </a:p>
        </p:txBody>
      </p:sp>
      <p:sp>
        <p:nvSpPr>
          <p:cNvPr id="5" name="Title 4"/>
          <p:cNvSpPr>
            <a:spLocks noGrp="1"/>
          </p:cNvSpPr>
          <p:nvPr>
            <p:ph type="title"/>
          </p:nvPr>
        </p:nvSpPr>
        <p:spPr/>
        <p:txBody>
          <a:bodyPr/>
          <a:lstStyle/>
          <a:p>
            <a:r>
              <a:rPr lang="en-GB" dirty="0" smtClean="0">
                <a:latin typeface="Times New Roman" panose="02020603050405020304" pitchFamily="18" charset="0"/>
                <a:cs typeface="Times New Roman" panose="02020603050405020304" pitchFamily="18" charset="0"/>
              </a:rPr>
              <a:t>Why did we choose this topic?</a:t>
            </a:r>
            <a:endParaRPr lang="en-US"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56700" y="5181600"/>
            <a:ext cx="2500016" cy="1585763"/>
          </a:xfrm>
          <a:prstGeom prst="rect">
            <a:avLst/>
          </a:prstGeom>
        </p:spPr>
      </p:pic>
    </p:spTree>
    <p:extLst>
      <p:ext uri="{BB962C8B-B14F-4D97-AF65-F5344CB8AC3E}">
        <p14:creationId xmlns:p14="http://schemas.microsoft.com/office/powerpoint/2010/main" val="261785182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8.33333E-7 -0.0155 L -1.26302 -0.01412 " pathEditMode="relative" rAng="0" ptsTypes="AA">
                                      <p:cBhvr>
                                        <p:cTn id="18" dur="3250" fill="hold"/>
                                        <p:tgtEl>
                                          <p:spTgt spid="11"/>
                                        </p:tgtEl>
                                        <p:attrNameLst>
                                          <p:attrName>ppt_x</p:attrName>
                                          <p:attrName>ppt_y</p:attrName>
                                        </p:attrNameLst>
                                      </p:cBhvr>
                                      <p:rCtr x="-63160"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295400"/>
            <a:ext cx="8534400" cy="5842911"/>
          </a:xfrm>
          <a:prstGeom prst="rect">
            <a:avLst/>
          </a:prstGeom>
        </p:spPr>
      </p:pic>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9600" y="4822223"/>
            <a:ext cx="10287000" cy="2239888"/>
          </a:xfrm>
        </p:spPr>
      </p:pic>
      <p:sp>
        <p:nvSpPr>
          <p:cNvPr id="3" name="Title 2"/>
          <p:cNvSpPr>
            <a:spLocks noGrp="1"/>
          </p:cNvSpPr>
          <p:nvPr>
            <p:ph type="title"/>
          </p:nvPr>
        </p:nvSpPr>
        <p:spPr>
          <a:xfrm>
            <a:off x="533400" y="145829"/>
            <a:ext cx="8229600" cy="1252728"/>
          </a:xfrm>
        </p:spPr>
        <p:txBody>
          <a:bodyPr/>
          <a:lstStyle/>
          <a:p>
            <a:r>
              <a:rPr lang="en-GB" sz="6000" dirty="0" smtClean="0">
                <a:latin typeface="Times New Roman" panose="02020603050405020304" pitchFamily="18" charset="0"/>
                <a:cs typeface="Times New Roman" panose="02020603050405020304" pitchFamily="18" charset="0"/>
              </a:rPr>
              <a:t>Introduction</a:t>
            </a:r>
            <a:r>
              <a:rPr lang="en-GB" dirty="0" smtClean="0">
                <a:latin typeface="Chiller" pitchFamily="82" charset="0"/>
              </a:rPr>
              <a:t> </a:t>
            </a:r>
            <a:endParaRPr lang="en-US" dirty="0"/>
          </a:p>
        </p:txBody>
      </p:sp>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844550" y="1955579"/>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dirty="0" smtClean="0">
                <a:latin typeface="Times New Roman" panose="02020603050405020304" pitchFamily="18" charset="0"/>
                <a:cs typeface="Times New Roman" panose="02020603050405020304" pitchFamily="18" charset="0"/>
              </a:rPr>
              <a:t>What is a pest?</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88950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nodeType="afterEffect">
                                  <p:stCondLst>
                                    <p:cond delay="0"/>
                                  </p:stCondLst>
                                  <p:iterate type="lt">
                                    <p:tmPct val="10000"/>
                                  </p:iterate>
                                  <p:childTnLst>
                                    <p:set>
                                      <p:cBhvr>
                                        <p:cTn id="6" dur="1" fill="hold">
                                          <p:stCondLst>
                                            <p:cond delay="0"/>
                                          </p:stCondLst>
                                        </p:cTn>
                                        <p:tgtEl>
                                          <p:spTgt spid="10">
                                            <p:txEl>
                                              <p:pRg st="0" end="0"/>
                                            </p:txEl>
                                          </p:spTgt>
                                        </p:tgtEl>
                                        <p:attrNameLst>
                                          <p:attrName>style.visibility</p:attrName>
                                        </p:attrNameLst>
                                      </p:cBhvr>
                                      <p:to>
                                        <p:strVal val="visible"/>
                                      </p:to>
                                    </p:set>
                                    <p:anim by="(-#ppt_w*2)" calcmode="lin" valueType="num">
                                      <p:cBhvr rctx="PPT">
                                        <p:cTn id="7" dur="250" autoRev="1" fill="hold">
                                          <p:stCondLst>
                                            <p:cond delay="0"/>
                                          </p:stCondLst>
                                        </p:cTn>
                                        <p:tgtEl>
                                          <p:spTgt spid="10">
                                            <p:txEl>
                                              <p:pRg st="0" end="0"/>
                                            </p:txEl>
                                          </p:spTgt>
                                        </p:tgtEl>
                                        <p:attrNameLst>
                                          <p:attrName>ppt_w</p:attrName>
                                        </p:attrNameLst>
                                      </p:cBhvr>
                                    </p:anim>
                                    <p:anim by="(#ppt_w*0.50)" calcmode="lin" valueType="num">
                                      <p:cBhvr>
                                        <p:cTn id="8" dur="250" decel="50000" autoRev="1" fill="hold">
                                          <p:stCondLst>
                                            <p:cond delay="0"/>
                                          </p:stCondLst>
                                        </p:cTn>
                                        <p:tgtEl>
                                          <p:spTgt spid="10">
                                            <p:txEl>
                                              <p:pRg st="0" end="0"/>
                                            </p:txEl>
                                          </p:spTgt>
                                        </p:tgtEl>
                                        <p:attrNameLst>
                                          <p:attrName>ppt_x</p:attrName>
                                        </p:attrNameLst>
                                      </p:cBhvr>
                                    </p:anim>
                                    <p:anim from="(-#ppt_h/2)" to="(#ppt_y)" calcmode="lin" valueType="num">
                                      <p:cBhvr>
                                        <p:cTn id="9" dur="500" fill="hold">
                                          <p:stCondLst>
                                            <p:cond delay="0"/>
                                          </p:stCondLst>
                                        </p:cTn>
                                        <p:tgtEl>
                                          <p:spTgt spid="10">
                                            <p:txEl>
                                              <p:pRg st="0" end="0"/>
                                            </p:txEl>
                                          </p:spTgt>
                                        </p:tgtEl>
                                        <p:attrNameLst>
                                          <p:attrName>ppt_y</p:attrName>
                                        </p:attrNameLst>
                                      </p:cBhvr>
                                    </p:anim>
                                    <p:animRot by="21600000">
                                      <p:cBhvr>
                                        <p:cTn id="10" dur="500" fill="hold">
                                          <p:stCondLst>
                                            <p:cond delay="0"/>
                                          </p:stCondLst>
                                        </p:cTn>
                                        <p:tgtEl>
                                          <p:spTgt spid="1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295400"/>
            <a:ext cx="8534400" cy="5842911"/>
          </a:xfrm>
          <a:prstGeom prst="rect">
            <a:avLst/>
          </a:prstGeom>
        </p:spPr>
      </p:pic>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9600" y="4822223"/>
            <a:ext cx="10287000" cy="2239888"/>
          </a:xfrm>
        </p:spPr>
      </p:pic>
      <p:sp>
        <p:nvSpPr>
          <p:cNvPr id="3" name="Title 2"/>
          <p:cNvSpPr>
            <a:spLocks noGrp="1"/>
          </p:cNvSpPr>
          <p:nvPr>
            <p:ph type="title"/>
          </p:nvPr>
        </p:nvSpPr>
        <p:spPr>
          <a:xfrm>
            <a:off x="533400" y="140208"/>
            <a:ext cx="8229600" cy="1252728"/>
          </a:xfrm>
        </p:spPr>
        <p:txBody>
          <a:bodyPr/>
          <a:lstStyle/>
          <a:p>
            <a:r>
              <a:rPr lang="en-GB" sz="6000" dirty="0" smtClean="0">
                <a:latin typeface="Times New Roman" panose="02020603050405020304" pitchFamily="18" charset="0"/>
                <a:cs typeface="Times New Roman" panose="02020603050405020304" pitchFamily="18" charset="0"/>
              </a:rPr>
              <a:t>Introduction</a:t>
            </a:r>
            <a:r>
              <a:rPr lang="en-GB" dirty="0" smtClean="0">
                <a:latin typeface="Chiller" pitchFamily="82" charset="0"/>
              </a:rPr>
              <a:t> </a:t>
            </a:r>
            <a:endParaRPr lang="en-US" dirty="0"/>
          </a:p>
        </p:txBody>
      </p:sp>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1333500" y="2277032"/>
            <a:ext cx="4495800" cy="198153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latin typeface="Times New Roman" panose="02020603050405020304" pitchFamily="18" charset="0"/>
                <a:cs typeface="Times New Roman" panose="02020603050405020304" pitchFamily="18" charset="0"/>
              </a:rPr>
              <a:t>A pest is a creature that is harmful to </a:t>
            </a:r>
            <a:r>
              <a:rPr lang="en-GB" sz="2800" dirty="0" smtClean="0">
                <a:latin typeface="Times New Roman" panose="02020603050405020304" pitchFamily="18" charset="0"/>
                <a:cs typeface="Times New Roman" panose="02020603050405020304" pitchFamily="18" charset="0"/>
              </a:rPr>
              <a:t>human.</a:t>
            </a:r>
            <a:r>
              <a:rPr lang="en-GB" sz="2800" dirty="0">
                <a:latin typeface="Times New Roman" panose="02020603050405020304" pitchFamily="18" charset="0"/>
                <a:cs typeface="Times New Roman" panose="02020603050405020304" pitchFamily="18" charset="0"/>
              </a:rPr>
              <a:t> </a:t>
            </a:r>
            <a:r>
              <a:rPr lang="en-GB" sz="2800" dirty="0" smtClean="0">
                <a:latin typeface="Times New Roman" panose="02020603050405020304" pitchFamily="18" charset="0"/>
                <a:cs typeface="Times New Roman" panose="02020603050405020304" pitchFamily="18" charset="0"/>
              </a:rPr>
              <a:t>There is </a:t>
            </a:r>
            <a:r>
              <a:rPr lang="en-GB" sz="2800" dirty="0">
                <a:latin typeface="Times New Roman" panose="02020603050405020304" pitchFamily="18" charset="0"/>
                <a:cs typeface="Times New Roman" panose="02020603050405020304" pitchFamily="18" charset="0"/>
              </a:rPr>
              <a:t>a chance that they can affect </a:t>
            </a:r>
            <a:r>
              <a:rPr lang="en-GB" sz="2800" dirty="0" smtClean="0">
                <a:latin typeface="Times New Roman" panose="02020603050405020304" pitchFamily="18" charset="0"/>
                <a:cs typeface="Times New Roman" panose="02020603050405020304" pitchFamily="18" charset="0"/>
              </a:rPr>
              <a:t>our </a:t>
            </a:r>
            <a:r>
              <a:rPr lang="en-GB" sz="2800" dirty="0">
                <a:latin typeface="Times New Roman" panose="02020603050405020304" pitchFamily="18" charset="0"/>
                <a:cs typeface="Times New Roman" panose="02020603050405020304" pitchFamily="18" charset="0"/>
              </a:rPr>
              <a:t>health as well</a:t>
            </a:r>
            <a:r>
              <a:rPr lang="en-GB" sz="2800" dirty="0" smtClean="0">
                <a:latin typeface="Times New Roman" panose="02020603050405020304" pitchFamily="18" charset="0"/>
                <a:cs typeface="Times New Roman" panose="02020603050405020304" pitchFamily="18" charset="0"/>
              </a:rPr>
              <a:t>.</a:t>
            </a:r>
          </a:p>
          <a:p>
            <a:pPr algn="ctr"/>
            <a:r>
              <a:rPr lang="en-GB" sz="2800" dirty="0">
                <a:latin typeface="Times New Roman" panose="02020603050405020304" pitchFamily="18" charset="0"/>
                <a:cs typeface="Times New Roman" panose="02020603050405020304" pitchFamily="18" charset="0"/>
              </a:rPr>
              <a:t>Some common names that we </a:t>
            </a:r>
            <a:r>
              <a:rPr lang="en-GB" sz="2800" dirty="0" smtClean="0">
                <a:latin typeface="Times New Roman" panose="02020603050405020304" pitchFamily="18" charset="0"/>
                <a:cs typeface="Times New Roman" panose="02020603050405020304" pitchFamily="18" charset="0"/>
              </a:rPr>
              <a:t>can mention</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324767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nodeType="afterEffect">
                                  <p:stCondLst>
                                    <p:cond delay="0"/>
                                  </p:stCondLst>
                                  <p:iterate type="lt">
                                    <p:tmPct val="10000"/>
                                  </p:iterate>
                                  <p:childTnLst>
                                    <p:set>
                                      <p:cBhvr>
                                        <p:cTn id="6" dur="1" fill="hold">
                                          <p:stCondLst>
                                            <p:cond delay="0"/>
                                          </p:stCondLst>
                                        </p:cTn>
                                        <p:tgtEl>
                                          <p:spTgt spid="10">
                                            <p:txEl>
                                              <p:pRg st="0" end="0"/>
                                            </p:txEl>
                                          </p:spTgt>
                                        </p:tgtEl>
                                        <p:attrNameLst>
                                          <p:attrName>style.visibility</p:attrName>
                                        </p:attrNameLst>
                                      </p:cBhvr>
                                      <p:to>
                                        <p:strVal val="visible"/>
                                      </p:to>
                                    </p:set>
                                    <p:anim by="(-#ppt_w*2)" calcmode="lin" valueType="num">
                                      <p:cBhvr rctx="PPT">
                                        <p:cTn id="7" dur="125" autoRev="1" fill="hold">
                                          <p:stCondLst>
                                            <p:cond delay="0"/>
                                          </p:stCondLst>
                                        </p:cTn>
                                        <p:tgtEl>
                                          <p:spTgt spid="10">
                                            <p:txEl>
                                              <p:pRg st="0" end="0"/>
                                            </p:txEl>
                                          </p:spTgt>
                                        </p:tgtEl>
                                        <p:attrNameLst>
                                          <p:attrName>ppt_w</p:attrName>
                                        </p:attrNameLst>
                                      </p:cBhvr>
                                    </p:anim>
                                    <p:anim by="(#ppt_w*0.50)" calcmode="lin" valueType="num">
                                      <p:cBhvr>
                                        <p:cTn id="8" dur="125" decel="50000" autoRev="1" fill="hold">
                                          <p:stCondLst>
                                            <p:cond delay="0"/>
                                          </p:stCondLst>
                                        </p:cTn>
                                        <p:tgtEl>
                                          <p:spTgt spid="10">
                                            <p:txEl>
                                              <p:pRg st="0" end="0"/>
                                            </p:txEl>
                                          </p:spTgt>
                                        </p:tgtEl>
                                        <p:attrNameLst>
                                          <p:attrName>ppt_x</p:attrName>
                                        </p:attrNameLst>
                                      </p:cBhvr>
                                    </p:anim>
                                    <p:anim from="(-#ppt_h/2)" to="(#ppt_y)" calcmode="lin" valueType="num">
                                      <p:cBhvr>
                                        <p:cTn id="9" dur="250" fill="hold">
                                          <p:stCondLst>
                                            <p:cond delay="0"/>
                                          </p:stCondLst>
                                        </p:cTn>
                                        <p:tgtEl>
                                          <p:spTgt spid="10">
                                            <p:txEl>
                                              <p:pRg st="0" end="0"/>
                                            </p:txEl>
                                          </p:spTgt>
                                        </p:tgtEl>
                                        <p:attrNameLst>
                                          <p:attrName>ppt_y</p:attrName>
                                        </p:attrNameLst>
                                      </p:cBhvr>
                                    </p:anim>
                                    <p:animRot by="21600000">
                                      <p:cBhvr>
                                        <p:cTn id="10" dur="250" fill="hold">
                                          <p:stCondLst>
                                            <p:cond delay="0"/>
                                          </p:stCondLst>
                                        </p:cTn>
                                        <p:tgtEl>
                                          <p:spTgt spid="10">
                                            <p:txEl>
                                              <p:pRg st="0" end="0"/>
                                            </p:txEl>
                                          </p:spTgt>
                                        </p:tgtEl>
                                        <p:attrNameLst>
                                          <p:attrName>r</p:attrName>
                                        </p:attrNameLst>
                                      </p:cBhvr>
                                    </p:animRot>
                                  </p:childTnLst>
                                </p:cTn>
                              </p:par>
                            </p:childTnLst>
                          </p:cTn>
                        </p:par>
                        <p:par>
                          <p:cTn id="11" fill="hold">
                            <p:stCondLst>
                              <p:cond delay="2325"/>
                            </p:stCondLst>
                            <p:childTnLst>
                              <p:par>
                                <p:cTn id="12" presetID="56" presetClass="entr" presetSubtype="0" fill="hold" nodeType="afterEffect">
                                  <p:stCondLst>
                                    <p:cond delay="0"/>
                                  </p:stCondLst>
                                  <p:iterate type="lt">
                                    <p:tmPct val="10000"/>
                                  </p:iterate>
                                  <p:childTnLst>
                                    <p:set>
                                      <p:cBhvr>
                                        <p:cTn id="13" dur="1" fill="hold">
                                          <p:stCondLst>
                                            <p:cond delay="0"/>
                                          </p:stCondLst>
                                        </p:cTn>
                                        <p:tgtEl>
                                          <p:spTgt spid="10">
                                            <p:txEl>
                                              <p:pRg st="1" end="1"/>
                                            </p:txEl>
                                          </p:spTgt>
                                        </p:tgtEl>
                                        <p:attrNameLst>
                                          <p:attrName>style.visibility</p:attrName>
                                        </p:attrNameLst>
                                      </p:cBhvr>
                                      <p:to>
                                        <p:strVal val="visible"/>
                                      </p:to>
                                    </p:set>
                                    <p:anim by="(-#ppt_w*2)" calcmode="lin" valueType="num">
                                      <p:cBhvr rctx="PPT">
                                        <p:cTn id="14" dur="125" autoRev="1" fill="hold">
                                          <p:stCondLst>
                                            <p:cond delay="0"/>
                                          </p:stCondLst>
                                        </p:cTn>
                                        <p:tgtEl>
                                          <p:spTgt spid="10">
                                            <p:txEl>
                                              <p:pRg st="1" end="1"/>
                                            </p:txEl>
                                          </p:spTgt>
                                        </p:tgtEl>
                                        <p:attrNameLst>
                                          <p:attrName>ppt_w</p:attrName>
                                        </p:attrNameLst>
                                      </p:cBhvr>
                                    </p:anim>
                                    <p:anim by="(#ppt_w*0.50)" calcmode="lin" valueType="num">
                                      <p:cBhvr>
                                        <p:cTn id="15" dur="125" decel="50000" autoRev="1" fill="hold">
                                          <p:stCondLst>
                                            <p:cond delay="0"/>
                                          </p:stCondLst>
                                        </p:cTn>
                                        <p:tgtEl>
                                          <p:spTgt spid="10">
                                            <p:txEl>
                                              <p:pRg st="1" end="1"/>
                                            </p:txEl>
                                          </p:spTgt>
                                        </p:tgtEl>
                                        <p:attrNameLst>
                                          <p:attrName>ppt_x</p:attrName>
                                        </p:attrNameLst>
                                      </p:cBhvr>
                                    </p:anim>
                                    <p:anim from="(-#ppt_h/2)" to="(#ppt_y)" calcmode="lin" valueType="num">
                                      <p:cBhvr>
                                        <p:cTn id="16" dur="250" fill="hold">
                                          <p:stCondLst>
                                            <p:cond delay="0"/>
                                          </p:stCondLst>
                                        </p:cTn>
                                        <p:tgtEl>
                                          <p:spTgt spid="10">
                                            <p:txEl>
                                              <p:pRg st="1" end="1"/>
                                            </p:txEl>
                                          </p:spTgt>
                                        </p:tgtEl>
                                        <p:attrNameLst>
                                          <p:attrName>ppt_y</p:attrName>
                                        </p:attrNameLst>
                                      </p:cBhvr>
                                    </p:anim>
                                    <p:animRot by="21600000">
                                      <p:cBhvr>
                                        <p:cTn id="17" dur="250" fill="hold">
                                          <p:stCondLst>
                                            <p:cond delay="0"/>
                                          </p:stCondLst>
                                        </p:cTn>
                                        <p:tgtEl>
                                          <p:spTgt spid="10">
                                            <p:txEl>
                                              <p:pRg st="1" end="1"/>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1295400"/>
            <a:ext cx="8534400" cy="5842911"/>
          </a:xfrm>
          <a:prstGeom prst="rect">
            <a:avLst/>
          </a:prstGeom>
        </p:spPr>
      </p:pic>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9600" y="4822223"/>
            <a:ext cx="10287000" cy="2239888"/>
          </a:xfrm>
        </p:spPr>
      </p:pic>
      <p:sp>
        <p:nvSpPr>
          <p:cNvPr id="3" name="Title 2"/>
          <p:cNvSpPr>
            <a:spLocks noGrp="1"/>
          </p:cNvSpPr>
          <p:nvPr>
            <p:ph type="title"/>
          </p:nvPr>
        </p:nvSpPr>
        <p:spPr>
          <a:xfrm>
            <a:off x="419100" y="93009"/>
            <a:ext cx="8229600" cy="1252728"/>
          </a:xfrm>
        </p:spPr>
        <p:txBody>
          <a:bodyPr/>
          <a:lstStyle/>
          <a:p>
            <a:r>
              <a:rPr lang="en-GB" sz="6000" dirty="0" smtClean="0">
                <a:latin typeface="Times New Roman" panose="02020603050405020304" pitchFamily="18" charset="0"/>
                <a:cs typeface="Times New Roman" panose="02020603050405020304" pitchFamily="18" charset="0"/>
              </a:rPr>
              <a:t>Introduction</a:t>
            </a:r>
            <a:r>
              <a:rPr lang="en-GB" dirty="0" smtClean="0">
                <a:latin typeface="Chiller" pitchFamily="82" charset="0"/>
              </a:rPr>
              <a:t> </a:t>
            </a:r>
            <a:endParaRPr lang="en-US" dirty="0"/>
          </a:p>
        </p:txBody>
      </p:sp>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 name="TextBox 1"/>
          <p:cNvSpPr txBox="1"/>
          <p:nvPr/>
        </p:nvSpPr>
        <p:spPr>
          <a:xfrm>
            <a:off x="1524000" y="2286000"/>
            <a:ext cx="3352800" cy="2554545"/>
          </a:xfrm>
          <a:prstGeom prst="rect">
            <a:avLst/>
          </a:prstGeom>
          <a:noFill/>
        </p:spPr>
        <p:txBody>
          <a:bodyPr wrap="square" rtlCol="0">
            <a:spAutoFit/>
          </a:bodyPr>
          <a:lstStyle/>
          <a:p>
            <a:r>
              <a:rPr lang="en-US" sz="3200" dirty="0" smtClean="0">
                <a:solidFill>
                  <a:schemeClr val="bg1"/>
                </a:solidFill>
              </a:rPr>
              <a:t>* Mosquitoes</a:t>
            </a:r>
          </a:p>
          <a:p>
            <a:r>
              <a:rPr lang="en-GB" sz="3200" dirty="0" smtClean="0">
                <a:solidFill>
                  <a:schemeClr val="bg1"/>
                </a:solidFill>
              </a:rPr>
              <a:t>* </a:t>
            </a:r>
            <a:r>
              <a:rPr lang="en-US" sz="3200" dirty="0" smtClean="0">
                <a:solidFill>
                  <a:schemeClr val="bg1"/>
                </a:solidFill>
              </a:rPr>
              <a:t>Rats</a:t>
            </a:r>
          </a:p>
          <a:p>
            <a:r>
              <a:rPr lang="en-US" sz="3200" dirty="0" smtClean="0">
                <a:solidFill>
                  <a:schemeClr val="bg1"/>
                </a:solidFill>
              </a:rPr>
              <a:t>* Cockroaches</a:t>
            </a:r>
          </a:p>
          <a:p>
            <a:r>
              <a:rPr lang="en-GB" sz="3200" dirty="0" smtClean="0">
                <a:solidFill>
                  <a:schemeClr val="bg1"/>
                </a:solidFill>
              </a:rPr>
              <a:t>* </a:t>
            </a:r>
            <a:r>
              <a:rPr lang="en-US" sz="3200" dirty="0" smtClean="0">
                <a:solidFill>
                  <a:schemeClr val="bg1"/>
                </a:solidFill>
              </a:rPr>
              <a:t>Ticks</a:t>
            </a:r>
          </a:p>
          <a:p>
            <a:endParaRPr lang="en-US" sz="3200" dirty="0">
              <a:solidFill>
                <a:schemeClr val="bg1"/>
              </a:solidFill>
            </a:endParaRPr>
          </a:p>
        </p:txBody>
      </p:sp>
    </p:spTree>
    <p:extLst>
      <p:ext uri="{BB962C8B-B14F-4D97-AF65-F5344CB8AC3E}">
        <p14:creationId xmlns:p14="http://schemas.microsoft.com/office/powerpoint/2010/main" val="41425411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125" autoRev="1" fill="hold">
                                          <p:stCondLst>
                                            <p:cond delay="0"/>
                                          </p:stCondLst>
                                        </p:cTn>
                                        <p:tgtEl>
                                          <p:spTgt spid="2"/>
                                        </p:tgtEl>
                                        <p:attrNameLst>
                                          <p:attrName>ppt_w</p:attrName>
                                        </p:attrNameLst>
                                      </p:cBhvr>
                                    </p:anim>
                                    <p:anim by="(#ppt_w*0.50)" calcmode="lin" valueType="num">
                                      <p:cBhvr>
                                        <p:cTn id="8" dur="125" decel="50000" autoRev="1" fill="hold">
                                          <p:stCondLst>
                                            <p:cond delay="0"/>
                                          </p:stCondLst>
                                        </p:cTn>
                                        <p:tgtEl>
                                          <p:spTgt spid="2"/>
                                        </p:tgtEl>
                                        <p:attrNameLst>
                                          <p:attrName>ppt_x</p:attrName>
                                        </p:attrNameLst>
                                      </p:cBhvr>
                                    </p:anim>
                                    <p:anim from="(-#ppt_h/2)" to="(#ppt_y)" calcmode="lin" valueType="num">
                                      <p:cBhvr>
                                        <p:cTn id="9" dur="250" fill="hold">
                                          <p:stCondLst>
                                            <p:cond delay="0"/>
                                          </p:stCondLst>
                                        </p:cTn>
                                        <p:tgtEl>
                                          <p:spTgt spid="2"/>
                                        </p:tgtEl>
                                        <p:attrNameLst>
                                          <p:attrName>ppt_y</p:attrName>
                                        </p:attrNameLst>
                                      </p:cBhvr>
                                    </p:anim>
                                    <p:animRot by="21600000">
                                      <p:cBhvr>
                                        <p:cTn id="10" dur="25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1500" y="4694312"/>
            <a:ext cx="10287000" cy="2239888"/>
          </a:xfrm>
        </p:spPr>
      </p:pic>
      <p:sp>
        <p:nvSpPr>
          <p:cNvPr id="3" name="Title 2"/>
          <p:cNvSpPr>
            <a:spLocks noGrp="1"/>
          </p:cNvSpPr>
          <p:nvPr>
            <p:ph type="title"/>
          </p:nvPr>
        </p:nvSpPr>
        <p:spPr>
          <a:xfrm>
            <a:off x="457200" y="151800"/>
            <a:ext cx="8229600" cy="1252728"/>
          </a:xfrm>
        </p:spPr>
        <p:txBody>
          <a:bodyPr/>
          <a:lstStyle/>
          <a:p>
            <a:r>
              <a:rPr lang="en-GB" sz="6000" dirty="0" smtClean="0">
                <a:latin typeface="Times New Roman" panose="02020603050405020304" pitchFamily="18" charset="0"/>
                <a:cs typeface="Times New Roman" panose="02020603050405020304" pitchFamily="18" charset="0"/>
              </a:rPr>
              <a:t>Introduction</a:t>
            </a:r>
            <a:r>
              <a:rPr lang="en-GB" dirty="0" smtClean="0">
                <a:latin typeface="Chiller" pitchFamily="82" charset="0"/>
              </a:rPr>
              <a:t> </a:t>
            </a:r>
            <a:endParaRPr lang="en-US" dirty="0"/>
          </a:p>
        </p:txBody>
      </p:sp>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987770"/>
            <a:ext cx="7696200" cy="4592066"/>
          </a:xfrm>
          <a:prstGeom prst="rect">
            <a:avLst/>
          </a:prstGeom>
        </p:spPr>
      </p:pic>
      <p:sp>
        <p:nvSpPr>
          <p:cNvPr id="10" name="Rectangle 9"/>
          <p:cNvSpPr/>
          <p:nvPr/>
        </p:nvSpPr>
        <p:spPr>
          <a:xfrm>
            <a:off x="2590800" y="2587348"/>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5400" dirty="0" smtClean="0">
                <a:latin typeface="Times New Roman" panose="02020603050405020304" pitchFamily="18" charset="0"/>
                <a:cs typeface="Times New Roman" panose="02020603050405020304" pitchFamily="18" charset="0"/>
              </a:rPr>
              <a:t>What is pest control?</a:t>
            </a:r>
            <a:endParaRPr lang="en-US"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46741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0"/>
                                        </p:tgtEl>
                                        <p:attrNameLst>
                                          <p:attrName>style.visibility</p:attrName>
                                        </p:attrNameLst>
                                      </p:cBhvr>
                                      <p:to>
                                        <p:strVal val="visible"/>
                                      </p:to>
                                    </p:set>
                                    <p:anim by="(-#ppt_w*2)" calcmode="lin" valueType="num">
                                      <p:cBhvr rctx="PPT">
                                        <p:cTn id="7" dur="250" autoRev="1" fill="hold">
                                          <p:stCondLst>
                                            <p:cond delay="0"/>
                                          </p:stCondLst>
                                        </p:cTn>
                                        <p:tgtEl>
                                          <p:spTgt spid="10"/>
                                        </p:tgtEl>
                                        <p:attrNameLst>
                                          <p:attrName>ppt_w</p:attrName>
                                        </p:attrNameLst>
                                      </p:cBhvr>
                                    </p:anim>
                                    <p:anim by="(#ppt_w*0.50)" calcmode="lin" valueType="num">
                                      <p:cBhvr>
                                        <p:cTn id="8" dur="250" decel="50000" autoRev="1" fill="hold">
                                          <p:stCondLst>
                                            <p:cond delay="0"/>
                                          </p:stCondLst>
                                        </p:cTn>
                                        <p:tgtEl>
                                          <p:spTgt spid="10"/>
                                        </p:tgtEl>
                                        <p:attrNameLst>
                                          <p:attrName>ppt_x</p:attrName>
                                        </p:attrNameLst>
                                      </p:cBhvr>
                                    </p:anim>
                                    <p:anim from="(-#ppt_h/2)" to="(#ppt_y)" calcmode="lin" valueType="num">
                                      <p:cBhvr>
                                        <p:cTn id="9" dur="500" fill="hold">
                                          <p:stCondLst>
                                            <p:cond delay="0"/>
                                          </p:stCondLst>
                                        </p:cTn>
                                        <p:tgtEl>
                                          <p:spTgt spid="10"/>
                                        </p:tgtEl>
                                        <p:attrNameLst>
                                          <p:attrName>ppt_y</p:attrName>
                                        </p:attrNameLst>
                                      </p:cBhvr>
                                    </p:anim>
                                    <p:animRot by="21600000">
                                      <p:cBhvr>
                                        <p:cTn id="10" dur="500" fill="hold">
                                          <p:stCondLst>
                                            <p:cond delay="0"/>
                                          </p:stCondLst>
                                        </p:cTn>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4822223"/>
            <a:ext cx="10287000" cy="2239888"/>
          </a:xfrm>
        </p:spPr>
      </p:pic>
      <p:sp>
        <p:nvSpPr>
          <p:cNvPr id="8" name="Rectangle 7"/>
          <p:cNvSpPr/>
          <p:nvPr/>
        </p:nvSpPr>
        <p:spPr>
          <a:xfrm>
            <a:off x="1447800" y="2057400"/>
            <a:ext cx="4343400" cy="1524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 name="Rectangle 9"/>
          <p:cNvSpPr/>
          <p:nvPr/>
        </p:nvSpPr>
        <p:spPr>
          <a:xfrm>
            <a:off x="844550" y="1955579"/>
            <a:ext cx="5549900" cy="1752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7" name="Rectangle 6"/>
          <p:cNvSpPr/>
          <p:nvPr/>
        </p:nvSpPr>
        <p:spPr>
          <a:xfrm>
            <a:off x="1476375" y="2551695"/>
            <a:ext cx="7086600" cy="2743200"/>
          </a:xfrm>
          <a:prstGeom prst="rect">
            <a:avLst/>
          </a:prstGeom>
          <a:solidFill>
            <a:schemeClr val="accent5">
              <a:alpha val="50000"/>
            </a:schemeClr>
          </a:solidFill>
          <a:ln>
            <a:noFill/>
          </a:ln>
          <a:effectLst/>
          <a:scene3d>
            <a:camera prst="orthographicFront">
              <a:rot lat="0" lon="0" rev="0"/>
            </a:camera>
            <a:lightRig rig="contrasting" dir="t">
              <a:rot lat="0" lon="0" rev="7800000"/>
            </a:lightRig>
          </a:scene3d>
          <a:sp3d>
            <a:bevelT w="139700" h="139700"/>
          </a:sp3d>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3989020"/>
            <a:ext cx="1788826" cy="2716580"/>
          </a:xfrm>
          <a:prstGeom prst="rect">
            <a:avLst/>
          </a:prstGeom>
        </p:spPr>
      </p:pic>
      <p:sp>
        <p:nvSpPr>
          <p:cNvPr id="9" name="TextBox 8"/>
          <p:cNvSpPr txBox="1"/>
          <p:nvPr/>
        </p:nvSpPr>
        <p:spPr>
          <a:xfrm>
            <a:off x="1143000" y="2057400"/>
            <a:ext cx="184731" cy="461665"/>
          </a:xfrm>
          <a:prstGeom prst="rect">
            <a:avLst/>
          </a:prstGeom>
          <a:noFill/>
        </p:spPr>
        <p:txBody>
          <a:bodyPr wrap="none" rtlCol="0">
            <a:spAutoFit/>
          </a:bodyPr>
          <a:lstStyle/>
          <a:p>
            <a:endParaRPr lang="en-US" dirty="0"/>
          </a:p>
        </p:txBody>
      </p:sp>
      <p:sp>
        <p:nvSpPr>
          <p:cNvPr id="12" name="TextBox 11"/>
          <p:cNvSpPr txBox="1"/>
          <p:nvPr/>
        </p:nvSpPr>
        <p:spPr>
          <a:xfrm>
            <a:off x="1753250" y="3000812"/>
            <a:ext cx="6629400" cy="2677656"/>
          </a:xfrm>
          <a:prstGeom prst="rect">
            <a:avLst/>
          </a:prstGeom>
          <a:noFill/>
        </p:spPr>
        <p:txBody>
          <a:bodyPr wrap="square" rtlCol="0">
            <a:spAutoFit/>
          </a:bodyPr>
          <a:lstStyle/>
          <a:p>
            <a:pPr algn="ctr"/>
            <a:r>
              <a:rPr lang="en-GB" dirty="0"/>
              <a:t>Pest control is the process of controlling, managing, or removing undesirable insects and other pests from home</a:t>
            </a:r>
            <a:r>
              <a:rPr lang="en-GB" dirty="0" smtClean="0"/>
              <a:t>.</a:t>
            </a:r>
            <a:r>
              <a:rPr lang="en-GB" dirty="0"/>
              <a:t> The most common method of pest control is the use of </a:t>
            </a:r>
            <a:r>
              <a:rPr lang="en-GB" dirty="0" smtClean="0"/>
              <a:t>pesticides chemicals </a:t>
            </a:r>
            <a:r>
              <a:rPr lang="en-GB" dirty="0"/>
              <a:t>that either kill pests or inhibit their development.</a:t>
            </a:r>
            <a:endParaRPr lang="en-US" sz="5400" dirty="0"/>
          </a:p>
          <a:p>
            <a:endParaRPr lang="en-US" dirty="0">
              <a:ln w="0"/>
              <a:effectLst>
                <a:outerShdw blurRad="38100" dist="19050" dir="2700000" algn="tl" rotWithShape="0">
                  <a:schemeClr val="dk1">
                    <a:alpha val="40000"/>
                  </a:schemeClr>
                </a:outerShdw>
              </a:effectLst>
            </a:endParaRPr>
          </a:p>
          <a:p>
            <a:endParaRPr lang="en-US" dirty="0"/>
          </a:p>
        </p:txBody>
      </p:sp>
      <p:sp>
        <p:nvSpPr>
          <p:cNvPr id="5" name="Title 4"/>
          <p:cNvSpPr>
            <a:spLocks noGrp="1"/>
          </p:cNvSpPr>
          <p:nvPr>
            <p:ph type="title"/>
          </p:nvPr>
        </p:nvSpPr>
        <p:spPr/>
        <p:txBody>
          <a:bodyPr/>
          <a:lstStyle/>
          <a:p>
            <a:r>
              <a:rPr lang="en-GB" dirty="0"/>
              <a:t>Introduction</a:t>
            </a:r>
            <a:endParaRPr lang="en-US" dirty="0"/>
          </a:p>
        </p:txBody>
      </p:sp>
    </p:spTree>
    <p:extLst>
      <p:ext uri="{BB962C8B-B14F-4D97-AF65-F5344CB8AC3E}">
        <p14:creationId xmlns:p14="http://schemas.microsoft.com/office/powerpoint/2010/main" val="35805871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anim calcmode="lin" valueType="num">
                                      <p:cBhvr>
                                        <p:cTn id="14" dur="500" fill="hold"/>
                                        <p:tgtEl>
                                          <p:spTgt spid="12"/>
                                        </p:tgtEl>
                                        <p:attrNameLst>
                                          <p:attrName>ppt_x</p:attrName>
                                        </p:attrNameLst>
                                      </p:cBhvr>
                                      <p:tavLst>
                                        <p:tav tm="0">
                                          <p:val>
                                            <p:strVal val="#ppt_x"/>
                                          </p:val>
                                        </p:tav>
                                        <p:tav tm="100000">
                                          <p:val>
                                            <p:strVal val="#ppt_x"/>
                                          </p:val>
                                        </p:tav>
                                      </p:tavLst>
                                    </p:anim>
                                    <p:anim calcmode="lin" valueType="num">
                                      <p:cBhvr>
                                        <p:cTn id="15"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TM04033917[[fn=Berlin]]</Template>
  <TotalTime>25495</TotalTime>
  <Words>954</Words>
  <Application>Microsoft Office PowerPoint</Application>
  <PresentationFormat>On-screen Show (4:3)</PresentationFormat>
  <Paragraphs>148</Paragraphs>
  <Slides>28</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Arial Narrow</vt:lpstr>
      <vt:lpstr>Arial Unicode MS</vt:lpstr>
      <vt:lpstr>Candara</vt:lpstr>
      <vt:lpstr>Candara (Body)</vt:lpstr>
      <vt:lpstr>Chiller</vt:lpstr>
      <vt:lpstr>Comic Sans MS</vt:lpstr>
      <vt:lpstr>Symbol</vt:lpstr>
      <vt:lpstr>Times New Roman</vt:lpstr>
      <vt:lpstr>Wingdings</vt:lpstr>
      <vt:lpstr>Waveform</vt:lpstr>
      <vt:lpstr>Pest Control</vt:lpstr>
      <vt:lpstr>Submitted to</vt:lpstr>
      <vt:lpstr>Submitted by</vt:lpstr>
      <vt:lpstr>Why did we choose this topic?</vt:lpstr>
      <vt:lpstr>Introduction </vt:lpstr>
      <vt:lpstr>Introduction </vt:lpstr>
      <vt:lpstr>Introduction </vt:lpstr>
      <vt:lpstr>Introduction </vt:lpstr>
      <vt:lpstr>Introduction</vt:lpstr>
      <vt:lpstr>Introduction</vt:lpstr>
      <vt:lpstr>Types of pesticides</vt:lpstr>
      <vt:lpstr>Chemicals for pesticides</vt:lpstr>
      <vt:lpstr>Chemicals for pest control</vt:lpstr>
      <vt:lpstr>Chemicals for pest control</vt:lpstr>
      <vt:lpstr>Chemicals for pest control</vt:lpstr>
      <vt:lpstr>Chemicals for pest control</vt:lpstr>
      <vt:lpstr>Chemicals for pest control</vt:lpstr>
      <vt:lpstr>Chemicals for pest control</vt:lpstr>
      <vt:lpstr>Chemicals for pest control</vt:lpstr>
      <vt:lpstr>Chemicals for pest control</vt:lpstr>
      <vt:lpstr>Consumption of pesticides worldwide</vt:lpstr>
      <vt:lpstr>Necessity of pest control </vt:lpstr>
      <vt:lpstr>Necessity of pest control </vt:lpstr>
      <vt:lpstr>Necessity of pest control </vt:lpstr>
      <vt:lpstr>Disadvantages of pest control</vt:lpstr>
      <vt:lpstr>Disadvantages of pest control</vt:lpstr>
      <vt:lpstr>Disadvantages of pest control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Catherine Wissner</dc:creator>
  <cp:lastModifiedBy>B M Shahria Alam</cp:lastModifiedBy>
  <cp:revision>784</cp:revision>
  <cp:lastPrinted>2016-02-09T22:26:23Z</cp:lastPrinted>
  <dcterms:created xsi:type="dcterms:W3CDTF">1601-01-01T00:00:00Z</dcterms:created>
  <dcterms:modified xsi:type="dcterms:W3CDTF">2022-04-18T16:01:14Z</dcterms:modified>
</cp:coreProperties>
</file>