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5" r:id="rId4"/>
    <p:sldId id="263" r:id="rId5"/>
    <p:sldId id="264" r:id="rId6"/>
    <p:sldId id="258" r:id="rId7"/>
    <p:sldId id="262" r:id="rId8"/>
    <p:sldId id="260" r:id="rId9"/>
    <p:sldId id="261" r:id="rId10"/>
    <p:sldId id="259"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0" y="0"/>
            <a:ext cx="12192000" cy="4013735"/>
          </a:xfrm>
          <a:prstGeom prst="rect">
            <a:avLst/>
          </a:prstGeom>
          <a:solidFill>
            <a:srgbClr val="00206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90" name="Google Shape;90;p13"/>
          <p:cNvSpPr txBox="1"/>
          <p:nvPr/>
        </p:nvSpPr>
        <p:spPr>
          <a:xfrm>
            <a:off x="592725" y="2874900"/>
            <a:ext cx="10638600" cy="1107965"/>
          </a:xfrm>
          <a:prstGeom prst="rect">
            <a:avLst/>
          </a:prstGeom>
          <a:noFill/>
          <a:ln>
            <a:noFill/>
          </a:ln>
        </p:spPr>
        <p:txBody>
          <a:bodyPr spcFirstLastPara="1" wrap="square" lIns="91425" tIns="91425" rIns="91425" bIns="91425" anchor="t" anchorCtr="0">
            <a:spAutoFit/>
          </a:bodyPr>
          <a:lstStyle/>
          <a:p>
            <a:pPr lvl="0" algn="ctr"/>
            <a:r>
              <a:rPr lang="en-US" sz="6000" b="1" smtClean="0">
                <a:solidFill>
                  <a:schemeClr val="lt1"/>
                </a:solidFill>
                <a:latin typeface="Times New Roman"/>
                <a:ea typeface="Times New Roman"/>
                <a:cs typeface="Times New Roman"/>
                <a:sym typeface="Times New Roman"/>
              </a:rPr>
              <a:t>Selection </a:t>
            </a:r>
            <a:r>
              <a:rPr lang="en-US" sz="6000" b="1" dirty="0" smtClean="0">
                <a:solidFill>
                  <a:schemeClr val="lt1"/>
                </a:solidFill>
                <a:latin typeface="Times New Roman"/>
                <a:ea typeface="Times New Roman"/>
                <a:cs typeface="Times New Roman"/>
                <a:sym typeface="Times New Roman"/>
              </a:rPr>
              <a:t>Sort</a:t>
            </a:r>
            <a:endParaRPr sz="6000" b="1">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760396" y="943276"/>
            <a:ext cx="1052041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lt1"/>
                </a:solidFill>
                <a:latin typeface="Georgia"/>
                <a:ea typeface="Georgia"/>
                <a:cs typeface="Georgia"/>
                <a:sym typeface="Georgia"/>
              </a:rPr>
              <a:t>CSE 103 : Structured Programming </a:t>
            </a:r>
            <a:endParaRPr/>
          </a:p>
        </p:txBody>
      </p:sp>
      <p:sp>
        <p:nvSpPr>
          <p:cNvPr id="96" name="Google Shape;9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97" name="Google Shape;97;p14"/>
          <p:cNvSpPr/>
          <p:nvPr/>
        </p:nvSpPr>
        <p:spPr>
          <a:xfrm>
            <a:off x="0" y="-19251"/>
            <a:ext cx="12054254" cy="1311720"/>
          </a:xfrm>
          <a:prstGeom prst="rect">
            <a:avLst/>
          </a:prstGeom>
          <a:solidFill>
            <a:srgbClr val="00206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14"/>
          <p:cNvSpPr txBox="1"/>
          <p:nvPr/>
        </p:nvSpPr>
        <p:spPr>
          <a:xfrm>
            <a:off x="760396" y="588580"/>
            <a:ext cx="925950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smtClean="0">
                <a:solidFill>
                  <a:schemeClr val="lt1"/>
                </a:solidFill>
                <a:latin typeface="Times New Roman"/>
                <a:ea typeface="Times New Roman"/>
                <a:cs typeface="Times New Roman"/>
                <a:sym typeface="Times New Roman"/>
              </a:rPr>
              <a:t>Binary Search</a:t>
            </a:r>
            <a:endParaRPr sz="3200" b="1">
              <a:solidFill>
                <a:schemeClr val="lt1"/>
              </a:solidFill>
              <a:latin typeface="Times New Roman"/>
              <a:ea typeface="Times New Roman"/>
              <a:cs typeface="Times New Roman"/>
              <a:sym typeface="Times New Roman"/>
            </a:endParaRPr>
          </a:p>
        </p:txBody>
      </p:sp>
      <p:pic>
        <p:nvPicPr>
          <p:cNvPr id="8" name="Picture 7" descr="bePceUMnSG-binary_search_gif.gif"/>
          <p:cNvPicPr>
            <a:picLocks noChangeAspect="1"/>
          </p:cNvPicPr>
          <p:nvPr/>
        </p:nvPicPr>
        <p:blipFill>
          <a:blip r:embed="rId3"/>
          <a:stretch>
            <a:fillRect/>
          </a:stretch>
        </p:blipFill>
        <p:spPr>
          <a:xfrm>
            <a:off x="2026661" y="1979477"/>
            <a:ext cx="7362825" cy="38671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760396" y="943276"/>
            <a:ext cx="1052041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1"/>
                </a:solidFill>
                <a:latin typeface="Georgia"/>
                <a:ea typeface="Georgia"/>
                <a:cs typeface="Georgia"/>
                <a:sym typeface="Georgia"/>
              </a:rPr>
              <a:t>CSE 103 : Structured Programming </a:t>
            </a:r>
            <a:endParaRPr/>
          </a:p>
        </p:txBody>
      </p:sp>
      <p:sp>
        <p:nvSpPr>
          <p:cNvPr id="96" name="Google Shape;9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97" name="Google Shape;97;p14"/>
          <p:cNvSpPr/>
          <p:nvPr/>
        </p:nvSpPr>
        <p:spPr>
          <a:xfrm>
            <a:off x="0" y="-19251"/>
            <a:ext cx="12054254" cy="1311720"/>
          </a:xfrm>
          <a:prstGeom prst="rect">
            <a:avLst/>
          </a:prstGeom>
          <a:solidFill>
            <a:srgbClr val="00206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14"/>
          <p:cNvSpPr txBox="1"/>
          <p:nvPr/>
        </p:nvSpPr>
        <p:spPr>
          <a:xfrm>
            <a:off x="760396" y="588580"/>
            <a:ext cx="925950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smtClean="0">
                <a:solidFill>
                  <a:schemeClr val="lt1"/>
                </a:solidFill>
                <a:latin typeface="Times New Roman"/>
                <a:ea typeface="Times New Roman"/>
                <a:cs typeface="Times New Roman"/>
                <a:sym typeface="Times New Roman"/>
              </a:rPr>
              <a:t>Selection Sort</a:t>
            </a:r>
            <a:endParaRPr sz="3200" b="1">
              <a:solidFill>
                <a:schemeClr val="lt1"/>
              </a:solidFill>
              <a:latin typeface="Times New Roman"/>
              <a:ea typeface="Times New Roman"/>
              <a:cs typeface="Times New Roman"/>
              <a:sym typeface="Times New Roman"/>
            </a:endParaRPr>
          </a:p>
        </p:txBody>
      </p:sp>
      <p:sp>
        <p:nvSpPr>
          <p:cNvPr id="10" name="TextBox 9"/>
          <p:cNvSpPr txBox="1"/>
          <p:nvPr/>
        </p:nvSpPr>
        <p:spPr>
          <a:xfrm>
            <a:off x="374073" y="2092056"/>
            <a:ext cx="11651672" cy="2554545"/>
          </a:xfrm>
          <a:prstGeom prst="rect">
            <a:avLst/>
          </a:prstGeom>
          <a:noFill/>
        </p:spPr>
        <p:txBody>
          <a:bodyPr wrap="square" rtlCol="0">
            <a:spAutoFit/>
          </a:bodyPr>
          <a:lstStyle/>
          <a:p>
            <a:r>
              <a:rPr lang="en-US" sz="2000" b="1" i="1" dirty="0" smtClean="0"/>
              <a:t>Selection sort</a:t>
            </a:r>
            <a:r>
              <a:rPr lang="en-US" sz="2000" i="1" dirty="0" smtClean="0"/>
              <a:t> is a simple and efficient sorting algorithm that works by repeatedly selecting the smallest (or largest) element from the unsorted portion of the list and moving it to the sorted portion of the list. </a:t>
            </a:r>
            <a:endParaRPr lang="en-US" sz="2000" i="1" dirty="0" smtClean="0"/>
          </a:p>
          <a:p>
            <a:endParaRPr lang="en-US" sz="2000" i="1" dirty="0" smtClean="0"/>
          </a:p>
          <a:p>
            <a:endParaRPr lang="en-US" sz="2000" i="1" dirty="0" smtClean="0"/>
          </a:p>
          <a:p>
            <a:r>
              <a:rPr lang="en-US" sz="2000" dirty="0" smtClean="0"/>
              <a:t>The algorithm repeatedly selects the smallest (or largest) element from the unsorted portion of the list and swaps it with the first element of the unsorted part. This process is repeated for the remaining unsorted portion until the entire list is sorted. </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760396" y="943276"/>
            <a:ext cx="1052041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1"/>
                </a:solidFill>
                <a:latin typeface="Georgia"/>
                <a:ea typeface="Georgia"/>
                <a:cs typeface="Georgia"/>
                <a:sym typeface="Georgia"/>
              </a:rPr>
              <a:t>CSE 103 : Structured Programming </a:t>
            </a:r>
            <a:endParaRPr/>
          </a:p>
        </p:txBody>
      </p:sp>
      <p:sp>
        <p:nvSpPr>
          <p:cNvPr id="96" name="Google Shape;9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
        <p:nvSpPr>
          <p:cNvPr id="97" name="Google Shape;97;p14"/>
          <p:cNvSpPr/>
          <p:nvPr/>
        </p:nvSpPr>
        <p:spPr>
          <a:xfrm>
            <a:off x="0" y="-19251"/>
            <a:ext cx="12054254" cy="1311720"/>
          </a:xfrm>
          <a:prstGeom prst="rect">
            <a:avLst/>
          </a:prstGeom>
          <a:solidFill>
            <a:srgbClr val="00206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14"/>
          <p:cNvSpPr txBox="1"/>
          <p:nvPr/>
        </p:nvSpPr>
        <p:spPr>
          <a:xfrm>
            <a:off x="760396" y="588580"/>
            <a:ext cx="925950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smtClean="0">
                <a:solidFill>
                  <a:schemeClr val="lt1"/>
                </a:solidFill>
                <a:latin typeface="Times New Roman"/>
                <a:ea typeface="Times New Roman"/>
                <a:cs typeface="Times New Roman"/>
                <a:sym typeface="Times New Roman"/>
              </a:rPr>
              <a:t>Selection Sort</a:t>
            </a:r>
            <a:endParaRPr sz="3200" b="1">
              <a:solidFill>
                <a:schemeClr val="lt1"/>
              </a:solidFill>
              <a:latin typeface="Times New Roman"/>
              <a:ea typeface="Times New Roman"/>
              <a:cs typeface="Times New Roman"/>
              <a:sym typeface="Times New Roman"/>
            </a:endParaRPr>
          </a:p>
        </p:txBody>
      </p:sp>
      <p:pic>
        <p:nvPicPr>
          <p:cNvPr id="9" name="Picture 8" descr="1_H2bCd6eoIONJIUnG5Jm9sQ.gif"/>
          <p:cNvPicPr>
            <a:picLocks noChangeAspect="1"/>
          </p:cNvPicPr>
          <p:nvPr/>
        </p:nvPicPr>
        <p:blipFill>
          <a:blip r:embed="rId3"/>
          <a:stretch>
            <a:fillRect/>
          </a:stretch>
        </p:blipFill>
        <p:spPr>
          <a:xfrm>
            <a:off x="2793653" y="1947429"/>
            <a:ext cx="6355975" cy="362209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0" y="0"/>
            <a:ext cx="12192000" cy="4013735"/>
          </a:xfrm>
          <a:prstGeom prst="rect">
            <a:avLst/>
          </a:prstGeom>
          <a:solidFill>
            <a:srgbClr val="00206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
        <p:nvSpPr>
          <p:cNvPr id="90" name="Google Shape;90;p13"/>
          <p:cNvSpPr txBox="1"/>
          <p:nvPr/>
        </p:nvSpPr>
        <p:spPr>
          <a:xfrm>
            <a:off x="592725" y="2874900"/>
            <a:ext cx="10638600" cy="1107965"/>
          </a:xfrm>
          <a:prstGeom prst="rect">
            <a:avLst/>
          </a:prstGeom>
          <a:noFill/>
          <a:ln>
            <a:noFill/>
          </a:ln>
        </p:spPr>
        <p:txBody>
          <a:bodyPr spcFirstLastPara="1" wrap="square" lIns="91425" tIns="91425" rIns="91425" bIns="91425" anchor="t" anchorCtr="0">
            <a:spAutoFit/>
          </a:bodyPr>
          <a:lstStyle/>
          <a:p>
            <a:pPr lvl="0" algn="ctr"/>
            <a:r>
              <a:rPr lang="en-US" sz="6000" b="1" dirty="0" smtClean="0">
                <a:solidFill>
                  <a:schemeClr val="lt1"/>
                </a:solidFill>
                <a:latin typeface="Times New Roman"/>
                <a:ea typeface="Times New Roman"/>
                <a:cs typeface="Times New Roman"/>
                <a:sym typeface="Times New Roman"/>
              </a:rPr>
              <a:t>Linear search</a:t>
            </a:r>
            <a:endParaRPr sz="6000" b="1">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760396" y="943276"/>
            <a:ext cx="1052041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1"/>
                </a:solidFill>
                <a:latin typeface="Georgia"/>
                <a:ea typeface="Georgia"/>
                <a:cs typeface="Georgia"/>
                <a:sym typeface="Georgia"/>
              </a:rPr>
              <a:t>CSE 103 : Structured Programming </a:t>
            </a:r>
            <a:endParaRPr/>
          </a:p>
        </p:txBody>
      </p:sp>
      <p:sp>
        <p:nvSpPr>
          <p:cNvPr id="96" name="Google Shape;9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
        <p:nvSpPr>
          <p:cNvPr id="97" name="Google Shape;97;p14"/>
          <p:cNvSpPr/>
          <p:nvPr/>
        </p:nvSpPr>
        <p:spPr>
          <a:xfrm>
            <a:off x="0" y="-19251"/>
            <a:ext cx="12054254" cy="1311720"/>
          </a:xfrm>
          <a:prstGeom prst="rect">
            <a:avLst/>
          </a:prstGeom>
          <a:solidFill>
            <a:srgbClr val="00206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14"/>
          <p:cNvSpPr txBox="1"/>
          <p:nvPr/>
        </p:nvSpPr>
        <p:spPr>
          <a:xfrm>
            <a:off x="760396" y="588580"/>
            <a:ext cx="925950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smtClean="0">
                <a:solidFill>
                  <a:schemeClr val="lt1"/>
                </a:solidFill>
                <a:latin typeface="Times New Roman"/>
                <a:ea typeface="Times New Roman"/>
                <a:cs typeface="Times New Roman"/>
                <a:sym typeface="Times New Roman"/>
              </a:rPr>
              <a:t>Linear Search</a:t>
            </a:r>
            <a:endParaRPr sz="3200" b="1">
              <a:solidFill>
                <a:schemeClr val="lt1"/>
              </a:solidFill>
              <a:latin typeface="Times New Roman"/>
              <a:ea typeface="Times New Roman"/>
              <a:cs typeface="Times New Roman"/>
              <a:sym typeface="Times New Roman"/>
            </a:endParaRPr>
          </a:p>
        </p:txBody>
      </p:sp>
      <p:sp>
        <p:nvSpPr>
          <p:cNvPr id="8" name="TextBox 7"/>
          <p:cNvSpPr txBox="1"/>
          <p:nvPr/>
        </p:nvSpPr>
        <p:spPr>
          <a:xfrm>
            <a:off x="235525" y="2576994"/>
            <a:ext cx="11790219" cy="2308324"/>
          </a:xfrm>
          <a:prstGeom prst="rect">
            <a:avLst/>
          </a:prstGeom>
          <a:noFill/>
        </p:spPr>
        <p:txBody>
          <a:bodyPr wrap="square" rtlCol="0">
            <a:spAutoFit/>
          </a:bodyPr>
          <a:lstStyle/>
          <a:p>
            <a:r>
              <a:rPr lang="en-US" sz="2400" b="1" i="1" dirty="0" smtClean="0"/>
              <a:t>Linear Search</a:t>
            </a:r>
            <a:r>
              <a:rPr lang="en-US" sz="2400" i="1" dirty="0" smtClean="0"/>
              <a:t> is defined as a sequential </a:t>
            </a:r>
            <a:r>
              <a:rPr lang="en-US" sz="2400" i="1" dirty="0" smtClean="0"/>
              <a:t>search algorithm</a:t>
            </a:r>
            <a:r>
              <a:rPr lang="en-US" sz="2400" i="1" dirty="0" smtClean="0"/>
              <a:t> that starts at one end and goes through each element of a list until the desired element is found, otherwise the search continues till the end of the data set</a:t>
            </a:r>
            <a:r>
              <a:rPr lang="en-US" sz="2400" i="1" dirty="0" smtClean="0"/>
              <a:t>.</a:t>
            </a:r>
          </a:p>
          <a:p>
            <a:endParaRPr lang="en-US" sz="2400" i="1" dirty="0" smtClean="0"/>
          </a:p>
          <a:p>
            <a:endParaRPr lang="en-US" sz="2400" i="1" dirty="0" smtClean="0"/>
          </a:p>
          <a:p>
            <a:pPr algn="ctr"/>
            <a:r>
              <a:rPr lang="en-US" sz="2400" i="1" dirty="0" smtClean="0">
                <a:latin typeface="Source Code Pro ExtraLight" pitchFamily="49" charset="0"/>
                <a:ea typeface="Source Code Pro ExtraLight" pitchFamily="49" charset="0"/>
              </a:rPr>
              <a:t>“We can use it when the data is both sorted or unsorted.”</a:t>
            </a:r>
            <a:endParaRPr lang="en-US" sz="2400" i="1" dirty="0" smtClean="0">
              <a:latin typeface="Source Code Pro ExtraLight" pitchFamily="49" charset="0"/>
              <a:ea typeface="Source Code Pro ExtraLight"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760396" y="943276"/>
            <a:ext cx="1052041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lt1"/>
                </a:solidFill>
                <a:latin typeface="Georgia"/>
                <a:ea typeface="Georgia"/>
                <a:cs typeface="Georgia"/>
                <a:sym typeface="Georgia"/>
              </a:rPr>
              <a:t>CSE 103 : Structured Programming </a:t>
            </a:r>
            <a:endParaRPr/>
          </a:p>
        </p:txBody>
      </p:sp>
      <p:sp>
        <p:nvSpPr>
          <p:cNvPr id="96" name="Google Shape;9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97" name="Google Shape;97;p14"/>
          <p:cNvSpPr/>
          <p:nvPr/>
        </p:nvSpPr>
        <p:spPr>
          <a:xfrm>
            <a:off x="0" y="-19251"/>
            <a:ext cx="12054254" cy="1311720"/>
          </a:xfrm>
          <a:prstGeom prst="rect">
            <a:avLst/>
          </a:prstGeom>
          <a:solidFill>
            <a:srgbClr val="00206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14"/>
          <p:cNvSpPr txBox="1"/>
          <p:nvPr/>
        </p:nvSpPr>
        <p:spPr>
          <a:xfrm>
            <a:off x="760396" y="588580"/>
            <a:ext cx="925950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smtClean="0">
                <a:solidFill>
                  <a:schemeClr val="lt1"/>
                </a:solidFill>
                <a:latin typeface="Times New Roman"/>
                <a:ea typeface="Times New Roman"/>
                <a:cs typeface="Times New Roman"/>
                <a:sym typeface="Times New Roman"/>
              </a:rPr>
              <a:t>Linear Search</a:t>
            </a:r>
            <a:endParaRPr sz="3200" b="1">
              <a:solidFill>
                <a:schemeClr val="lt1"/>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1350606" y="1676399"/>
            <a:ext cx="8658871" cy="42533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760396" y="943276"/>
            <a:ext cx="1052041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lt1"/>
                </a:solidFill>
                <a:latin typeface="Georgia"/>
                <a:ea typeface="Georgia"/>
                <a:cs typeface="Georgia"/>
                <a:sym typeface="Georgia"/>
              </a:rPr>
              <a:t>CSE 103 : Structured Programming </a:t>
            </a:r>
            <a:endParaRPr/>
          </a:p>
        </p:txBody>
      </p:sp>
      <p:sp>
        <p:nvSpPr>
          <p:cNvPr id="96" name="Google Shape;9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97" name="Google Shape;97;p14"/>
          <p:cNvSpPr/>
          <p:nvPr/>
        </p:nvSpPr>
        <p:spPr>
          <a:xfrm>
            <a:off x="0" y="-19251"/>
            <a:ext cx="12054254" cy="1311720"/>
          </a:xfrm>
          <a:prstGeom prst="rect">
            <a:avLst/>
          </a:prstGeom>
          <a:solidFill>
            <a:srgbClr val="00206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14"/>
          <p:cNvSpPr txBox="1"/>
          <p:nvPr/>
        </p:nvSpPr>
        <p:spPr>
          <a:xfrm>
            <a:off x="760396" y="588580"/>
            <a:ext cx="925950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smtClean="0">
                <a:solidFill>
                  <a:schemeClr val="lt1"/>
                </a:solidFill>
                <a:latin typeface="Times New Roman"/>
                <a:ea typeface="Times New Roman"/>
                <a:cs typeface="Times New Roman"/>
                <a:sym typeface="Times New Roman"/>
              </a:rPr>
              <a:t>Linear Search</a:t>
            </a:r>
            <a:endParaRPr sz="3200" b="1">
              <a:solidFill>
                <a:schemeClr val="lt1"/>
              </a:solidFill>
              <a:latin typeface="Times New Roman"/>
              <a:ea typeface="Times New Roman"/>
              <a:cs typeface="Times New Roman"/>
              <a:sym typeface="Times New Roman"/>
            </a:endParaRPr>
          </a:p>
        </p:txBody>
      </p:sp>
      <p:pic>
        <p:nvPicPr>
          <p:cNvPr id="10" name="Picture 9" descr="linear-search1.gif"/>
          <p:cNvPicPr>
            <a:picLocks noChangeAspect="1"/>
          </p:cNvPicPr>
          <p:nvPr/>
        </p:nvPicPr>
        <p:blipFill>
          <a:blip r:embed="rId3"/>
          <a:stretch>
            <a:fillRect/>
          </a:stretch>
        </p:blipFill>
        <p:spPr>
          <a:xfrm>
            <a:off x="1496281" y="1633112"/>
            <a:ext cx="8513618" cy="47889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0" y="0"/>
            <a:ext cx="12192000" cy="4013735"/>
          </a:xfrm>
          <a:prstGeom prst="rect">
            <a:avLst/>
          </a:prstGeom>
          <a:solidFill>
            <a:srgbClr val="00206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90" name="Google Shape;90;p13"/>
          <p:cNvSpPr txBox="1"/>
          <p:nvPr/>
        </p:nvSpPr>
        <p:spPr>
          <a:xfrm>
            <a:off x="592725" y="2874900"/>
            <a:ext cx="10638600" cy="1107965"/>
          </a:xfrm>
          <a:prstGeom prst="rect">
            <a:avLst/>
          </a:prstGeom>
          <a:noFill/>
          <a:ln>
            <a:noFill/>
          </a:ln>
        </p:spPr>
        <p:txBody>
          <a:bodyPr spcFirstLastPara="1" wrap="square" lIns="91425" tIns="91425" rIns="91425" bIns="91425" anchor="t" anchorCtr="0">
            <a:spAutoFit/>
          </a:bodyPr>
          <a:lstStyle/>
          <a:p>
            <a:pPr lvl="0" algn="ctr"/>
            <a:r>
              <a:rPr lang="en-US" sz="6000" b="1" dirty="0" smtClean="0">
                <a:solidFill>
                  <a:schemeClr val="lt1"/>
                </a:solidFill>
                <a:latin typeface="Times New Roman"/>
                <a:ea typeface="Times New Roman"/>
                <a:cs typeface="Times New Roman"/>
                <a:sym typeface="Times New Roman"/>
              </a:rPr>
              <a:t>Binary </a:t>
            </a:r>
            <a:r>
              <a:rPr lang="en-US" sz="6000" b="1" dirty="0" smtClean="0">
                <a:solidFill>
                  <a:schemeClr val="lt1"/>
                </a:solidFill>
                <a:latin typeface="Times New Roman"/>
                <a:ea typeface="Times New Roman"/>
                <a:cs typeface="Times New Roman"/>
                <a:sym typeface="Times New Roman"/>
              </a:rPr>
              <a:t>search</a:t>
            </a:r>
            <a:endParaRPr sz="6000" b="1">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760396" y="943276"/>
            <a:ext cx="1052041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lt1"/>
                </a:solidFill>
                <a:latin typeface="Georgia"/>
                <a:ea typeface="Georgia"/>
                <a:cs typeface="Georgia"/>
                <a:sym typeface="Georgia"/>
              </a:rPr>
              <a:t>CSE 103 : Structured Programming </a:t>
            </a:r>
            <a:endParaRPr/>
          </a:p>
        </p:txBody>
      </p:sp>
      <p:sp>
        <p:nvSpPr>
          <p:cNvPr id="96" name="Google Shape;9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97" name="Google Shape;97;p14"/>
          <p:cNvSpPr/>
          <p:nvPr/>
        </p:nvSpPr>
        <p:spPr>
          <a:xfrm>
            <a:off x="0" y="-19251"/>
            <a:ext cx="12054254" cy="1311720"/>
          </a:xfrm>
          <a:prstGeom prst="rect">
            <a:avLst/>
          </a:prstGeom>
          <a:solidFill>
            <a:srgbClr val="00206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14"/>
          <p:cNvSpPr txBox="1"/>
          <p:nvPr/>
        </p:nvSpPr>
        <p:spPr>
          <a:xfrm>
            <a:off x="760396" y="588580"/>
            <a:ext cx="925950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smtClean="0">
                <a:solidFill>
                  <a:schemeClr val="lt1"/>
                </a:solidFill>
                <a:latin typeface="Times New Roman"/>
                <a:ea typeface="Times New Roman"/>
                <a:cs typeface="Times New Roman"/>
                <a:sym typeface="Times New Roman"/>
              </a:rPr>
              <a:t>Linear Search</a:t>
            </a:r>
            <a:endParaRPr sz="3200" b="1">
              <a:solidFill>
                <a:schemeClr val="lt1"/>
              </a:solidFill>
              <a:latin typeface="Times New Roman"/>
              <a:ea typeface="Times New Roman"/>
              <a:cs typeface="Times New Roman"/>
              <a:sym typeface="Times New Roman"/>
            </a:endParaRPr>
          </a:p>
        </p:txBody>
      </p:sp>
      <p:sp>
        <p:nvSpPr>
          <p:cNvPr id="7" name="TextBox 6"/>
          <p:cNvSpPr txBox="1"/>
          <p:nvPr/>
        </p:nvSpPr>
        <p:spPr>
          <a:xfrm>
            <a:off x="817418" y="2119710"/>
            <a:ext cx="10307782" cy="1569660"/>
          </a:xfrm>
          <a:prstGeom prst="rect">
            <a:avLst/>
          </a:prstGeom>
          <a:noFill/>
        </p:spPr>
        <p:txBody>
          <a:bodyPr wrap="square" rtlCol="0">
            <a:spAutoFit/>
          </a:bodyPr>
          <a:lstStyle/>
          <a:p>
            <a:r>
              <a:rPr lang="en-US" sz="3200" dirty="0" smtClean="0"/>
              <a:t>Binary Search is defined as a searching algorithm used in a </a:t>
            </a:r>
            <a:r>
              <a:rPr lang="en-US" sz="3200" b="1" dirty="0" smtClean="0"/>
              <a:t>sorted array</a:t>
            </a:r>
            <a:r>
              <a:rPr lang="en-US" sz="3200" dirty="0" smtClean="0"/>
              <a:t> by repeatedly dividing the search interval in half.</a:t>
            </a: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71</Words>
  <Application>Microsoft Office PowerPoint</Application>
  <PresentationFormat>Custom</PresentationFormat>
  <Paragraphs>36</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Afridi Sabbir</dc:creator>
  <cp:lastModifiedBy>Afridi Sabbir</cp:lastModifiedBy>
  <cp:revision>11</cp:revision>
  <dcterms:modified xsi:type="dcterms:W3CDTF">2023-06-11T16:38:19Z</dcterms:modified>
</cp:coreProperties>
</file>