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Constantia"/>
      <p:regular r:id="rId29"/>
      <p:bold r:id="rId30"/>
      <p:italic r:id="rId31"/>
      <p:boldItalic r:id="rId32"/>
    </p:embeddedFont>
    <p:embeddedFont>
      <p:font typeface="Noto Sans Symbols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nstanti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nstantia-italic.fntdata"/><Relationship Id="rId30" Type="http://schemas.openxmlformats.org/officeDocument/2006/relationships/font" Target="fonts/Constantia-bold.fntdata"/><Relationship Id="rId11" Type="http://schemas.openxmlformats.org/officeDocument/2006/relationships/slide" Target="slides/slide6.xml"/><Relationship Id="rId33" Type="http://schemas.openxmlformats.org/officeDocument/2006/relationships/font" Target="fonts/NotoSansSymbols-regular.fntdata"/><Relationship Id="rId10" Type="http://schemas.openxmlformats.org/officeDocument/2006/relationships/slide" Target="slides/slide5.xml"/><Relationship Id="rId32" Type="http://schemas.openxmlformats.org/officeDocument/2006/relationships/font" Target="fonts/Constanti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NotoSansSymbol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3"/>
          <p:cNvSpPr txBox="1"/>
          <p:nvPr>
            <p:ph idx="4294967295" type="ctrTitle"/>
          </p:nvPr>
        </p:nvSpPr>
        <p:spPr>
          <a:xfrm>
            <a:off x="0" y="838200"/>
            <a:ext cx="9144000" cy="2751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CSE 350</a:t>
            </a:r>
            <a:br>
              <a:rPr b="1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Communication  </a:t>
            </a:r>
            <a:br>
              <a:rPr b="0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54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242333" y="3352800"/>
            <a:ext cx="6705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:Digital Transmission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612648" y="329610"/>
            <a:ext cx="7845552" cy="58991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457200" y="533401"/>
            <a:ext cx="8229600" cy="548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612648" y="457201"/>
            <a:ext cx="8226552" cy="5562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457200" y="533400"/>
            <a:ext cx="8229599" cy="55626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304800" y="457201"/>
            <a:ext cx="8686800" cy="5562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27"/>
          <p:cNvSpPr/>
          <p:nvPr/>
        </p:nvSpPr>
        <p:spPr>
          <a:xfrm>
            <a:off x="612648" y="457200"/>
            <a:ext cx="8378952" cy="55626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94" name="Google Shape;194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28"/>
          <p:cNvSpPr txBox="1"/>
          <p:nvPr/>
        </p:nvSpPr>
        <p:spPr>
          <a:xfrm>
            <a:off x="2649537" y="436880"/>
            <a:ext cx="3844925" cy="5740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Transmission Modes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914400" y="1828800"/>
            <a:ext cx="7342174" cy="30503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02" name="Google Shape;202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29"/>
          <p:cNvSpPr txBox="1"/>
          <p:nvPr/>
        </p:nvSpPr>
        <p:spPr>
          <a:xfrm>
            <a:off x="2573337" y="436880"/>
            <a:ext cx="3997325" cy="5740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Parallel Transmission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764540" y="1577975"/>
            <a:ext cx="677799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8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n wires to send n bits at one time synchronously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Advantage: speed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Disadvantage: cost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Limited to short distances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9"/>
          <p:cNvSpPr/>
          <p:nvPr/>
        </p:nvSpPr>
        <p:spPr>
          <a:xfrm>
            <a:off x="1066800" y="3429000"/>
            <a:ext cx="6934009" cy="23621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2738120" y="436880"/>
            <a:ext cx="3667760" cy="5740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Serial Transmission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762000" y="1309158"/>
            <a:ext cx="7265670" cy="163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8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communication channel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Advantage: reduced cost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Parallel/serial converter is required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ways: asynchronous, synchronous, or isochronous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1143000" y="3352800"/>
            <a:ext cx="6629196" cy="25907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20" name="Google Shape;220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31"/>
          <p:cNvSpPr txBox="1"/>
          <p:nvPr/>
        </p:nvSpPr>
        <p:spPr>
          <a:xfrm>
            <a:off x="2075053" y="568960"/>
            <a:ext cx="5243195" cy="5740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Asynchronous Transmission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914400" y="1399588"/>
            <a:ext cx="6186805" cy="203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8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bit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(0) and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 bits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(1s)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gap between two bytes: idle state or stop bits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means asynchronous at byte level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still be synchronized at bit level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 for low-speed communications (terminal)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930215" y="3694406"/>
            <a:ext cx="7662951" cy="22815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610372" y="533400"/>
            <a:ext cx="8076427" cy="5334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29" name="Google Shape;229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32"/>
          <p:cNvSpPr txBox="1"/>
          <p:nvPr/>
        </p:nvSpPr>
        <p:spPr>
          <a:xfrm>
            <a:off x="2077720" y="436880"/>
            <a:ext cx="4988560" cy="5740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Synchronous Transmission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2"/>
          <p:cNvSpPr txBox="1"/>
          <p:nvPr/>
        </p:nvSpPr>
        <p:spPr>
          <a:xfrm>
            <a:off x="794529" y="1524000"/>
            <a:ext cx="6294755" cy="2038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8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stream is combined into “frames”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sequence of 1/0 between frames: No gap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Timing is important in midstream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 synchronization in the data link layer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Advantage: speed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high-speed transmission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32"/>
          <p:cNvSpPr/>
          <p:nvPr/>
        </p:nvSpPr>
        <p:spPr>
          <a:xfrm>
            <a:off x="900137" y="4013199"/>
            <a:ext cx="7469162" cy="16541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38" name="Google Shape;238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33"/>
          <p:cNvSpPr txBox="1"/>
          <p:nvPr/>
        </p:nvSpPr>
        <p:spPr>
          <a:xfrm>
            <a:off x="2077720" y="505653"/>
            <a:ext cx="4988560" cy="5052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Asynchronous vs Synchronous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676400"/>
            <a:ext cx="857615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46" name="Google Shape;246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34"/>
          <p:cNvSpPr txBox="1"/>
          <p:nvPr/>
        </p:nvSpPr>
        <p:spPr>
          <a:xfrm>
            <a:off x="2077720" y="505653"/>
            <a:ext cx="4988560" cy="5052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Isochronous Transmission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794529" y="1524000"/>
            <a:ext cx="6294755" cy="1972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8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real time audio &amp; video, in which uneven delays between frames are not acceptable, synchronous transmission fails  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arrives at a fixed 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 TV image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9" name="Google Shape;24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496976"/>
            <a:ext cx="732472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55" name="Google Shape;255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35"/>
          <p:cNvSpPr txBox="1"/>
          <p:nvPr/>
        </p:nvSpPr>
        <p:spPr>
          <a:xfrm>
            <a:off x="2514600" y="2743200"/>
            <a:ext cx="6294755" cy="9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304800" y="457200"/>
            <a:ext cx="8229600" cy="5562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304800" y="533400"/>
            <a:ext cx="8534400" cy="5638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612648" y="609600"/>
            <a:ext cx="8512302" cy="57710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685800" y="533400"/>
            <a:ext cx="7845552" cy="58229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612648" y="533400"/>
            <a:ext cx="8074152" cy="5334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762000" y="533400"/>
            <a:ext cx="7924800" cy="55626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612648" y="533400"/>
            <a:ext cx="7845552" cy="5562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