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7.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5" r:id="rId2"/>
    <p:sldId id="257" r:id="rId3"/>
    <p:sldId id="273" r:id="rId4"/>
    <p:sldId id="276" r:id="rId5"/>
    <p:sldId id="277" r:id="rId6"/>
    <p:sldId id="279" r:id="rId7"/>
    <p:sldId id="278" r:id="rId8"/>
    <p:sldId id="263" r:id="rId9"/>
    <p:sldId id="265" r:id="rId10"/>
    <p:sldId id="280"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D5E6"/>
    <a:srgbClr val="D3E8F0"/>
    <a:srgbClr val="F0F5F9"/>
    <a:srgbClr val="1F87B5"/>
    <a:srgbClr val="015994"/>
    <a:srgbClr val="BDEDE1"/>
    <a:srgbClr val="B6C2D2"/>
    <a:srgbClr val="DEDEE0"/>
    <a:srgbClr val="60D8E6"/>
    <a:srgbClr val="B8B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34" autoAdjust="0"/>
    <p:restoredTop sz="94660"/>
  </p:normalViewPr>
  <p:slideViewPr>
    <p:cSldViewPr snapToGrid="0">
      <p:cViewPr varScale="1">
        <p:scale>
          <a:sx n="148" d="100"/>
          <a:sy n="148" d="100"/>
        </p:scale>
        <p:origin x="21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A57BA-8E61-4252-B708-C602DE0605EB}" type="datetimeFigureOut">
              <a:rPr lang="en-US" smtClean="0"/>
              <a:t>1/23/25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2A12A-E0AF-4282-BA9C-535BBE253374}" type="slidenum">
              <a:rPr lang="en-US" smtClean="0"/>
              <a:t>‹#›</a:t>
            </a:fld>
            <a:endParaRPr lang="en-US"/>
          </a:p>
        </p:txBody>
      </p:sp>
    </p:spTree>
    <p:extLst>
      <p:ext uri="{BB962C8B-B14F-4D97-AF65-F5344CB8AC3E}">
        <p14:creationId xmlns:p14="http://schemas.microsoft.com/office/powerpoint/2010/main" val="392412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22CF-DE8A-4AB6-B16D-2C43792CE6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A3C0B4-F0D1-46BA-ACAE-B19858DDF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D84655-D38C-4BA0-928B-37D38064EFE5}"/>
              </a:ext>
            </a:extLst>
          </p:cNvPr>
          <p:cNvSpPr>
            <a:spLocks noGrp="1"/>
          </p:cNvSpPr>
          <p:nvPr>
            <p:ph type="dt" sz="half" idx="10"/>
          </p:nvPr>
        </p:nvSpPr>
        <p:spPr/>
        <p:txBody>
          <a:bodyPr/>
          <a:lstStyle/>
          <a:p>
            <a:fld id="{FB851A2F-BC80-4216-8902-D33909F6CA01}" type="datetime1">
              <a:rPr lang="en-US" smtClean="0"/>
              <a:t>1/23/25</a:t>
            </a:fld>
            <a:endParaRPr lang="en-US"/>
          </a:p>
        </p:txBody>
      </p:sp>
      <p:sp>
        <p:nvSpPr>
          <p:cNvPr id="5" name="Footer Placeholder 4">
            <a:extLst>
              <a:ext uri="{FF2B5EF4-FFF2-40B4-BE49-F238E27FC236}">
                <a16:creationId xmlns:a16="http://schemas.microsoft.com/office/drawing/2014/main" id="{9D251BFD-715E-4AD8-A4F1-1B3FB7BAA1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E363E9-87A8-49A2-8BA6-32351CD17AAA}"/>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1082356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1680-E0FA-4D8E-A3FB-163EA75E8C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B939EDF-3E04-47D3-9919-E8FFF47686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35A83-9280-4393-A4F5-EA4F90C39227}"/>
              </a:ext>
            </a:extLst>
          </p:cNvPr>
          <p:cNvSpPr>
            <a:spLocks noGrp="1"/>
          </p:cNvSpPr>
          <p:nvPr>
            <p:ph type="dt" sz="half" idx="10"/>
          </p:nvPr>
        </p:nvSpPr>
        <p:spPr/>
        <p:txBody>
          <a:bodyPr/>
          <a:lstStyle/>
          <a:p>
            <a:fld id="{184E0820-307F-498D-9F3F-2D69B8E9CCEB}" type="datetime1">
              <a:rPr lang="en-US" smtClean="0"/>
              <a:t>1/23/25</a:t>
            </a:fld>
            <a:endParaRPr lang="en-US"/>
          </a:p>
        </p:txBody>
      </p:sp>
      <p:sp>
        <p:nvSpPr>
          <p:cNvPr id="5" name="Footer Placeholder 4">
            <a:extLst>
              <a:ext uri="{FF2B5EF4-FFF2-40B4-BE49-F238E27FC236}">
                <a16:creationId xmlns:a16="http://schemas.microsoft.com/office/drawing/2014/main" id="{0A36BBE8-9834-496E-8661-E19E6335A4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50C174-EBA5-480D-B385-D4CA6FE0A0D8}"/>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1129606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0AF7B-E0D6-4BE4-B589-37F5528642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316E23-5B36-49B0-B971-204AFE0018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7970E-1363-48CA-833B-A0F388F1228C}"/>
              </a:ext>
            </a:extLst>
          </p:cNvPr>
          <p:cNvSpPr>
            <a:spLocks noGrp="1"/>
          </p:cNvSpPr>
          <p:nvPr>
            <p:ph type="dt" sz="half" idx="10"/>
          </p:nvPr>
        </p:nvSpPr>
        <p:spPr/>
        <p:txBody>
          <a:bodyPr/>
          <a:lstStyle/>
          <a:p>
            <a:fld id="{ADB1829F-33BE-42B2-BDA9-5FADEDDBE32D}" type="datetime1">
              <a:rPr lang="en-US" smtClean="0"/>
              <a:t>1/23/25</a:t>
            </a:fld>
            <a:endParaRPr lang="en-US"/>
          </a:p>
        </p:txBody>
      </p:sp>
      <p:sp>
        <p:nvSpPr>
          <p:cNvPr id="5" name="Footer Placeholder 4">
            <a:extLst>
              <a:ext uri="{FF2B5EF4-FFF2-40B4-BE49-F238E27FC236}">
                <a16:creationId xmlns:a16="http://schemas.microsoft.com/office/drawing/2014/main" id="{EBD55522-3B17-453B-B261-0AC35F035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36C67-6EA2-46FA-8C5E-E20E05359ED3}"/>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272585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626BE-F60D-45AA-B77F-386F83A3A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DF698F-1465-485D-93B4-7532488636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BEF46-F437-4687-BF1E-A856F218A0E9}"/>
              </a:ext>
            </a:extLst>
          </p:cNvPr>
          <p:cNvSpPr>
            <a:spLocks noGrp="1"/>
          </p:cNvSpPr>
          <p:nvPr>
            <p:ph type="dt" sz="half" idx="10"/>
          </p:nvPr>
        </p:nvSpPr>
        <p:spPr/>
        <p:txBody>
          <a:bodyPr/>
          <a:lstStyle/>
          <a:p>
            <a:fld id="{C89C4CFE-3F0B-457F-AACB-129FE291230B}" type="datetime1">
              <a:rPr lang="en-US" smtClean="0"/>
              <a:t>1/23/25</a:t>
            </a:fld>
            <a:endParaRPr lang="en-US"/>
          </a:p>
        </p:txBody>
      </p:sp>
      <p:sp>
        <p:nvSpPr>
          <p:cNvPr id="5" name="Footer Placeholder 4">
            <a:extLst>
              <a:ext uri="{FF2B5EF4-FFF2-40B4-BE49-F238E27FC236}">
                <a16:creationId xmlns:a16="http://schemas.microsoft.com/office/drawing/2014/main" id="{7AB9398F-8AD7-4E87-9361-0C78DABC57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69B465-96D8-465D-A06E-3316AE30983A}"/>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3589822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7775-FDEC-44DC-8D19-86436118A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C5BF9E-E94D-49E0-B0B9-DD45C368FF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A250E0-CA13-4A4F-B3D4-2F066C654F64}"/>
              </a:ext>
            </a:extLst>
          </p:cNvPr>
          <p:cNvSpPr>
            <a:spLocks noGrp="1"/>
          </p:cNvSpPr>
          <p:nvPr>
            <p:ph type="dt" sz="half" idx="10"/>
          </p:nvPr>
        </p:nvSpPr>
        <p:spPr/>
        <p:txBody>
          <a:bodyPr/>
          <a:lstStyle/>
          <a:p>
            <a:fld id="{9320CFE5-A27A-44A5-B5EE-696475D1E05C}" type="datetime1">
              <a:rPr lang="en-US" smtClean="0"/>
              <a:t>1/23/25</a:t>
            </a:fld>
            <a:endParaRPr lang="en-US"/>
          </a:p>
        </p:txBody>
      </p:sp>
      <p:sp>
        <p:nvSpPr>
          <p:cNvPr id="5" name="Footer Placeholder 4">
            <a:extLst>
              <a:ext uri="{FF2B5EF4-FFF2-40B4-BE49-F238E27FC236}">
                <a16:creationId xmlns:a16="http://schemas.microsoft.com/office/drawing/2014/main" id="{D7DC79CA-7D04-4B14-8556-2E2B15096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69D68-4A39-4A7A-B056-9E6CF55D9328}"/>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1513604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99D6-CFD8-4698-A2DC-DEF587D23E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B98F3-9FAC-4F2F-9867-E012372858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09273-6BC0-4A9C-B334-91B329B51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0189D3-975B-4EDF-9DEF-727486430AFE}"/>
              </a:ext>
            </a:extLst>
          </p:cNvPr>
          <p:cNvSpPr>
            <a:spLocks noGrp="1"/>
          </p:cNvSpPr>
          <p:nvPr>
            <p:ph type="dt" sz="half" idx="10"/>
          </p:nvPr>
        </p:nvSpPr>
        <p:spPr/>
        <p:txBody>
          <a:bodyPr/>
          <a:lstStyle/>
          <a:p>
            <a:fld id="{91771824-88BB-437B-B4B7-FF57595B5F2F}" type="datetime1">
              <a:rPr lang="en-US" smtClean="0"/>
              <a:t>1/23/25</a:t>
            </a:fld>
            <a:endParaRPr lang="en-US"/>
          </a:p>
        </p:txBody>
      </p:sp>
      <p:sp>
        <p:nvSpPr>
          <p:cNvPr id="6" name="Footer Placeholder 5">
            <a:extLst>
              <a:ext uri="{FF2B5EF4-FFF2-40B4-BE49-F238E27FC236}">
                <a16:creationId xmlns:a16="http://schemas.microsoft.com/office/drawing/2014/main" id="{147F9402-94AF-4C4D-9CBA-A64615B4D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A8292-832B-430F-8519-65FCA63DD8B2}"/>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190837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8F33-36AD-486C-AB44-1C2DCE3C59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3BA1B5-044C-47EA-84F6-4CD7B3E09A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6F63D7-33F2-4DF0-9CA1-36345C0C5A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458EE6-2F90-4821-9A4D-5DD08A09CB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C0CC9B-34BB-449C-A4F2-93CECBB02F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7829AE-96FA-4D9B-8277-7586BA5EEB75}"/>
              </a:ext>
            </a:extLst>
          </p:cNvPr>
          <p:cNvSpPr>
            <a:spLocks noGrp="1"/>
          </p:cNvSpPr>
          <p:nvPr>
            <p:ph type="dt" sz="half" idx="10"/>
          </p:nvPr>
        </p:nvSpPr>
        <p:spPr/>
        <p:txBody>
          <a:bodyPr/>
          <a:lstStyle/>
          <a:p>
            <a:fld id="{D14D384B-7EDE-494E-9D02-F2243670EFB9}" type="datetime1">
              <a:rPr lang="en-US" smtClean="0"/>
              <a:t>1/23/25</a:t>
            </a:fld>
            <a:endParaRPr lang="en-US"/>
          </a:p>
        </p:txBody>
      </p:sp>
      <p:sp>
        <p:nvSpPr>
          <p:cNvPr id="8" name="Footer Placeholder 7">
            <a:extLst>
              <a:ext uri="{FF2B5EF4-FFF2-40B4-BE49-F238E27FC236}">
                <a16:creationId xmlns:a16="http://schemas.microsoft.com/office/drawing/2014/main" id="{620A8A0D-E813-4947-9259-B04349C475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B9FF9B-BC74-49AE-B168-18270E3E0461}"/>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101135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BE53E-162C-4034-8311-7F8289DB0B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7FFC21-E1CE-4AD5-B549-8B1FA41D489C}"/>
              </a:ext>
            </a:extLst>
          </p:cNvPr>
          <p:cNvSpPr>
            <a:spLocks noGrp="1"/>
          </p:cNvSpPr>
          <p:nvPr>
            <p:ph type="dt" sz="half" idx="10"/>
          </p:nvPr>
        </p:nvSpPr>
        <p:spPr/>
        <p:txBody>
          <a:bodyPr/>
          <a:lstStyle/>
          <a:p>
            <a:fld id="{7A6D90E7-C548-4FF9-9F7F-97039A71E891}" type="datetime1">
              <a:rPr lang="en-US" smtClean="0"/>
              <a:t>1/23/25</a:t>
            </a:fld>
            <a:endParaRPr lang="en-US"/>
          </a:p>
        </p:txBody>
      </p:sp>
      <p:sp>
        <p:nvSpPr>
          <p:cNvPr id="4" name="Footer Placeholder 3">
            <a:extLst>
              <a:ext uri="{FF2B5EF4-FFF2-40B4-BE49-F238E27FC236}">
                <a16:creationId xmlns:a16="http://schemas.microsoft.com/office/drawing/2014/main" id="{4FEEF812-4588-4010-B7B8-2FFB89330E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329C5F-1E99-422B-9862-ACDDE30CBC76}"/>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1309672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F91BDA-80B1-4BB0-96B6-4A1E3CDDF656}"/>
              </a:ext>
            </a:extLst>
          </p:cNvPr>
          <p:cNvSpPr>
            <a:spLocks noGrp="1"/>
          </p:cNvSpPr>
          <p:nvPr>
            <p:ph type="dt" sz="half" idx="10"/>
          </p:nvPr>
        </p:nvSpPr>
        <p:spPr/>
        <p:txBody>
          <a:bodyPr/>
          <a:lstStyle/>
          <a:p>
            <a:fld id="{3C106A54-A645-40DC-851D-3418E9CDC876}" type="datetime1">
              <a:rPr lang="en-US" smtClean="0"/>
              <a:t>1/23/25</a:t>
            </a:fld>
            <a:endParaRPr lang="en-US"/>
          </a:p>
        </p:txBody>
      </p:sp>
      <p:sp>
        <p:nvSpPr>
          <p:cNvPr id="3" name="Footer Placeholder 2">
            <a:extLst>
              <a:ext uri="{FF2B5EF4-FFF2-40B4-BE49-F238E27FC236}">
                <a16:creationId xmlns:a16="http://schemas.microsoft.com/office/drawing/2014/main" id="{B1BF8462-361E-48AE-AD06-F777B57B3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8AF88F-2877-4665-9271-69D1B9F0DA9D}"/>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2895277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BCF19-72DE-41D1-8324-91C59C51E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87A3B2-73A5-4696-9AB8-4F3BDDAF3A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5A3053-7F61-430D-A1FD-4C536294D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F92390-13A0-44CB-8163-85973C56C04E}"/>
              </a:ext>
            </a:extLst>
          </p:cNvPr>
          <p:cNvSpPr>
            <a:spLocks noGrp="1"/>
          </p:cNvSpPr>
          <p:nvPr>
            <p:ph type="dt" sz="half" idx="10"/>
          </p:nvPr>
        </p:nvSpPr>
        <p:spPr/>
        <p:txBody>
          <a:bodyPr/>
          <a:lstStyle/>
          <a:p>
            <a:fld id="{0E77A736-EF95-4443-9828-D4C6789A075A}" type="datetime1">
              <a:rPr lang="en-US" smtClean="0"/>
              <a:t>1/23/25</a:t>
            </a:fld>
            <a:endParaRPr lang="en-US"/>
          </a:p>
        </p:txBody>
      </p:sp>
      <p:sp>
        <p:nvSpPr>
          <p:cNvPr id="6" name="Footer Placeholder 5">
            <a:extLst>
              <a:ext uri="{FF2B5EF4-FFF2-40B4-BE49-F238E27FC236}">
                <a16:creationId xmlns:a16="http://schemas.microsoft.com/office/drawing/2014/main" id="{B7EF02F1-89B5-49E0-9508-25BBD8CDD0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B558A6-2D2D-49BF-8C7E-91C247898981}"/>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35638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884C-3F46-4693-99DD-95662A757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34BE65-A326-4AF1-97F3-E3502635A7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967B1-0444-4CDF-82DA-912A7F2D75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4EA625-9240-424B-83F1-A08AC02F0E41}"/>
              </a:ext>
            </a:extLst>
          </p:cNvPr>
          <p:cNvSpPr>
            <a:spLocks noGrp="1"/>
          </p:cNvSpPr>
          <p:nvPr>
            <p:ph type="dt" sz="half" idx="10"/>
          </p:nvPr>
        </p:nvSpPr>
        <p:spPr/>
        <p:txBody>
          <a:bodyPr/>
          <a:lstStyle/>
          <a:p>
            <a:fld id="{26D8CDBD-13B0-4184-A6AC-8FBC4C574095}" type="datetime1">
              <a:rPr lang="en-US" smtClean="0"/>
              <a:t>1/23/25</a:t>
            </a:fld>
            <a:endParaRPr lang="en-US"/>
          </a:p>
        </p:txBody>
      </p:sp>
      <p:sp>
        <p:nvSpPr>
          <p:cNvPr id="6" name="Footer Placeholder 5">
            <a:extLst>
              <a:ext uri="{FF2B5EF4-FFF2-40B4-BE49-F238E27FC236}">
                <a16:creationId xmlns:a16="http://schemas.microsoft.com/office/drawing/2014/main" id="{6A3A8867-E7F9-448B-BF64-5223069A5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1A9FB-4340-4B4E-9E4C-498C6452B70F}"/>
              </a:ext>
            </a:extLst>
          </p:cNvPr>
          <p:cNvSpPr>
            <a:spLocks noGrp="1"/>
          </p:cNvSpPr>
          <p:nvPr>
            <p:ph type="sldNum" sz="quarter" idx="12"/>
          </p:nvPr>
        </p:nvSpPr>
        <p:spPr/>
        <p:txBody>
          <a:bodyPr/>
          <a:lstStyle/>
          <a:p>
            <a:fld id="{31B62EF9-479B-48C0-B608-15B64B109231}" type="slidenum">
              <a:rPr lang="en-US" smtClean="0"/>
              <a:t>‹#›</a:t>
            </a:fld>
            <a:endParaRPr lang="en-US"/>
          </a:p>
        </p:txBody>
      </p:sp>
    </p:spTree>
    <p:extLst>
      <p:ext uri="{BB962C8B-B14F-4D97-AF65-F5344CB8AC3E}">
        <p14:creationId xmlns:p14="http://schemas.microsoft.com/office/powerpoint/2010/main" val="1644912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BCCADE-200C-40CC-82BE-F437B1B0DE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838498-CA0A-4D99-B502-EB2E57F235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82D5E-1814-45F8-8343-FD378AC55F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7BA480-B472-4506-A9D2-5AC0F91C0FE1}" type="datetime1">
              <a:rPr lang="en-US" smtClean="0"/>
              <a:t>1/23/25</a:t>
            </a:fld>
            <a:endParaRPr lang="en-US"/>
          </a:p>
        </p:txBody>
      </p:sp>
      <p:sp>
        <p:nvSpPr>
          <p:cNvPr id="5" name="Footer Placeholder 4">
            <a:extLst>
              <a:ext uri="{FF2B5EF4-FFF2-40B4-BE49-F238E27FC236}">
                <a16:creationId xmlns:a16="http://schemas.microsoft.com/office/drawing/2014/main" id="{157AA02C-A4A8-4DDF-92CA-E0AB67546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BB448-9B7C-4233-ABCC-C37BDC596F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B62EF9-479B-48C0-B608-15B64B109231}" type="slidenum">
              <a:rPr lang="en-US" smtClean="0"/>
              <a:t>‹#›</a:t>
            </a:fld>
            <a:endParaRPr lang="en-US"/>
          </a:p>
        </p:txBody>
      </p:sp>
    </p:spTree>
    <p:extLst>
      <p:ext uri="{BB962C8B-B14F-4D97-AF65-F5344CB8AC3E}">
        <p14:creationId xmlns:p14="http://schemas.microsoft.com/office/powerpoint/2010/main" val="1710435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899693-1225-4FDC-9B16-E7FF68847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 y="0"/>
            <a:ext cx="12187938" cy="6858000"/>
          </a:xfrm>
          <a:prstGeom prst="rect">
            <a:avLst/>
          </a:prstGeom>
        </p:spPr>
      </p:pic>
      <p:sp>
        <p:nvSpPr>
          <p:cNvPr id="2" name="TextBox 1">
            <a:extLst>
              <a:ext uri="{FF2B5EF4-FFF2-40B4-BE49-F238E27FC236}">
                <a16:creationId xmlns:a16="http://schemas.microsoft.com/office/drawing/2014/main" id="{514BA617-418F-4400-8401-6F9ED91DB972}"/>
              </a:ext>
            </a:extLst>
          </p:cNvPr>
          <p:cNvSpPr txBox="1"/>
          <p:nvPr/>
        </p:nvSpPr>
        <p:spPr>
          <a:xfrm>
            <a:off x="741563" y="547930"/>
            <a:ext cx="9971261" cy="1406376"/>
          </a:xfrm>
          <a:prstGeom prst="rect">
            <a:avLst/>
          </a:prstGeom>
          <a:solidFill>
            <a:schemeClr val="tx2">
              <a:lumMod val="20000"/>
              <a:lumOff val="80000"/>
            </a:schemeClr>
          </a:solidFill>
        </p:spPr>
        <p:txBody>
          <a:bodyPr wrap="square" rtlCol="0">
            <a:spAutoFit/>
          </a:bodyPr>
          <a:lstStyle/>
          <a:p>
            <a:pPr algn="ct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C389459-70A8-42C9-9FDD-C561B641A0F7}"/>
              </a:ext>
            </a:extLst>
          </p:cNvPr>
          <p:cNvSpPr txBox="1"/>
          <p:nvPr/>
        </p:nvSpPr>
        <p:spPr>
          <a:xfrm>
            <a:off x="928470" y="795314"/>
            <a:ext cx="10521967" cy="1569660"/>
          </a:xfrm>
          <a:prstGeom prst="rect">
            <a:avLst/>
          </a:prstGeom>
          <a:solidFill>
            <a:schemeClr val="tx2">
              <a:lumMod val="40000"/>
              <a:lumOff val="60000"/>
            </a:schemeClr>
          </a:solid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Predictive Analysis of Parkinson's Case Through Machine Learning Models: A Feature driven Approach Using Model Interpretability</a:t>
            </a:r>
          </a:p>
        </p:txBody>
      </p:sp>
      <p:pic>
        <p:nvPicPr>
          <p:cNvPr id="8" name="Picture 7">
            <a:extLst>
              <a:ext uri="{FF2B5EF4-FFF2-40B4-BE49-F238E27FC236}">
                <a16:creationId xmlns:a16="http://schemas.microsoft.com/office/drawing/2014/main" id="{B1A21323-9CD7-4236-A8D4-230BC1F83F25}"/>
              </a:ext>
            </a:extLst>
          </p:cNvPr>
          <p:cNvPicPr>
            <a:picLocks noChangeAspect="1"/>
          </p:cNvPicPr>
          <p:nvPr/>
        </p:nvPicPr>
        <p:blipFill rotWithShape="1">
          <a:blip r:embed="rId3">
            <a:extLst>
              <a:ext uri="{28A0092B-C50C-407E-A947-70E740481C1C}">
                <a14:useLocalDpi xmlns:a14="http://schemas.microsoft.com/office/drawing/2010/main" val="0"/>
              </a:ext>
            </a:extLst>
          </a:blip>
          <a:srcRect l="381" t="13547" r="-381" b="-14159"/>
          <a:stretch/>
        </p:blipFill>
        <p:spPr>
          <a:xfrm>
            <a:off x="2443842" y="2612357"/>
            <a:ext cx="7057731" cy="3998259"/>
          </a:xfrm>
          <a:prstGeom prst="rect">
            <a:avLst/>
          </a:prstGeom>
        </p:spPr>
      </p:pic>
    </p:spTree>
    <p:extLst>
      <p:ext uri="{BB962C8B-B14F-4D97-AF65-F5344CB8AC3E}">
        <p14:creationId xmlns:p14="http://schemas.microsoft.com/office/powerpoint/2010/main" val="3509286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Download Free 100 + white and blue Wallpapers">
            <a:extLst>
              <a:ext uri="{FF2B5EF4-FFF2-40B4-BE49-F238E27FC236}">
                <a16:creationId xmlns:a16="http://schemas.microsoft.com/office/drawing/2014/main" id="{0B9A2B40-136C-41A4-AF57-D21CC0D8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620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9FAEFDF-D8E4-415D-9E7A-B22DBC8E2160}"/>
              </a:ext>
            </a:extLst>
          </p:cNvPr>
          <p:cNvSpPr txBox="1"/>
          <p:nvPr/>
        </p:nvSpPr>
        <p:spPr>
          <a:xfrm>
            <a:off x="4572000" y="960699"/>
            <a:ext cx="2500132"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54FA4953-0F4C-4898-811B-07F0757D9905}"/>
              </a:ext>
            </a:extLst>
          </p:cNvPr>
          <p:cNvSpPr txBox="1"/>
          <p:nvPr/>
        </p:nvSpPr>
        <p:spPr>
          <a:xfrm>
            <a:off x="2264779" y="2058290"/>
            <a:ext cx="7662441"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Our research focuses on leveraging machine learning models to enhance the diagnosis of Parkinson’s Disease. By evaluating individual algorithms and developing fusion models, we achieved improved accuracy and F1 scores, ensuring reliable and robust predictions. This feature-driven, interpretable approach bridges the gap between AI and clinical utility, contributing to early and accurate Parkinson’s diagnosis.</a:t>
            </a:r>
          </a:p>
        </p:txBody>
      </p:sp>
      <p:pic>
        <p:nvPicPr>
          <p:cNvPr id="4" name="Picture 3">
            <a:extLst>
              <a:ext uri="{FF2B5EF4-FFF2-40B4-BE49-F238E27FC236}">
                <a16:creationId xmlns:a16="http://schemas.microsoft.com/office/drawing/2014/main" id="{68F5788F-CF9F-4331-848C-4B4F308B8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7178" y="3734769"/>
            <a:ext cx="5829300" cy="3886200"/>
          </a:xfrm>
          <a:prstGeom prst="rect">
            <a:avLst/>
          </a:prstGeom>
        </p:spPr>
      </p:pic>
    </p:spTree>
    <p:extLst>
      <p:ext uri="{BB962C8B-B14F-4D97-AF65-F5344CB8AC3E}">
        <p14:creationId xmlns:p14="http://schemas.microsoft.com/office/powerpoint/2010/main" val="408599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owerpoint Background, Photos, and Wallpaper for Free Download">
            <a:extLst>
              <a:ext uri="{FF2B5EF4-FFF2-40B4-BE49-F238E27FC236}">
                <a16:creationId xmlns:a16="http://schemas.microsoft.com/office/drawing/2014/main" id="{DC366FE9-3A0D-4030-9232-30F3E417A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109728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hank you - Free communications icons">
            <a:extLst>
              <a:ext uri="{FF2B5EF4-FFF2-40B4-BE49-F238E27FC236}">
                <a16:creationId xmlns:a16="http://schemas.microsoft.com/office/drawing/2014/main" id="{A17DBC33-3375-499F-ACC9-96D36155D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7443" y="2090443"/>
            <a:ext cx="2677114" cy="267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74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899693-1225-4FDC-9B16-E7FF68847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 y="0"/>
            <a:ext cx="12187938" cy="6858000"/>
          </a:xfrm>
          <a:prstGeom prst="rect">
            <a:avLst/>
          </a:prstGeom>
        </p:spPr>
      </p:pic>
      <p:sp>
        <p:nvSpPr>
          <p:cNvPr id="2" name="TextBox 1">
            <a:extLst>
              <a:ext uri="{FF2B5EF4-FFF2-40B4-BE49-F238E27FC236}">
                <a16:creationId xmlns:a16="http://schemas.microsoft.com/office/drawing/2014/main" id="{514BA617-418F-4400-8401-6F9ED91DB972}"/>
              </a:ext>
            </a:extLst>
          </p:cNvPr>
          <p:cNvSpPr txBox="1"/>
          <p:nvPr/>
        </p:nvSpPr>
        <p:spPr>
          <a:xfrm>
            <a:off x="741563" y="614558"/>
            <a:ext cx="3485071" cy="646331"/>
          </a:xfrm>
          <a:prstGeom prst="rect">
            <a:avLst/>
          </a:prstGeom>
          <a:solidFill>
            <a:schemeClr val="tx2">
              <a:lumMod val="20000"/>
              <a:lumOff val="80000"/>
            </a:schemeClr>
          </a:solidFill>
        </p:spPr>
        <p:txBody>
          <a:bodyPr wrap="square" rtlCol="0">
            <a:spAutoFit/>
          </a:bodyPr>
          <a:lstStyle/>
          <a:p>
            <a:pPr algn="ct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C389459-70A8-42C9-9FDD-C561B641A0F7}"/>
              </a:ext>
            </a:extLst>
          </p:cNvPr>
          <p:cNvSpPr txBox="1"/>
          <p:nvPr/>
        </p:nvSpPr>
        <p:spPr>
          <a:xfrm>
            <a:off x="928470" y="795314"/>
            <a:ext cx="3485071" cy="646331"/>
          </a:xfrm>
          <a:prstGeom prst="rect">
            <a:avLst/>
          </a:prstGeom>
          <a:solidFill>
            <a:schemeClr val="tx2">
              <a:lumMod val="40000"/>
              <a:lumOff val="60000"/>
            </a:schemeClr>
          </a:solid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Meet the Team</a:t>
            </a:r>
          </a:p>
        </p:txBody>
      </p:sp>
      <p:pic>
        <p:nvPicPr>
          <p:cNvPr id="10" name="Picture 9">
            <a:extLst>
              <a:ext uri="{FF2B5EF4-FFF2-40B4-BE49-F238E27FC236}">
                <a16:creationId xmlns:a16="http://schemas.microsoft.com/office/drawing/2014/main" id="{7ABC8476-8678-4648-8117-3241B44C8D58}"/>
              </a:ext>
            </a:extLst>
          </p:cNvPr>
          <p:cNvPicPr>
            <a:picLocks noChangeAspect="1"/>
          </p:cNvPicPr>
          <p:nvPr/>
        </p:nvPicPr>
        <p:blipFill rotWithShape="1">
          <a:blip r:embed="rId3">
            <a:extLst>
              <a:ext uri="{28A0092B-C50C-407E-A947-70E740481C1C}">
                <a14:useLocalDpi xmlns:a14="http://schemas.microsoft.com/office/drawing/2010/main" val="0"/>
              </a:ext>
            </a:extLst>
          </a:blip>
          <a:srcRect l="20924" t="7924" r="20930" b="50000"/>
          <a:stretch/>
        </p:blipFill>
        <p:spPr>
          <a:xfrm>
            <a:off x="2484096" y="2013163"/>
            <a:ext cx="1091392" cy="11059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2">
            <a:extLst>
              <a:ext uri="{FF2B5EF4-FFF2-40B4-BE49-F238E27FC236}">
                <a16:creationId xmlns:a16="http://schemas.microsoft.com/office/drawing/2014/main" id="{B60125B2-C922-4EA9-A666-78B123E1E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448" r="2448"/>
          <a:stretch/>
        </p:blipFill>
        <p:spPr bwMode="auto">
          <a:xfrm>
            <a:off x="5395844" y="3019835"/>
            <a:ext cx="1223884" cy="1300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28" name="Rectangle: Rounded Corners 27">
            <a:extLst>
              <a:ext uri="{FF2B5EF4-FFF2-40B4-BE49-F238E27FC236}">
                <a16:creationId xmlns:a16="http://schemas.microsoft.com/office/drawing/2014/main" id="{413D81FF-DB4B-42DA-8692-089DF26BF88B}"/>
              </a:ext>
            </a:extLst>
          </p:cNvPr>
          <p:cNvSpPr/>
          <p:nvPr/>
        </p:nvSpPr>
        <p:spPr>
          <a:xfrm>
            <a:off x="5565105" y="4320625"/>
            <a:ext cx="923768" cy="231260"/>
          </a:xfrm>
          <a:prstGeom prst="roundRect">
            <a:avLst/>
          </a:prstGeom>
          <a:solidFill>
            <a:srgbClr val="B4D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Instructor</a:t>
            </a:r>
          </a:p>
        </p:txBody>
      </p:sp>
      <p:pic>
        <p:nvPicPr>
          <p:cNvPr id="12" name="Picture 11">
            <a:extLst>
              <a:ext uri="{FF2B5EF4-FFF2-40B4-BE49-F238E27FC236}">
                <a16:creationId xmlns:a16="http://schemas.microsoft.com/office/drawing/2014/main" id="{92BF8E58-6B12-4449-A5B6-3378407C6933}"/>
              </a:ext>
            </a:extLst>
          </p:cNvPr>
          <p:cNvPicPr>
            <a:picLocks noChangeAspect="1"/>
          </p:cNvPicPr>
          <p:nvPr/>
        </p:nvPicPr>
        <p:blipFill rotWithShape="1">
          <a:blip r:embed="rId5">
            <a:extLst>
              <a:ext uri="{28A0092B-C50C-407E-A947-70E740481C1C}">
                <a14:useLocalDpi xmlns:a14="http://schemas.microsoft.com/office/drawing/2010/main" val="0"/>
              </a:ext>
            </a:extLst>
          </a:blip>
          <a:srcRect t="6668" r="45704" b="17482"/>
          <a:stretch/>
        </p:blipFill>
        <p:spPr>
          <a:xfrm>
            <a:off x="7975006" y="2013163"/>
            <a:ext cx="1091392" cy="11434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7" name="Rectangle: Rounded Corners 26">
            <a:extLst>
              <a:ext uri="{FF2B5EF4-FFF2-40B4-BE49-F238E27FC236}">
                <a16:creationId xmlns:a16="http://schemas.microsoft.com/office/drawing/2014/main" id="{76BC72B3-6A63-45DD-AB9F-E728B09B2CE4}"/>
              </a:ext>
            </a:extLst>
          </p:cNvPr>
          <p:cNvSpPr/>
          <p:nvPr/>
        </p:nvSpPr>
        <p:spPr>
          <a:xfrm>
            <a:off x="4993953" y="4552587"/>
            <a:ext cx="2066072" cy="588756"/>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latin typeface="Times New Roman" panose="02020603050405020304" pitchFamily="18" charset="0"/>
                <a:cs typeface="Times New Roman" panose="02020603050405020304" pitchFamily="18" charset="0"/>
              </a:rPr>
              <a:t>Khairum</a:t>
            </a:r>
            <a:r>
              <a:rPr lang="en-US" sz="1200" b="1" dirty="0">
                <a:solidFill>
                  <a:schemeClr val="tx1"/>
                </a:solidFill>
                <a:latin typeface="Times New Roman" panose="02020603050405020304" pitchFamily="18" charset="0"/>
                <a:cs typeface="Times New Roman" panose="02020603050405020304" pitchFamily="18" charset="0"/>
              </a:rPr>
              <a:t> Islam</a:t>
            </a:r>
          </a:p>
          <a:p>
            <a:pPr algn="ctr"/>
            <a:r>
              <a:rPr lang="en-US" sz="1200" b="1" dirty="0">
                <a:solidFill>
                  <a:schemeClr val="tx1"/>
                </a:solidFill>
                <a:latin typeface="Times New Roman" panose="02020603050405020304" pitchFamily="18" charset="0"/>
                <a:cs typeface="Times New Roman" panose="02020603050405020304" pitchFamily="18" charset="0"/>
              </a:rPr>
              <a:t>Lecturer, CSE Department</a:t>
            </a:r>
          </a:p>
          <a:p>
            <a:pPr algn="ctr"/>
            <a:r>
              <a:rPr lang="en-US" sz="1200" b="1" dirty="0">
                <a:solidFill>
                  <a:schemeClr val="tx1"/>
                </a:solidFill>
                <a:latin typeface="Times New Roman" panose="02020603050405020304" pitchFamily="18" charset="0"/>
                <a:cs typeface="Times New Roman" panose="02020603050405020304" pitchFamily="18" charset="0"/>
              </a:rPr>
              <a:t>East West University</a:t>
            </a:r>
          </a:p>
        </p:txBody>
      </p:sp>
      <p:sp>
        <p:nvSpPr>
          <p:cNvPr id="23" name="Rectangle: Rounded Corners 22">
            <a:extLst>
              <a:ext uri="{FF2B5EF4-FFF2-40B4-BE49-F238E27FC236}">
                <a16:creationId xmlns:a16="http://schemas.microsoft.com/office/drawing/2014/main" id="{55D05B20-07C5-424A-A957-E7CB20A6C411}"/>
              </a:ext>
            </a:extLst>
          </p:cNvPr>
          <p:cNvSpPr/>
          <p:nvPr/>
        </p:nvSpPr>
        <p:spPr>
          <a:xfrm>
            <a:off x="2019018" y="3356742"/>
            <a:ext cx="2021548" cy="46846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Tasmiah Rahman Orpa Student ID: 2021-3-60-021</a:t>
            </a:r>
          </a:p>
        </p:txBody>
      </p:sp>
      <p:sp>
        <p:nvSpPr>
          <p:cNvPr id="25" name="Rectangle: Rounded Corners 24">
            <a:extLst>
              <a:ext uri="{FF2B5EF4-FFF2-40B4-BE49-F238E27FC236}">
                <a16:creationId xmlns:a16="http://schemas.microsoft.com/office/drawing/2014/main" id="{A326DE98-CB29-4663-BCC6-9283CD6E9BD9}"/>
              </a:ext>
            </a:extLst>
          </p:cNvPr>
          <p:cNvSpPr/>
          <p:nvPr/>
        </p:nvSpPr>
        <p:spPr>
          <a:xfrm>
            <a:off x="7509928" y="3356742"/>
            <a:ext cx="2021548" cy="46846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Shaila Afroz Anika</a:t>
            </a:r>
          </a:p>
          <a:p>
            <a:pPr algn="ctr"/>
            <a:r>
              <a:rPr lang="en-US" sz="1200" b="1" dirty="0">
                <a:solidFill>
                  <a:schemeClr val="tx1"/>
                </a:solidFill>
                <a:latin typeface="Times New Roman" panose="02020603050405020304" pitchFamily="18" charset="0"/>
                <a:cs typeface="Times New Roman" panose="02020603050405020304" pitchFamily="18" charset="0"/>
              </a:rPr>
              <a:t>Student ID: 2021-3-60-045</a:t>
            </a:r>
          </a:p>
        </p:txBody>
      </p:sp>
      <p:pic>
        <p:nvPicPr>
          <p:cNvPr id="16" name="Picture 15">
            <a:extLst>
              <a:ext uri="{FF2B5EF4-FFF2-40B4-BE49-F238E27FC236}">
                <a16:creationId xmlns:a16="http://schemas.microsoft.com/office/drawing/2014/main" id="{156CB4CA-8349-4A24-B3B3-ACF19F558BE2}"/>
              </a:ext>
            </a:extLst>
          </p:cNvPr>
          <p:cNvPicPr>
            <a:picLocks noChangeAspect="1"/>
          </p:cNvPicPr>
          <p:nvPr/>
        </p:nvPicPr>
        <p:blipFill>
          <a:blip r:embed="rId6">
            <a:extLst>
              <a:ext uri="{28A0092B-C50C-407E-A947-70E740481C1C}">
                <a14:useLocalDpi xmlns:a14="http://schemas.microsoft.com/office/drawing/2010/main" val="0"/>
              </a:ext>
            </a:extLst>
          </a:blip>
          <a:srcRect t="10171" b="10171"/>
          <a:stretch/>
        </p:blipFill>
        <p:spPr>
          <a:xfrm>
            <a:off x="2565893" y="4319923"/>
            <a:ext cx="1091392" cy="11059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7" name="Rectangle: Rounded Corners 16">
            <a:extLst>
              <a:ext uri="{FF2B5EF4-FFF2-40B4-BE49-F238E27FC236}">
                <a16:creationId xmlns:a16="http://schemas.microsoft.com/office/drawing/2014/main" id="{F73F2566-6EA7-4455-9A84-1A6F0EC33BF0}"/>
              </a:ext>
            </a:extLst>
          </p:cNvPr>
          <p:cNvSpPr/>
          <p:nvPr/>
        </p:nvSpPr>
        <p:spPr>
          <a:xfrm>
            <a:off x="2019018" y="5660604"/>
            <a:ext cx="2021548" cy="46846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latin typeface="Times New Roman" panose="02020603050405020304" pitchFamily="18" charset="0"/>
                <a:cs typeface="Times New Roman" panose="02020603050405020304" pitchFamily="18" charset="0"/>
              </a:rPr>
              <a:t>Shahria</a:t>
            </a:r>
            <a:r>
              <a:rPr lang="en-US" sz="1200" b="1" dirty="0">
                <a:solidFill>
                  <a:schemeClr val="tx1"/>
                </a:solidFill>
                <a:latin typeface="Times New Roman" panose="02020603050405020304" pitchFamily="18" charset="0"/>
                <a:cs typeface="Times New Roman" panose="02020603050405020304" pitchFamily="18" charset="0"/>
              </a:rPr>
              <a:t> </a:t>
            </a:r>
            <a:r>
              <a:rPr lang="en-US" sz="1200" b="1" dirty="0" err="1">
                <a:solidFill>
                  <a:schemeClr val="tx1"/>
                </a:solidFill>
                <a:latin typeface="Times New Roman" panose="02020603050405020304" pitchFamily="18" charset="0"/>
                <a:cs typeface="Times New Roman" panose="02020603050405020304" pitchFamily="18" charset="0"/>
              </a:rPr>
              <a:t>Alam</a:t>
            </a:r>
            <a:endParaRPr lang="en-US" sz="1200" b="1" dirty="0">
              <a:solidFill>
                <a:schemeClr val="tx1"/>
              </a:solidFill>
              <a:latin typeface="Times New Roman" panose="02020603050405020304" pitchFamily="18" charset="0"/>
              <a:cs typeface="Times New Roman" panose="02020603050405020304" pitchFamily="18" charset="0"/>
            </a:endParaRPr>
          </a:p>
          <a:p>
            <a:pPr algn="ctr"/>
            <a:r>
              <a:rPr lang="en-US" sz="1200" b="1" dirty="0">
                <a:solidFill>
                  <a:schemeClr val="tx1"/>
                </a:solidFill>
                <a:latin typeface="Times New Roman" panose="02020603050405020304" pitchFamily="18" charset="0"/>
                <a:cs typeface="Times New Roman" panose="02020603050405020304" pitchFamily="18" charset="0"/>
              </a:rPr>
              <a:t>Student ID: 2021-3-60-016</a:t>
            </a:r>
          </a:p>
        </p:txBody>
      </p:sp>
      <p:pic>
        <p:nvPicPr>
          <p:cNvPr id="18" name="Picture 17">
            <a:extLst>
              <a:ext uri="{FF2B5EF4-FFF2-40B4-BE49-F238E27FC236}">
                <a16:creationId xmlns:a16="http://schemas.microsoft.com/office/drawing/2014/main" id="{E74D1C8F-ABF5-41D3-9DA1-E42532C1E0F1}"/>
              </a:ext>
            </a:extLst>
          </p:cNvPr>
          <p:cNvPicPr>
            <a:picLocks noChangeAspect="1"/>
          </p:cNvPicPr>
          <p:nvPr/>
        </p:nvPicPr>
        <p:blipFill>
          <a:blip r:embed="rId7">
            <a:extLst>
              <a:ext uri="{28A0092B-C50C-407E-A947-70E740481C1C}">
                <a14:useLocalDpi xmlns:a14="http://schemas.microsoft.com/office/drawing/2010/main" val="0"/>
              </a:ext>
            </a:extLst>
          </a:blip>
          <a:srcRect l="347" r="347"/>
          <a:stretch/>
        </p:blipFill>
        <p:spPr>
          <a:xfrm>
            <a:off x="8097712" y="4319923"/>
            <a:ext cx="1091392" cy="11059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Rectangle: Rounded Corners 18">
            <a:extLst>
              <a:ext uri="{FF2B5EF4-FFF2-40B4-BE49-F238E27FC236}">
                <a16:creationId xmlns:a16="http://schemas.microsoft.com/office/drawing/2014/main" id="{6FE7199A-7F7F-4FA1-A369-E9055A3338CB}"/>
              </a:ext>
            </a:extLst>
          </p:cNvPr>
          <p:cNvSpPr/>
          <p:nvPr/>
        </p:nvSpPr>
        <p:spPr>
          <a:xfrm>
            <a:off x="7509928" y="5660604"/>
            <a:ext cx="2021548" cy="46846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Golam Kibria</a:t>
            </a:r>
          </a:p>
          <a:p>
            <a:pPr algn="ctr"/>
            <a:r>
              <a:rPr lang="en-US" sz="1200" b="1" dirty="0">
                <a:solidFill>
                  <a:schemeClr val="tx1"/>
                </a:solidFill>
                <a:latin typeface="Times New Roman" panose="02020603050405020304" pitchFamily="18" charset="0"/>
                <a:cs typeface="Times New Roman" panose="02020603050405020304" pitchFamily="18" charset="0"/>
              </a:rPr>
              <a:t> Student ID: 2021-3-60-215</a:t>
            </a:r>
          </a:p>
        </p:txBody>
      </p:sp>
    </p:spTree>
    <p:extLst>
      <p:ext uri="{BB962C8B-B14F-4D97-AF65-F5344CB8AC3E}">
        <p14:creationId xmlns:p14="http://schemas.microsoft.com/office/powerpoint/2010/main" val="3114622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owerpoint Background, Photos, and Wallpaper for Free Download">
            <a:extLst>
              <a:ext uri="{FF2B5EF4-FFF2-40B4-BE49-F238E27FC236}">
                <a16:creationId xmlns:a16="http://schemas.microsoft.com/office/drawing/2014/main" id="{DC366FE9-3A0D-4030-9232-30F3E417A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111623"/>
            <a:ext cx="12384741" cy="92874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5063772-17F2-4DCD-ACEE-C5967173DCAB}"/>
              </a:ext>
            </a:extLst>
          </p:cNvPr>
          <p:cNvSpPr txBox="1"/>
          <p:nvPr/>
        </p:nvSpPr>
        <p:spPr>
          <a:xfrm>
            <a:off x="2564581" y="1048457"/>
            <a:ext cx="3812875" cy="461665"/>
          </a:xfrm>
          <a:prstGeom prst="rect">
            <a:avLst/>
          </a:prstGeom>
          <a:noFill/>
        </p:spPr>
        <p:txBody>
          <a:bodyPr wrap="square" rtlCol="0">
            <a:spAutoFit/>
          </a:bodyPr>
          <a:lstStyle/>
          <a:p>
            <a:r>
              <a:rPr lang="en-US" sz="2400" b="1" dirty="0">
                <a:latin typeface="Comic Sans MS" panose="030F0702030302020204" pitchFamily="66" charset="0"/>
              </a:rPr>
              <a:t>Objectives</a:t>
            </a:r>
          </a:p>
        </p:txBody>
      </p:sp>
      <p:sp>
        <p:nvSpPr>
          <p:cNvPr id="4" name="TextBox 3">
            <a:extLst>
              <a:ext uri="{FF2B5EF4-FFF2-40B4-BE49-F238E27FC236}">
                <a16:creationId xmlns:a16="http://schemas.microsoft.com/office/drawing/2014/main" id="{FBFE3789-94B1-42EA-BB28-8DDE00210328}"/>
              </a:ext>
            </a:extLst>
          </p:cNvPr>
          <p:cNvSpPr txBox="1"/>
          <p:nvPr/>
        </p:nvSpPr>
        <p:spPr>
          <a:xfrm>
            <a:off x="3288573" y="1932223"/>
            <a:ext cx="6615952" cy="4001095"/>
          </a:xfrm>
          <a:prstGeom prst="rect">
            <a:avLst/>
          </a:prstGeom>
          <a:noFill/>
        </p:spPr>
        <p:txBody>
          <a:bodyPr wrap="square" rtlCol="0">
            <a:spAutoFit/>
          </a:bodyPr>
          <a:lstStyle/>
          <a:p>
            <a:pPr marL="285750" indent="-285750">
              <a:buFont typeface="Wingdings" panose="05000000000000000000" pitchFamily="2" charset="2"/>
              <a:buChar char="ü"/>
            </a:pPr>
            <a:r>
              <a:rPr lang="en-US" sz="1700" b="1" dirty="0">
                <a:latin typeface="Times New Roman" panose="02020603050405020304" pitchFamily="18" charset="0"/>
                <a:cs typeface="Times New Roman" panose="02020603050405020304" pitchFamily="18" charset="0"/>
              </a:rPr>
              <a:t>Identify Key Predictive Features : </a:t>
            </a:r>
            <a:r>
              <a:rPr lang="en-US" sz="1700" dirty="0">
                <a:latin typeface="Times New Roman" panose="02020603050405020304" pitchFamily="18" charset="0"/>
                <a:cs typeface="Times New Roman" panose="02020603050405020304" pitchFamily="18" charset="0"/>
              </a:rPr>
              <a:t>Analyze data to uncover clinical, genetic, and biomarker features that significantly influence Parkinson's disease prediction.</a:t>
            </a:r>
          </a:p>
          <a:p>
            <a:pPr marL="285750" indent="-285750">
              <a:buFont typeface="Wingdings" panose="05000000000000000000" pitchFamily="2" charset="2"/>
              <a:buChar char="ü"/>
            </a:pPr>
            <a:r>
              <a:rPr lang="en-US" sz="1700" b="1" dirty="0">
                <a:latin typeface="Times New Roman" panose="02020603050405020304" pitchFamily="18" charset="0"/>
                <a:cs typeface="Times New Roman" panose="02020603050405020304" pitchFamily="18" charset="0"/>
              </a:rPr>
              <a:t>Enhance Model Interpretability</a:t>
            </a:r>
            <a:r>
              <a:rPr lang="en-US" sz="1700" dirty="0">
                <a:latin typeface="Times New Roman" panose="02020603050405020304" pitchFamily="18" charset="0"/>
                <a:cs typeface="Times New Roman" panose="02020603050405020304" pitchFamily="18" charset="0"/>
              </a:rPr>
              <a:t>: Use interpretable machine learning methods to make model decisions transparent and understandable for clinical use.</a:t>
            </a:r>
          </a:p>
          <a:p>
            <a:pPr marL="285750" indent="-285750">
              <a:buFont typeface="Wingdings" panose="05000000000000000000" pitchFamily="2" charset="2"/>
              <a:buChar char="ü"/>
            </a:pPr>
            <a:r>
              <a:rPr lang="en-US" sz="1700" b="1" dirty="0">
                <a:latin typeface="Times New Roman" panose="02020603050405020304" pitchFamily="18" charset="0"/>
                <a:cs typeface="Times New Roman" panose="02020603050405020304" pitchFamily="18" charset="0"/>
              </a:rPr>
              <a:t>Evaluate Model Performance</a:t>
            </a:r>
            <a:r>
              <a:rPr lang="en-US" sz="1700" dirty="0">
                <a:latin typeface="Times New Roman" panose="02020603050405020304" pitchFamily="18" charset="0"/>
                <a:cs typeface="Times New Roman" panose="02020603050405020304" pitchFamily="18" charset="0"/>
              </a:rPr>
              <a:t>: Assess the effectiveness of different machine learning algorithms in predicting Parkinson’s cases using metrics like accuracy and precision.</a:t>
            </a:r>
          </a:p>
          <a:p>
            <a:pPr marL="285750" indent="-285750">
              <a:buFont typeface="Wingdings" panose="05000000000000000000" pitchFamily="2" charset="2"/>
              <a:buChar char="ü"/>
            </a:pPr>
            <a:r>
              <a:rPr lang="en-US" sz="1700" b="1" dirty="0">
                <a:latin typeface="Times New Roman" panose="02020603050405020304" pitchFamily="18" charset="0"/>
                <a:cs typeface="Times New Roman" panose="02020603050405020304" pitchFamily="18" charset="0"/>
              </a:rPr>
              <a:t>Support Early Detection</a:t>
            </a:r>
            <a:r>
              <a:rPr lang="en-US" sz="1700" dirty="0">
                <a:latin typeface="Times New Roman" panose="02020603050405020304" pitchFamily="18" charset="0"/>
                <a:cs typeface="Times New Roman" panose="02020603050405020304" pitchFamily="18" charset="0"/>
              </a:rPr>
              <a:t>: Develop predictive tools to enable the timely diagnosis of Parkinson’s disease, improving patient outcomes.</a:t>
            </a:r>
          </a:p>
          <a:p>
            <a:pPr marL="285750" indent="-285750">
              <a:buFont typeface="Wingdings" panose="05000000000000000000" pitchFamily="2" charset="2"/>
              <a:buChar char="ü"/>
            </a:pPr>
            <a:r>
              <a:rPr lang="en-US" sz="1700" b="1" dirty="0">
                <a:latin typeface="Times New Roman" panose="02020603050405020304" pitchFamily="18" charset="0"/>
                <a:cs typeface="Times New Roman" panose="02020603050405020304" pitchFamily="18" charset="0"/>
              </a:rPr>
              <a:t>Contribute to Personalized Medicine</a:t>
            </a:r>
            <a:r>
              <a:rPr lang="en-US" sz="1700" dirty="0">
                <a:latin typeface="Times New Roman" panose="02020603050405020304" pitchFamily="18" charset="0"/>
                <a:cs typeface="Times New Roman" panose="02020603050405020304" pitchFamily="18" charset="0"/>
              </a:rPr>
              <a:t>: Tailor feature-driven predictive models to individual patient profiles for precise and reliable diagnosis in diverse cases.</a:t>
            </a:r>
          </a:p>
          <a:p>
            <a:pPr marL="285750" indent="-285750">
              <a:buFont typeface="Wingdings" panose="05000000000000000000" pitchFamily="2" charset="2"/>
              <a:buChar char="ü"/>
            </a:pPr>
            <a:endParaRPr lang="en-US" sz="1600" dirty="0">
              <a:latin typeface="Comic Sans MS" panose="030F0702030302020204" pitchFamily="66" charset="0"/>
            </a:endParaRPr>
          </a:p>
        </p:txBody>
      </p:sp>
    </p:spTree>
    <p:extLst>
      <p:ext uri="{BB962C8B-B14F-4D97-AF65-F5344CB8AC3E}">
        <p14:creationId xmlns:p14="http://schemas.microsoft.com/office/powerpoint/2010/main" val="398892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899693-1225-4FDC-9B16-E7FF68847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 y="0"/>
            <a:ext cx="12187938" cy="6858000"/>
          </a:xfrm>
          <a:prstGeom prst="rect">
            <a:avLst/>
          </a:prstGeom>
        </p:spPr>
      </p:pic>
      <p:sp>
        <p:nvSpPr>
          <p:cNvPr id="6" name="TextBox 5">
            <a:extLst>
              <a:ext uri="{FF2B5EF4-FFF2-40B4-BE49-F238E27FC236}">
                <a16:creationId xmlns:a16="http://schemas.microsoft.com/office/drawing/2014/main" id="{D62430C1-A598-4131-BFE2-B0D079936988}"/>
              </a:ext>
            </a:extLst>
          </p:cNvPr>
          <p:cNvSpPr txBox="1"/>
          <p:nvPr/>
        </p:nvSpPr>
        <p:spPr>
          <a:xfrm>
            <a:off x="781904" y="348158"/>
            <a:ext cx="9971261" cy="646331"/>
          </a:xfrm>
          <a:prstGeom prst="rect">
            <a:avLst/>
          </a:prstGeom>
          <a:solidFill>
            <a:schemeClr val="tx2">
              <a:lumMod val="20000"/>
              <a:lumOff val="80000"/>
            </a:schemeClr>
          </a:solid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DE25B62F-0BA6-456D-87C9-E6C672EED77A}"/>
              </a:ext>
            </a:extLst>
          </p:cNvPr>
          <p:cNvSpPr txBox="1"/>
          <p:nvPr/>
        </p:nvSpPr>
        <p:spPr>
          <a:xfrm>
            <a:off x="2513346" y="1268595"/>
            <a:ext cx="6508376" cy="129266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What is Parkinson's Disease?</a:t>
            </a:r>
          </a:p>
          <a:p>
            <a:r>
              <a:rPr lang="en-US" dirty="0"/>
              <a:t>.</a:t>
            </a:r>
          </a:p>
          <a:p>
            <a:pPr marL="285750" indent="-285750">
              <a:buFont typeface="Wingdings" panose="05000000000000000000" pitchFamily="2" charset="2"/>
              <a:buChar char="§"/>
            </a:pPr>
            <a:endParaRPr lang="en-US" dirty="0"/>
          </a:p>
          <a:p>
            <a:endParaRPr lang="en-US" dirty="0"/>
          </a:p>
        </p:txBody>
      </p:sp>
      <p:sp>
        <p:nvSpPr>
          <p:cNvPr id="9" name="TextBox 8">
            <a:extLst>
              <a:ext uri="{FF2B5EF4-FFF2-40B4-BE49-F238E27FC236}">
                <a16:creationId xmlns:a16="http://schemas.microsoft.com/office/drawing/2014/main" id="{B5BB466C-2D39-4357-9D1A-A23E546F9BEE}"/>
              </a:ext>
            </a:extLst>
          </p:cNvPr>
          <p:cNvSpPr txBox="1"/>
          <p:nvPr/>
        </p:nvSpPr>
        <p:spPr>
          <a:xfrm>
            <a:off x="3366247" y="1774852"/>
            <a:ext cx="8292296" cy="461665"/>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 progressive neurological disorder that affects movement</a:t>
            </a:r>
            <a:r>
              <a:rPr lang="en-US" sz="2000"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8BA6CEF8-76BA-4630-A201-AD41799DE08C}"/>
              </a:ext>
            </a:extLst>
          </p:cNvPr>
          <p:cNvSpPr txBox="1"/>
          <p:nvPr/>
        </p:nvSpPr>
        <p:spPr>
          <a:xfrm>
            <a:off x="2638852" y="2382732"/>
            <a:ext cx="312868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Key symptoms: </a:t>
            </a:r>
          </a:p>
        </p:txBody>
      </p:sp>
      <p:sp>
        <p:nvSpPr>
          <p:cNvPr id="11" name="TextBox 10">
            <a:extLst>
              <a:ext uri="{FF2B5EF4-FFF2-40B4-BE49-F238E27FC236}">
                <a16:creationId xmlns:a16="http://schemas.microsoft.com/office/drawing/2014/main" id="{0A53683B-76C4-4ACB-B737-E74ED1633805}"/>
              </a:ext>
            </a:extLst>
          </p:cNvPr>
          <p:cNvSpPr txBox="1"/>
          <p:nvPr/>
        </p:nvSpPr>
        <p:spPr>
          <a:xfrm>
            <a:off x="3366248" y="2956126"/>
            <a:ext cx="3455894" cy="1200329"/>
          </a:xfrm>
          <a:prstGeom prst="rect">
            <a:avLst/>
          </a:prstGeom>
          <a:noFill/>
        </p:spPr>
        <p:txBody>
          <a:bodyPr wrap="square" rtlCol="0">
            <a:spAutoFit/>
          </a:bodyPr>
          <a:lstStyle/>
          <a:p>
            <a:pPr marL="285750" indent="-285750">
              <a:buFont typeface="Wingdings" panose="05000000000000000000" pitchFamily="2" charset="2"/>
              <a:buChar char="§"/>
            </a:pPr>
            <a:r>
              <a:rPr lang="en-US" sz="2400" dirty="0"/>
              <a:t>Small Movements</a:t>
            </a:r>
            <a:r>
              <a:rPr lang="en-US" sz="24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rigidity, </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bradykinesia, etc</a:t>
            </a:r>
            <a:r>
              <a:rPr lang="en-US" sz="2000" dirty="0"/>
              <a:t>.</a:t>
            </a:r>
          </a:p>
        </p:txBody>
      </p:sp>
      <p:sp>
        <p:nvSpPr>
          <p:cNvPr id="12" name="TextBox 11">
            <a:extLst>
              <a:ext uri="{FF2B5EF4-FFF2-40B4-BE49-F238E27FC236}">
                <a16:creationId xmlns:a16="http://schemas.microsoft.com/office/drawing/2014/main" id="{7D64A08B-7E61-4CBA-9578-CAE73D887B22}"/>
              </a:ext>
            </a:extLst>
          </p:cNvPr>
          <p:cNvSpPr txBox="1"/>
          <p:nvPr/>
        </p:nvSpPr>
        <p:spPr>
          <a:xfrm>
            <a:off x="2683676" y="4247963"/>
            <a:ext cx="377862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Impact on Life</a:t>
            </a:r>
          </a:p>
        </p:txBody>
      </p:sp>
      <p:sp>
        <p:nvSpPr>
          <p:cNvPr id="13" name="TextBox 12">
            <a:extLst>
              <a:ext uri="{FF2B5EF4-FFF2-40B4-BE49-F238E27FC236}">
                <a16:creationId xmlns:a16="http://schemas.microsoft.com/office/drawing/2014/main" id="{2DB43CEA-A97F-4B53-9592-6C40C060332B}"/>
              </a:ext>
            </a:extLst>
          </p:cNvPr>
          <p:cNvSpPr txBox="1"/>
          <p:nvPr/>
        </p:nvSpPr>
        <p:spPr>
          <a:xfrm>
            <a:off x="3366248" y="4774480"/>
            <a:ext cx="5230905" cy="1631216"/>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Affects not just physical abilities but also emotional, social, and economic well-being.</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Support from caregivers and specialized medical teams is crucial for managing the disease.</a:t>
            </a:r>
          </a:p>
        </p:txBody>
      </p:sp>
      <p:pic>
        <p:nvPicPr>
          <p:cNvPr id="14" name="Picture 13">
            <a:extLst>
              <a:ext uri="{FF2B5EF4-FFF2-40B4-BE49-F238E27FC236}">
                <a16:creationId xmlns:a16="http://schemas.microsoft.com/office/drawing/2014/main" id="{58769DA6-D458-443C-BDA6-5E47E51F6A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56509" y="2823842"/>
            <a:ext cx="3978227" cy="4279575"/>
          </a:xfrm>
          <a:prstGeom prst="rect">
            <a:avLst/>
          </a:prstGeom>
        </p:spPr>
      </p:pic>
    </p:spTree>
    <p:extLst>
      <p:ext uri="{BB962C8B-B14F-4D97-AF65-F5344CB8AC3E}">
        <p14:creationId xmlns:p14="http://schemas.microsoft.com/office/powerpoint/2010/main" val="324196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899693-1225-4FDC-9B16-E7FF68847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 y="0"/>
            <a:ext cx="12187938" cy="6858000"/>
          </a:xfrm>
          <a:prstGeom prst="rect">
            <a:avLst/>
          </a:prstGeom>
        </p:spPr>
      </p:pic>
      <p:sp>
        <p:nvSpPr>
          <p:cNvPr id="6" name="TextBox 5">
            <a:extLst>
              <a:ext uri="{FF2B5EF4-FFF2-40B4-BE49-F238E27FC236}">
                <a16:creationId xmlns:a16="http://schemas.microsoft.com/office/drawing/2014/main" id="{D62430C1-A598-4131-BFE2-B0D079936988}"/>
              </a:ext>
            </a:extLst>
          </p:cNvPr>
          <p:cNvSpPr txBox="1"/>
          <p:nvPr/>
        </p:nvSpPr>
        <p:spPr>
          <a:xfrm>
            <a:off x="781904" y="348158"/>
            <a:ext cx="9971261" cy="646331"/>
          </a:xfrm>
          <a:prstGeom prst="rect">
            <a:avLst/>
          </a:prstGeom>
          <a:solidFill>
            <a:schemeClr val="tx2">
              <a:lumMod val="20000"/>
              <a:lumOff val="80000"/>
            </a:schemeClr>
          </a:solid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DE25B62F-0BA6-456D-87C9-E6C672EED77A}"/>
              </a:ext>
            </a:extLst>
          </p:cNvPr>
          <p:cNvSpPr txBox="1"/>
          <p:nvPr/>
        </p:nvSpPr>
        <p:spPr>
          <a:xfrm>
            <a:off x="2284746" y="1434515"/>
            <a:ext cx="6508376" cy="107721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Global Impact:</a:t>
            </a:r>
            <a:r>
              <a:rPr lang="en-US" sz="2000" b="1" dirty="0"/>
              <a:t>.</a:t>
            </a:r>
          </a:p>
          <a:p>
            <a:pPr marL="285750" indent="-285750">
              <a:buFont typeface="Wingdings" panose="05000000000000000000" pitchFamily="2" charset="2"/>
              <a:buChar char="§"/>
            </a:pPr>
            <a:endParaRPr lang="en-US" dirty="0"/>
          </a:p>
          <a:p>
            <a:endParaRPr lang="en-US" dirty="0"/>
          </a:p>
        </p:txBody>
      </p:sp>
      <p:sp>
        <p:nvSpPr>
          <p:cNvPr id="9" name="TextBox 8">
            <a:extLst>
              <a:ext uri="{FF2B5EF4-FFF2-40B4-BE49-F238E27FC236}">
                <a16:creationId xmlns:a16="http://schemas.microsoft.com/office/drawing/2014/main" id="{B5BB466C-2D39-4357-9D1A-A23E546F9BEE}"/>
              </a:ext>
            </a:extLst>
          </p:cNvPr>
          <p:cNvSpPr txBox="1"/>
          <p:nvPr/>
        </p:nvSpPr>
        <p:spPr>
          <a:xfrm>
            <a:off x="3366248" y="2190200"/>
            <a:ext cx="8282413" cy="2246769"/>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Affects millions worldwide, with cases expected to double by 2040.</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dirty="0"/>
              <a:t>Parkinson's disease is the second most common brain disorder that happens when nerve cells break down, coming after Alzheimer's disease.</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D64A08B-7E61-4CBA-9578-CAE73D887B22}"/>
              </a:ext>
            </a:extLst>
          </p:cNvPr>
          <p:cNvSpPr txBox="1"/>
          <p:nvPr/>
        </p:nvSpPr>
        <p:spPr>
          <a:xfrm>
            <a:off x="2317376" y="4115435"/>
            <a:ext cx="377862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Why Predictive Analysis?</a:t>
            </a:r>
          </a:p>
        </p:txBody>
      </p:sp>
      <p:sp>
        <p:nvSpPr>
          <p:cNvPr id="13" name="TextBox 12">
            <a:extLst>
              <a:ext uri="{FF2B5EF4-FFF2-40B4-BE49-F238E27FC236}">
                <a16:creationId xmlns:a16="http://schemas.microsoft.com/office/drawing/2014/main" id="{2DB43CEA-A97F-4B53-9592-6C40C060332B}"/>
              </a:ext>
            </a:extLst>
          </p:cNvPr>
          <p:cNvSpPr txBox="1"/>
          <p:nvPr/>
        </p:nvSpPr>
        <p:spPr>
          <a:xfrm>
            <a:off x="3366248" y="4774480"/>
            <a:ext cx="5230905" cy="1569660"/>
          </a:xfrm>
          <a:prstGeom prst="rect">
            <a:avLst/>
          </a:prstGeom>
          <a:noFill/>
        </p:spPr>
        <p:txBody>
          <a:bodyPr wrap="square" rtlCol="0">
            <a:spAutoFit/>
          </a:bodyPr>
          <a:lstStyle/>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Early detection can significantly improve patient outcomes.</a:t>
            </a:r>
          </a:p>
          <a:p>
            <a:pPr marL="285750" indent="-28575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Reduces the burden of late-stage interventions.</a:t>
            </a:r>
          </a:p>
        </p:txBody>
      </p:sp>
      <p:pic>
        <p:nvPicPr>
          <p:cNvPr id="11" name="Picture 10">
            <a:extLst>
              <a:ext uri="{FF2B5EF4-FFF2-40B4-BE49-F238E27FC236}">
                <a16:creationId xmlns:a16="http://schemas.microsoft.com/office/drawing/2014/main" id="{A3344A86-6EF6-418B-8805-32AAC377BE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8105" y="4887164"/>
            <a:ext cx="4304281" cy="2592512"/>
          </a:xfrm>
          <a:prstGeom prst="rect">
            <a:avLst/>
          </a:prstGeom>
        </p:spPr>
      </p:pic>
    </p:spTree>
    <p:extLst>
      <p:ext uri="{BB962C8B-B14F-4D97-AF65-F5344CB8AC3E}">
        <p14:creationId xmlns:p14="http://schemas.microsoft.com/office/powerpoint/2010/main" val="193379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899693-1225-4FDC-9B16-E7FF68847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 y="0"/>
            <a:ext cx="12187938" cy="6858000"/>
          </a:xfrm>
          <a:prstGeom prst="rect">
            <a:avLst/>
          </a:prstGeom>
        </p:spPr>
      </p:pic>
      <p:sp>
        <p:nvSpPr>
          <p:cNvPr id="2" name="TextBox 1">
            <a:extLst>
              <a:ext uri="{FF2B5EF4-FFF2-40B4-BE49-F238E27FC236}">
                <a16:creationId xmlns:a16="http://schemas.microsoft.com/office/drawing/2014/main" id="{514BA617-418F-4400-8401-6F9ED91DB972}"/>
              </a:ext>
            </a:extLst>
          </p:cNvPr>
          <p:cNvSpPr txBox="1"/>
          <p:nvPr/>
        </p:nvSpPr>
        <p:spPr>
          <a:xfrm>
            <a:off x="741563" y="614558"/>
            <a:ext cx="5624513" cy="646331"/>
          </a:xfrm>
          <a:prstGeom prst="rect">
            <a:avLst/>
          </a:prstGeom>
          <a:solidFill>
            <a:schemeClr val="tx2">
              <a:lumMod val="20000"/>
              <a:lumOff val="80000"/>
            </a:schemeClr>
          </a:solidFill>
        </p:spPr>
        <p:txBody>
          <a:bodyPr wrap="square" rtlCol="0">
            <a:spAutoFit/>
          </a:bodyPr>
          <a:lstStyle/>
          <a:p>
            <a:pPr algn="ctr"/>
            <a:endParaRPr lang="en-US" sz="36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C389459-70A8-42C9-9FDD-C561B641A0F7}"/>
              </a:ext>
            </a:extLst>
          </p:cNvPr>
          <p:cNvSpPr txBox="1"/>
          <p:nvPr/>
        </p:nvSpPr>
        <p:spPr>
          <a:xfrm>
            <a:off x="928470" y="795314"/>
            <a:ext cx="5923743" cy="646331"/>
          </a:xfrm>
          <a:prstGeom prst="rect">
            <a:avLst/>
          </a:prstGeom>
          <a:solidFill>
            <a:schemeClr val="tx2">
              <a:lumMod val="40000"/>
              <a:lumOff val="60000"/>
            </a:schemeClr>
          </a:solid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Our Research Contributions</a:t>
            </a:r>
          </a:p>
        </p:txBody>
      </p:sp>
      <p:pic>
        <p:nvPicPr>
          <p:cNvPr id="20" name="Picture 10" descr="One Finger Click - Free gestures icons">
            <a:extLst>
              <a:ext uri="{FF2B5EF4-FFF2-40B4-BE49-F238E27FC236}">
                <a16:creationId xmlns:a16="http://schemas.microsoft.com/office/drawing/2014/main" id="{C11B5099-7187-453A-911F-A870C0EFF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965616" y="2000034"/>
            <a:ext cx="463909" cy="4639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87BD12-A013-4C3D-BC67-67CB4EAAC6FC}"/>
              </a:ext>
            </a:extLst>
          </p:cNvPr>
          <p:cNvSpPr txBox="1"/>
          <p:nvPr/>
        </p:nvSpPr>
        <p:spPr>
          <a:xfrm>
            <a:off x="2499332" y="2000034"/>
            <a:ext cx="8867008" cy="923330"/>
          </a:xfrm>
          <a:prstGeom prst="rect">
            <a:avLst/>
          </a:prstGeom>
          <a:noFill/>
        </p:spPr>
        <p:txBody>
          <a:bodyPr wrap="square" rtlCol="0">
            <a:spAutoFit/>
          </a:bodyPr>
          <a:lstStyle/>
          <a:p>
            <a:r>
              <a:rPr lang="en-US" b="1" dirty="0"/>
              <a:t>Improved Model Performance:  </a:t>
            </a:r>
            <a:r>
              <a:rPr lang="en-US" dirty="0"/>
              <a:t>Fusion models (especially Fusion 3) demonstrate the highest accuracy and F1 scores, showcasing the effectiveness of combining multiple algorithms for enhanced predictions.</a:t>
            </a:r>
          </a:p>
        </p:txBody>
      </p:sp>
      <p:sp>
        <p:nvSpPr>
          <p:cNvPr id="6" name="TextBox 5">
            <a:extLst>
              <a:ext uri="{FF2B5EF4-FFF2-40B4-BE49-F238E27FC236}">
                <a16:creationId xmlns:a16="http://schemas.microsoft.com/office/drawing/2014/main" id="{5E1BED92-8F66-494A-9ABC-3997684A2426}"/>
              </a:ext>
            </a:extLst>
          </p:cNvPr>
          <p:cNvSpPr txBox="1"/>
          <p:nvPr/>
        </p:nvSpPr>
        <p:spPr>
          <a:xfrm>
            <a:off x="2499332" y="3057547"/>
            <a:ext cx="8867008" cy="923330"/>
          </a:xfrm>
          <a:prstGeom prst="rect">
            <a:avLst/>
          </a:prstGeom>
          <a:noFill/>
        </p:spPr>
        <p:txBody>
          <a:bodyPr wrap="square" rtlCol="0">
            <a:spAutoFit/>
          </a:bodyPr>
          <a:lstStyle/>
          <a:p>
            <a:r>
              <a:rPr lang="en-US" b="1" dirty="0"/>
              <a:t>Comprehensive Model Evaluation: </a:t>
            </a:r>
            <a:r>
              <a:rPr lang="en-US" dirty="0"/>
              <a:t>The study evaluates multiple machine learning algorithms, including Logistic Regression, Random Forest, SVM, </a:t>
            </a:r>
            <a:r>
              <a:rPr lang="en-US" dirty="0" err="1"/>
              <a:t>XGBoost</a:t>
            </a:r>
            <a:r>
              <a:rPr lang="en-US" dirty="0"/>
              <a:t>, and </a:t>
            </a:r>
            <a:r>
              <a:rPr lang="en-US" dirty="0" err="1"/>
              <a:t>CatBoost</a:t>
            </a:r>
            <a:r>
              <a:rPr lang="en-US" dirty="0"/>
              <a:t>, providing a well-rounded analysis.</a:t>
            </a:r>
          </a:p>
        </p:txBody>
      </p:sp>
      <p:sp>
        <p:nvSpPr>
          <p:cNvPr id="8" name="TextBox 7">
            <a:extLst>
              <a:ext uri="{FF2B5EF4-FFF2-40B4-BE49-F238E27FC236}">
                <a16:creationId xmlns:a16="http://schemas.microsoft.com/office/drawing/2014/main" id="{29FBC97C-B8DA-4608-B963-3F59209D8FE6}"/>
              </a:ext>
            </a:extLst>
          </p:cNvPr>
          <p:cNvSpPr txBox="1"/>
          <p:nvPr/>
        </p:nvSpPr>
        <p:spPr>
          <a:xfrm>
            <a:off x="2510907" y="4162988"/>
            <a:ext cx="8855433" cy="646331"/>
          </a:xfrm>
          <a:prstGeom prst="rect">
            <a:avLst/>
          </a:prstGeom>
          <a:noFill/>
        </p:spPr>
        <p:txBody>
          <a:bodyPr wrap="square" rtlCol="0">
            <a:spAutoFit/>
          </a:bodyPr>
          <a:lstStyle/>
          <a:p>
            <a:r>
              <a:rPr lang="en-US" b="1" dirty="0"/>
              <a:t>Innovative Model Fusion: </a:t>
            </a:r>
            <a:r>
              <a:rPr lang="en-US" dirty="0"/>
              <a:t>Introducing hybrid approaches (Fusion models) indicates a novel contribution, integrating strengths of individual models for superior performance.</a:t>
            </a:r>
          </a:p>
        </p:txBody>
      </p:sp>
      <p:sp>
        <p:nvSpPr>
          <p:cNvPr id="11" name="TextBox 10">
            <a:extLst>
              <a:ext uri="{FF2B5EF4-FFF2-40B4-BE49-F238E27FC236}">
                <a16:creationId xmlns:a16="http://schemas.microsoft.com/office/drawing/2014/main" id="{2047554A-1596-49A3-BA2B-AE7E51D247A0}"/>
              </a:ext>
            </a:extLst>
          </p:cNvPr>
          <p:cNvSpPr txBox="1"/>
          <p:nvPr/>
        </p:nvSpPr>
        <p:spPr>
          <a:xfrm>
            <a:off x="2510907" y="4969393"/>
            <a:ext cx="8692588" cy="923330"/>
          </a:xfrm>
          <a:prstGeom prst="rect">
            <a:avLst/>
          </a:prstGeom>
          <a:noFill/>
        </p:spPr>
        <p:txBody>
          <a:bodyPr wrap="square" rtlCol="0">
            <a:spAutoFit/>
          </a:bodyPr>
          <a:lstStyle/>
          <a:p>
            <a:r>
              <a:rPr lang="en-US" b="1" dirty="0"/>
              <a:t>Benchmarking Standard Algorithms: </a:t>
            </a:r>
            <a:r>
              <a:rPr lang="en-US" dirty="0"/>
              <a:t>Classical models like Logistic Regression and Random Forest serve as benchmarks, demonstrating the progression achieved through advanced techniques.</a:t>
            </a:r>
          </a:p>
        </p:txBody>
      </p:sp>
      <p:pic>
        <p:nvPicPr>
          <p:cNvPr id="30" name="Picture 10" descr="One Finger Click - Free gestures icons">
            <a:extLst>
              <a:ext uri="{FF2B5EF4-FFF2-40B4-BE49-F238E27FC236}">
                <a16:creationId xmlns:a16="http://schemas.microsoft.com/office/drawing/2014/main" id="{B02D2ADB-BCA1-40C7-9811-C54BAF1BE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972950" y="3039686"/>
            <a:ext cx="463909" cy="46390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One Finger Click - Free gestures icons">
            <a:extLst>
              <a:ext uri="{FF2B5EF4-FFF2-40B4-BE49-F238E27FC236}">
                <a16:creationId xmlns:a16="http://schemas.microsoft.com/office/drawing/2014/main" id="{D8123240-A65E-4DB9-BB7B-851F512CF1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965616" y="4158500"/>
            <a:ext cx="463909" cy="463909"/>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One Finger Click - Free gestures icons">
            <a:extLst>
              <a:ext uri="{FF2B5EF4-FFF2-40B4-BE49-F238E27FC236}">
                <a16:creationId xmlns:a16="http://schemas.microsoft.com/office/drawing/2014/main" id="{DA455A53-464B-480E-B639-E428F32D37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1963096" y="4948843"/>
            <a:ext cx="463909" cy="463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5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Blue Powerpoint Background Images – Browse 124,630 Stock Photos, Vectors,  and Video | Adobe Stock">
            <a:extLst>
              <a:ext uri="{FF2B5EF4-FFF2-40B4-BE49-F238E27FC236}">
                <a16:creationId xmlns:a16="http://schemas.microsoft.com/office/drawing/2014/main" id="{32055B0E-6F46-40DA-A322-ED6615009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0D5340D-A2D6-4A94-AE99-E45F418C661D}"/>
              </a:ext>
            </a:extLst>
          </p:cNvPr>
          <p:cNvSpPr txBox="1"/>
          <p:nvPr/>
        </p:nvSpPr>
        <p:spPr>
          <a:xfrm>
            <a:off x="4353464" y="654896"/>
            <a:ext cx="3485071"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Related Works</a:t>
            </a:r>
          </a:p>
        </p:txBody>
      </p:sp>
      <p:graphicFrame>
        <p:nvGraphicFramePr>
          <p:cNvPr id="6" name="Table 5">
            <a:extLst>
              <a:ext uri="{FF2B5EF4-FFF2-40B4-BE49-F238E27FC236}">
                <a16:creationId xmlns:a16="http://schemas.microsoft.com/office/drawing/2014/main" id="{8E46ED4D-B738-4D2B-8765-57346A3D5655}"/>
              </a:ext>
            </a:extLst>
          </p:cNvPr>
          <p:cNvGraphicFramePr>
            <a:graphicFrameLocks noGrp="1"/>
          </p:cNvGraphicFramePr>
          <p:nvPr>
            <p:extLst>
              <p:ext uri="{D42A27DB-BD31-4B8C-83A1-F6EECF244321}">
                <p14:modId xmlns:p14="http://schemas.microsoft.com/office/powerpoint/2010/main" val="2364376207"/>
              </p:ext>
            </p:extLst>
          </p:nvPr>
        </p:nvGraphicFramePr>
        <p:xfrm>
          <a:off x="968189" y="1794077"/>
          <a:ext cx="10555942" cy="4042541"/>
        </p:xfrm>
        <a:graphic>
          <a:graphicData uri="http://schemas.openxmlformats.org/drawingml/2006/table">
            <a:tbl>
              <a:tblPr/>
              <a:tblGrid>
                <a:gridCol w="1941322">
                  <a:extLst>
                    <a:ext uri="{9D8B030D-6E8A-4147-A177-3AD203B41FA5}">
                      <a16:colId xmlns:a16="http://schemas.microsoft.com/office/drawing/2014/main" val="2329006849"/>
                    </a:ext>
                  </a:extLst>
                </a:gridCol>
                <a:gridCol w="2062656">
                  <a:extLst>
                    <a:ext uri="{9D8B030D-6E8A-4147-A177-3AD203B41FA5}">
                      <a16:colId xmlns:a16="http://schemas.microsoft.com/office/drawing/2014/main" val="2261414800"/>
                    </a:ext>
                  </a:extLst>
                </a:gridCol>
                <a:gridCol w="2062656">
                  <a:extLst>
                    <a:ext uri="{9D8B030D-6E8A-4147-A177-3AD203B41FA5}">
                      <a16:colId xmlns:a16="http://schemas.microsoft.com/office/drawing/2014/main" val="3265812293"/>
                    </a:ext>
                  </a:extLst>
                </a:gridCol>
                <a:gridCol w="2183987">
                  <a:extLst>
                    <a:ext uri="{9D8B030D-6E8A-4147-A177-3AD203B41FA5}">
                      <a16:colId xmlns:a16="http://schemas.microsoft.com/office/drawing/2014/main" val="1385537040"/>
                    </a:ext>
                  </a:extLst>
                </a:gridCol>
                <a:gridCol w="2305321">
                  <a:extLst>
                    <a:ext uri="{9D8B030D-6E8A-4147-A177-3AD203B41FA5}">
                      <a16:colId xmlns:a16="http://schemas.microsoft.com/office/drawing/2014/main" val="3555743214"/>
                    </a:ext>
                  </a:extLst>
                </a:gridCol>
              </a:tblGrid>
              <a:tr h="289763">
                <a:tc>
                  <a:txBody>
                    <a:bodyPr/>
                    <a:lstStyle/>
                    <a:p>
                      <a:pPr algn="ctr" fontAlgn="ctr"/>
                      <a:r>
                        <a:rPr lang="en-US" sz="1600" b="1" i="0" u="none" strike="noStrike">
                          <a:solidFill>
                            <a:srgbClr val="000000"/>
                          </a:solidFill>
                          <a:effectLst/>
                          <a:latin typeface="Calibri" panose="020F0502020204030204" pitchFamily="34" charset="0"/>
                        </a:rPr>
                        <a:t>Author(s)</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Published Year</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dirty="0">
                          <a:solidFill>
                            <a:srgbClr val="000000"/>
                          </a:solidFill>
                          <a:effectLst/>
                          <a:latin typeface="Calibri" panose="020F0502020204030204" pitchFamily="34" charset="0"/>
                        </a:rPr>
                        <a:t>Dataset Used</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Total Data</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1" i="0" u="none" strike="noStrike">
                          <a:solidFill>
                            <a:srgbClr val="000000"/>
                          </a:solidFill>
                          <a:effectLst/>
                          <a:latin typeface="Calibri" panose="020F0502020204030204" pitchFamily="34" charset="0"/>
                        </a:rPr>
                        <a:t>Categories</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4615238"/>
                  </a:ext>
                </a:extLst>
              </a:tr>
              <a:tr h="876355">
                <a:tc>
                  <a:txBody>
                    <a:bodyPr/>
                    <a:lstStyle/>
                    <a:p>
                      <a:pPr algn="ctr" fontAlgn="ctr"/>
                      <a:r>
                        <a:rPr lang="en-US" sz="1600" b="0" i="0" u="none" strike="noStrike">
                          <a:solidFill>
                            <a:srgbClr val="000000"/>
                          </a:solidFill>
                          <a:effectLst/>
                          <a:latin typeface="Calibri" panose="020F0502020204030204" pitchFamily="34" charset="0"/>
                        </a:rPr>
                        <a:t>Schrag et al.</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2023</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German health insurance data</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138,345 cases, 276,690 controls</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Risk factors, comorbidities, prodromal features</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4301618"/>
                  </a:ext>
                </a:extLst>
              </a:tr>
              <a:tr h="826883">
                <a:tc>
                  <a:txBody>
                    <a:bodyPr/>
                    <a:lstStyle/>
                    <a:p>
                      <a:pPr algn="ctr" fontAlgn="ctr"/>
                      <a:r>
                        <a:rPr lang="en-US" sz="1600" b="0" i="0" u="none" strike="noStrike">
                          <a:solidFill>
                            <a:srgbClr val="000000"/>
                          </a:solidFill>
                          <a:effectLst/>
                          <a:latin typeface="Calibri" panose="020F0502020204030204" pitchFamily="34" charset="0"/>
                        </a:rPr>
                        <a:t>Han et al.</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2023</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Korean nationwide cohort</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2.3 million individuals</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Diabetes severity and Parkinson’s risk</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6994490"/>
                  </a:ext>
                </a:extLst>
              </a:tr>
              <a:tr h="558323">
                <a:tc>
                  <a:txBody>
                    <a:bodyPr/>
                    <a:lstStyle/>
                    <a:p>
                      <a:pPr algn="ctr" fontAlgn="ctr"/>
                      <a:r>
                        <a:rPr lang="en-US" sz="1600" b="0" i="0" u="none" strike="noStrike">
                          <a:solidFill>
                            <a:srgbClr val="000000"/>
                          </a:solidFill>
                          <a:effectLst/>
                          <a:latin typeface="Calibri" panose="020F0502020204030204" pitchFamily="34" charset="0"/>
                        </a:rPr>
                        <a:t>Isroilovich et al.</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2022</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Serum biomarker analysis (ELISA)</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Limited sample</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a:solidFill>
                            <a:srgbClr val="000000"/>
                          </a:solidFill>
                          <a:effectLst/>
                          <a:latin typeface="Calibri" panose="020F0502020204030204" pitchFamily="34" charset="0"/>
                        </a:rPr>
                        <a:t>Biomarker (GDNF) differences</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4014067"/>
                  </a:ext>
                </a:extLst>
              </a:tr>
              <a:tr h="883422">
                <a:tc>
                  <a:txBody>
                    <a:bodyPr/>
                    <a:lstStyle/>
                    <a:p>
                      <a:pPr algn="ctr" fontAlgn="ctr"/>
                      <a:r>
                        <a:rPr lang="en-US" sz="1600" b="0" i="0" u="none" strike="noStrike">
                          <a:solidFill>
                            <a:srgbClr val="000000"/>
                          </a:solidFill>
                          <a:effectLst/>
                          <a:latin typeface="Calibri" panose="020F0502020204030204" pitchFamily="34" charset="0"/>
                        </a:rPr>
                        <a:t>Cook et al.</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2024</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Genetic testing for Parkinson’s patients</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Not specified</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GBA1, LRRK2 mutation prevalence</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7602630"/>
                  </a:ext>
                </a:extLst>
              </a:tr>
              <a:tr h="607795">
                <a:tc>
                  <a:txBody>
                    <a:bodyPr/>
                    <a:lstStyle/>
                    <a:p>
                      <a:pPr algn="ctr" fontAlgn="ctr"/>
                      <a:r>
                        <a:rPr lang="en-US" sz="1600" b="0" i="0" u="none" strike="noStrike">
                          <a:solidFill>
                            <a:srgbClr val="000000"/>
                          </a:solidFill>
                          <a:effectLst/>
                          <a:latin typeface="Calibri" panose="020F0502020204030204" pitchFamily="34" charset="0"/>
                        </a:rPr>
                        <a:t>Devos et al.</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2022</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Phase 2 clinical trial</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effectLst/>
                          <a:latin typeface="Calibri" panose="020F0502020204030204" pitchFamily="34" charset="0"/>
                        </a:rPr>
                        <a:t>372 participants</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000000"/>
                          </a:solidFill>
                          <a:effectLst/>
                          <a:latin typeface="Calibri" panose="020F0502020204030204" pitchFamily="34" charset="0"/>
                        </a:rPr>
                        <a:t>Therapeutic efficacy of deferiprone</a:t>
                      </a:r>
                    </a:p>
                  </a:txBody>
                  <a:tcPr marL="7607" marR="7607" marT="7607"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9388373"/>
                  </a:ext>
                </a:extLst>
              </a:tr>
            </a:tbl>
          </a:graphicData>
        </a:graphic>
      </p:graphicFrame>
    </p:spTree>
    <p:extLst>
      <p:ext uri="{BB962C8B-B14F-4D97-AF65-F5344CB8AC3E}">
        <p14:creationId xmlns:p14="http://schemas.microsoft.com/office/powerpoint/2010/main" val="186247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6" name="Picture 18" descr="35+ Simple Background Images &amp; Stock Photos [Edit &amp; Download] - Venngage">
            <a:extLst>
              <a:ext uri="{FF2B5EF4-FFF2-40B4-BE49-F238E27FC236}">
                <a16:creationId xmlns:a16="http://schemas.microsoft.com/office/drawing/2014/main" id="{70C4EA28-FA4B-49E1-ABA2-0545E9E92A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30FF19C-F228-4889-8D96-54CAEBEBC3CE}"/>
              </a:ext>
            </a:extLst>
          </p:cNvPr>
          <p:cNvSpPr txBox="1"/>
          <p:nvPr/>
        </p:nvSpPr>
        <p:spPr>
          <a:xfrm>
            <a:off x="4353464" y="620789"/>
            <a:ext cx="3485071" cy="646331"/>
          </a:xfrm>
          <a:prstGeom prst="rect">
            <a:avLst/>
          </a:prstGeom>
          <a:noFill/>
          <a:ln>
            <a:solidFill>
              <a:schemeClr val="tx1"/>
            </a:solidFill>
          </a:ln>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Methodology</a:t>
            </a:r>
          </a:p>
        </p:txBody>
      </p:sp>
      <p:pic>
        <p:nvPicPr>
          <p:cNvPr id="2060" name="Picture 12" descr="Machine learning - Free technology icons">
            <a:extLst>
              <a:ext uri="{FF2B5EF4-FFF2-40B4-BE49-F238E27FC236}">
                <a16:creationId xmlns:a16="http://schemas.microsoft.com/office/drawing/2014/main" id="{718CBA7A-2A65-44D7-AAB0-C06F998C63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5019" y="431795"/>
            <a:ext cx="846107" cy="84610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6A9B66A-AB61-45DC-BE9D-9ACA7EF01D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079" y="2002419"/>
            <a:ext cx="5364921" cy="3762705"/>
          </a:xfrm>
          <a:prstGeom prst="rect">
            <a:avLst/>
          </a:prstGeom>
        </p:spPr>
      </p:pic>
      <p:pic>
        <p:nvPicPr>
          <p:cNvPr id="11" name="Picture 10">
            <a:extLst>
              <a:ext uri="{FF2B5EF4-FFF2-40B4-BE49-F238E27FC236}">
                <a16:creationId xmlns:a16="http://schemas.microsoft.com/office/drawing/2014/main" id="{B9E748EB-A2EB-490A-AFC0-5F4D6D37F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0881" y="1887909"/>
            <a:ext cx="5455652" cy="4066165"/>
          </a:xfrm>
          <a:prstGeom prst="rect">
            <a:avLst/>
          </a:prstGeom>
        </p:spPr>
      </p:pic>
    </p:spTree>
    <p:extLst>
      <p:ext uri="{BB962C8B-B14F-4D97-AF65-F5344CB8AC3E}">
        <p14:creationId xmlns:p14="http://schemas.microsoft.com/office/powerpoint/2010/main" val="69911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Download Free 100 + white and blue Wallpapers">
            <a:extLst>
              <a:ext uri="{FF2B5EF4-FFF2-40B4-BE49-F238E27FC236}">
                <a16:creationId xmlns:a16="http://schemas.microsoft.com/office/drawing/2014/main" id="{0B9A2B40-136C-41A4-AF57-D21CC0D8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620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5425B2C-3E01-467E-BBC2-5E2BAD6E6AAE}"/>
              </a:ext>
            </a:extLst>
          </p:cNvPr>
          <p:cNvPicPr>
            <a:picLocks noChangeAspect="1"/>
          </p:cNvPicPr>
          <p:nvPr/>
        </p:nvPicPr>
        <p:blipFill rotWithShape="1">
          <a:blip r:embed="rId3">
            <a:extLst>
              <a:ext uri="{28A0092B-C50C-407E-A947-70E740481C1C}">
                <a14:useLocalDpi xmlns:a14="http://schemas.microsoft.com/office/drawing/2010/main" val="0"/>
              </a:ext>
            </a:extLst>
          </a:blip>
          <a:srcRect l="1267" t="1965"/>
          <a:stretch/>
        </p:blipFill>
        <p:spPr>
          <a:xfrm>
            <a:off x="2192749" y="1444539"/>
            <a:ext cx="7496283" cy="5008412"/>
          </a:xfrm>
          <a:prstGeom prst="rect">
            <a:avLst/>
          </a:prstGeom>
        </p:spPr>
      </p:pic>
      <p:sp>
        <p:nvSpPr>
          <p:cNvPr id="6" name="TextBox 5">
            <a:extLst>
              <a:ext uri="{FF2B5EF4-FFF2-40B4-BE49-F238E27FC236}">
                <a16:creationId xmlns:a16="http://schemas.microsoft.com/office/drawing/2014/main" id="{59FAEFDF-D8E4-415D-9E7A-B22DBC8E2160}"/>
              </a:ext>
            </a:extLst>
          </p:cNvPr>
          <p:cNvSpPr txBox="1"/>
          <p:nvPr/>
        </p:nvSpPr>
        <p:spPr>
          <a:xfrm>
            <a:off x="4595149" y="625033"/>
            <a:ext cx="250013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Hit Map</a:t>
            </a:r>
          </a:p>
        </p:txBody>
      </p:sp>
    </p:spTree>
    <p:extLst>
      <p:ext uri="{BB962C8B-B14F-4D97-AF65-F5344CB8AC3E}">
        <p14:creationId xmlns:p14="http://schemas.microsoft.com/office/powerpoint/2010/main" val="3217612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2838</TotalTime>
  <Words>562</Words>
  <Application>Microsoft Macintosh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Comic Sans MS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Cloudy Assistant</dc:creator>
  <cp:lastModifiedBy>B. M. Shahria Alam</cp:lastModifiedBy>
  <cp:revision>77</cp:revision>
  <dcterms:created xsi:type="dcterms:W3CDTF">2024-09-20T10:28:32Z</dcterms:created>
  <dcterms:modified xsi:type="dcterms:W3CDTF">2025-01-24T05:31:12Z</dcterms:modified>
</cp:coreProperties>
</file>