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74" r:id="rId17"/>
    <p:sldId id="275" r:id="rId18"/>
    <p:sldId id="276" r:id="rId19"/>
    <p:sldId id="277" r:id="rId20"/>
    <p:sldId id="278" r:id="rId21"/>
    <p:sldId id="279" r:id="rId22"/>
    <p:sldId id="269" r:id="rId23"/>
    <p:sldId id="26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ohammad Rezwanul Huq" initials="DMRH" lastIdx="1" clrIdx="0">
    <p:extLst>
      <p:ext uri="{19B8F6BF-5375-455C-9EA6-DF929625EA0E}">
        <p15:presenceInfo xmlns:p15="http://schemas.microsoft.com/office/powerpoint/2012/main" userId="Dr. Mohammad Rezwanul Hu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99C9-5B37-449B-938B-F38D4796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0AD5C-C667-4C1C-B199-613D3F4B9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16B-06EF-49DE-B197-52BBA21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5654-3AAA-45AC-8D02-1809985A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D507-3C3C-494B-8475-1E1D296F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2481E-8F5A-4F96-A9CF-E57782755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66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573D-BFFB-4E3D-AC14-91C84677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F8888-DA7B-4021-AD52-1195A75D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C626-06C2-4CD4-B2D1-F553A3A8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7C0C-AA7A-430D-BCA2-81B378D4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589F-DEA3-4491-ACBD-0FEF1903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E3134-9F43-4858-8DAD-3BFF3DAEE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1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8A262-A6EB-48DA-AF22-8DA18334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8B5F3-3787-4B4B-B3E1-6C2BB61E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1476-15A1-4D7F-AF3A-D0D3401D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634B-F283-40A8-8075-B96DC594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2937C-7570-4EC3-A572-6B35FBAD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BCB96-980E-4DB4-91D6-0D904734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6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D3E1-FE5C-4749-8AD9-E628EFFB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7911-C9A6-47D1-8A2B-EE6375C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CFE2-C697-4B4B-95E6-B1708F9B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DA1D4-65C2-4F93-89D3-01548FC8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53A3-9728-4FCC-A755-514F1B51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CB78-3197-4D44-A116-52399612E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4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4723-267B-47AB-89B5-DEE273EE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91B60-BA39-426D-AFDF-ECE0E093B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A919-59EE-4C0D-A952-1A3387B7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2F52-0957-4CCA-945C-405EE378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1747-045B-4CA8-929E-736D1A9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ACCEB-1F9D-4CE8-98E5-80790579D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51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DF2D-47E2-458C-B41E-0DA5B6E6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BD02-80C8-410C-AC04-F24BA960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A917-B3E5-4718-92D0-69E442EC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6A98-FE65-45F5-BA6B-3B8CE49C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2ABF1-E848-4F93-B4C6-2A35F92B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6FA1-CF0F-4335-ACE8-66B100A6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FF360-6180-4D56-8E09-2C9F35AB7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26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EFBA-09B7-4AAE-9213-155AD14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B04B-A068-43C0-A20F-2548B152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4EAF-127F-468F-80C5-1102484C4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9E3CB-DD5B-4A2A-A618-96E38DE9C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08789-2AFC-4BBE-A33E-85417ED95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D95E-B3D8-43BE-BEF5-89C17063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95C54-0478-4576-BB7B-016BE6BC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0D2D5-844D-4B67-9D25-EB28016C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11E5D-FBFD-4735-AB7D-364EF99A5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78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254A-9C63-4A14-BF87-3B50410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0EC4F-7FC7-4EAF-B6C3-61ECB307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45DCC-0D6A-4EC5-A769-4592CDA1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92A3-A2AB-49E2-84B1-4BFB7B2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D8F72-D4DA-4FEB-B374-7267277AB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56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8A1F1-056F-4C0F-A43A-88FBFB0C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657E-E1F1-484D-998E-E9DB6C1C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599E-1DD8-49C2-9253-A7572B91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9E580-19CD-4873-994B-187B868E04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B261-82C4-4801-A1AF-FAC2624A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E4A5-85A4-415B-9DEF-61BE905C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EC39C-166D-4918-80EA-EB2093637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C826-075C-4CD0-AC80-63C7D5E5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866-42E2-42CF-8958-31D32778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47E7-E2D6-497D-8FBD-17FC551F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03C52-E720-4D4D-907E-B9187BDFA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2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6A8-808B-4972-9A83-EC98E0A1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033D4-E46C-4DF2-9CB0-323856F5F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0C09-6F1A-4F2A-89FD-D6189C702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4EB5-FBB1-4654-9529-E6B1BD56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095B-8F2C-475F-9B91-7E542933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B7F0-3B9F-45C8-9A8F-FF78392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6DC9B-A491-4677-B44E-15A3862F5C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24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31C9C7-1954-47E4-B6A0-85FD1B69E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6B6CB5-9DA4-4DA2-90E2-AB23565EE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D3BC49-910A-4AD2-B470-34653DBC5E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3E61E2-6C14-4E01-B367-84DB1846E2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5ABD93A-1D27-4CC9-9826-C5FE8BCF02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9F6793-161B-45C0-BA05-C2BAFC2B4B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/SQL" TargetMode="External"/><Relationship Id="rId2" Type="http://schemas.openxmlformats.org/officeDocument/2006/relationships/hyperlink" Target="http://www.csee.umbc.edu/help/oracle8/server.815/a67842/01_oview.htm#7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killbuilders.com/Tutorials-V2/ora9i_Intro_to_PLSQL/ora9i_Intro_to_PLSQL.cf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F8BF912-D8DA-47C5-96F3-F39C91338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Introduction to PL/SQL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F9B2C09-7BE8-46AE-82A5-FA9FE3B07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PL/SQL Control Structure	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7830C5-3FFA-45D8-9601-CF6CCEC1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altLang="en-US" sz="2400" b="1" dirty="0"/>
              <a:t>Conditional Controls</a:t>
            </a:r>
          </a:p>
          <a:p>
            <a:pPr lvl="1">
              <a:buFontTx/>
              <a:buNone/>
            </a:pPr>
            <a:r>
              <a:rPr lang="en-US" altLang="en-US" sz="2400" b="1" dirty="0"/>
              <a:t>IF expr THEN </a:t>
            </a:r>
          </a:p>
          <a:p>
            <a:pPr lvl="1">
              <a:buFontTx/>
              <a:buNone/>
            </a:pPr>
            <a:r>
              <a:rPr lang="en-US" altLang="en-US" sz="2400" b="1" dirty="0"/>
              <a:t>	statement;</a:t>
            </a:r>
          </a:p>
          <a:p>
            <a:pPr lvl="1">
              <a:buFontTx/>
              <a:buNone/>
            </a:pPr>
            <a:r>
              <a:rPr lang="en-US" altLang="en-US" sz="2400" b="1" dirty="0"/>
              <a:t>END IF;</a:t>
            </a:r>
          </a:p>
          <a:p>
            <a:pPr lvl="1">
              <a:buFontTx/>
              <a:buNone/>
            </a:pPr>
            <a:endParaRPr lang="en-US" altLang="en-US" sz="2400" b="1" dirty="0"/>
          </a:p>
          <a:p>
            <a:pPr lvl="1">
              <a:buFontTx/>
              <a:buNone/>
            </a:pPr>
            <a:r>
              <a:rPr lang="en-US" altLang="en-US" sz="2400" b="1" dirty="0"/>
              <a:t>IF expr THEN</a:t>
            </a:r>
          </a:p>
          <a:p>
            <a:pPr lvl="1">
              <a:buFontTx/>
              <a:buNone/>
            </a:pPr>
            <a:r>
              <a:rPr lang="en-US" altLang="en-US" sz="2400" b="1" dirty="0"/>
              <a:t>	statement1;</a:t>
            </a:r>
          </a:p>
          <a:p>
            <a:pPr lvl="1">
              <a:buFontTx/>
              <a:buNone/>
            </a:pPr>
            <a:r>
              <a:rPr lang="en-US" altLang="en-US" sz="2400" b="1" dirty="0"/>
              <a:t>ELSE</a:t>
            </a:r>
          </a:p>
          <a:p>
            <a:pPr lvl="1">
              <a:buFontTx/>
              <a:buNone/>
            </a:pPr>
            <a:r>
              <a:rPr lang="en-US" altLang="en-US" sz="2400" b="1" dirty="0"/>
              <a:t>	statement2;</a:t>
            </a:r>
          </a:p>
          <a:p>
            <a:pPr lvl="1">
              <a:buFontTx/>
              <a:buNone/>
            </a:pPr>
            <a:r>
              <a:rPr lang="en-US" altLang="en-US" sz="2400" b="1" dirty="0"/>
              <a:t>END IF;</a:t>
            </a:r>
          </a:p>
          <a:p>
            <a:pPr lvl="1">
              <a:buFontTx/>
              <a:buNone/>
            </a:pPr>
            <a:endParaRPr lang="en-US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E76920-AEBA-46D9-B2CD-CF45E222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89314"/>
            <a:ext cx="4419600" cy="48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Conditional Controls</a:t>
            </a:r>
          </a:p>
          <a:p>
            <a:pPr lvl="1">
              <a:buFontTx/>
              <a:buNone/>
            </a:pPr>
            <a:r>
              <a:rPr lang="en-US" altLang="en-US" sz="2400" b="1" dirty="0"/>
              <a:t>IF expr THEN</a:t>
            </a:r>
          </a:p>
          <a:p>
            <a:pPr lvl="1">
              <a:buFontTx/>
              <a:buNone/>
            </a:pPr>
            <a:r>
              <a:rPr lang="en-US" altLang="en-US" sz="2400" b="1" dirty="0"/>
              <a:t>	statement1;</a:t>
            </a:r>
          </a:p>
          <a:p>
            <a:pPr lvl="1">
              <a:buFontTx/>
              <a:buNone/>
            </a:pPr>
            <a:r>
              <a:rPr lang="en-US" altLang="en-US" sz="2400" b="1" dirty="0"/>
              <a:t>ELSIF expr THEN</a:t>
            </a:r>
          </a:p>
          <a:p>
            <a:pPr lvl="1">
              <a:buFontTx/>
              <a:buNone/>
            </a:pPr>
            <a:r>
              <a:rPr lang="en-US" altLang="en-US" sz="2400" b="1" dirty="0"/>
              <a:t>   statement2;</a:t>
            </a:r>
          </a:p>
          <a:p>
            <a:pPr lvl="1">
              <a:buFontTx/>
              <a:buNone/>
            </a:pPr>
            <a:r>
              <a:rPr lang="en-US" altLang="en-US" sz="2400" b="1" dirty="0"/>
              <a:t>ELSE</a:t>
            </a:r>
          </a:p>
          <a:p>
            <a:pPr lvl="1">
              <a:buFontTx/>
              <a:buNone/>
            </a:pPr>
            <a:r>
              <a:rPr lang="en-US" altLang="en-US" sz="2400" b="1" dirty="0"/>
              <a:t>	statement3;</a:t>
            </a:r>
          </a:p>
          <a:p>
            <a:pPr lvl="1">
              <a:buFontTx/>
              <a:buNone/>
            </a:pPr>
            <a:r>
              <a:rPr lang="en-US" altLang="en-US" sz="2400" b="1" dirty="0"/>
              <a:t>END IF;</a:t>
            </a:r>
          </a:p>
          <a:p>
            <a:pPr lvl="1">
              <a:buFontTx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B0F84BB-3F0A-4AB1-8A5C-B460A63C2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 Control Structure (Looping)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97C80CD-FCA8-4072-83B3-478A87ADE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 	...SQL Statements...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  	 EXIT;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	END LOOP;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WHILE loops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FF00FF"/>
                </a:highlight>
              </a:rPr>
              <a:t>WHILE condition </a:t>
            </a:r>
            <a:r>
              <a:rPr lang="en-US" altLang="en-US" sz="2400" dirty="0"/>
              <a:t>LOOP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                ...SQL Statements...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END LOOP; 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loops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00FF00"/>
                </a:highlight>
              </a:rPr>
              <a:t>FOR &lt;variable(numeric)&gt; IN [REVERSE] &lt;</a:t>
            </a:r>
            <a:r>
              <a:rPr lang="en-US" altLang="en-US" sz="2400" dirty="0" err="1">
                <a:highlight>
                  <a:srgbClr val="00FF00"/>
                </a:highlight>
              </a:rPr>
              <a:t>lowerbound</a:t>
            </a:r>
            <a:r>
              <a:rPr lang="en-US" altLang="en-US" sz="2400" dirty="0">
                <a:highlight>
                  <a:srgbClr val="00FF00"/>
                </a:highlight>
              </a:rPr>
              <a:t>&gt;..&lt;</a:t>
            </a:r>
            <a:r>
              <a:rPr lang="en-US" altLang="en-US" sz="2400" dirty="0" err="1">
                <a:highlight>
                  <a:srgbClr val="00FF00"/>
                </a:highlight>
              </a:rPr>
              <a:t>upperbound</a:t>
            </a:r>
            <a:r>
              <a:rPr lang="en-US" altLang="en-US" sz="2400" dirty="0">
                <a:highlight>
                  <a:srgbClr val="00FF00"/>
                </a:highlight>
              </a:rPr>
              <a:t>&gt; </a:t>
            </a:r>
            <a:r>
              <a:rPr lang="en-US" altLang="en-US" sz="2400" dirty="0"/>
              <a:t>LOOP .... ..... END LOOP;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99B01E4-DF01-4973-958A-4D33DDE2C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PL/SQL Control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A3D017-6FC9-48FF-BAA2-241CE96E4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Cursor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1800" dirty="0"/>
              <a:t>DECLARE</a:t>
            </a:r>
            <a:br>
              <a:rPr lang="en-US" altLang="en-US" sz="1800" dirty="0"/>
            </a:br>
            <a:r>
              <a:rPr lang="en-US" altLang="en-US" sz="1800" dirty="0"/>
              <a:t>        name varchar2(20);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Cursor c1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		 select t.name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	  from table 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	  where date is not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OPEN c1;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     LOOP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	 FETCH c1 into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exit when c1%NOTFOUND;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END LOOP;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CLOSE c1;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END;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44519F2-AA28-42E3-9648-3B60F7E9B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10A3A8A-EACF-49EE-A137-D9C458F6A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error</a:t>
            </a:r>
          </a:p>
          <a:p>
            <a:r>
              <a:rPr lang="en-US" altLang="en-US"/>
              <a:t>DBMS_OUTPUT.PUT_LINE(‘ .. ‘);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92D6-6F5F-459A-BF6E-A0998E23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Named PL/SQL Block -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7877-5DD1-4656-93DF-E6F1BBDD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CREATE [OR REPLACE] PROCEDURE </a:t>
            </a:r>
            <a:r>
              <a:rPr lang="en-US" sz="2400" dirty="0" err="1">
                <a:highlight>
                  <a:srgbClr val="00FF00"/>
                </a:highlight>
              </a:rPr>
              <a:t>procedure_name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[(</a:t>
            </a:r>
            <a:r>
              <a:rPr lang="en-US" sz="2400" dirty="0" err="1"/>
              <a:t>parameter_name</a:t>
            </a:r>
            <a:r>
              <a:rPr lang="en-US" sz="2400" dirty="0"/>
              <a:t> [IN | OUT | IN OUT] type [, ...])] </a:t>
            </a:r>
          </a:p>
          <a:p>
            <a:pPr marL="0" indent="0">
              <a:buNone/>
            </a:pPr>
            <a:r>
              <a:rPr lang="en-US" sz="2400" dirty="0"/>
              <a:t>{IS | AS} </a:t>
            </a:r>
          </a:p>
        </p:txBody>
      </p:sp>
    </p:spTree>
    <p:extLst>
      <p:ext uri="{BB962C8B-B14F-4D97-AF65-F5344CB8AC3E}">
        <p14:creationId xmlns:p14="http://schemas.microsoft.com/office/powerpoint/2010/main" val="83866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982C9C1-AF48-4100-9232-BAC1A26C1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32171B8-E469-45E9-B9B7-5029B0675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How to execute a function in PL/SQL?</a:t>
            </a:r>
          </a:p>
          <a:p>
            <a:pPr>
              <a:buFontTx/>
              <a:buNone/>
            </a:pPr>
            <a:r>
              <a:rPr lang="en-US" altLang="en-US" sz="2400" dirty="0"/>
              <a:t>		Var </a:t>
            </a:r>
            <a:r>
              <a:rPr lang="en-US" altLang="en-US" sz="2400" dirty="0" err="1"/>
              <a:t>issue_flag</a:t>
            </a:r>
            <a:r>
              <a:rPr lang="en-US" altLang="en-US" sz="2400" dirty="0"/>
              <a:t> number;</a:t>
            </a:r>
          </a:p>
          <a:p>
            <a:pPr>
              <a:buFontTx/>
              <a:buNone/>
            </a:pPr>
            <a:r>
              <a:rPr lang="en-US" altLang="en-US" sz="2400" dirty="0"/>
              <a:t>			exec :</a:t>
            </a:r>
            <a:r>
              <a:rPr lang="en-US" altLang="en-US" sz="2400" dirty="0" err="1"/>
              <a:t>issue_flag</a:t>
            </a:r>
            <a:r>
              <a:rPr lang="en-US" altLang="en-US" sz="2400" dirty="0"/>
              <a:t>:=</a:t>
            </a:r>
            <a:r>
              <a:rPr lang="en-US" altLang="en-US" sz="2400" dirty="0" err="1"/>
              <a:t>fun_name</a:t>
            </a:r>
            <a:r>
              <a:rPr lang="en-US" altLang="en-US" sz="2400" dirty="0"/>
              <a:t>(arg1,arg2,. . . .);</a:t>
            </a:r>
          </a:p>
          <a:p>
            <a:pPr>
              <a:buFontTx/>
              <a:buNone/>
            </a:pPr>
            <a:r>
              <a:rPr lang="en-US" altLang="en-US" sz="2400" dirty="0"/>
              <a:t>			PRINT :</a:t>
            </a:r>
            <a:r>
              <a:rPr lang="en-US" altLang="en-US" sz="2400" dirty="0" err="1"/>
              <a:t>issue_flag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How to execute a procedure in PL/SQL?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highlight>
                  <a:srgbClr val="00FF00"/>
                </a:highlight>
              </a:rPr>
              <a:t>Exec </a:t>
            </a:r>
            <a:r>
              <a:rPr lang="en-US" altLang="en-US" sz="2400" dirty="0" err="1">
                <a:highlight>
                  <a:srgbClr val="00FF00"/>
                </a:highlight>
              </a:rPr>
              <a:t>procedure_name</a:t>
            </a:r>
            <a:r>
              <a:rPr lang="en-US" altLang="en-US" sz="2400" dirty="0">
                <a:highlight>
                  <a:srgbClr val="00FF00"/>
                </a:highlight>
              </a:rPr>
              <a:t>(arg1,arg2,. . . .);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687C-AAFF-4C28-9BEB-DB642A1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PL/SQL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651F-6FE5-4BE4-A786-5E8A52A9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AU" sz="2800" dirty="0"/>
              <a:t>CREATE OR REPLACE FUNCTION </a:t>
            </a:r>
            <a:r>
              <a:rPr lang="en-AU" sz="2800" dirty="0" err="1"/>
              <a:t>function_name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    [(parameters datatype, … )]</a:t>
            </a:r>
          </a:p>
          <a:p>
            <a:pPr marL="0" indent="0">
              <a:buNone/>
            </a:pPr>
            <a:r>
              <a:rPr lang="en-AU" sz="2800" dirty="0"/>
              <a:t>    RETURN datatype</a:t>
            </a:r>
          </a:p>
          <a:p>
            <a:pPr marL="0" indent="0">
              <a:buNone/>
            </a:pPr>
            <a:r>
              <a:rPr lang="en-AU" sz="2800" dirty="0"/>
              <a:t>    IS</a:t>
            </a:r>
          </a:p>
          <a:p>
            <a:pPr marL="0" indent="0">
              <a:buNone/>
            </a:pPr>
            <a:r>
              <a:rPr lang="en-AU" sz="2800" dirty="0"/>
              <a:t>    &lt;PL/SQL block&gt;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20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7C98-6694-4119-BA3D-0DA2600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43F1-B749-4504-B30C-F6D0B350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the CO schema, write a function that calculates total sales for a given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3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90E5-131D-4594-9AA2-7E24019D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PL/SQL 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9EC-39DA-4E09-B1EF-8C95BAA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PL/SQL Trigger is like a stored procedure that the database engine invokes automatically when some specific event occurs (INSERT, UPDATE, DELETE) over some relations.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5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D2A-1496-4179-908B-13A12F32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Syntax: 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BE26-EBA8-4FE3-A94C-6F8A07CE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CREATE OR REPLACE TRIGGER </a:t>
            </a:r>
            <a:r>
              <a:rPr lang="en-AU" sz="2800" dirty="0" err="1"/>
              <a:t>trigger_name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BEFORE|AFTER    operation</a:t>
            </a:r>
          </a:p>
          <a:p>
            <a:pPr marL="0" indent="0">
              <a:buNone/>
            </a:pPr>
            <a:r>
              <a:rPr lang="en-AU" sz="2800" dirty="0"/>
              <a:t>ON </a:t>
            </a:r>
            <a:r>
              <a:rPr lang="en-AU" sz="2800" dirty="0" err="1"/>
              <a:t>table_name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FOR EACH ROW</a:t>
            </a:r>
          </a:p>
          <a:p>
            <a:pPr marL="0" indent="0">
              <a:buNone/>
            </a:pPr>
            <a:r>
              <a:rPr lang="en-AU" sz="2800" dirty="0"/>
              <a:t>&lt;PL-SQL BLOCK&gt;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8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079A9E-1AD6-4C19-AF69-B1F30C039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Introduction to PL/SQL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4BE9A5-9F8C-4865-9840-F45FADD06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Procedural Language extension for SQL</a:t>
            </a:r>
          </a:p>
          <a:p>
            <a:r>
              <a:rPr lang="en-US" altLang="en-US"/>
              <a:t>Oracle Proprietary</a:t>
            </a:r>
          </a:p>
          <a:p>
            <a:r>
              <a:rPr lang="en-US" altLang="en-US"/>
              <a:t>3GL Capabilities</a:t>
            </a:r>
          </a:p>
          <a:p>
            <a:r>
              <a:rPr lang="en-US" altLang="en-US"/>
              <a:t>Integration of SQL</a:t>
            </a:r>
          </a:p>
          <a:p>
            <a:r>
              <a:rPr lang="en-US" altLang="en-US"/>
              <a:t>Portable within Oracle data bases</a:t>
            </a:r>
          </a:p>
          <a:p>
            <a:r>
              <a:rPr lang="en-US" altLang="en-US"/>
              <a:t>Callable from any client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0CE0-EDDF-4909-BD42-83330EB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 of :NEW and :OLD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47AEBD-9D46-4DD1-9E5C-3392261F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45533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785611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73544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264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428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:NEW.A1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:NEW.A2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:NEW.A3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:NEW.A4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8719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1C046FAD-2FC1-4F68-A220-1F67E3AD9B7C}"/>
              </a:ext>
            </a:extLst>
          </p:cNvPr>
          <p:cNvSpPr/>
          <p:nvPr/>
        </p:nvSpPr>
        <p:spPr>
          <a:xfrm>
            <a:off x="723900" y="2178283"/>
            <a:ext cx="6858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8DC9E-3196-441C-BB7E-FEDFEF5162EC}"/>
              </a:ext>
            </a:extLst>
          </p:cNvPr>
          <p:cNvSpPr txBox="1"/>
          <p:nvPr/>
        </p:nvSpPr>
        <p:spPr>
          <a:xfrm>
            <a:off x="495300" y="255710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INSERT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7B6AD76-3ABE-4A19-94D0-F0D046DE9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83924"/>
              </p:ext>
            </p:extLst>
          </p:nvPr>
        </p:nvGraphicFramePr>
        <p:xfrm>
          <a:off x="1512337" y="3066291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785611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73544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264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428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:OLD.A1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:OLD.A2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:OLD.A3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:OLD.A4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871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25F6F54-9DC7-47FA-9DB5-E9092AD09F74}"/>
              </a:ext>
            </a:extLst>
          </p:cNvPr>
          <p:cNvSpPr/>
          <p:nvPr/>
        </p:nvSpPr>
        <p:spPr>
          <a:xfrm>
            <a:off x="712237" y="3847574"/>
            <a:ext cx="6858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EF35A-1519-49D5-9B4B-4AF05F3B4053}"/>
              </a:ext>
            </a:extLst>
          </p:cNvPr>
          <p:cNvSpPr txBox="1"/>
          <p:nvPr/>
        </p:nvSpPr>
        <p:spPr>
          <a:xfrm>
            <a:off x="483637" y="42263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DELETE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BA92D79-74AE-49B0-988C-42DCA8AA8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49977"/>
              </p:ext>
            </p:extLst>
          </p:nvPr>
        </p:nvGraphicFramePr>
        <p:xfrm>
          <a:off x="1485900" y="4783168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785611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73544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264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428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:OLD.A1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:OLD.A2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:OLD.A3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trike="sngStrike" dirty="0"/>
                        <a:t>:OLD.A4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871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C29F8108-9793-4045-BC43-66AED1A14896}"/>
              </a:ext>
            </a:extLst>
          </p:cNvPr>
          <p:cNvSpPr/>
          <p:nvPr/>
        </p:nvSpPr>
        <p:spPr>
          <a:xfrm>
            <a:off x="685800" y="5564451"/>
            <a:ext cx="6858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237DD-9A0B-4574-9E48-5031AA2917BD}"/>
              </a:ext>
            </a:extLst>
          </p:cNvPr>
          <p:cNvSpPr txBox="1"/>
          <p:nvPr/>
        </p:nvSpPr>
        <p:spPr>
          <a:xfrm>
            <a:off x="152400" y="5943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UPDATE = DELETE + INSERT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DED67-9154-4404-A98D-B2FF3FD387B6}"/>
              </a:ext>
            </a:extLst>
          </p:cNvPr>
          <p:cNvSpPr txBox="1"/>
          <p:nvPr/>
        </p:nvSpPr>
        <p:spPr>
          <a:xfrm>
            <a:off x="60198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:NEW.A4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7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DA9C-1F58-4331-96E4-F87D98A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DB36-2897-4277-9A50-20B0432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Assume the following relations</a:t>
            </a:r>
          </a:p>
          <a:p>
            <a:pPr marL="0" indent="0">
              <a:buNone/>
            </a:pPr>
            <a:r>
              <a:rPr lang="en-AU" sz="2400" dirty="0"/>
              <a:t>MY_ORDER_ITEMS (</a:t>
            </a:r>
            <a:r>
              <a:rPr lang="en-AU" sz="2400" dirty="0" err="1"/>
              <a:t>order_id</a:t>
            </a:r>
            <a:r>
              <a:rPr lang="en-AU" sz="2400" dirty="0"/>
              <a:t>, </a:t>
            </a:r>
            <a:r>
              <a:rPr lang="en-AU" sz="2400" dirty="0" err="1"/>
              <a:t>item_id</a:t>
            </a:r>
            <a:r>
              <a:rPr lang="en-AU" sz="2400" dirty="0"/>
              <a:t>, </a:t>
            </a:r>
            <a:r>
              <a:rPr lang="en-AU" sz="2400" dirty="0" err="1"/>
              <a:t>product_id</a:t>
            </a:r>
            <a:r>
              <a:rPr lang="en-AU" sz="2400" dirty="0"/>
              <a:t>, </a:t>
            </a:r>
            <a:r>
              <a:rPr lang="en-AU" sz="2400" dirty="0" err="1"/>
              <a:t>unit_price</a:t>
            </a:r>
            <a:r>
              <a:rPr lang="en-AU" sz="2400" dirty="0"/>
              <a:t>, quantity)</a:t>
            </a:r>
          </a:p>
          <a:p>
            <a:pPr marL="0" indent="0">
              <a:buNone/>
            </a:pPr>
            <a:r>
              <a:rPr lang="en-AU" sz="2400" dirty="0"/>
              <a:t>PRODUCT_STOCK (</a:t>
            </a:r>
            <a:r>
              <a:rPr lang="en-AU" sz="2400" dirty="0" err="1"/>
              <a:t>product_id</a:t>
            </a:r>
            <a:r>
              <a:rPr lang="en-AU" sz="2400" dirty="0"/>
              <a:t>, </a:t>
            </a:r>
            <a:r>
              <a:rPr lang="en-AU" sz="2400" dirty="0" err="1"/>
              <a:t>available_units</a:t>
            </a:r>
            <a:r>
              <a:rPr lang="en-AU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customer buys a new product (INSERT ON MY_ORDER_ITEMS), make sure that the available units in the stock has also been updated (decremented) accordingly.</a:t>
            </a:r>
          </a:p>
        </p:txBody>
      </p:sp>
    </p:spTree>
    <p:extLst>
      <p:ext uri="{BB962C8B-B14F-4D97-AF65-F5344CB8AC3E}">
        <p14:creationId xmlns:p14="http://schemas.microsoft.com/office/powerpoint/2010/main" val="268015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367CF7F4-9DBD-457E-9751-EA4CDB54E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		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</a:p>
          <a:p>
            <a:pPr>
              <a:buFontTx/>
              <a:buNone/>
            </a:pPr>
            <a:r>
              <a:rPr lang="en-US" altLang="en-US"/>
              <a:t>				THANK YOU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7954618-CCDE-46C3-8B62-5534CEDA6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031AE3D-D3C1-422E-B95F-B7132DF22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/>
              <a:t>[1]    </a:t>
            </a:r>
            <a:r>
              <a:rPr lang="en-US" altLang="en-US" sz="1200">
                <a:hlinkClick r:id="rId2"/>
              </a:rPr>
              <a:t>http://www.csee.umbc.edu/help/oracle8/server.815/a67842/01_oview.htm#740</a:t>
            </a:r>
            <a:endParaRPr lang="en-US" altLang="en-US" sz="1200"/>
          </a:p>
          <a:p>
            <a:pPr>
              <a:buFontTx/>
              <a:buNone/>
            </a:pPr>
            <a:r>
              <a:rPr lang="en-US" altLang="en-US" sz="1600"/>
              <a:t>[2]    </a:t>
            </a:r>
            <a:r>
              <a:rPr lang="en-US" altLang="en-US" sz="1200">
                <a:hlinkClick r:id="rId3"/>
              </a:rPr>
              <a:t>http://en.wikipedia.org/wiki/PL/SQL</a:t>
            </a:r>
            <a:endParaRPr lang="en-US" altLang="en-US" sz="1200"/>
          </a:p>
          <a:p>
            <a:pPr>
              <a:buFontTx/>
              <a:buNone/>
            </a:pPr>
            <a:r>
              <a:rPr lang="en-US" altLang="en-US" sz="1600"/>
              <a:t>[3]    </a:t>
            </a:r>
            <a:r>
              <a:rPr lang="en-US" altLang="en-US" sz="1200">
                <a:hlinkClick r:id="rId4"/>
              </a:rPr>
              <a:t>http://www.skillbuilders.com/Tutorials-V2/ora9i_Intro_to_PLSQL/ora9i_Intro_to_PLSQL.cfm</a:t>
            </a:r>
            <a:endParaRPr lang="en-US" altLang="en-US" sz="1200"/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1C45C7-5B58-43FA-AB01-9FC3A446C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PL/SQL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C5B172-BABD-4063-9DEC-A6E8DDC28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PL/SQL is Block Structured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 sz="2800"/>
              <a:t>A block is the basic unit from which all PL/SQL programs are built. A block can be named (functions and procedures) or anonymous 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Sections of block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1- Header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2- Declaration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 3- Executable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 4- Exception Section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87E7E425-572E-4BF7-A2BA-919AB8D1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0"/>
            <a:ext cx="3749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0D86BC-CC70-4538-BCE2-7C8DC0F51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PL/SQL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86026D-2E92-42C9-87F8-19DF28E8D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         Type and Name of block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DECLARE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400" dirty="0"/>
              <a:t>Variables; Constants; Cursors;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BEGIN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400" dirty="0"/>
              <a:t>PL/SQL and SQL Statements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EXCEPTION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Exception handlers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END;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D287-56B8-45AE-A238-D3E12DEF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Anonymous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0AE0-18E8-41F3-879D-342685C0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DECLARE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			</a:t>
            </a:r>
            <a:r>
              <a:rPr lang="en-US" altLang="en-US" sz="2800" dirty="0"/>
              <a:t>Variables; Constants; Cursors;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BEGIN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			</a:t>
            </a:r>
            <a:r>
              <a:rPr lang="en-US" altLang="en-US" sz="2800" dirty="0"/>
              <a:t>PL/SQL and SQL Statements</a:t>
            </a:r>
            <a:r>
              <a:rPr lang="en-US" altLang="en-US" sz="32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EXCEPTION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			Exception handlers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END;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/</a:t>
            </a:r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3846297-CCB9-4D8B-AAD8-C6284DD06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PL/SQL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16A27A-B904-459E-925E-D801F8638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DECLARE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a number;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		text1 varchar2(20);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  text2 varchar2(20) </a:t>
            </a:r>
            <a:r>
              <a:rPr lang="en-US" altLang="en-US" sz="2400" dirty="0">
                <a:highlight>
                  <a:srgbClr val="FFFF00"/>
                </a:highlight>
              </a:rPr>
              <a:t>:=</a:t>
            </a:r>
            <a:r>
              <a:rPr lang="en-US" altLang="en-US" sz="2400" dirty="0"/>
              <a:t> “HI”;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---------- ---------- 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E0B09DFA-B19A-43C2-A035-7F4DFD7F7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913313"/>
            <a:ext cx="6264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3A05C94E-0F30-4104-B10B-F859419C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760913"/>
            <a:ext cx="664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563DC011-4CD1-445C-AAEE-61807BEF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60913"/>
            <a:ext cx="6873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Important Data Types  in PL/SQL include NUMBER, INTEGER, CHAR, VARCHAR2, DATE etc  </a:t>
            </a:r>
          </a:p>
          <a:p>
            <a:r>
              <a:rPr lang="en-US" altLang="en-US" sz="2400"/>
              <a:t>to_date(‘02-05-2007','dd-mm-yyyy')  { Converts String to Date}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EBDE26C-6B29-4F67-8E61-833A0EEDA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PL/SQL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98387A-7935-4BAF-ABC0-BCA1AA0AB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 Types for specific columns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 err="1"/>
              <a:t>Variable_name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Table_name.Column_name%type</a:t>
            </a:r>
            <a:r>
              <a:rPr lang="en-US" altLang="en-US" sz="2400" dirty="0"/>
              <a:t>;</a:t>
            </a:r>
          </a:p>
          <a:p>
            <a:pPr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Variable_name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Table_name%ROWTYPE</a:t>
            </a:r>
            <a:r>
              <a:rPr lang="en-US" altLang="en-US" sz="2400" dirty="0"/>
              <a:t>;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(Anchored Datatype)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This syntax defines a variable of the type of the referenced column on the referenced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117-B33E-4991-9BE1-F3D18117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EXPLICIT CURSOR in PL/SQL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568E-06DC-45B1-87D7-80426F62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AU" dirty="0"/>
              <a:t>CURSOR </a:t>
            </a:r>
            <a:r>
              <a:rPr lang="en-AU" dirty="0" err="1"/>
              <a:t>cursor_name</a:t>
            </a:r>
            <a:r>
              <a:rPr lang="en-AU" dirty="0"/>
              <a:t> IS </a:t>
            </a:r>
            <a:r>
              <a:rPr lang="en-AU" dirty="0" err="1"/>
              <a:t>sql_statement</a:t>
            </a:r>
            <a:r>
              <a:rPr lang="en-AU" dirty="0"/>
              <a:t>;</a:t>
            </a:r>
          </a:p>
          <a:p>
            <a:r>
              <a:rPr lang="en-US" dirty="0"/>
              <a:t>CURSOR c1 IS </a:t>
            </a:r>
          </a:p>
          <a:p>
            <a:pPr marL="0" indent="0">
              <a:buNone/>
            </a:pPr>
            <a:r>
              <a:rPr lang="en-US" dirty="0"/>
              <a:t>         SELECT * FROM HR.EMPLOYEES</a:t>
            </a:r>
          </a:p>
          <a:p>
            <a:pPr marL="0" indent="0">
              <a:buNone/>
            </a:pPr>
            <a:r>
              <a:rPr lang="en-US" dirty="0"/>
              <a:t>         WHERE SALARY &gt; 20000;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record IN </a:t>
            </a:r>
            <a:r>
              <a:rPr lang="en-US" dirty="0" err="1"/>
              <a:t>cursor_name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LOOP</a:t>
            </a:r>
          </a:p>
          <a:p>
            <a:pPr marL="0" indent="0">
              <a:buNone/>
            </a:pPr>
            <a:r>
              <a:rPr lang="en-US" dirty="0"/>
              <a:t>          statement;</a:t>
            </a:r>
          </a:p>
          <a:p>
            <a:pPr marL="0" indent="0">
              <a:buNone/>
            </a:pPr>
            <a:r>
              <a:rPr lang="en-US" dirty="0"/>
              <a:t>   END LOOP;</a:t>
            </a:r>
          </a:p>
        </p:txBody>
      </p:sp>
    </p:spTree>
    <p:extLst>
      <p:ext uri="{BB962C8B-B14F-4D97-AF65-F5344CB8AC3E}">
        <p14:creationId xmlns:p14="http://schemas.microsoft.com/office/powerpoint/2010/main" val="366889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92A1E1F-0785-4E6E-BEEA-5DC4A23A4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PL/SQL Control Structure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69FE31-6A85-47BE-BB7C-8DA79752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PL/SQL has a number of control structures which  includes: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highlight>
                  <a:srgbClr val="FFFF00"/>
                </a:highlight>
              </a:rPr>
              <a:t> Conditional controls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highlight>
                  <a:srgbClr val="FFFF00"/>
                </a:highlight>
              </a:rPr>
              <a:t> Iterative or loop controls.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Exception or error controls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It is these controls, used singly or together, that allow the PL/SQL developer to direct the flow of execution through the program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1069</Words>
  <Application>Microsoft Office PowerPoint</Application>
  <PresentationFormat>On-screen Show (4:3)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Default Design</vt:lpstr>
      <vt:lpstr>Introduction to PL/SQL</vt:lpstr>
      <vt:lpstr> Introduction to PL/SQL</vt:lpstr>
      <vt:lpstr>Structure of PL/SQL</vt:lpstr>
      <vt:lpstr>Structure of PL/SQL</vt:lpstr>
      <vt:lpstr>Structure of Anonymous Block</vt:lpstr>
      <vt:lpstr>Structure of PL/SQL</vt:lpstr>
      <vt:lpstr>Structure of PL/SQL</vt:lpstr>
      <vt:lpstr>EXPLICIT CURSOR in PL/SQL</vt:lpstr>
      <vt:lpstr>PL/SQL Control Structure</vt:lpstr>
      <vt:lpstr>PL/SQL Control Structure </vt:lpstr>
      <vt:lpstr>PL/SQL Control Structure (Looping)</vt:lpstr>
      <vt:lpstr>PL/SQL Control Structure</vt:lpstr>
      <vt:lpstr>Debuging</vt:lpstr>
      <vt:lpstr>Named PL/SQL Block - Procedure</vt:lpstr>
      <vt:lpstr>Execution</vt:lpstr>
      <vt:lpstr>PL/SQL Functions</vt:lpstr>
      <vt:lpstr>EXAMPLE PROBLEM</vt:lpstr>
      <vt:lpstr>PL/SQL Triggers</vt:lpstr>
      <vt:lpstr>General Syntax: Triggers</vt:lpstr>
      <vt:lpstr>Concept of :NEW and :OLD</vt:lpstr>
      <vt:lpstr>EXAMPLE: TRIGGERS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PL/SQL</dc:title>
  <dc:creator>cobra</dc:creator>
  <cp:lastModifiedBy>Khairum Islam</cp:lastModifiedBy>
  <cp:revision>25</cp:revision>
  <dcterms:created xsi:type="dcterms:W3CDTF">2007-02-05T07:42:31Z</dcterms:created>
  <dcterms:modified xsi:type="dcterms:W3CDTF">2025-01-08T20:44:14Z</dcterms:modified>
</cp:coreProperties>
</file>