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72" r:id="rId1"/>
  </p:sldMasterIdLst>
  <p:notesMasterIdLst>
    <p:notesMasterId r:id="rId10"/>
  </p:notesMasterIdLst>
  <p:handoutMasterIdLst>
    <p:handoutMasterId r:id="rId11"/>
  </p:handoutMasterIdLst>
  <p:sldIdLst>
    <p:sldId id="1596" r:id="rId2"/>
    <p:sldId id="1727" r:id="rId3"/>
    <p:sldId id="1732" r:id="rId4"/>
    <p:sldId id="1733" r:id="rId5"/>
    <p:sldId id="1734" r:id="rId6"/>
    <p:sldId id="1736" r:id="rId7"/>
    <p:sldId id="1737" r:id="rId8"/>
    <p:sldId id="1730" r:id="rId9"/>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66FF"/>
    <a:srgbClr val="D9FB9D"/>
    <a:srgbClr val="CCF5A3"/>
    <a:srgbClr val="FFFFCC"/>
    <a:srgbClr val="CCFFCC"/>
    <a:srgbClr val="CCFF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182" autoAdjust="0"/>
    <p:restoredTop sz="95179" autoAdjust="0"/>
  </p:normalViewPr>
  <p:slideViewPr>
    <p:cSldViewPr>
      <p:cViewPr>
        <p:scale>
          <a:sx n="63" d="100"/>
          <a:sy n="63" d="100"/>
        </p:scale>
        <p:origin x="1280" y="56"/>
      </p:cViewPr>
      <p:guideLst>
        <p:guide orient="horz" pos="2160"/>
        <p:guide pos="2880"/>
      </p:guideLst>
    </p:cSldViewPr>
  </p:slideViewPr>
  <p:outlineViewPr>
    <p:cViewPr>
      <p:scale>
        <a:sx n="33" d="100"/>
        <a:sy n="33" d="100"/>
      </p:scale>
      <p:origin x="0" y="4485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376" y="-6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sanul Ferdaus" userId="80b6362e-3ded-4c1c-be79-aea65e9ee4bd" providerId="ADAL" clId="{014DF50C-EAC1-436C-8311-70963D3A95B8}"/>
    <pc:docChg chg="undo custSel modSld">
      <pc:chgData name="Hasanul Ferdaus" userId="80b6362e-3ded-4c1c-be79-aea65e9ee4bd" providerId="ADAL" clId="{014DF50C-EAC1-436C-8311-70963D3A95B8}" dt="2018-12-04T05:58:28.852" v="261" actId="14100"/>
      <pc:docMkLst>
        <pc:docMk/>
      </pc:docMkLst>
      <pc:sldChg chg="modSp">
        <pc:chgData name="Hasanul Ferdaus" userId="80b6362e-3ded-4c1c-be79-aea65e9ee4bd" providerId="ADAL" clId="{014DF50C-EAC1-436C-8311-70963D3A95B8}" dt="2018-12-04T00:37:16.555" v="126" actId="20577"/>
        <pc:sldMkLst>
          <pc:docMk/>
          <pc:sldMk cId="1543164792" sldId="1652"/>
        </pc:sldMkLst>
        <pc:spChg chg="mod">
          <ac:chgData name="Hasanul Ferdaus" userId="80b6362e-3ded-4c1c-be79-aea65e9ee4bd" providerId="ADAL" clId="{014DF50C-EAC1-436C-8311-70963D3A95B8}" dt="2018-12-04T00:37:16.555" v="126" actId="20577"/>
          <ac:spMkLst>
            <pc:docMk/>
            <pc:sldMk cId="1543164792" sldId="1652"/>
            <ac:spMk id="7" creationId="{00000000-0000-0000-0000-000000000000}"/>
          </ac:spMkLst>
        </pc:spChg>
      </pc:sldChg>
      <pc:sldChg chg="modSp">
        <pc:chgData name="Hasanul Ferdaus" userId="80b6362e-3ded-4c1c-be79-aea65e9ee4bd" providerId="ADAL" clId="{014DF50C-EAC1-436C-8311-70963D3A95B8}" dt="2018-12-04T01:01:57.171" v="168" actId="1076"/>
        <pc:sldMkLst>
          <pc:docMk/>
          <pc:sldMk cId="3796047205" sldId="1654"/>
        </pc:sldMkLst>
        <pc:spChg chg="mod">
          <ac:chgData name="Hasanul Ferdaus" userId="80b6362e-3ded-4c1c-be79-aea65e9ee4bd" providerId="ADAL" clId="{014DF50C-EAC1-436C-8311-70963D3A95B8}" dt="2018-12-04T01:01:57.171" v="168" actId="1076"/>
          <ac:spMkLst>
            <pc:docMk/>
            <pc:sldMk cId="3796047205" sldId="1654"/>
            <ac:spMk id="57346" creationId="{00000000-0000-0000-0000-000000000000}"/>
          </ac:spMkLst>
        </pc:spChg>
      </pc:sldChg>
      <pc:sldChg chg="modSp">
        <pc:chgData name="Hasanul Ferdaus" userId="80b6362e-3ded-4c1c-be79-aea65e9ee4bd" providerId="ADAL" clId="{014DF50C-EAC1-436C-8311-70963D3A95B8}" dt="2018-12-04T02:08:20.455" v="204" actId="1035"/>
        <pc:sldMkLst>
          <pc:docMk/>
          <pc:sldMk cId="4212344402" sldId="1661"/>
        </pc:sldMkLst>
        <pc:spChg chg="mod">
          <ac:chgData name="Hasanul Ferdaus" userId="80b6362e-3ded-4c1c-be79-aea65e9ee4bd" providerId="ADAL" clId="{014DF50C-EAC1-436C-8311-70963D3A95B8}" dt="2018-12-04T02:08:16.591" v="202" actId="1035"/>
          <ac:spMkLst>
            <pc:docMk/>
            <pc:sldMk cId="4212344402" sldId="1661"/>
            <ac:spMk id="7" creationId="{00000000-0000-0000-0000-000000000000}"/>
          </ac:spMkLst>
        </pc:spChg>
        <pc:graphicFrameChg chg="mod">
          <ac:chgData name="Hasanul Ferdaus" userId="80b6362e-3ded-4c1c-be79-aea65e9ee4bd" providerId="ADAL" clId="{014DF50C-EAC1-436C-8311-70963D3A95B8}" dt="2018-12-04T02:08:20.455" v="204" actId="1035"/>
          <ac:graphicFrameMkLst>
            <pc:docMk/>
            <pc:sldMk cId="4212344402" sldId="1661"/>
            <ac:graphicFrameMk id="4" creationId="{00000000-0000-0000-0000-000000000000}"/>
          </ac:graphicFrameMkLst>
        </pc:graphicFrameChg>
      </pc:sldChg>
      <pc:sldChg chg="modSp">
        <pc:chgData name="Hasanul Ferdaus" userId="80b6362e-3ded-4c1c-be79-aea65e9ee4bd" providerId="ADAL" clId="{014DF50C-EAC1-436C-8311-70963D3A95B8}" dt="2018-12-04T02:25:53.806" v="205" actId="1076"/>
        <pc:sldMkLst>
          <pc:docMk/>
          <pc:sldMk cId="3225165116" sldId="1672"/>
        </pc:sldMkLst>
        <pc:spChg chg="mod">
          <ac:chgData name="Hasanul Ferdaus" userId="80b6362e-3ded-4c1c-be79-aea65e9ee4bd" providerId="ADAL" clId="{014DF50C-EAC1-436C-8311-70963D3A95B8}" dt="2018-12-04T02:25:53.806" v="205" actId="1076"/>
          <ac:spMkLst>
            <pc:docMk/>
            <pc:sldMk cId="3225165116" sldId="1672"/>
            <ac:spMk id="8194" creationId="{00000000-0000-0000-0000-000000000000}"/>
          </ac:spMkLst>
        </pc:spChg>
      </pc:sldChg>
      <pc:sldChg chg="modSp">
        <pc:chgData name="Hasanul Ferdaus" userId="80b6362e-3ded-4c1c-be79-aea65e9ee4bd" providerId="ADAL" clId="{014DF50C-EAC1-436C-8311-70963D3A95B8}" dt="2018-12-04T04:38:59.844" v="218" actId="1076"/>
        <pc:sldMkLst>
          <pc:docMk/>
          <pc:sldMk cId="892159783" sldId="1678"/>
        </pc:sldMkLst>
        <pc:spChg chg="mod">
          <ac:chgData name="Hasanul Ferdaus" userId="80b6362e-3ded-4c1c-be79-aea65e9ee4bd" providerId="ADAL" clId="{014DF50C-EAC1-436C-8311-70963D3A95B8}" dt="2018-12-04T04:38:59.844" v="218" actId="1076"/>
          <ac:spMkLst>
            <pc:docMk/>
            <pc:sldMk cId="892159783" sldId="1678"/>
            <ac:spMk id="2" creationId="{00000000-0000-0000-0000-000000000000}"/>
          </ac:spMkLst>
        </pc:spChg>
      </pc:sldChg>
      <pc:sldChg chg="modSp">
        <pc:chgData name="Hasanul Ferdaus" userId="80b6362e-3ded-4c1c-be79-aea65e9ee4bd" providerId="ADAL" clId="{014DF50C-EAC1-436C-8311-70963D3A95B8}" dt="2018-12-04T05:39:02.828" v="260" actId="1076"/>
        <pc:sldMkLst>
          <pc:docMk/>
          <pc:sldMk cId="1567518273" sldId="1683"/>
        </pc:sldMkLst>
        <pc:spChg chg="mod">
          <ac:chgData name="Hasanul Ferdaus" userId="80b6362e-3ded-4c1c-be79-aea65e9ee4bd" providerId="ADAL" clId="{014DF50C-EAC1-436C-8311-70963D3A95B8}" dt="2018-12-04T05:39:02.828" v="260" actId="1076"/>
          <ac:spMkLst>
            <pc:docMk/>
            <pc:sldMk cId="1567518273" sldId="1683"/>
            <ac:spMk id="2" creationId="{00000000-0000-0000-0000-000000000000}"/>
          </ac:spMkLst>
        </pc:spChg>
      </pc:sldChg>
      <pc:sldChg chg="modSp">
        <pc:chgData name="Hasanul Ferdaus" userId="80b6362e-3ded-4c1c-be79-aea65e9ee4bd" providerId="ADAL" clId="{014DF50C-EAC1-436C-8311-70963D3A95B8}" dt="2018-12-04T05:58:28.852" v="261" actId="14100"/>
        <pc:sldMkLst>
          <pc:docMk/>
          <pc:sldMk cId="3837247402" sldId="1690"/>
        </pc:sldMkLst>
        <pc:spChg chg="mod">
          <ac:chgData name="Hasanul Ferdaus" userId="80b6362e-3ded-4c1c-be79-aea65e9ee4bd" providerId="ADAL" clId="{014DF50C-EAC1-436C-8311-70963D3A95B8}" dt="2018-12-04T05:58:28.852" v="261" actId="14100"/>
          <ac:spMkLst>
            <pc:docMk/>
            <pc:sldMk cId="3837247402" sldId="1690"/>
            <ac:spMk id="3" creationId="{00000000-0000-0000-0000-000000000000}"/>
          </ac:spMkLst>
        </pc:spChg>
      </pc:sldChg>
      <pc:sldChg chg="modSp">
        <pc:chgData name="Hasanul Ferdaus" userId="80b6362e-3ded-4c1c-be79-aea65e9ee4bd" providerId="ADAL" clId="{014DF50C-EAC1-436C-8311-70963D3A95B8}" dt="2018-12-04T00:25:53.904" v="89" actId="20577"/>
        <pc:sldMkLst>
          <pc:docMk/>
          <pc:sldMk cId="1061321047" sldId="1707"/>
        </pc:sldMkLst>
        <pc:spChg chg="mod">
          <ac:chgData name="Hasanul Ferdaus" userId="80b6362e-3ded-4c1c-be79-aea65e9ee4bd" providerId="ADAL" clId="{014DF50C-EAC1-436C-8311-70963D3A95B8}" dt="2018-12-04T00:25:47.168" v="88" actId="20577"/>
          <ac:spMkLst>
            <pc:docMk/>
            <pc:sldMk cId="1061321047" sldId="1707"/>
            <ac:spMk id="6" creationId="{00000000-0000-0000-0000-000000000000}"/>
          </ac:spMkLst>
        </pc:spChg>
        <pc:spChg chg="mod">
          <ac:chgData name="Hasanul Ferdaus" userId="80b6362e-3ded-4c1c-be79-aea65e9ee4bd" providerId="ADAL" clId="{014DF50C-EAC1-436C-8311-70963D3A95B8}" dt="2018-12-04T00:25:53.904" v="89" actId="20577"/>
          <ac:spMkLst>
            <pc:docMk/>
            <pc:sldMk cId="1061321047" sldId="1707"/>
            <ac:spMk id="8" creationId="{00000000-0000-0000-0000-000000000000}"/>
          </ac:spMkLst>
        </pc:spChg>
      </pc:sldChg>
      <pc:sldChg chg="addSp modSp">
        <pc:chgData name="Hasanul Ferdaus" userId="80b6362e-3ded-4c1c-be79-aea65e9ee4bd" providerId="ADAL" clId="{014DF50C-EAC1-436C-8311-70963D3A95B8}" dt="2018-12-04T01:01:41.442" v="167" actId="20577"/>
        <pc:sldMkLst>
          <pc:docMk/>
          <pc:sldMk cId="604288394" sldId="1709"/>
        </pc:sldMkLst>
        <pc:spChg chg="add mod">
          <ac:chgData name="Hasanul Ferdaus" userId="80b6362e-3ded-4c1c-be79-aea65e9ee4bd" providerId="ADAL" clId="{014DF50C-EAC1-436C-8311-70963D3A95B8}" dt="2018-12-04T01:01:41.442" v="167" actId="20577"/>
          <ac:spMkLst>
            <pc:docMk/>
            <pc:sldMk cId="604288394" sldId="1709"/>
            <ac:spMk id="4" creationId="{EC4A4156-F315-4E3B-913F-6051D3936ECE}"/>
          </ac:spMkLst>
        </pc:spChg>
        <pc:picChg chg="mod">
          <ac:chgData name="Hasanul Ferdaus" userId="80b6362e-3ded-4c1c-be79-aea65e9ee4bd" providerId="ADAL" clId="{014DF50C-EAC1-436C-8311-70963D3A95B8}" dt="2018-12-04T00:57:44.908" v="128" actId="14100"/>
          <ac:picMkLst>
            <pc:docMk/>
            <pc:sldMk cId="604288394" sldId="1709"/>
            <ac:picMk id="3" creationId="{00000000-0000-0000-0000-000000000000}"/>
          </ac:picMkLst>
        </pc:picChg>
      </pc:sldChg>
      <pc:sldChg chg="addSp modSp">
        <pc:chgData name="Hasanul Ferdaus" userId="80b6362e-3ded-4c1c-be79-aea65e9ee4bd" providerId="ADAL" clId="{014DF50C-EAC1-436C-8311-70963D3A95B8}" dt="2018-12-04T02:05:03.665" v="200" actId="20577"/>
        <pc:sldMkLst>
          <pc:docMk/>
          <pc:sldMk cId="733508421" sldId="1712"/>
        </pc:sldMkLst>
        <pc:spChg chg="add mod">
          <ac:chgData name="Hasanul Ferdaus" userId="80b6362e-3ded-4c1c-be79-aea65e9ee4bd" providerId="ADAL" clId="{014DF50C-EAC1-436C-8311-70963D3A95B8}" dt="2018-12-04T02:05:03.665" v="200" actId="20577"/>
          <ac:spMkLst>
            <pc:docMk/>
            <pc:sldMk cId="733508421" sldId="1712"/>
            <ac:spMk id="4" creationId="{3E876669-2D93-47AB-A939-31187EBF5557}"/>
          </ac:spMkLst>
        </pc:spChg>
      </pc:sldChg>
      <pc:sldChg chg="modSp">
        <pc:chgData name="Hasanul Ferdaus" userId="80b6362e-3ded-4c1c-be79-aea65e9ee4bd" providerId="ADAL" clId="{014DF50C-EAC1-436C-8311-70963D3A95B8}" dt="2018-12-04T02:26:19.653" v="207" actId="1076"/>
        <pc:sldMkLst>
          <pc:docMk/>
          <pc:sldMk cId="4048749297" sldId="1716"/>
        </pc:sldMkLst>
        <pc:spChg chg="mod">
          <ac:chgData name="Hasanul Ferdaus" userId="80b6362e-3ded-4c1c-be79-aea65e9ee4bd" providerId="ADAL" clId="{014DF50C-EAC1-436C-8311-70963D3A95B8}" dt="2018-12-04T02:26:19.653" v="207" actId="1076"/>
          <ac:spMkLst>
            <pc:docMk/>
            <pc:sldMk cId="4048749297" sldId="1716"/>
            <ac:spMk id="18" creationId="{00000000-0000-0000-0000-000000000000}"/>
          </ac:spMkLst>
        </pc:spChg>
      </pc:sldChg>
      <pc:sldChg chg="modSp">
        <pc:chgData name="Hasanul Ferdaus" userId="80b6362e-3ded-4c1c-be79-aea65e9ee4bd" providerId="ADAL" clId="{014DF50C-EAC1-436C-8311-70963D3A95B8}" dt="2018-12-04T03:53:12.729" v="210" actId="1036"/>
        <pc:sldMkLst>
          <pc:docMk/>
          <pc:sldMk cId="3558413824" sldId="1717"/>
        </pc:sldMkLst>
        <pc:spChg chg="mod">
          <ac:chgData name="Hasanul Ferdaus" userId="80b6362e-3ded-4c1c-be79-aea65e9ee4bd" providerId="ADAL" clId="{014DF50C-EAC1-436C-8311-70963D3A95B8}" dt="2018-12-04T03:52:17.193" v="208" actId="14100"/>
          <ac:spMkLst>
            <pc:docMk/>
            <pc:sldMk cId="3558413824" sldId="1717"/>
            <ac:spMk id="13" creationId="{00000000-0000-0000-0000-000000000000}"/>
          </ac:spMkLst>
        </pc:spChg>
        <pc:picChg chg="mod">
          <ac:chgData name="Hasanul Ferdaus" userId="80b6362e-3ded-4c1c-be79-aea65e9ee4bd" providerId="ADAL" clId="{014DF50C-EAC1-436C-8311-70963D3A95B8}" dt="2018-12-04T03:53:12.729" v="210" actId="1036"/>
          <ac:picMkLst>
            <pc:docMk/>
            <pc:sldMk cId="3558413824" sldId="1717"/>
            <ac:picMk id="15" creationId="{00000000-0000-0000-0000-000000000000}"/>
          </ac:picMkLst>
        </pc:picChg>
      </pc:sldChg>
      <pc:sldChg chg="modSp">
        <pc:chgData name="Hasanul Ferdaus" userId="80b6362e-3ded-4c1c-be79-aea65e9ee4bd" providerId="ADAL" clId="{014DF50C-EAC1-436C-8311-70963D3A95B8}" dt="2018-12-04T03:53:46.532" v="211" actId="14100"/>
        <pc:sldMkLst>
          <pc:docMk/>
          <pc:sldMk cId="2209036169" sldId="1718"/>
        </pc:sldMkLst>
        <pc:spChg chg="mod">
          <ac:chgData name="Hasanul Ferdaus" userId="80b6362e-3ded-4c1c-be79-aea65e9ee4bd" providerId="ADAL" clId="{014DF50C-EAC1-436C-8311-70963D3A95B8}" dt="2018-12-04T03:53:46.532" v="211" actId="14100"/>
          <ac:spMkLst>
            <pc:docMk/>
            <pc:sldMk cId="2209036169" sldId="1718"/>
            <ac:spMk id="9" creationId="{00000000-0000-0000-0000-000000000000}"/>
          </ac:spMkLst>
        </pc:spChg>
      </pc:sldChg>
      <pc:sldChg chg="modSp">
        <pc:chgData name="Hasanul Ferdaus" userId="80b6362e-3ded-4c1c-be79-aea65e9ee4bd" providerId="ADAL" clId="{014DF50C-EAC1-436C-8311-70963D3A95B8}" dt="2018-12-04T04:25:32.590" v="214" actId="14100"/>
        <pc:sldMkLst>
          <pc:docMk/>
          <pc:sldMk cId="3781368466" sldId="1719"/>
        </pc:sldMkLst>
        <pc:spChg chg="mod">
          <ac:chgData name="Hasanul Ferdaus" userId="80b6362e-3ded-4c1c-be79-aea65e9ee4bd" providerId="ADAL" clId="{014DF50C-EAC1-436C-8311-70963D3A95B8}" dt="2018-12-04T04:25:14.947" v="213" actId="1035"/>
          <ac:spMkLst>
            <pc:docMk/>
            <pc:sldMk cId="3781368466" sldId="1719"/>
            <ac:spMk id="6" creationId="{00000000-0000-0000-0000-000000000000}"/>
          </ac:spMkLst>
        </pc:spChg>
        <pc:spChg chg="mod">
          <ac:chgData name="Hasanul Ferdaus" userId="80b6362e-3ded-4c1c-be79-aea65e9ee4bd" providerId="ADAL" clId="{014DF50C-EAC1-436C-8311-70963D3A95B8}" dt="2018-12-04T04:25:32.590" v="214" actId="14100"/>
          <ac:spMkLst>
            <pc:docMk/>
            <pc:sldMk cId="3781368466" sldId="1719"/>
            <ac:spMk id="9" creationId="{00000000-0000-0000-0000-000000000000}"/>
          </ac:spMkLst>
        </pc:spChg>
      </pc:sldChg>
      <pc:sldChg chg="modSp">
        <pc:chgData name="Hasanul Ferdaus" userId="80b6362e-3ded-4c1c-be79-aea65e9ee4bd" providerId="ADAL" clId="{014DF50C-EAC1-436C-8311-70963D3A95B8}" dt="2018-12-04T04:28:03.684" v="217" actId="14100"/>
        <pc:sldMkLst>
          <pc:docMk/>
          <pc:sldMk cId="926317464" sldId="1720"/>
        </pc:sldMkLst>
        <pc:spChg chg="mod">
          <ac:chgData name="Hasanul Ferdaus" userId="80b6362e-3ded-4c1c-be79-aea65e9ee4bd" providerId="ADAL" clId="{014DF50C-EAC1-436C-8311-70963D3A95B8}" dt="2018-12-04T04:28:03.684" v="217" actId="14100"/>
          <ac:spMkLst>
            <pc:docMk/>
            <pc:sldMk cId="926317464" sldId="1720"/>
            <ac:spMk id="6" creationId="{00000000-0000-0000-0000-000000000000}"/>
          </ac:spMkLst>
        </pc:spChg>
        <pc:spChg chg="mod">
          <ac:chgData name="Hasanul Ferdaus" userId="80b6362e-3ded-4c1c-be79-aea65e9ee4bd" providerId="ADAL" clId="{014DF50C-EAC1-436C-8311-70963D3A95B8}" dt="2018-12-04T04:26:53.758" v="216" actId="1076"/>
          <ac:spMkLst>
            <pc:docMk/>
            <pc:sldMk cId="926317464" sldId="1720"/>
            <ac:spMk id="9" creationId="{00000000-0000-0000-0000-000000000000}"/>
          </ac:spMkLst>
        </pc:spChg>
      </pc:sldChg>
      <pc:sldChg chg="modSp">
        <pc:chgData name="Hasanul Ferdaus" userId="80b6362e-3ded-4c1c-be79-aea65e9ee4bd" providerId="ADAL" clId="{014DF50C-EAC1-436C-8311-70963D3A95B8}" dt="2018-12-04T05:34:24.289" v="259" actId="1036"/>
        <pc:sldMkLst>
          <pc:docMk/>
          <pc:sldMk cId="112931296" sldId="1722"/>
        </pc:sldMkLst>
        <pc:spChg chg="mod">
          <ac:chgData name="Hasanul Ferdaus" userId="80b6362e-3ded-4c1c-be79-aea65e9ee4bd" providerId="ADAL" clId="{014DF50C-EAC1-436C-8311-70963D3A95B8}" dt="2018-12-04T05:33:04.206" v="227" actId="1035"/>
          <ac:spMkLst>
            <pc:docMk/>
            <pc:sldMk cId="112931296" sldId="1722"/>
            <ac:spMk id="9" creationId="{00000000-0000-0000-0000-000000000000}"/>
          </ac:spMkLst>
        </pc:spChg>
        <pc:spChg chg="mod">
          <ac:chgData name="Hasanul Ferdaus" userId="80b6362e-3ded-4c1c-be79-aea65e9ee4bd" providerId="ADAL" clId="{014DF50C-EAC1-436C-8311-70963D3A95B8}" dt="2018-12-04T05:34:24.289" v="259" actId="1036"/>
          <ac:spMkLst>
            <pc:docMk/>
            <pc:sldMk cId="112931296" sldId="1722"/>
            <ac:spMk id="11" creationId="{00000000-0000-0000-0000-000000000000}"/>
          </ac:spMkLst>
        </pc:spChg>
        <pc:spChg chg="mod">
          <ac:chgData name="Hasanul Ferdaus" userId="80b6362e-3ded-4c1c-be79-aea65e9ee4bd" providerId="ADAL" clId="{014DF50C-EAC1-436C-8311-70963D3A95B8}" dt="2018-12-04T05:33:46.109" v="254"/>
          <ac:spMkLst>
            <pc:docMk/>
            <pc:sldMk cId="112931296" sldId="1722"/>
            <ac:spMk id="12" creationId="{00000000-0000-0000-0000-000000000000}"/>
          </ac:spMkLst>
        </pc:spChg>
        <pc:grpChg chg="mod">
          <ac:chgData name="Hasanul Ferdaus" userId="80b6362e-3ded-4c1c-be79-aea65e9ee4bd" providerId="ADAL" clId="{014DF50C-EAC1-436C-8311-70963D3A95B8}" dt="2018-12-04T05:33:48.828" v="256"/>
          <ac:grpSpMkLst>
            <pc:docMk/>
            <pc:sldMk cId="112931296" sldId="1722"/>
            <ac:grpSpMk id="5" creationId="{00000000-0000-0000-0000-000000000000}"/>
          </ac:grpSpMkLst>
        </pc:grpChg>
      </pc:sldChg>
      <pc:sldChg chg="addSp modSp">
        <pc:chgData name="Hasanul Ferdaus" userId="80b6362e-3ded-4c1c-be79-aea65e9ee4bd" providerId="ADAL" clId="{014DF50C-EAC1-436C-8311-70963D3A95B8}" dt="2018-12-04T00:23:42.033" v="87" actId="1076"/>
        <pc:sldMkLst>
          <pc:docMk/>
          <pc:sldMk cId="4266636197" sldId="1729"/>
        </pc:sldMkLst>
        <pc:spChg chg="add mod">
          <ac:chgData name="Hasanul Ferdaus" userId="80b6362e-3ded-4c1c-be79-aea65e9ee4bd" providerId="ADAL" clId="{014DF50C-EAC1-436C-8311-70963D3A95B8}" dt="2018-12-04T00:23:35.666" v="83" actId="1076"/>
          <ac:spMkLst>
            <pc:docMk/>
            <pc:sldMk cId="4266636197" sldId="1729"/>
            <ac:spMk id="5" creationId="{48DAF061-CCC4-483F-8B4C-EF4208E5C880}"/>
          </ac:spMkLst>
        </pc:spChg>
        <pc:picChg chg="mod">
          <ac:chgData name="Hasanul Ferdaus" userId="80b6362e-3ded-4c1c-be79-aea65e9ee4bd" providerId="ADAL" clId="{014DF50C-EAC1-436C-8311-70963D3A95B8}" dt="2018-12-04T00:23:42.033" v="87" actId="1076"/>
          <ac:picMkLst>
            <pc:docMk/>
            <pc:sldMk cId="4266636197" sldId="1729"/>
            <ac:picMk id="7" creationId="{712D73FB-F633-4EB3-8A9A-E3D1DD486CB5}"/>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Arial" charset="0"/>
                <a:cs typeface="Arial" charset="0"/>
              </a:defRPr>
            </a:lvl1pPr>
          </a:lstStyle>
          <a:p>
            <a:pPr>
              <a:defRPr/>
            </a:pPr>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44426BD4-DBDC-461A-8F66-E51EB5A4D0D3}" type="slidenum">
              <a:rPr lang="en-US" altLang="en-US"/>
              <a:pPr/>
              <a:t>‹#›</a:t>
            </a:fld>
            <a:endParaRPr lang="en-US" altLang="en-US"/>
          </a:p>
        </p:txBody>
      </p:sp>
    </p:spTree>
    <p:extLst>
      <p:ext uri="{BB962C8B-B14F-4D97-AF65-F5344CB8AC3E}">
        <p14:creationId xmlns:p14="http://schemas.microsoft.com/office/powerpoint/2010/main" val="207803600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charset="0"/>
                <a:ea typeface="Arial" charset="0"/>
                <a:cs typeface="Arial" charset="0"/>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a:latin typeface="Arial" pitchFamily="34" charset="0"/>
                <a:cs typeface="Arial" pitchFamily="34" charset="0"/>
              </a:defRPr>
            </a:lvl1pPr>
          </a:lstStyle>
          <a:p>
            <a:pPr>
              <a:defRPr/>
            </a:pPr>
            <a:fld id="{077B8422-F784-4A6E-9254-1B40A286378D}" type="datetime1">
              <a:rPr lang="en-US"/>
              <a:pPr>
                <a:defRPr/>
              </a:pPr>
              <a:t>12/17/2022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charset="0"/>
                <a:ea typeface="Arial" charset="0"/>
                <a:cs typeface="Arial" charset="0"/>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D25406C8-6FE0-4AD9-B7C1-58BC1FA78249}" type="slidenum">
              <a:rPr lang="en-US" altLang="en-US"/>
              <a:pPr/>
              <a:t>‹#›</a:t>
            </a:fld>
            <a:endParaRPr lang="en-US" altLang="en-US"/>
          </a:p>
        </p:txBody>
      </p:sp>
    </p:spTree>
    <p:extLst>
      <p:ext uri="{BB962C8B-B14F-4D97-AF65-F5344CB8AC3E}">
        <p14:creationId xmlns:p14="http://schemas.microsoft.com/office/powerpoint/2010/main" val="734903573"/>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This chapter covers two important related concepts. First is the complex topic of cryptographic</a:t>
            </a:r>
          </a:p>
          <a:p>
            <a:r>
              <a:rPr lang="en-US" sz="1200" kern="1200" baseline="0" dirty="0">
                <a:solidFill>
                  <a:schemeClr val="tx1"/>
                </a:solidFill>
                <a:latin typeface="Arial" pitchFamily="-107" charset="0"/>
                <a:ea typeface="ＭＳ Ｐゴシック" pitchFamily="-107" charset="-128"/>
                <a:cs typeface="ＭＳ Ｐゴシック" pitchFamily="-107" charset="-128"/>
              </a:rPr>
              <a:t>key distribution, involving cryptographic, protocol, and management considerations.</a:t>
            </a:r>
          </a:p>
          <a:p>
            <a:r>
              <a:rPr lang="en-US" sz="1200" kern="1200" baseline="0" dirty="0">
                <a:solidFill>
                  <a:schemeClr val="tx1"/>
                </a:solidFill>
                <a:latin typeface="Arial" pitchFamily="-107" charset="0"/>
                <a:ea typeface="ＭＳ Ｐゴシック" pitchFamily="-107" charset="-128"/>
                <a:cs typeface="ＭＳ Ｐゴシック" pitchFamily="-107" charset="-128"/>
              </a:rPr>
              <a:t>This chapter gives the reader a feel for the issues involved and provides a</a:t>
            </a:r>
          </a:p>
          <a:p>
            <a:r>
              <a:rPr lang="en-US" sz="1200" kern="1200" baseline="0" dirty="0">
                <a:solidFill>
                  <a:schemeClr val="tx1"/>
                </a:solidFill>
                <a:latin typeface="Arial" pitchFamily="-107" charset="0"/>
                <a:ea typeface="ＭＳ Ｐゴシック" pitchFamily="-107" charset="-128"/>
                <a:cs typeface="ＭＳ Ｐゴシック" pitchFamily="-107" charset="-128"/>
              </a:rPr>
              <a:t>broad survey of the various aspects of key management and distribution.</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This chapter also examines some of the authentication functions that have been</a:t>
            </a:r>
          </a:p>
          <a:p>
            <a:r>
              <a:rPr lang="en-US" sz="1200" kern="1200" baseline="0" dirty="0">
                <a:solidFill>
                  <a:schemeClr val="tx1"/>
                </a:solidFill>
                <a:latin typeface="Arial" pitchFamily="-107" charset="0"/>
                <a:ea typeface="ＭＳ Ｐゴシック" pitchFamily="-107" charset="-128"/>
                <a:cs typeface="ＭＳ Ｐゴシック" pitchFamily="-107" charset="-128"/>
              </a:rPr>
              <a:t>developed to support network-based user authentication. The chapter includes a detail</a:t>
            </a:r>
          </a:p>
          <a:p>
            <a:r>
              <a:rPr lang="en-US" sz="1200" kern="1200" baseline="0" dirty="0">
                <a:solidFill>
                  <a:schemeClr val="tx1"/>
                </a:solidFill>
                <a:latin typeface="Arial" pitchFamily="-107" charset="0"/>
                <a:ea typeface="ＭＳ Ｐゴシック" pitchFamily="-107" charset="-128"/>
                <a:cs typeface="ＭＳ Ｐゴシック" pitchFamily="-107" charset="-128"/>
              </a:rPr>
              <a:t>discussion of one of the earliest and also one of the most widely used key distribution</a:t>
            </a:r>
          </a:p>
          <a:p>
            <a:r>
              <a:rPr lang="en-US" sz="1200" kern="1200" baseline="0" dirty="0">
                <a:solidFill>
                  <a:schemeClr val="tx1"/>
                </a:solidFill>
                <a:latin typeface="Arial" pitchFamily="-107" charset="0"/>
                <a:ea typeface="ＭＳ Ｐゴシック" pitchFamily="-107" charset="-128"/>
                <a:cs typeface="ＭＳ Ｐゴシック" pitchFamily="-107" charset="-128"/>
              </a:rPr>
              <a:t>and user authentication services: Kerberos. Next, the chapter looks at key distribution</a:t>
            </a:r>
          </a:p>
          <a:p>
            <a:r>
              <a:rPr lang="en-US" sz="1200" kern="1200" baseline="0" dirty="0">
                <a:solidFill>
                  <a:schemeClr val="tx1"/>
                </a:solidFill>
                <a:latin typeface="Arial" pitchFamily="-107" charset="0"/>
                <a:ea typeface="ＭＳ Ｐゴシック" pitchFamily="-107" charset="-128"/>
                <a:cs typeface="ＭＳ Ｐゴシック" pitchFamily="-107" charset="-128"/>
              </a:rPr>
              <a:t>schemes that rely on asymmetric encryption. This is followed by a discussion of X.509</a:t>
            </a:r>
          </a:p>
          <a:p>
            <a:r>
              <a:rPr lang="en-US" sz="1200" kern="1200" baseline="0" dirty="0">
                <a:solidFill>
                  <a:schemeClr val="tx1"/>
                </a:solidFill>
                <a:latin typeface="Arial" pitchFamily="-107" charset="0"/>
                <a:ea typeface="ＭＳ Ｐゴシック" pitchFamily="-107" charset="-128"/>
                <a:cs typeface="ＭＳ Ｐゴシック" pitchFamily="-107" charset="-128"/>
              </a:rPr>
              <a:t>certificates and public-key infrastructure. Finally, the concept of federated identity</a:t>
            </a:r>
          </a:p>
          <a:p>
            <a:r>
              <a:rPr lang="en-US" sz="1200" kern="1200" baseline="0" dirty="0">
                <a:solidFill>
                  <a:schemeClr val="tx1"/>
                </a:solidFill>
                <a:latin typeface="Arial" pitchFamily="-107" charset="0"/>
                <a:ea typeface="ＭＳ Ｐゴシック" pitchFamily="-107" charset="-128"/>
                <a:cs typeface="ＭＳ Ｐゴシック" pitchFamily="-107" charset="-128"/>
              </a:rPr>
              <a:t>management is introduced.</a:t>
            </a:r>
            <a:endParaRPr lang="en-US" dirty="0">
              <a:latin typeface="Arial" pitchFamily="-1" charset="0"/>
              <a:ea typeface="ＭＳ Ｐゴシック" pitchFamily="-1" charset="-128"/>
              <a:cs typeface="ＭＳ Ｐゴシック" pitchFamily="-1" charset="-128"/>
            </a:endParaRPr>
          </a:p>
          <a:p>
            <a:endParaRPr lang="en-AU" dirty="0"/>
          </a:p>
        </p:txBody>
      </p:sp>
      <p:sp>
        <p:nvSpPr>
          <p:cNvPr id="4" name="Slide Number Placeholder 3"/>
          <p:cNvSpPr>
            <a:spLocks noGrp="1"/>
          </p:cNvSpPr>
          <p:nvPr>
            <p:ph type="sldNum" sz="quarter" idx="10"/>
          </p:nvPr>
        </p:nvSpPr>
        <p:spPr/>
        <p:txBody>
          <a:bodyPr/>
          <a:lstStyle/>
          <a:p>
            <a:fld id="{D25406C8-6FE0-4AD9-B7C1-58BC1FA78249}" type="slidenum">
              <a:rPr lang="en-US" altLang="en-US" smtClean="0"/>
              <a:pPr/>
              <a:t>1</a:t>
            </a:fld>
            <a:endParaRPr lang="en-US" altLang="en-US"/>
          </a:p>
        </p:txBody>
      </p:sp>
    </p:spTree>
    <p:extLst>
      <p:ext uri="{BB962C8B-B14F-4D97-AF65-F5344CB8AC3E}">
        <p14:creationId xmlns:p14="http://schemas.microsoft.com/office/powerpoint/2010/main" val="3355567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31"/>
          <p:cNvSpPr>
            <a:spLocks noGrp="1" noChangeArrowheads="1"/>
          </p:cNvSpPr>
          <p:nvPr>
            <p:ph type="sldNum" sz="quarter" idx="5"/>
          </p:nvPr>
        </p:nvSpPr>
        <p:spPr>
          <a:noFill/>
        </p:spPr>
        <p:txBody>
          <a:bodyPr/>
          <a:lstStyle/>
          <a:p>
            <a:fld id="{572AD643-44DB-CD49-B3EF-BA7130508291}" type="slidenum">
              <a:rPr lang="en-AU">
                <a:latin typeface="Arial" pitchFamily="-84" charset="0"/>
              </a:rPr>
              <a:pPr/>
              <a:t>2</a:t>
            </a:fld>
            <a:endParaRPr lang="en-AU" dirty="0">
              <a:latin typeface="Arial" pitchFamily="-8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normAutofit fontScale="32500" lnSpcReduction="20000"/>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Version 4 of Kerberos makes use of DES, in a rather elaborate protocol, to provide</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authentication service. Viewing the protocol as a whole, it is difficult to see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need for the many elements contained therein. Therefore, we adopt a strategy used</a:t>
            </a:r>
          </a:p>
          <a:p>
            <a:r>
              <a:rPr lang="en-US" sz="1200" kern="1200" baseline="0" dirty="0">
                <a:solidFill>
                  <a:schemeClr val="tx1"/>
                </a:solidFill>
                <a:latin typeface="Arial" pitchFamily="-107" charset="0"/>
                <a:ea typeface="ＭＳ Ｐゴシック" pitchFamily="-107" charset="-128"/>
                <a:cs typeface="ＭＳ Ｐゴシック" pitchFamily="-107" charset="-128"/>
              </a:rPr>
              <a:t>by Bill Bryant [BRYA88] and build up to the full protocol by looking first at several</a:t>
            </a:r>
          </a:p>
          <a:p>
            <a:r>
              <a:rPr lang="en-US" sz="1200" kern="1200" baseline="0" dirty="0">
                <a:solidFill>
                  <a:schemeClr val="tx1"/>
                </a:solidFill>
                <a:latin typeface="Arial" pitchFamily="-107" charset="0"/>
                <a:ea typeface="ＭＳ Ｐゴシック" pitchFamily="-107" charset="-128"/>
                <a:cs typeface="ＭＳ Ｐゴシック" pitchFamily="-107" charset="-128"/>
              </a:rPr>
              <a:t>hypothetical dialogues. Each successive dialogue adds additional complexity to</a:t>
            </a:r>
          </a:p>
          <a:p>
            <a:r>
              <a:rPr lang="en-US" sz="1200" kern="1200" baseline="0" dirty="0">
                <a:solidFill>
                  <a:schemeClr val="tx1"/>
                </a:solidFill>
                <a:latin typeface="Arial" pitchFamily="-107" charset="0"/>
                <a:ea typeface="ＭＳ Ｐゴシック" pitchFamily="-107" charset="-128"/>
                <a:cs typeface="ＭＳ Ｐゴシック" pitchFamily="-107" charset="-128"/>
              </a:rPr>
              <a:t>counter security vulnerabilities revealed in the preceding dialogue.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In an unprotected network environment,</a:t>
            </a:r>
          </a:p>
          <a:p>
            <a:r>
              <a:rPr lang="en-US" sz="1200" kern="1200" baseline="0" dirty="0">
                <a:solidFill>
                  <a:schemeClr val="tx1"/>
                </a:solidFill>
                <a:latin typeface="Arial" pitchFamily="-107" charset="0"/>
                <a:ea typeface="ＭＳ Ｐゴシック" pitchFamily="-107" charset="-128"/>
                <a:cs typeface="ＭＳ Ｐゴシック" pitchFamily="-107" charset="-128"/>
              </a:rPr>
              <a:t>any client can apply to any server for service. The obvious security risk is that of</a:t>
            </a:r>
          </a:p>
          <a:p>
            <a:r>
              <a:rPr lang="en-US" sz="1200" kern="1200" baseline="0" dirty="0">
                <a:solidFill>
                  <a:schemeClr val="tx1"/>
                </a:solidFill>
                <a:latin typeface="Arial" pitchFamily="-107" charset="0"/>
                <a:ea typeface="ＭＳ Ｐゴシック" pitchFamily="-107" charset="-128"/>
                <a:cs typeface="ＭＳ Ｐゴシック" pitchFamily="-107" charset="-128"/>
              </a:rPr>
              <a:t>impersonation. An opponent can pretend to be another client and obtain unauthorized</a:t>
            </a:r>
          </a:p>
          <a:p>
            <a:r>
              <a:rPr lang="en-US" sz="1200" kern="1200" baseline="0" dirty="0">
                <a:solidFill>
                  <a:schemeClr val="tx1"/>
                </a:solidFill>
                <a:latin typeface="Arial" pitchFamily="-107" charset="0"/>
                <a:ea typeface="ＭＳ Ｐゴシック" pitchFamily="-107" charset="-128"/>
                <a:cs typeface="ＭＳ Ｐゴシック" pitchFamily="-107" charset="-128"/>
              </a:rPr>
              <a:t>privileges on server machines. To counter this threat, servers must be able to</a:t>
            </a:r>
          </a:p>
          <a:p>
            <a:r>
              <a:rPr lang="en-US" sz="1200" kern="1200" baseline="0" dirty="0">
                <a:solidFill>
                  <a:schemeClr val="tx1"/>
                </a:solidFill>
                <a:latin typeface="Arial" pitchFamily="-107" charset="0"/>
                <a:ea typeface="ＭＳ Ｐゴシック" pitchFamily="-107" charset="-128"/>
                <a:cs typeface="ＭＳ Ｐゴシック" pitchFamily="-107" charset="-128"/>
              </a:rPr>
              <a:t>confirm the identities of clients who request service. Each server can be required to</a:t>
            </a:r>
          </a:p>
          <a:p>
            <a:r>
              <a:rPr lang="en-US" sz="1200" kern="1200" baseline="0" dirty="0">
                <a:solidFill>
                  <a:schemeClr val="tx1"/>
                </a:solidFill>
                <a:latin typeface="Arial" pitchFamily="-107" charset="0"/>
                <a:ea typeface="ＭＳ Ｐゴシック" pitchFamily="-107" charset="-128"/>
                <a:cs typeface="ＭＳ Ｐゴシック" pitchFamily="-107" charset="-128"/>
              </a:rPr>
              <a:t>undertake this task for each client/server interaction, but in an open environment,</a:t>
            </a:r>
          </a:p>
          <a:p>
            <a:r>
              <a:rPr lang="en-US" sz="1200" kern="1200" baseline="0" dirty="0">
                <a:solidFill>
                  <a:schemeClr val="tx1"/>
                </a:solidFill>
                <a:latin typeface="Arial" pitchFamily="-107" charset="0"/>
                <a:ea typeface="ＭＳ Ｐゴシック" pitchFamily="-107" charset="-128"/>
                <a:cs typeface="ＭＳ Ｐゴシック" pitchFamily="-107" charset="-128"/>
              </a:rPr>
              <a:t>this places a substantial burden on each server.</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An alternative is to use an authentication server (AS)  that knows the passwords</a:t>
            </a:r>
          </a:p>
          <a:p>
            <a:r>
              <a:rPr lang="en-US" sz="1200" kern="1200" baseline="0" dirty="0">
                <a:solidFill>
                  <a:schemeClr val="tx1"/>
                </a:solidFill>
                <a:latin typeface="Arial" pitchFamily="-107" charset="0"/>
                <a:ea typeface="ＭＳ Ｐゴシック" pitchFamily="-107" charset="-128"/>
                <a:cs typeface="ＭＳ Ｐゴシック" pitchFamily="-107" charset="-128"/>
              </a:rPr>
              <a:t>of all users and stores these in a centralized database. In addition, the AS</a:t>
            </a:r>
          </a:p>
          <a:p>
            <a:r>
              <a:rPr lang="en-US" sz="1200" kern="1200" baseline="0" dirty="0">
                <a:solidFill>
                  <a:schemeClr val="tx1"/>
                </a:solidFill>
                <a:latin typeface="Arial" pitchFamily="-107" charset="0"/>
                <a:ea typeface="ＭＳ Ｐゴシック" pitchFamily="-107" charset="-128"/>
                <a:cs typeface="ＭＳ Ｐゴシック" pitchFamily="-107" charset="-128"/>
              </a:rPr>
              <a:t>shares a unique secret key with each server. These keys have been distributed</a:t>
            </a:r>
          </a:p>
          <a:p>
            <a:r>
              <a:rPr lang="en-US" sz="1200" kern="1200" baseline="0" dirty="0">
                <a:solidFill>
                  <a:schemeClr val="tx1"/>
                </a:solidFill>
                <a:latin typeface="Arial" pitchFamily="-107" charset="0"/>
                <a:ea typeface="ＭＳ Ｐゴシック" pitchFamily="-107" charset="-128"/>
                <a:cs typeface="ＭＳ Ｐゴシック" pitchFamily="-107" charset="-128"/>
              </a:rPr>
              <a:t>physically or in some other secure manner.</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Although the foregoing scenario solves</a:t>
            </a:r>
          </a:p>
          <a:p>
            <a:r>
              <a:rPr lang="en-US" sz="1200" kern="1200" baseline="0" dirty="0">
                <a:solidFill>
                  <a:schemeClr val="tx1"/>
                </a:solidFill>
                <a:latin typeface="Arial" pitchFamily="-107" charset="0"/>
                <a:ea typeface="ＭＳ Ｐゴシック" pitchFamily="-107" charset="-128"/>
                <a:cs typeface="ＭＳ Ｐゴシック" pitchFamily="-107" charset="-128"/>
              </a:rPr>
              <a:t>some of the problems of authentication in an open network environment, problems</a:t>
            </a:r>
          </a:p>
          <a:p>
            <a:r>
              <a:rPr lang="en-US" sz="1200" kern="1200" baseline="0" dirty="0">
                <a:solidFill>
                  <a:schemeClr val="tx1"/>
                </a:solidFill>
                <a:latin typeface="Arial" pitchFamily="-107" charset="0"/>
                <a:ea typeface="ＭＳ Ｐゴシック" pitchFamily="-107" charset="-128"/>
                <a:cs typeface="ＭＳ Ｐゴシック" pitchFamily="-107" charset="-128"/>
              </a:rPr>
              <a:t>remain. Two in particular stand out. First, we would like to minimize the number</a:t>
            </a:r>
          </a:p>
          <a:p>
            <a:r>
              <a:rPr lang="en-US" sz="1200" kern="1200" baseline="0" dirty="0">
                <a:solidFill>
                  <a:schemeClr val="tx1"/>
                </a:solidFill>
                <a:latin typeface="Arial" pitchFamily="-107" charset="0"/>
                <a:ea typeface="ＭＳ Ｐゴシック" pitchFamily="-107" charset="-128"/>
                <a:cs typeface="ＭＳ Ｐゴシック" pitchFamily="-107" charset="-128"/>
              </a:rPr>
              <a:t>of times that a user has to enter a password. Suppose each ticket can be used only</a:t>
            </a:r>
          </a:p>
          <a:p>
            <a:r>
              <a:rPr lang="en-US" sz="1200" kern="1200" baseline="0" dirty="0">
                <a:solidFill>
                  <a:schemeClr val="tx1"/>
                </a:solidFill>
                <a:latin typeface="Arial" pitchFamily="-107" charset="0"/>
                <a:ea typeface="ＭＳ Ｐゴシック" pitchFamily="-107" charset="-128"/>
                <a:cs typeface="ＭＳ Ｐゴシック" pitchFamily="-107" charset="-128"/>
              </a:rPr>
              <a:t>once. If user C logs on to a workstation in the morning and wishes to check his or her</a:t>
            </a:r>
          </a:p>
          <a:p>
            <a:r>
              <a:rPr lang="en-US" sz="1200" kern="1200" baseline="0" dirty="0">
                <a:solidFill>
                  <a:schemeClr val="tx1"/>
                </a:solidFill>
                <a:latin typeface="Arial" pitchFamily="-107" charset="0"/>
                <a:ea typeface="ＭＳ Ｐゴシック" pitchFamily="-107" charset="-128"/>
                <a:cs typeface="ＭＳ Ｐゴシック" pitchFamily="-107" charset="-128"/>
              </a:rPr>
              <a:t>mail at a mail server, C must supply a password to get a ticket for the mail server.</a:t>
            </a:r>
          </a:p>
          <a:p>
            <a:r>
              <a:rPr lang="en-US" sz="1200" kern="1200" baseline="0" dirty="0">
                <a:solidFill>
                  <a:schemeClr val="tx1"/>
                </a:solidFill>
                <a:latin typeface="Arial" pitchFamily="-107" charset="0"/>
                <a:ea typeface="ＭＳ Ｐゴシック" pitchFamily="-107" charset="-128"/>
                <a:cs typeface="ＭＳ Ｐゴシック" pitchFamily="-107" charset="-128"/>
              </a:rPr>
              <a:t>If C wishes to check the mail several times during the day, each attempt requires</a:t>
            </a:r>
          </a:p>
          <a:p>
            <a:r>
              <a:rPr lang="en-US" sz="1200" kern="1200" baseline="0" dirty="0">
                <a:solidFill>
                  <a:schemeClr val="tx1"/>
                </a:solidFill>
                <a:latin typeface="Arial" pitchFamily="-107" charset="0"/>
                <a:ea typeface="ＭＳ Ｐゴシック" pitchFamily="-107" charset="-128"/>
                <a:cs typeface="ＭＳ Ｐゴシック" pitchFamily="-107" charset="-128"/>
              </a:rPr>
              <a:t>reentering the password. We can improve matters by saying that tickets are reusable.</a:t>
            </a:r>
          </a:p>
          <a:p>
            <a:r>
              <a:rPr lang="en-US" sz="1200" kern="1200" baseline="0" dirty="0">
                <a:solidFill>
                  <a:schemeClr val="tx1"/>
                </a:solidFill>
                <a:latin typeface="Arial" pitchFamily="-107" charset="0"/>
                <a:ea typeface="ＭＳ Ｐゴシック" pitchFamily="-107" charset="-128"/>
                <a:cs typeface="ＭＳ Ｐゴシック" pitchFamily="-107" charset="-128"/>
              </a:rPr>
              <a:t>For a single logon session, the workstation can store the mail-server ticket after it is</a:t>
            </a:r>
          </a:p>
          <a:p>
            <a:r>
              <a:rPr lang="en-US" sz="1200" kern="1200" baseline="0" dirty="0">
                <a:solidFill>
                  <a:schemeClr val="tx1"/>
                </a:solidFill>
                <a:latin typeface="Arial" pitchFamily="-107" charset="0"/>
                <a:ea typeface="ＭＳ Ｐゴシック" pitchFamily="-107" charset="-128"/>
                <a:cs typeface="ＭＳ Ｐゴシック" pitchFamily="-107" charset="-128"/>
              </a:rPr>
              <a:t>received and use it on behalf of the user for multiple accesses to the mail server.</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However, under this scheme, it remains the case that a user would need a new</a:t>
            </a:r>
          </a:p>
          <a:p>
            <a:r>
              <a:rPr lang="en-US" sz="1200" kern="1200" baseline="0" dirty="0">
                <a:solidFill>
                  <a:schemeClr val="tx1"/>
                </a:solidFill>
                <a:latin typeface="Arial" pitchFamily="-107" charset="0"/>
                <a:ea typeface="ＭＳ Ｐゴシック" pitchFamily="-107" charset="-128"/>
                <a:cs typeface="ＭＳ Ｐゴシック" pitchFamily="-107" charset="-128"/>
              </a:rPr>
              <a:t>ticket for every different service. If a user wished to access a print server, a mail</a:t>
            </a:r>
          </a:p>
          <a:p>
            <a:r>
              <a:rPr lang="en-US" sz="1200" kern="1200" baseline="0" dirty="0">
                <a:solidFill>
                  <a:schemeClr val="tx1"/>
                </a:solidFill>
                <a:latin typeface="Arial" pitchFamily="-107" charset="0"/>
                <a:ea typeface="ＭＳ Ｐゴシック" pitchFamily="-107" charset="-128"/>
                <a:cs typeface="ＭＳ Ｐゴシック" pitchFamily="-107" charset="-128"/>
              </a:rPr>
              <a:t>server, a file server, and so on, the first instance of each access would require a new</a:t>
            </a:r>
          </a:p>
          <a:p>
            <a:r>
              <a:rPr lang="en-US" sz="1200" kern="1200" baseline="0" dirty="0">
                <a:solidFill>
                  <a:schemeClr val="tx1"/>
                </a:solidFill>
                <a:latin typeface="Arial" pitchFamily="-107" charset="0"/>
                <a:ea typeface="ＭＳ Ｐゴシック" pitchFamily="-107" charset="-128"/>
                <a:cs typeface="ＭＳ Ｐゴシック" pitchFamily="-107" charset="-128"/>
              </a:rPr>
              <a:t>ticket and hence require the user to enter the password.</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The second problem is that the earlier scenario involved a plaintext transmission</a:t>
            </a:r>
          </a:p>
          <a:p>
            <a:r>
              <a:rPr lang="en-US" sz="1200" kern="1200" baseline="0" dirty="0">
                <a:solidFill>
                  <a:schemeClr val="tx1"/>
                </a:solidFill>
                <a:latin typeface="Arial" pitchFamily="-107" charset="0"/>
                <a:ea typeface="ＭＳ Ｐゴシック" pitchFamily="-107" charset="-128"/>
                <a:cs typeface="ＭＳ Ｐゴシック" pitchFamily="-107" charset="-128"/>
              </a:rPr>
              <a:t>of the password [message (1)]. An eavesdropper could capture the password</a:t>
            </a:r>
          </a:p>
          <a:p>
            <a:r>
              <a:rPr lang="en-US" sz="1200" kern="1200" baseline="0" dirty="0">
                <a:solidFill>
                  <a:schemeClr val="tx1"/>
                </a:solidFill>
                <a:latin typeface="Arial" pitchFamily="-107" charset="0"/>
                <a:ea typeface="ＭＳ Ｐゴシック" pitchFamily="-107" charset="-128"/>
                <a:cs typeface="ＭＳ Ｐゴシック" pitchFamily="-107" charset="-128"/>
              </a:rPr>
              <a:t>and use any service accessible to the victim.</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To solve these additional problems, we introduce a scheme for avoiding plaintext</a:t>
            </a:r>
          </a:p>
          <a:p>
            <a:r>
              <a:rPr lang="en-US" sz="1200" kern="1200" baseline="0" dirty="0">
                <a:solidFill>
                  <a:schemeClr val="tx1"/>
                </a:solidFill>
                <a:latin typeface="Arial" pitchFamily="-107" charset="0"/>
                <a:ea typeface="ＭＳ Ｐゴシック" pitchFamily="-107" charset="-128"/>
                <a:cs typeface="ＭＳ Ｐゴシック" pitchFamily="-107" charset="-128"/>
              </a:rPr>
              <a:t>passwords and a new server, known as the ticket-granting server (TGS) .</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The new service, TGS, issues tickets  to users who have been authenticated to</a:t>
            </a:r>
          </a:p>
          <a:p>
            <a:r>
              <a:rPr lang="en-US" sz="1200" kern="1200" baseline="0" dirty="0">
                <a:solidFill>
                  <a:schemeClr val="tx1"/>
                </a:solidFill>
                <a:latin typeface="Arial" pitchFamily="-107" charset="0"/>
                <a:ea typeface="ＭＳ Ｐゴシック" pitchFamily="-107" charset="-128"/>
                <a:cs typeface="ＭＳ Ｐゴシック" pitchFamily="-107" charset="-128"/>
              </a:rPr>
              <a:t>AS. Each time the user requires</a:t>
            </a:r>
          </a:p>
          <a:p>
            <a:r>
              <a:rPr lang="en-US" sz="1200" kern="1200" baseline="0" dirty="0">
                <a:solidFill>
                  <a:schemeClr val="tx1"/>
                </a:solidFill>
                <a:latin typeface="Arial" pitchFamily="-107" charset="0"/>
                <a:ea typeface="ＭＳ Ｐゴシック" pitchFamily="-107" charset="-128"/>
                <a:cs typeface="ＭＳ Ｐゴシック" pitchFamily="-107" charset="-128"/>
              </a:rPr>
              <a:t>access to a new service, the client applies to the TGS, using the ticket to authenticate</a:t>
            </a:r>
          </a:p>
          <a:p>
            <a:r>
              <a:rPr lang="en-US" sz="1200" kern="1200" baseline="0" dirty="0">
                <a:solidFill>
                  <a:schemeClr val="tx1"/>
                </a:solidFill>
                <a:latin typeface="Arial" pitchFamily="-107" charset="0"/>
                <a:ea typeface="ＭＳ Ｐゴシック" pitchFamily="-107" charset="-128"/>
                <a:cs typeface="ＭＳ Ｐゴシック" pitchFamily="-107" charset="-128"/>
              </a:rPr>
              <a:t>itself. The TGS then grants a ticket for the particular service. The client saves</a:t>
            </a:r>
          </a:p>
          <a:p>
            <a:r>
              <a:rPr lang="en-US" sz="1200" kern="1200" baseline="0" dirty="0">
                <a:solidFill>
                  <a:schemeClr val="tx1"/>
                </a:solidFill>
                <a:latin typeface="Arial" pitchFamily="-107" charset="0"/>
                <a:ea typeface="ＭＳ Ｐゴシック" pitchFamily="-107" charset="-128"/>
                <a:cs typeface="ＭＳ Ｐゴシック" pitchFamily="-107" charset="-128"/>
              </a:rPr>
              <a:t>each service-granting ticket and uses it to authenticate its user to a server each time</a:t>
            </a:r>
          </a:p>
          <a:p>
            <a:r>
              <a:rPr lang="en-US" sz="1200" kern="1200" baseline="0" dirty="0">
                <a:solidFill>
                  <a:schemeClr val="tx1"/>
                </a:solidFill>
                <a:latin typeface="Arial" pitchFamily="-107" charset="0"/>
                <a:ea typeface="ＭＳ Ｐゴシック" pitchFamily="-107" charset="-128"/>
                <a:cs typeface="ＭＳ Ｐゴシック" pitchFamily="-107" charset="-128"/>
              </a:rPr>
              <a:t>a particular service is requested.</a:t>
            </a:r>
            <a:endParaRPr lang="en-AU"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18561983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31"/>
          <p:cNvSpPr>
            <a:spLocks noGrp="1" noChangeArrowheads="1"/>
          </p:cNvSpPr>
          <p:nvPr>
            <p:ph type="sldNum" sz="quarter" idx="5"/>
          </p:nvPr>
        </p:nvSpPr>
        <p:spPr>
          <a:noFill/>
        </p:spPr>
        <p:txBody>
          <a:bodyPr/>
          <a:lstStyle/>
          <a:p>
            <a:fld id="{572AD643-44DB-CD49-B3EF-BA7130508291}" type="slidenum">
              <a:rPr lang="en-AU">
                <a:latin typeface="Arial" pitchFamily="-84" charset="0"/>
              </a:rPr>
              <a:pPr/>
              <a:t>3</a:t>
            </a:fld>
            <a:endParaRPr lang="en-AU" dirty="0">
              <a:latin typeface="Arial" pitchFamily="-8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normAutofit fontScale="32500" lnSpcReduction="20000"/>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Version 4 of Kerberos makes use of DES, in a rather elaborate protocol, to provide</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authentication service. Viewing the protocol as a whole, it is difficult to see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need for the many elements contained therein. Therefore, we adopt a strategy used</a:t>
            </a:r>
          </a:p>
          <a:p>
            <a:r>
              <a:rPr lang="en-US" sz="1200" kern="1200" baseline="0" dirty="0">
                <a:solidFill>
                  <a:schemeClr val="tx1"/>
                </a:solidFill>
                <a:latin typeface="Arial" pitchFamily="-107" charset="0"/>
                <a:ea typeface="ＭＳ Ｐゴシック" pitchFamily="-107" charset="-128"/>
                <a:cs typeface="ＭＳ Ｐゴシック" pitchFamily="-107" charset="-128"/>
              </a:rPr>
              <a:t>by Bill Bryant [BRYA88] and build up to the full protocol by looking first at several</a:t>
            </a:r>
          </a:p>
          <a:p>
            <a:r>
              <a:rPr lang="en-US" sz="1200" kern="1200" baseline="0" dirty="0">
                <a:solidFill>
                  <a:schemeClr val="tx1"/>
                </a:solidFill>
                <a:latin typeface="Arial" pitchFamily="-107" charset="0"/>
                <a:ea typeface="ＭＳ Ｐゴシック" pitchFamily="-107" charset="-128"/>
                <a:cs typeface="ＭＳ Ｐゴシック" pitchFamily="-107" charset="-128"/>
              </a:rPr>
              <a:t>hypothetical dialogues. Each successive dialogue adds additional complexity to</a:t>
            </a:r>
          </a:p>
          <a:p>
            <a:r>
              <a:rPr lang="en-US" sz="1200" kern="1200" baseline="0" dirty="0">
                <a:solidFill>
                  <a:schemeClr val="tx1"/>
                </a:solidFill>
                <a:latin typeface="Arial" pitchFamily="-107" charset="0"/>
                <a:ea typeface="ＭＳ Ｐゴシック" pitchFamily="-107" charset="-128"/>
                <a:cs typeface="ＭＳ Ｐゴシック" pitchFamily="-107" charset="-128"/>
              </a:rPr>
              <a:t>counter security vulnerabilities revealed in the preceding dialogue.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In an unprotected network environment,</a:t>
            </a:r>
          </a:p>
          <a:p>
            <a:r>
              <a:rPr lang="en-US" sz="1200" kern="1200" baseline="0" dirty="0">
                <a:solidFill>
                  <a:schemeClr val="tx1"/>
                </a:solidFill>
                <a:latin typeface="Arial" pitchFamily="-107" charset="0"/>
                <a:ea typeface="ＭＳ Ｐゴシック" pitchFamily="-107" charset="-128"/>
                <a:cs typeface="ＭＳ Ｐゴシック" pitchFamily="-107" charset="-128"/>
              </a:rPr>
              <a:t>any client can apply to any server for service. The obvious security risk is that of</a:t>
            </a:r>
          </a:p>
          <a:p>
            <a:r>
              <a:rPr lang="en-US" sz="1200" kern="1200" baseline="0" dirty="0">
                <a:solidFill>
                  <a:schemeClr val="tx1"/>
                </a:solidFill>
                <a:latin typeface="Arial" pitchFamily="-107" charset="0"/>
                <a:ea typeface="ＭＳ Ｐゴシック" pitchFamily="-107" charset="-128"/>
                <a:cs typeface="ＭＳ Ｐゴシック" pitchFamily="-107" charset="-128"/>
              </a:rPr>
              <a:t>impersonation. An opponent can pretend to be another client and obtain unauthorized</a:t>
            </a:r>
          </a:p>
          <a:p>
            <a:r>
              <a:rPr lang="en-US" sz="1200" kern="1200" baseline="0" dirty="0">
                <a:solidFill>
                  <a:schemeClr val="tx1"/>
                </a:solidFill>
                <a:latin typeface="Arial" pitchFamily="-107" charset="0"/>
                <a:ea typeface="ＭＳ Ｐゴシック" pitchFamily="-107" charset="-128"/>
                <a:cs typeface="ＭＳ Ｐゴシック" pitchFamily="-107" charset="-128"/>
              </a:rPr>
              <a:t>privileges on server machines. To counter this threat, servers must be able to</a:t>
            </a:r>
          </a:p>
          <a:p>
            <a:r>
              <a:rPr lang="en-US" sz="1200" kern="1200" baseline="0" dirty="0">
                <a:solidFill>
                  <a:schemeClr val="tx1"/>
                </a:solidFill>
                <a:latin typeface="Arial" pitchFamily="-107" charset="0"/>
                <a:ea typeface="ＭＳ Ｐゴシック" pitchFamily="-107" charset="-128"/>
                <a:cs typeface="ＭＳ Ｐゴシック" pitchFamily="-107" charset="-128"/>
              </a:rPr>
              <a:t>confirm the identities of clients who request service. Each server can be required to</a:t>
            </a:r>
          </a:p>
          <a:p>
            <a:r>
              <a:rPr lang="en-US" sz="1200" kern="1200" baseline="0" dirty="0">
                <a:solidFill>
                  <a:schemeClr val="tx1"/>
                </a:solidFill>
                <a:latin typeface="Arial" pitchFamily="-107" charset="0"/>
                <a:ea typeface="ＭＳ Ｐゴシック" pitchFamily="-107" charset="-128"/>
                <a:cs typeface="ＭＳ Ｐゴシック" pitchFamily="-107" charset="-128"/>
              </a:rPr>
              <a:t>undertake this task for each client/server interaction, but in an open environment,</a:t>
            </a:r>
          </a:p>
          <a:p>
            <a:r>
              <a:rPr lang="en-US" sz="1200" kern="1200" baseline="0" dirty="0">
                <a:solidFill>
                  <a:schemeClr val="tx1"/>
                </a:solidFill>
                <a:latin typeface="Arial" pitchFamily="-107" charset="0"/>
                <a:ea typeface="ＭＳ Ｐゴシック" pitchFamily="-107" charset="-128"/>
                <a:cs typeface="ＭＳ Ｐゴシック" pitchFamily="-107" charset="-128"/>
              </a:rPr>
              <a:t>this places a substantial burden on each server.</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An alternative is to use an authentication server (AS)  that knows the passwords</a:t>
            </a:r>
          </a:p>
          <a:p>
            <a:r>
              <a:rPr lang="en-US" sz="1200" kern="1200" baseline="0" dirty="0">
                <a:solidFill>
                  <a:schemeClr val="tx1"/>
                </a:solidFill>
                <a:latin typeface="Arial" pitchFamily="-107" charset="0"/>
                <a:ea typeface="ＭＳ Ｐゴシック" pitchFamily="-107" charset="-128"/>
                <a:cs typeface="ＭＳ Ｐゴシック" pitchFamily="-107" charset="-128"/>
              </a:rPr>
              <a:t>of all users and stores these in a centralized database. In addition, the AS</a:t>
            </a:r>
          </a:p>
          <a:p>
            <a:r>
              <a:rPr lang="en-US" sz="1200" kern="1200" baseline="0" dirty="0">
                <a:solidFill>
                  <a:schemeClr val="tx1"/>
                </a:solidFill>
                <a:latin typeface="Arial" pitchFamily="-107" charset="0"/>
                <a:ea typeface="ＭＳ Ｐゴシック" pitchFamily="-107" charset="-128"/>
                <a:cs typeface="ＭＳ Ｐゴシック" pitchFamily="-107" charset="-128"/>
              </a:rPr>
              <a:t>shares a unique secret key with each server. These keys have been distributed</a:t>
            </a:r>
          </a:p>
          <a:p>
            <a:r>
              <a:rPr lang="en-US" sz="1200" kern="1200" baseline="0" dirty="0">
                <a:solidFill>
                  <a:schemeClr val="tx1"/>
                </a:solidFill>
                <a:latin typeface="Arial" pitchFamily="-107" charset="0"/>
                <a:ea typeface="ＭＳ Ｐゴシック" pitchFamily="-107" charset="-128"/>
                <a:cs typeface="ＭＳ Ｐゴシック" pitchFamily="-107" charset="-128"/>
              </a:rPr>
              <a:t>physically or in some other secure manner.</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Although the foregoing scenario solves</a:t>
            </a:r>
          </a:p>
          <a:p>
            <a:r>
              <a:rPr lang="en-US" sz="1200" kern="1200" baseline="0" dirty="0">
                <a:solidFill>
                  <a:schemeClr val="tx1"/>
                </a:solidFill>
                <a:latin typeface="Arial" pitchFamily="-107" charset="0"/>
                <a:ea typeface="ＭＳ Ｐゴシック" pitchFamily="-107" charset="-128"/>
                <a:cs typeface="ＭＳ Ｐゴシック" pitchFamily="-107" charset="-128"/>
              </a:rPr>
              <a:t>some of the problems of authentication in an open network environment, problems</a:t>
            </a:r>
          </a:p>
          <a:p>
            <a:r>
              <a:rPr lang="en-US" sz="1200" kern="1200" baseline="0" dirty="0">
                <a:solidFill>
                  <a:schemeClr val="tx1"/>
                </a:solidFill>
                <a:latin typeface="Arial" pitchFamily="-107" charset="0"/>
                <a:ea typeface="ＭＳ Ｐゴシック" pitchFamily="-107" charset="-128"/>
                <a:cs typeface="ＭＳ Ｐゴシック" pitchFamily="-107" charset="-128"/>
              </a:rPr>
              <a:t>remain. Two in particular stand out. First, we would like to minimize the number</a:t>
            </a:r>
          </a:p>
          <a:p>
            <a:r>
              <a:rPr lang="en-US" sz="1200" kern="1200" baseline="0" dirty="0">
                <a:solidFill>
                  <a:schemeClr val="tx1"/>
                </a:solidFill>
                <a:latin typeface="Arial" pitchFamily="-107" charset="0"/>
                <a:ea typeface="ＭＳ Ｐゴシック" pitchFamily="-107" charset="-128"/>
                <a:cs typeface="ＭＳ Ｐゴシック" pitchFamily="-107" charset="-128"/>
              </a:rPr>
              <a:t>of times that a user has to enter a password. Suppose each ticket can be used only</a:t>
            </a:r>
          </a:p>
          <a:p>
            <a:r>
              <a:rPr lang="en-US" sz="1200" kern="1200" baseline="0" dirty="0">
                <a:solidFill>
                  <a:schemeClr val="tx1"/>
                </a:solidFill>
                <a:latin typeface="Arial" pitchFamily="-107" charset="0"/>
                <a:ea typeface="ＭＳ Ｐゴシック" pitchFamily="-107" charset="-128"/>
                <a:cs typeface="ＭＳ Ｐゴシック" pitchFamily="-107" charset="-128"/>
              </a:rPr>
              <a:t>once. If user C logs on to a workstation in the morning and wishes to check his or her</a:t>
            </a:r>
          </a:p>
          <a:p>
            <a:r>
              <a:rPr lang="en-US" sz="1200" kern="1200" baseline="0" dirty="0">
                <a:solidFill>
                  <a:schemeClr val="tx1"/>
                </a:solidFill>
                <a:latin typeface="Arial" pitchFamily="-107" charset="0"/>
                <a:ea typeface="ＭＳ Ｐゴシック" pitchFamily="-107" charset="-128"/>
                <a:cs typeface="ＭＳ Ｐゴシック" pitchFamily="-107" charset="-128"/>
              </a:rPr>
              <a:t>mail at a mail server, C must supply a password to get a ticket for the mail server.</a:t>
            </a:r>
          </a:p>
          <a:p>
            <a:r>
              <a:rPr lang="en-US" sz="1200" kern="1200" baseline="0" dirty="0">
                <a:solidFill>
                  <a:schemeClr val="tx1"/>
                </a:solidFill>
                <a:latin typeface="Arial" pitchFamily="-107" charset="0"/>
                <a:ea typeface="ＭＳ Ｐゴシック" pitchFamily="-107" charset="-128"/>
                <a:cs typeface="ＭＳ Ｐゴシック" pitchFamily="-107" charset="-128"/>
              </a:rPr>
              <a:t>If C wishes to check the mail several times during the day, each attempt requires</a:t>
            </a:r>
          </a:p>
          <a:p>
            <a:r>
              <a:rPr lang="en-US" sz="1200" kern="1200" baseline="0" dirty="0">
                <a:solidFill>
                  <a:schemeClr val="tx1"/>
                </a:solidFill>
                <a:latin typeface="Arial" pitchFamily="-107" charset="0"/>
                <a:ea typeface="ＭＳ Ｐゴシック" pitchFamily="-107" charset="-128"/>
                <a:cs typeface="ＭＳ Ｐゴシック" pitchFamily="-107" charset="-128"/>
              </a:rPr>
              <a:t>reentering the password. We can improve matters by saying that tickets are reusable.</a:t>
            </a:r>
          </a:p>
          <a:p>
            <a:r>
              <a:rPr lang="en-US" sz="1200" kern="1200" baseline="0" dirty="0">
                <a:solidFill>
                  <a:schemeClr val="tx1"/>
                </a:solidFill>
                <a:latin typeface="Arial" pitchFamily="-107" charset="0"/>
                <a:ea typeface="ＭＳ Ｐゴシック" pitchFamily="-107" charset="-128"/>
                <a:cs typeface="ＭＳ Ｐゴシック" pitchFamily="-107" charset="-128"/>
              </a:rPr>
              <a:t>For a single logon session, the workstation can store the mail-server ticket after it is</a:t>
            </a:r>
          </a:p>
          <a:p>
            <a:r>
              <a:rPr lang="en-US" sz="1200" kern="1200" baseline="0" dirty="0">
                <a:solidFill>
                  <a:schemeClr val="tx1"/>
                </a:solidFill>
                <a:latin typeface="Arial" pitchFamily="-107" charset="0"/>
                <a:ea typeface="ＭＳ Ｐゴシック" pitchFamily="-107" charset="-128"/>
                <a:cs typeface="ＭＳ Ｐゴシック" pitchFamily="-107" charset="-128"/>
              </a:rPr>
              <a:t>received and use it on behalf of the user for multiple accesses to the mail server.</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However, under this scheme, it remains the case that a user would need a new</a:t>
            </a:r>
          </a:p>
          <a:p>
            <a:r>
              <a:rPr lang="en-US" sz="1200" kern="1200" baseline="0" dirty="0">
                <a:solidFill>
                  <a:schemeClr val="tx1"/>
                </a:solidFill>
                <a:latin typeface="Arial" pitchFamily="-107" charset="0"/>
                <a:ea typeface="ＭＳ Ｐゴシック" pitchFamily="-107" charset="-128"/>
                <a:cs typeface="ＭＳ Ｐゴシック" pitchFamily="-107" charset="-128"/>
              </a:rPr>
              <a:t>ticket for every different service. If a user wished to access a print server, a mail</a:t>
            </a:r>
          </a:p>
          <a:p>
            <a:r>
              <a:rPr lang="en-US" sz="1200" kern="1200" baseline="0" dirty="0">
                <a:solidFill>
                  <a:schemeClr val="tx1"/>
                </a:solidFill>
                <a:latin typeface="Arial" pitchFamily="-107" charset="0"/>
                <a:ea typeface="ＭＳ Ｐゴシック" pitchFamily="-107" charset="-128"/>
                <a:cs typeface="ＭＳ Ｐゴシック" pitchFamily="-107" charset="-128"/>
              </a:rPr>
              <a:t>server, a file server, and so on, the first instance of each access would require a new</a:t>
            </a:r>
          </a:p>
          <a:p>
            <a:r>
              <a:rPr lang="en-US" sz="1200" kern="1200" baseline="0" dirty="0">
                <a:solidFill>
                  <a:schemeClr val="tx1"/>
                </a:solidFill>
                <a:latin typeface="Arial" pitchFamily="-107" charset="0"/>
                <a:ea typeface="ＭＳ Ｐゴシック" pitchFamily="-107" charset="-128"/>
                <a:cs typeface="ＭＳ Ｐゴシック" pitchFamily="-107" charset="-128"/>
              </a:rPr>
              <a:t>ticket and hence require the user to enter the password.</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The second problem is that the earlier scenario involved a plaintext transmission</a:t>
            </a:r>
          </a:p>
          <a:p>
            <a:r>
              <a:rPr lang="en-US" sz="1200" kern="1200" baseline="0" dirty="0">
                <a:solidFill>
                  <a:schemeClr val="tx1"/>
                </a:solidFill>
                <a:latin typeface="Arial" pitchFamily="-107" charset="0"/>
                <a:ea typeface="ＭＳ Ｐゴシック" pitchFamily="-107" charset="-128"/>
                <a:cs typeface="ＭＳ Ｐゴシック" pitchFamily="-107" charset="-128"/>
              </a:rPr>
              <a:t>of the password [message (1)]. An eavesdropper could capture the password</a:t>
            </a:r>
          </a:p>
          <a:p>
            <a:r>
              <a:rPr lang="en-US" sz="1200" kern="1200" baseline="0" dirty="0">
                <a:solidFill>
                  <a:schemeClr val="tx1"/>
                </a:solidFill>
                <a:latin typeface="Arial" pitchFamily="-107" charset="0"/>
                <a:ea typeface="ＭＳ Ｐゴシック" pitchFamily="-107" charset="-128"/>
                <a:cs typeface="ＭＳ Ｐゴシック" pitchFamily="-107" charset="-128"/>
              </a:rPr>
              <a:t>and use any service accessible to the victim.</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To solve these additional problems, we introduce a scheme for avoiding plaintext</a:t>
            </a:r>
          </a:p>
          <a:p>
            <a:r>
              <a:rPr lang="en-US" sz="1200" kern="1200" baseline="0" dirty="0">
                <a:solidFill>
                  <a:schemeClr val="tx1"/>
                </a:solidFill>
                <a:latin typeface="Arial" pitchFamily="-107" charset="0"/>
                <a:ea typeface="ＭＳ Ｐゴシック" pitchFamily="-107" charset="-128"/>
                <a:cs typeface="ＭＳ Ｐゴシック" pitchFamily="-107" charset="-128"/>
              </a:rPr>
              <a:t>passwords and a new server, known as the ticket-granting server (TGS) .</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The new service, TGS, issues tickets  to users who have been authenticated to</a:t>
            </a:r>
          </a:p>
          <a:p>
            <a:r>
              <a:rPr lang="en-US" sz="1200" kern="1200" baseline="0" dirty="0">
                <a:solidFill>
                  <a:schemeClr val="tx1"/>
                </a:solidFill>
                <a:latin typeface="Arial" pitchFamily="-107" charset="0"/>
                <a:ea typeface="ＭＳ Ｐゴシック" pitchFamily="-107" charset="-128"/>
                <a:cs typeface="ＭＳ Ｐゴシック" pitchFamily="-107" charset="-128"/>
              </a:rPr>
              <a:t>AS. Each time the user requires</a:t>
            </a:r>
          </a:p>
          <a:p>
            <a:r>
              <a:rPr lang="en-US" sz="1200" kern="1200" baseline="0" dirty="0">
                <a:solidFill>
                  <a:schemeClr val="tx1"/>
                </a:solidFill>
                <a:latin typeface="Arial" pitchFamily="-107" charset="0"/>
                <a:ea typeface="ＭＳ Ｐゴシック" pitchFamily="-107" charset="-128"/>
                <a:cs typeface="ＭＳ Ｐゴシック" pitchFamily="-107" charset="-128"/>
              </a:rPr>
              <a:t>access to a new service, the client applies to the TGS, using the ticket to authenticate</a:t>
            </a:r>
          </a:p>
          <a:p>
            <a:r>
              <a:rPr lang="en-US" sz="1200" kern="1200" baseline="0" dirty="0">
                <a:solidFill>
                  <a:schemeClr val="tx1"/>
                </a:solidFill>
                <a:latin typeface="Arial" pitchFamily="-107" charset="0"/>
                <a:ea typeface="ＭＳ Ｐゴシック" pitchFamily="-107" charset="-128"/>
                <a:cs typeface="ＭＳ Ｐゴシック" pitchFamily="-107" charset="-128"/>
              </a:rPr>
              <a:t>itself. The TGS then grants a ticket for the particular service. The client saves</a:t>
            </a:r>
          </a:p>
          <a:p>
            <a:r>
              <a:rPr lang="en-US" sz="1200" kern="1200" baseline="0" dirty="0">
                <a:solidFill>
                  <a:schemeClr val="tx1"/>
                </a:solidFill>
                <a:latin typeface="Arial" pitchFamily="-107" charset="0"/>
                <a:ea typeface="ＭＳ Ｐゴシック" pitchFamily="-107" charset="-128"/>
                <a:cs typeface="ＭＳ Ｐゴシック" pitchFamily="-107" charset="-128"/>
              </a:rPr>
              <a:t>each service-granting ticket and uses it to authenticate its user to a server each time</a:t>
            </a:r>
          </a:p>
          <a:p>
            <a:r>
              <a:rPr lang="en-US" sz="1200" kern="1200" baseline="0" dirty="0">
                <a:solidFill>
                  <a:schemeClr val="tx1"/>
                </a:solidFill>
                <a:latin typeface="Arial" pitchFamily="-107" charset="0"/>
                <a:ea typeface="ＭＳ Ｐゴシック" pitchFamily="-107" charset="-128"/>
                <a:cs typeface="ＭＳ Ｐゴシック" pitchFamily="-107" charset="-128"/>
              </a:rPr>
              <a:t>a particular service is requested.</a:t>
            </a:r>
            <a:endParaRPr lang="en-AU"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9125197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31"/>
          <p:cNvSpPr>
            <a:spLocks noGrp="1" noChangeArrowheads="1"/>
          </p:cNvSpPr>
          <p:nvPr>
            <p:ph type="sldNum" sz="quarter" idx="5"/>
          </p:nvPr>
        </p:nvSpPr>
        <p:spPr>
          <a:noFill/>
        </p:spPr>
        <p:txBody>
          <a:bodyPr/>
          <a:lstStyle/>
          <a:p>
            <a:fld id="{572AD643-44DB-CD49-B3EF-BA7130508291}" type="slidenum">
              <a:rPr lang="en-AU">
                <a:latin typeface="Arial" pitchFamily="-84" charset="0"/>
              </a:rPr>
              <a:pPr/>
              <a:t>4</a:t>
            </a:fld>
            <a:endParaRPr lang="en-AU" dirty="0">
              <a:latin typeface="Arial" pitchFamily="-8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normAutofit fontScale="32500" lnSpcReduction="20000"/>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Version 4 of Kerberos makes use of DES, in a rather elaborate protocol, to provide</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authentication service. Viewing the protocol as a whole, it is difficult to see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need for the many elements contained therein. Therefore, we adopt a strategy used</a:t>
            </a:r>
          </a:p>
          <a:p>
            <a:r>
              <a:rPr lang="en-US" sz="1200" kern="1200" baseline="0" dirty="0">
                <a:solidFill>
                  <a:schemeClr val="tx1"/>
                </a:solidFill>
                <a:latin typeface="Arial" pitchFamily="-107" charset="0"/>
                <a:ea typeface="ＭＳ Ｐゴシック" pitchFamily="-107" charset="-128"/>
                <a:cs typeface="ＭＳ Ｐゴシック" pitchFamily="-107" charset="-128"/>
              </a:rPr>
              <a:t>by Bill Bryant [BRYA88] and build up to the full protocol by looking first at several</a:t>
            </a:r>
          </a:p>
          <a:p>
            <a:r>
              <a:rPr lang="en-US" sz="1200" kern="1200" baseline="0" dirty="0">
                <a:solidFill>
                  <a:schemeClr val="tx1"/>
                </a:solidFill>
                <a:latin typeface="Arial" pitchFamily="-107" charset="0"/>
                <a:ea typeface="ＭＳ Ｐゴシック" pitchFamily="-107" charset="-128"/>
                <a:cs typeface="ＭＳ Ｐゴシック" pitchFamily="-107" charset="-128"/>
              </a:rPr>
              <a:t>hypothetical dialogues. Each successive dialogue adds additional complexity to</a:t>
            </a:r>
          </a:p>
          <a:p>
            <a:r>
              <a:rPr lang="en-US" sz="1200" kern="1200" baseline="0" dirty="0">
                <a:solidFill>
                  <a:schemeClr val="tx1"/>
                </a:solidFill>
                <a:latin typeface="Arial" pitchFamily="-107" charset="0"/>
                <a:ea typeface="ＭＳ Ｐゴシック" pitchFamily="-107" charset="-128"/>
                <a:cs typeface="ＭＳ Ｐゴシック" pitchFamily="-107" charset="-128"/>
              </a:rPr>
              <a:t>counter security vulnerabilities revealed in the preceding dialogue.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In an unprotected network environment,</a:t>
            </a:r>
          </a:p>
          <a:p>
            <a:r>
              <a:rPr lang="en-US" sz="1200" kern="1200" baseline="0" dirty="0">
                <a:solidFill>
                  <a:schemeClr val="tx1"/>
                </a:solidFill>
                <a:latin typeface="Arial" pitchFamily="-107" charset="0"/>
                <a:ea typeface="ＭＳ Ｐゴシック" pitchFamily="-107" charset="-128"/>
                <a:cs typeface="ＭＳ Ｐゴシック" pitchFamily="-107" charset="-128"/>
              </a:rPr>
              <a:t>any client can apply to any server for service. The obvious security risk is that of</a:t>
            </a:r>
          </a:p>
          <a:p>
            <a:r>
              <a:rPr lang="en-US" sz="1200" kern="1200" baseline="0" dirty="0">
                <a:solidFill>
                  <a:schemeClr val="tx1"/>
                </a:solidFill>
                <a:latin typeface="Arial" pitchFamily="-107" charset="0"/>
                <a:ea typeface="ＭＳ Ｐゴシック" pitchFamily="-107" charset="-128"/>
                <a:cs typeface="ＭＳ Ｐゴシック" pitchFamily="-107" charset="-128"/>
              </a:rPr>
              <a:t>impersonation. An opponent can pretend to be another client and obtain unauthorized</a:t>
            </a:r>
          </a:p>
          <a:p>
            <a:r>
              <a:rPr lang="en-US" sz="1200" kern="1200" baseline="0" dirty="0">
                <a:solidFill>
                  <a:schemeClr val="tx1"/>
                </a:solidFill>
                <a:latin typeface="Arial" pitchFamily="-107" charset="0"/>
                <a:ea typeface="ＭＳ Ｐゴシック" pitchFamily="-107" charset="-128"/>
                <a:cs typeface="ＭＳ Ｐゴシック" pitchFamily="-107" charset="-128"/>
              </a:rPr>
              <a:t>privileges on server machines. To counter this threat, servers must be able to</a:t>
            </a:r>
          </a:p>
          <a:p>
            <a:r>
              <a:rPr lang="en-US" sz="1200" kern="1200" baseline="0" dirty="0">
                <a:solidFill>
                  <a:schemeClr val="tx1"/>
                </a:solidFill>
                <a:latin typeface="Arial" pitchFamily="-107" charset="0"/>
                <a:ea typeface="ＭＳ Ｐゴシック" pitchFamily="-107" charset="-128"/>
                <a:cs typeface="ＭＳ Ｐゴシック" pitchFamily="-107" charset="-128"/>
              </a:rPr>
              <a:t>confirm the identities of clients who request service. Each server can be required to</a:t>
            </a:r>
          </a:p>
          <a:p>
            <a:r>
              <a:rPr lang="en-US" sz="1200" kern="1200" baseline="0" dirty="0">
                <a:solidFill>
                  <a:schemeClr val="tx1"/>
                </a:solidFill>
                <a:latin typeface="Arial" pitchFamily="-107" charset="0"/>
                <a:ea typeface="ＭＳ Ｐゴシック" pitchFamily="-107" charset="-128"/>
                <a:cs typeface="ＭＳ Ｐゴシック" pitchFamily="-107" charset="-128"/>
              </a:rPr>
              <a:t>undertake this task for each client/server interaction, but in an open environment,</a:t>
            </a:r>
          </a:p>
          <a:p>
            <a:r>
              <a:rPr lang="en-US" sz="1200" kern="1200" baseline="0" dirty="0">
                <a:solidFill>
                  <a:schemeClr val="tx1"/>
                </a:solidFill>
                <a:latin typeface="Arial" pitchFamily="-107" charset="0"/>
                <a:ea typeface="ＭＳ Ｐゴシック" pitchFamily="-107" charset="-128"/>
                <a:cs typeface="ＭＳ Ｐゴシック" pitchFamily="-107" charset="-128"/>
              </a:rPr>
              <a:t>this places a substantial burden on each server.</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An alternative is to use an authentication server (AS)  that knows the passwords</a:t>
            </a:r>
          </a:p>
          <a:p>
            <a:r>
              <a:rPr lang="en-US" sz="1200" kern="1200" baseline="0" dirty="0">
                <a:solidFill>
                  <a:schemeClr val="tx1"/>
                </a:solidFill>
                <a:latin typeface="Arial" pitchFamily="-107" charset="0"/>
                <a:ea typeface="ＭＳ Ｐゴシック" pitchFamily="-107" charset="-128"/>
                <a:cs typeface="ＭＳ Ｐゴシック" pitchFamily="-107" charset="-128"/>
              </a:rPr>
              <a:t>of all users and stores these in a centralized database. In addition, the AS</a:t>
            </a:r>
          </a:p>
          <a:p>
            <a:r>
              <a:rPr lang="en-US" sz="1200" kern="1200" baseline="0" dirty="0">
                <a:solidFill>
                  <a:schemeClr val="tx1"/>
                </a:solidFill>
                <a:latin typeface="Arial" pitchFamily="-107" charset="0"/>
                <a:ea typeface="ＭＳ Ｐゴシック" pitchFamily="-107" charset="-128"/>
                <a:cs typeface="ＭＳ Ｐゴシック" pitchFamily="-107" charset="-128"/>
              </a:rPr>
              <a:t>shares a unique secret key with each server. These keys have been distributed</a:t>
            </a:r>
          </a:p>
          <a:p>
            <a:r>
              <a:rPr lang="en-US" sz="1200" kern="1200" baseline="0" dirty="0">
                <a:solidFill>
                  <a:schemeClr val="tx1"/>
                </a:solidFill>
                <a:latin typeface="Arial" pitchFamily="-107" charset="0"/>
                <a:ea typeface="ＭＳ Ｐゴシック" pitchFamily="-107" charset="-128"/>
                <a:cs typeface="ＭＳ Ｐゴシック" pitchFamily="-107" charset="-128"/>
              </a:rPr>
              <a:t>physically or in some other secure manner.</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Although the foregoing scenario solves</a:t>
            </a:r>
          </a:p>
          <a:p>
            <a:r>
              <a:rPr lang="en-US" sz="1200" kern="1200" baseline="0" dirty="0">
                <a:solidFill>
                  <a:schemeClr val="tx1"/>
                </a:solidFill>
                <a:latin typeface="Arial" pitchFamily="-107" charset="0"/>
                <a:ea typeface="ＭＳ Ｐゴシック" pitchFamily="-107" charset="-128"/>
                <a:cs typeface="ＭＳ Ｐゴシック" pitchFamily="-107" charset="-128"/>
              </a:rPr>
              <a:t>some of the problems of authentication in an open network environment, problems</a:t>
            </a:r>
          </a:p>
          <a:p>
            <a:r>
              <a:rPr lang="en-US" sz="1200" kern="1200" baseline="0" dirty="0">
                <a:solidFill>
                  <a:schemeClr val="tx1"/>
                </a:solidFill>
                <a:latin typeface="Arial" pitchFamily="-107" charset="0"/>
                <a:ea typeface="ＭＳ Ｐゴシック" pitchFamily="-107" charset="-128"/>
                <a:cs typeface="ＭＳ Ｐゴシック" pitchFamily="-107" charset="-128"/>
              </a:rPr>
              <a:t>remain. Two in particular stand out. First, we would like to minimize the number</a:t>
            </a:r>
          </a:p>
          <a:p>
            <a:r>
              <a:rPr lang="en-US" sz="1200" kern="1200" baseline="0" dirty="0">
                <a:solidFill>
                  <a:schemeClr val="tx1"/>
                </a:solidFill>
                <a:latin typeface="Arial" pitchFamily="-107" charset="0"/>
                <a:ea typeface="ＭＳ Ｐゴシック" pitchFamily="-107" charset="-128"/>
                <a:cs typeface="ＭＳ Ｐゴシック" pitchFamily="-107" charset="-128"/>
              </a:rPr>
              <a:t>of times that a user has to enter a password. Suppose each ticket can be used only</a:t>
            </a:r>
          </a:p>
          <a:p>
            <a:r>
              <a:rPr lang="en-US" sz="1200" kern="1200" baseline="0" dirty="0">
                <a:solidFill>
                  <a:schemeClr val="tx1"/>
                </a:solidFill>
                <a:latin typeface="Arial" pitchFamily="-107" charset="0"/>
                <a:ea typeface="ＭＳ Ｐゴシック" pitchFamily="-107" charset="-128"/>
                <a:cs typeface="ＭＳ Ｐゴシック" pitchFamily="-107" charset="-128"/>
              </a:rPr>
              <a:t>once. If user C logs on to a workstation in the morning and wishes to check his or her</a:t>
            </a:r>
          </a:p>
          <a:p>
            <a:r>
              <a:rPr lang="en-US" sz="1200" kern="1200" baseline="0" dirty="0">
                <a:solidFill>
                  <a:schemeClr val="tx1"/>
                </a:solidFill>
                <a:latin typeface="Arial" pitchFamily="-107" charset="0"/>
                <a:ea typeface="ＭＳ Ｐゴシック" pitchFamily="-107" charset="-128"/>
                <a:cs typeface="ＭＳ Ｐゴシック" pitchFamily="-107" charset="-128"/>
              </a:rPr>
              <a:t>mail at a mail server, C must supply a password to get a ticket for the mail server.</a:t>
            </a:r>
          </a:p>
          <a:p>
            <a:r>
              <a:rPr lang="en-US" sz="1200" kern="1200" baseline="0" dirty="0">
                <a:solidFill>
                  <a:schemeClr val="tx1"/>
                </a:solidFill>
                <a:latin typeface="Arial" pitchFamily="-107" charset="0"/>
                <a:ea typeface="ＭＳ Ｐゴシック" pitchFamily="-107" charset="-128"/>
                <a:cs typeface="ＭＳ Ｐゴシック" pitchFamily="-107" charset="-128"/>
              </a:rPr>
              <a:t>If C wishes to check the mail several times during the day, each attempt requires</a:t>
            </a:r>
          </a:p>
          <a:p>
            <a:r>
              <a:rPr lang="en-US" sz="1200" kern="1200" baseline="0" dirty="0">
                <a:solidFill>
                  <a:schemeClr val="tx1"/>
                </a:solidFill>
                <a:latin typeface="Arial" pitchFamily="-107" charset="0"/>
                <a:ea typeface="ＭＳ Ｐゴシック" pitchFamily="-107" charset="-128"/>
                <a:cs typeface="ＭＳ Ｐゴシック" pitchFamily="-107" charset="-128"/>
              </a:rPr>
              <a:t>reentering the password. We can improve matters by saying that tickets are reusable.</a:t>
            </a:r>
          </a:p>
          <a:p>
            <a:r>
              <a:rPr lang="en-US" sz="1200" kern="1200" baseline="0" dirty="0">
                <a:solidFill>
                  <a:schemeClr val="tx1"/>
                </a:solidFill>
                <a:latin typeface="Arial" pitchFamily="-107" charset="0"/>
                <a:ea typeface="ＭＳ Ｐゴシック" pitchFamily="-107" charset="-128"/>
                <a:cs typeface="ＭＳ Ｐゴシック" pitchFamily="-107" charset="-128"/>
              </a:rPr>
              <a:t>For a single logon session, the workstation can store the mail-server ticket after it is</a:t>
            </a:r>
          </a:p>
          <a:p>
            <a:r>
              <a:rPr lang="en-US" sz="1200" kern="1200" baseline="0" dirty="0">
                <a:solidFill>
                  <a:schemeClr val="tx1"/>
                </a:solidFill>
                <a:latin typeface="Arial" pitchFamily="-107" charset="0"/>
                <a:ea typeface="ＭＳ Ｐゴシック" pitchFamily="-107" charset="-128"/>
                <a:cs typeface="ＭＳ Ｐゴシック" pitchFamily="-107" charset="-128"/>
              </a:rPr>
              <a:t>received and use it on behalf of the user for multiple accesses to the mail server.</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However, under this scheme, it remains the case that a user would need a new</a:t>
            </a:r>
          </a:p>
          <a:p>
            <a:r>
              <a:rPr lang="en-US" sz="1200" kern="1200" baseline="0" dirty="0">
                <a:solidFill>
                  <a:schemeClr val="tx1"/>
                </a:solidFill>
                <a:latin typeface="Arial" pitchFamily="-107" charset="0"/>
                <a:ea typeface="ＭＳ Ｐゴシック" pitchFamily="-107" charset="-128"/>
                <a:cs typeface="ＭＳ Ｐゴシック" pitchFamily="-107" charset="-128"/>
              </a:rPr>
              <a:t>ticket for every different service. If a user wished to access a print server, a mail</a:t>
            </a:r>
          </a:p>
          <a:p>
            <a:r>
              <a:rPr lang="en-US" sz="1200" kern="1200" baseline="0" dirty="0">
                <a:solidFill>
                  <a:schemeClr val="tx1"/>
                </a:solidFill>
                <a:latin typeface="Arial" pitchFamily="-107" charset="0"/>
                <a:ea typeface="ＭＳ Ｐゴシック" pitchFamily="-107" charset="-128"/>
                <a:cs typeface="ＭＳ Ｐゴシック" pitchFamily="-107" charset="-128"/>
              </a:rPr>
              <a:t>server, a file server, and so on, the first instance of each access would require a new</a:t>
            </a:r>
          </a:p>
          <a:p>
            <a:r>
              <a:rPr lang="en-US" sz="1200" kern="1200" baseline="0" dirty="0">
                <a:solidFill>
                  <a:schemeClr val="tx1"/>
                </a:solidFill>
                <a:latin typeface="Arial" pitchFamily="-107" charset="0"/>
                <a:ea typeface="ＭＳ Ｐゴシック" pitchFamily="-107" charset="-128"/>
                <a:cs typeface="ＭＳ Ｐゴシック" pitchFamily="-107" charset="-128"/>
              </a:rPr>
              <a:t>ticket and hence require the user to enter the password.</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The second problem is that the earlier scenario involved a plaintext transmission</a:t>
            </a:r>
          </a:p>
          <a:p>
            <a:r>
              <a:rPr lang="en-US" sz="1200" kern="1200" baseline="0" dirty="0">
                <a:solidFill>
                  <a:schemeClr val="tx1"/>
                </a:solidFill>
                <a:latin typeface="Arial" pitchFamily="-107" charset="0"/>
                <a:ea typeface="ＭＳ Ｐゴシック" pitchFamily="-107" charset="-128"/>
                <a:cs typeface="ＭＳ Ｐゴシック" pitchFamily="-107" charset="-128"/>
              </a:rPr>
              <a:t>of the password [message (1)]. An eavesdropper could capture the password</a:t>
            </a:r>
          </a:p>
          <a:p>
            <a:r>
              <a:rPr lang="en-US" sz="1200" kern="1200" baseline="0" dirty="0">
                <a:solidFill>
                  <a:schemeClr val="tx1"/>
                </a:solidFill>
                <a:latin typeface="Arial" pitchFamily="-107" charset="0"/>
                <a:ea typeface="ＭＳ Ｐゴシック" pitchFamily="-107" charset="-128"/>
                <a:cs typeface="ＭＳ Ｐゴシック" pitchFamily="-107" charset="-128"/>
              </a:rPr>
              <a:t>and use any service accessible to the victim.</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To solve these additional problems, we introduce a scheme for avoiding plaintext</a:t>
            </a:r>
          </a:p>
          <a:p>
            <a:r>
              <a:rPr lang="en-US" sz="1200" kern="1200" baseline="0" dirty="0">
                <a:solidFill>
                  <a:schemeClr val="tx1"/>
                </a:solidFill>
                <a:latin typeface="Arial" pitchFamily="-107" charset="0"/>
                <a:ea typeface="ＭＳ Ｐゴシック" pitchFamily="-107" charset="-128"/>
                <a:cs typeface="ＭＳ Ｐゴシック" pitchFamily="-107" charset="-128"/>
              </a:rPr>
              <a:t>passwords and a new server, known as the ticket-granting server (TGS) .</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The new service, TGS, issues tickets  to users who have been authenticated to</a:t>
            </a:r>
          </a:p>
          <a:p>
            <a:r>
              <a:rPr lang="en-US" sz="1200" kern="1200" baseline="0" dirty="0">
                <a:solidFill>
                  <a:schemeClr val="tx1"/>
                </a:solidFill>
                <a:latin typeface="Arial" pitchFamily="-107" charset="0"/>
                <a:ea typeface="ＭＳ Ｐゴシック" pitchFamily="-107" charset="-128"/>
                <a:cs typeface="ＭＳ Ｐゴシック" pitchFamily="-107" charset="-128"/>
              </a:rPr>
              <a:t>AS. Each time the user requires</a:t>
            </a:r>
          </a:p>
          <a:p>
            <a:r>
              <a:rPr lang="en-US" sz="1200" kern="1200" baseline="0" dirty="0">
                <a:solidFill>
                  <a:schemeClr val="tx1"/>
                </a:solidFill>
                <a:latin typeface="Arial" pitchFamily="-107" charset="0"/>
                <a:ea typeface="ＭＳ Ｐゴシック" pitchFamily="-107" charset="-128"/>
                <a:cs typeface="ＭＳ Ｐゴシック" pitchFamily="-107" charset="-128"/>
              </a:rPr>
              <a:t>access to a new service, the client applies to the TGS, using the ticket to authenticate</a:t>
            </a:r>
          </a:p>
          <a:p>
            <a:r>
              <a:rPr lang="en-US" sz="1200" kern="1200" baseline="0" dirty="0">
                <a:solidFill>
                  <a:schemeClr val="tx1"/>
                </a:solidFill>
                <a:latin typeface="Arial" pitchFamily="-107" charset="0"/>
                <a:ea typeface="ＭＳ Ｐゴシック" pitchFamily="-107" charset="-128"/>
                <a:cs typeface="ＭＳ Ｐゴシック" pitchFamily="-107" charset="-128"/>
              </a:rPr>
              <a:t>itself. The TGS then grants a ticket for the particular service. The client saves</a:t>
            </a:r>
          </a:p>
          <a:p>
            <a:r>
              <a:rPr lang="en-US" sz="1200" kern="1200" baseline="0" dirty="0">
                <a:solidFill>
                  <a:schemeClr val="tx1"/>
                </a:solidFill>
                <a:latin typeface="Arial" pitchFamily="-107" charset="0"/>
                <a:ea typeface="ＭＳ Ｐゴシック" pitchFamily="-107" charset="-128"/>
                <a:cs typeface="ＭＳ Ｐゴシック" pitchFamily="-107" charset="-128"/>
              </a:rPr>
              <a:t>each service-granting ticket and uses it to authenticate its user to a server each time</a:t>
            </a:r>
          </a:p>
          <a:p>
            <a:r>
              <a:rPr lang="en-US" sz="1200" kern="1200" baseline="0" dirty="0">
                <a:solidFill>
                  <a:schemeClr val="tx1"/>
                </a:solidFill>
                <a:latin typeface="Arial" pitchFamily="-107" charset="0"/>
                <a:ea typeface="ＭＳ Ｐゴシック" pitchFamily="-107" charset="-128"/>
                <a:cs typeface="ＭＳ Ｐゴシック" pitchFamily="-107" charset="-128"/>
              </a:rPr>
              <a:t>a particular service is requested.</a:t>
            </a:r>
            <a:endParaRPr lang="en-AU"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15678622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31"/>
          <p:cNvSpPr>
            <a:spLocks noGrp="1" noChangeArrowheads="1"/>
          </p:cNvSpPr>
          <p:nvPr>
            <p:ph type="sldNum" sz="quarter" idx="5"/>
          </p:nvPr>
        </p:nvSpPr>
        <p:spPr>
          <a:noFill/>
        </p:spPr>
        <p:txBody>
          <a:bodyPr/>
          <a:lstStyle/>
          <a:p>
            <a:fld id="{572AD643-44DB-CD49-B3EF-BA7130508291}" type="slidenum">
              <a:rPr lang="en-AU">
                <a:latin typeface="Arial" pitchFamily="-84" charset="0"/>
              </a:rPr>
              <a:pPr/>
              <a:t>5</a:t>
            </a:fld>
            <a:endParaRPr lang="en-AU" dirty="0">
              <a:latin typeface="Arial" pitchFamily="-8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normAutofit fontScale="32500" lnSpcReduction="20000"/>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Version 4 of Kerberos makes use of DES, in a rather elaborate protocol, to provide</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authentication service. Viewing the protocol as a whole, it is difficult to see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need for the many elements contained therein. Therefore, we adopt a strategy used</a:t>
            </a:r>
          </a:p>
          <a:p>
            <a:r>
              <a:rPr lang="en-US" sz="1200" kern="1200" baseline="0" dirty="0">
                <a:solidFill>
                  <a:schemeClr val="tx1"/>
                </a:solidFill>
                <a:latin typeface="Arial" pitchFamily="-107" charset="0"/>
                <a:ea typeface="ＭＳ Ｐゴシック" pitchFamily="-107" charset="-128"/>
                <a:cs typeface="ＭＳ Ｐゴシック" pitchFamily="-107" charset="-128"/>
              </a:rPr>
              <a:t>by Bill Bryant [BRYA88] and build up to the full protocol by looking first at several</a:t>
            </a:r>
          </a:p>
          <a:p>
            <a:r>
              <a:rPr lang="en-US" sz="1200" kern="1200" baseline="0" dirty="0">
                <a:solidFill>
                  <a:schemeClr val="tx1"/>
                </a:solidFill>
                <a:latin typeface="Arial" pitchFamily="-107" charset="0"/>
                <a:ea typeface="ＭＳ Ｐゴシック" pitchFamily="-107" charset="-128"/>
                <a:cs typeface="ＭＳ Ｐゴシック" pitchFamily="-107" charset="-128"/>
              </a:rPr>
              <a:t>hypothetical dialogues. Each successive dialogue adds additional complexity to</a:t>
            </a:r>
          </a:p>
          <a:p>
            <a:r>
              <a:rPr lang="en-US" sz="1200" kern="1200" baseline="0" dirty="0">
                <a:solidFill>
                  <a:schemeClr val="tx1"/>
                </a:solidFill>
                <a:latin typeface="Arial" pitchFamily="-107" charset="0"/>
                <a:ea typeface="ＭＳ Ｐゴシック" pitchFamily="-107" charset="-128"/>
                <a:cs typeface="ＭＳ Ｐゴシック" pitchFamily="-107" charset="-128"/>
              </a:rPr>
              <a:t>counter security vulnerabilities revealed in the preceding dialogue.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In an unprotected network environment,</a:t>
            </a:r>
          </a:p>
          <a:p>
            <a:r>
              <a:rPr lang="en-US" sz="1200" kern="1200" baseline="0" dirty="0">
                <a:solidFill>
                  <a:schemeClr val="tx1"/>
                </a:solidFill>
                <a:latin typeface="Arial" pitchFamily="-107" charset="0"/>
                <a:ea typeface="ＭＳ Ｐゴシック" pitchFamily="-107" charset="-128"/>
                <a:cs typeface="ＭＳ Ｐゴシック" pitchFamily="-107" charset="-128"/>
              </a:rPr>
              <a:t>any client can apply to any server for service. The obvious security risk is that of</a:t>
            </a:r>
          </a:p>
          <a:p>
            <a:r>
              <a:rPr lang="en-US" sz="1200" kern="1200" baseline="0" dirty="0">
                <a:solidFill>
                  <a:schemeClr val="tx1"/>
                </a:solidFill>
                <a:latin typeface="Arial" pitchFamily="-107" charset="0"/>
                <a:ea typeface="ＭＳ Ｐゴシック" pitchFamily="-107" charset="-128"/>
                <a:cs typeface="ＭＳ Ｐゴシック" pitchFamily="-107" charset="-128"/>
              </a:rPr>
              <a:t>impersonation. An opponent can pretend to be another client and obtain unauthorized</a:t>
            </a:r>
          </a:p>
          <a:p>
            <a:r>
              <a:rPr lang="en-US" sz="1200" kern="1200" baseline="0" dirty="0">
                <a:solidFill>
                  <a:schemeClr val="tx1"/>
                </a:solidFill>
                <a:latin typeface="Arial" pitchFamily="-107" charset="0"/>
                <a:ea typeface="ＭＳ Ｐゴシック" pitchFamily="-107" charset="-128"/>
                <a:cs typeface="ＭＳ Ｐゴシック" pitchFamily="-107" charset="-128"/>
              </a:rPr>
              <a:t>privileges on server machines. To counter this threat, servers must be able to</a:t>
            </a:r>
          </a:p>
          <a:p>
            <a:r>
              <a:rPr lang="en-US" sz="1200" kern="1200" baseline="0" dirty="0">
                <a:solidFill>
                  <a:schemeClr val="tx1"/>
                </a:solidFill>
                <a:latin typeface="Arial" pitchFamily="-107" charset="0"/>
                <a:ea typeface="ＭＳ Ｐゴシック" pitchFamily="-107" charset="-128"/>
                <a:cs typeface="ＭＳ Ｐゴシック" pitchFamily="-107" charset="-128"/>
              </a:rPr>
              <a:t>confirm the identities of clients who request service. Each server can be required to</a:t>
            </a:r>
          </a:p>
          <a:p>
            <a:r>
              <a:rPr lang="en-US" sz="1200" kern="1200" baseline="0" dirty="0">
                <a:solidFill>
                  <a:schemeClr val="tx1"/>
                </a:solidFill>
                <a:latin typeface="Arial" pitchFamily="-107" charset="0"/>
                <a:ea typeface="ＭＳ Ｐゴシック" pitchFamily="-107" charset="-128"/>
                <a:cs typeface="ＭＳ Ｐゴシック" pitchFamily="-107" charset="-128"/>
              </a:rPr>
              <a:t>undertake this task for each client/server interaction, but in an open environment,</a:t>
            </a:r>
          </a:p>
          <a:p>
            <a:r>
              <a:rPr lang="en-US" sz="1200" kern="1200" baseline="0" dirty="0">
                <a:solidFill>
                  <a:schemeClr val="tx1"/>
                </a:solidFill>
                <a:latin typeface="Arial" pitchFamily="-107" charset="0"/>
                <a:ea typeface="ＭＳ Ｐゴシック" pitchFamily="-107" charset="-128"/>
                <a:cs typeface="ＭＳ Ｐゴシック" pitchFamily="-107" charset="-128"/>
              </a:rPr>
              <a:t>this places a substantial burden on each server.</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An alternative is to use an authentication server (AS)  that knows the passwords</a:t>
            </a:r>
          </a:p>
          <a:p>
            <a:r>
              <a:rPr lang="en-US" sz="1200" kern="1200" baseline="0" dirty="0">
                <a:solidFill>
                  <a:schemeClr val="tx1"/>
                </a:solidFill>
                <a:latin typeface="Arial" pitchFamily="-107" charset="0"/>
                <a:ea typeface="ＭＳ Ｐゴシック" pitchFamily="-107" charset="-128"/>
                <a:cs typeface="ＭＳ Ｐゴシック" pitchFamily="-107" charset="-128"/>
              </a:rPr>
              <a:t>of all users and stores these in a centralized database. In addition, the AS</a:t>
            </a:r>
          </a:p>
          <a:p>
            <a:r>
              <a:rPr lang="en-US" sz="1200" kern="1200" baseline="0" dirty="0">
                <a:solidFill>
                  <a:schemeClr val="tx1"/>
                </a:solidFill>
                <a:latin typeface="Arial" pitchFamily="-107" charset="0"/>
                <a:ea typeface="ＭＳ Ｐゴシック" pitchFamily="-107" charset="-128"/>
                <a:cs typeface="ＭＳ Ｐゴシック" pitchFamily="-107" charset="-128"/>
              </a:rPr>
              <a:t>shares a unique secret key with each server. These keys have been distributed</a:t>
            </a:r>
          </a:p>
          <a:p>
            <a:r>
              <a:rPr lang="en-US" sz="1200" kern="1200" baseline="0" dirty="0">
                <a:solidFill>
                  <a:schemeClr val="tx1"/>
                </a:solidFill>
                <a:latin typeface="Arial" pitchFamily="-107" charset="0"/>
                <a:ea typeface="ＭＳ Ｐゴシック" pitchFamily="-107" charset="-128"/>
                <a:cs typeface="ＭＳ Ｐゴシック" pitchFamily="-107" charset="-128"/>
              </a:rPr>
              <a:t>physically or in some other secure manner.</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Although the foregoing scenario solves</a:t>
            </a:r>
          </a:p>
          <a:p>
            <a:r>
              <a:rPr lang="en-US" sz="1200" kern="1200" baseline="0" dirty="0">
                <a:solidFill>
                  <a:schemeClr val="tx1"/>
                </a:solidFill>
                <a:latin typeface="Arial" pitchFamily="-107" charset="0"/>
                <a:ea typeface="ＭＳ Ｐゴシック" pitchFamily="-107" charset="-128"/>
                <a:cs typeface="ＭＳ Ｐゴシック" pitchFamily="-107" charset="-128"/>
              </a:rPr>
              <a:t>some of the problems of authentication in an open network environment, problems</a:t>
            </a:r>
          </a:p>
          <a:p>
            <a:r>
              <a:rPr lang="en-US" sz="1200" kern="1200" baseline="0" dirty="0">
                <a:solidFill>
                  <a:schemeClr val="tx1"/>
                </a:solidFill>
                <a:latin typeface="Arial" pitchFamily="-107" charset="0"/>
                <a:ea typeface="ＭＳ Ｐゴシック" pitchFamily="-107" charset="-128"/>
                <a:cs typeface="ＭＳ Ｐゴシック" pitchFamily="-107" charset="-128"/>
              </a:rPr>
              <a:t>remain. Two in particular stand out. First, we would like to minimize the number</a:t>
            </a:r>
          </a:p>
          <a:p>
            <a:r>
              <a:rPr lang="en-US" sz="1200" kern="1200" baseline="0" dirty="0">
                <a:solidFill>
                  <a:schemeClr val="tx1"/>
                </a:solidFill>
                <a:latin typeface="Arial" pitchFamily="-107" charset="0"/>
                <a:ea typeface="ＭＳ Ｐゴシック" pitchFamily="-107" charset="-128"/>
                <a:cs typeface="ＭＳ Ｐゴシック" pitchFamily="-107" charset="-128"/>
              </a:rPr>
              <a:t>of times that a user has to enter a password. Suppose each ticket can be used only</a:t>
            </a:r>
          </a:p>
          <a:p>
            <a:r>
              <a:rPr lang="en-US" sz="1200" kern="1200" baseline="0" dirty="0">
                <a:solidFill>
                  <a:schemeClr val="tx1"/>
                </a:solidFill>
                <a:latin typeface="Arial" pitchFamily="-107" charset="0"/>
                <a:ea typeface="ＭＳ Ｐゴシック" pitchFamily="-107" charset="-128"/>
                <a:cs typeface="ＭＳ Ｐゴシック" pitchFamily="-107" charset="-128"/>
              </a:rPr>
              <a:t>once. If user C logs on to a workstation in the morning and wishes to check his or her</a:t>
            </a:r>
          </a:p>
          <a:p>
            <a:r>
              <a:rPr lang="en-US" sz="1200" kern="1200" baseline="0" dirty="0">
                <a:solidFill>
                  <a:schemeClr val="tx1"/>
                </a:solidFill>
                <a:latin typeface="Arial" pitchFamily="-107" charset="0"/>
                <a:ea typeface="ＭＳ Ｐゴシック" pitchFamily="-107" charset="-128"/>
                <a:cs typeface="ＭＳ Ｐゴシック" pitchFamily="-107" charset="-128"/>
              </a:rPr>
              <a:t>mail at a mail server, C must supply a password to get a ticket for the mail server.</a:t>
            </a:r>
          </a:p>
          <a:p>
            <a:r>
              <a:rPr lang="en-US" sz="1200" kern="1200" baseline="0" dirty="0">
                <a:solidFill>
                  <a:schemeClr val="tx1"/>
                </a:solidFill>
                <a:latin typeface="Arial" pitchFamily="-107" charset="0"/>
                <a:ea typeface="ＭＳ Ｐゴシック" pitchFamily="-107" charset="-128"/>
                <a:cs typeface="ＭＳ Ｐゴシック" pitchFamily="-107" charset="-128"/>
              </a:rPr>
              <a:t>If C wishes to check the mail several times during the day, each attempt requires</a:t>
            </a:r>
          </a:p>
          <a:p>
            <a:r>
              <a:rPr lang="en-US" sz="1200" kern="1200" baseline="0" dirty="0">
                <a:solidFill>
                  <a:schemeClr val="tx1"/>
                </a:solidFill>
                <a:latin typeface="Arial" pitchFamily="-107" charset="0"/>
                <a:ea typeface="ＭＳ Ｐゴシック" pitchFamily="-107" charset="-128"/>
                <a:cs typeface="ＭＳ Ｐゴシック" pitchFamily="-107" charset="-128"/>
              </a:rPr>
              <a:t>reentering the password. We can improve matters by saying that tickets are reusable.</a:t>
            </a:r>
          </a:p>
          <a:p>
            <a:r>
              <a:rPr lang="en-US" sz="1200" kern="1200" baseline="0" dirty="0">
                <a:solidFill>
                  <a:schemeClr val="tx1"/>
                </a:solidFill>
                <a:latin typeface="Arial" pitchFamily="-107" charset="0"/>
                <a:ea typeface="ＭＳ Ｐゴシック" pitchFamily="-107" charset="-128"/>
                <a:cs typeface="ＭＳ Ｐゴシック" pitchFamily="-107" charset="-128"/>
              </a:rPr>
              <a:t>For a single logon session, the workstation can store the mail-server ticket after it is</a:t>
            </a:r>
          </a:p>
          <a:p>
            <a:r>
              <a:rPr lang="en-US" sz="1200" kern="1200" baseline="0" dirty="0">
                <a:solidFill>
                  <a:schemeClr val="tx1"/>
                </a:solidFill>
                <a:latin typeface="Arial" pitchFamily="-107" charset="0"/>
                <a:ea typeface="ＭＳ Ｐゴシック" pitchFamily="-107" charset="-128"/>
                <a:cs typeface="ＭＳ Ｐゴシック" pitchFamily="-107" charset="-128"/>
              </a:rPr>
              <a:t>received and use it on behalf of the user for multiple accesses to the mail server.</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However, under this scheme, it remains the case that a user would need a new</a:t>
            </a:r>
          </a:p>
          <a:p>
            <a:r>
              <a:rPr lang="en-US" sz="1200" kern="1200" baseline="0" dirty="0">
                <a:solidFill>
                  <a:schemeClr val="tx1"/>
                </a:solidFill>
                <a:latin typeface="Arial" pitchFamily="-107" charset="0"/>
                <a:ea typeface="ＭＳ Ｐゴシック" pitchFamily="-107" charset="-128"/>
                <a:cs typeface="ＭＳ Ｐゴシック" pitchFamily="-107" charset="-128"/>
              </a:rPr>
              <a:t>ticket for every different service. If a user wished to access a print server, a mail</a:t>
            </a:r>
          </a:p>
          <a:p>
            <a:r>
              <a:rPr lang="en-US" sz="1200" kern="1200" baseline="0" dirty="0">
                <a:solidFill>
                  <a:schemeClr val="tx1"/>
                </a:solidFill>
                <a:latin typeface="Arial" pitchFamily="-107" charset="0"/>
                <a:ea typeface="ＭＳ Ｐゴシック" pitchFamily="-107" charset="-128"/>
                <a:cs typeface="ＭＳ Ｐゴシック" pitchFamily="-107" charset="-128"/>
              </a:rPr>
              <a:t>server, a file server, and so on, the first instance of each access would require a new</a:t>
            </a:r>
          </a:p>
          <a:p>
            <a:r>
              <a:rPr lang="en-US" sz="1200" kern="1200" baseline="0" dirty="0">
                <a:solidFill>
                  <a:schemeClr val="tx1"/>
                </a:solidFill>
                <a:latin typeface="Arial" pitchFamily="-107" charset="0"/>
                <a:ea typeface="ＭＳ Ｐゴシック" pitchFamily="-107" charset="-128"/>
                <a:cs typeface="ＭＳ Ｐゴシック" pitchFamily="-107" charset="-128"/>
              </a:rPr>
              <a:t>ticket and hence require the user to enter the password.</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The second problem is that the earlier scenario involved a plaintext transmission</a:t>
            </a:r>
          </a:p>
          <a:p>
            <a:r>
              <a:rPr lang="en-US" sz="1200" kern="1200" baseline="0" dirty="0">
                <a:solidFill>
                  <a:schemeClr val="tx1"/>
                </a:solidFill>
                <a:latin typeface="Arial" pitchFamily="-107" charset="0"/>
                <a:ea typeface="ＭＳ Ｐゴシック" pitchFamily="-107" charset="-128"/>
                <a:cs typeface="ＭＳ Ｐゴシック" pitchFamily="-107" charset="-128"/>
              </a:rPr>
              <a:t>of the password [message (1)]. An eavesdropper could capture the password</a:t>
            </a:r>
          </a:p>
          <a:p>
            <a:r>
              <a:rPr lang="en-US" sz="1200" kern="1200" baseline="0" dirty="0">
                <a:solidFill>
                  <a:schemeClr val="tx1"/>
                </a:solidFill>
                <a:latin typeface="Arial" pitchFamily="-107" charset="0"/>
                <a:ea typeface="ＭＳ Ｐゴシック" pitchFamily="-107" charset="-128"/>
                <a:cs typeface="ＭＳ Ｐゴシック" pitchFamily="-107" charset="-128"/>
              </a:rPr>
              <a:t>and use any service accessible to the victim.</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To solve these additional problems, we introduce a scheme for avoiding plaintext</a:t>
            </a:r>
          </a:p>
          <a:p>
            <a:r>
              <a:rPr lang="en-US" sz="1200" kern="1200" baseline="0" dirty="0">
                <a:solidFill>
                  <a:schemeClr val="tx1"/>
                </a:solidFill>
                <a:latin typeface="Arial" pitchFamily="-107" charset="0"/>
                <a:ea typeface="ＭＳ Ｐゴシック" pitchFamily="-107" charset="-128"/>
                <a:cs typeface="ＭＳ Ｐゴシック" pitchFamily="-107" charset="-128"/>
              </a:rPr>
              <a:t>passwords and a new server, known as the ticket-granting server (TGS) .</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The new service, TGS, issues tickets  to users who have been authenticated to</a:t>
            </a:r>
          </a:p>
          <a:p>
            <a:r>
              <a:rPr lang="en-US" sz="1200" kern="1200" baseline="0" dirty="0">
                <a:solidFill>
                  <a:schemeClr val="tx1"/>
                </a:solidFill>
                <a:latin typeface="Arial" pitchFamily="-107" charset="0"/>
                <a:ea typeface="ＭＳ Ｐゴシック" pitchFamily="-107" charset="-128"/>
                <a:cs typeface="ＭＳ Ｐゴシック" pitchFamily="-107" charset="-128"/>
              </a:rPr>
              <a:t>AS. Each time the user requires</a:t>
            </a:r>
          </a:p>
          <a:p>
            <a:r>
              <a:rPr lang="en-US" sz="1200" kern="1200" baseline="0" dirty="0">
                <a:solidFill>
                  <a:schemeClr val="tx1"/>
                </a:solidFill>
                <a:latin typeface="Arial" pitchFamily="-107" charset="0"/>
                <a:ea typeface="ＭＳ Ｐゴシック" pitchFamily="-107" charset="-128"/>
                <a:cs typeface="ＭＳ Ｐゴシック" pitchFamily="-107" charset="-128"/>
              </a:rPr>
              <a:t>access to a new service, the client applies to the TGS, using the ticket to authenticate</a:t>
            </a:r>
          </a:p>
          <a:p>
            <a:r>
              <a:rPr lang="en-US" sz="1200" kern="1200" baseline="0" dirty="0">
                <a:solidFill>
                  <a:schemeClr val="tx1"/>
                </a:solidFill>
                <a:latin typeface="Arial" pitchFamily="-107" charset="0"/>
                <a:ea typeface="ＭＳ Ｐゴシック" pitchFamily="-107" charset="-128"/>
                <a:cs typeface="ＭＳ Ｐゴシック" pitchFamily="-107" charset="-128"/>
              </a:rPr>
              <a:t>itself. The TGS then grants a ticket for the particular service. The client saves</a:t>
            </a:r>
          </a:p>
          <a:p>
            <a:r>
              <a:rPr lang="en-US" sz="1200" kern="1200" baseline="0" dirty="0">
                <a:solidFill>
                  <a:schemeClr val="tx1"/>
                </a:solidFill>
                <a:latin typeface="Arial" pitchFamily="-107" charset="0"/>
                <a:ea typeface="ＭＳ Ｐゴシック" pitchFamily="-107" charset="-128"/>
                <a:cs typeface="ＭＳ Ｐゴシック" pitchFamily="-107" charset="-128"/>
              </a:rPr>
              <a:t>each service-granting ticket and uses it to authenticate its user to a server each time</a:t>
            </a:r>
          </a:p>
          <a:p>
            <a:r>
              <a:rPr lang="en-US" sz="1200" kern="1200" baseline="0" dirty="0">
                <a:solidFill>
                  <a:schemeClr val="tx1"/>
                </a:solidFill>
                <a:latin typeface="Arial" pitchFamily="-107" charset="0"/>
                <a:ea typeface="ＭＳ Ｐゴシック" pitchFamily="-107" charset="-128"/>
                <a:cs typeface="ＭＳ Ｐゴシック" pitchFamily="-107" charset="-128"/>
              </a:rPr>
              <a:t>a particular service is requested.</a:t>
            </a:r>
            <a:endParaRPr lang="en-AU"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34588739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31"/>
          <p:cNvSpPr>
            <a:spLocks noGrp="1" noChangeArrowheads="1"/>
          </p:cNvSpPr>
          <p:nvPr>
            <p:ph type="sldNum" sz="quarter" idx="5"/>
          </p:nvPr>
        </p:nvSpPr>
        <p:spPr>
          <a:noFill/>
        </p:spPr>
        <p:txBody>
          <a:bodyPr/>
          <a:lstStyle/>
          <a:p>
            <a:fld id="{572AD643-44DB-CD49-B3EF-BA7130508291}" type="slidenum">
              <a:rPr lang="en-AU">
                <a:latin typeface="Arial" pitchFamily="-84" charset="0"/>
              </a:rPr>
              <a:pPr/>
              <a:t>6</a:t>
            </a:fld>
            <a:endParaRPr lang="en-AU" dirty="0">
              <a:latin typeface="Arial" pitchFamily="-8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normAutofit fontScale="32500" lnSpcReduction="20000"/>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Version 4 of Kerberos makes use of DES, in a rather elaborate protocol, to provide</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authentication service. Viewing the protocol as a whole, it is difficult to see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need for the many elements contained therein. Therefore, we adopt a strategy used</a:t>
            </a:r>
          </a:p>
          <a:p>
            <a:r>
              <a:rPr lang="en-US" sz="1200" kern="1200" baseline="0" dirty="0">
                <a:solidFill>
                  <a:schemeClr val="tx1"/>
                </a:solidFill>
                <a:latin typeface="Arial" pitchFamily="-107" charset="0"/>
                <a:ea typeface="ＭＳ Ｐゴシック" pitchFamily="-107" charset="-128"/>
                <a:cs typeface="ＭＳ Ｐゴシック" pitchFamily="-107" charset="-128"/>
              </a:rPr>
              <a:t>by Bill Bryant [BRYA88] and build up to the full protocol by looking first at several</a:t>
            </a:r>
          </a:p>
          <a:p>
            <a:r>
              <a:rPr lang="en-US" sz="1200" kern="1200" baseline="0" dirty="0">
                <a:solidFill>
                  <a:schemeClr val="tx1"/>
                </a:solidFill>
                <a:latin typeface="Arial" pitchFamily="-107" charset="0"/>
                <a:ea typeface="ＭＳ Ｐゴシック" pitchFamily="-107" charset="-128"/>
                <a:cs typeface="ＭＳ Ｐゴシック" pitchFamily="-107" charset="-128"/>
              </a:rPr>
              <a:t>hypothetical dialogues. Each successive dialogue adds additional complexity to</a:t>
            </a:r>
          </a:p>
          <a:p>
            <a:r>
              <a:rPr lang="en-US" sz="1200" kern="1200" baseline="0" dirty="0">
                <a:solidFill>
                  <a:schemeClr val="tx1"/>
                </a:solidFill>
                <a:latin typeface="Arial" pitchFamily="-107" charset="0"/>
                <a:ea typeface="ＭＳ Ｐゴシック" pitchFamily="-107" charset="-128"/>
                <a:cs typeface="ＭＳ Ｐゴシック" pitchFamily="-107" charset="-128"/>
              </a:rPr>
              <a:t>counter security vulnerabilities revealed in the preceding dialogue.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In an unprotected network environment,</a:t>
            </a:r>
          </a:p>
          <a:p>
            <a:r>
              <a:rPr lang="en-US" sz="1200" kern="1200" baseline="0" dirty="0">
                <a:solidFill>
                  <a:schemeClr val="tx1"/>
                </a:solidFill>
                <a:latin typeface="Arial" pitchFamily="-107" charset="0"/>
                <a:ea typeface="ＭＳ Ｐゴシック" pitchFamily="-107" charset="-128"/>
                <a:cs typeface="ＭＳ Ｐゴシック" pitchFamily="-107" charset="-128"/>
              </a:rPr>
              <a:t>any client can apply to any server for service. The obvious security risk is that of</a:t>
            </a:r>
          </a:p>
          <a:p>
            <a:r>
              <a:rPr lang="en-US" sz="1200" kern="1200" baseline="0" dirty="0">
                <a:solidFill>
                  <a:schemeClr val="tx1"/>
                </a:solidFill>
                <a:latin typeface="Arial" pitchFamily="-107" charset="0"/>
                <a:ea typeface="ＭＳ Ｐゴシック" pitchFamily="-107" charset="-128"/>
                <a:cs typeface="ＭＳ Ｐゴシック" pitchFamily="-107" charset="-128"/>
              </a:rPr>
              <a:t>impersonation. An opponent can pretend to be another client and obtain unauthorized</a:t>
            </a:r>
          </a:p>
          <a:p>
            <a:r>
              <a:rPr lang="en-US" sz="1200" kern="1200" baseline="0" dirty="0">
                <a:solidFill>
                  <a:schemeClr val="tx1"/>
                </a:solidFill>
                <a:latin typeface="Arial" pitchFamily="-107" charset="0"/>
                <a:ea typeface="ＭＳ Ｐゴシック" pitchFamily="-107" charset="-128"/>
                <a:cs typeface="ＭＳ Ｐゴシック" pitchFamily="-107" charset="-128"/>
              </a:rPr>
              <a:t>privileges on server machines. To counter this threat, servers must be able to</a:t>
            </a:r>
          </a:p>
          <a:p>
            <a:r>
              <a:rPr lang="en-US" sz="1200" kern="1200" baseline="0" dirty="0">
                <a:solidFill>
                  <a:schemeClr val="tx1"/>
                </a:solidFill>
                <a:latin typeface="Arial" pitchFamily="-107" charset="0"/>
                <a:ea typeface="ＭＳ Ｐゴシック" pitchFamily="-107" charset="-128"/>
                <a:cs typeface="ＭＳ Ｐゴシック" pitchFamily="-107" charset="-128"/>
              </a:rPr>
              <a:t>confirm the identities of clients who request service. Each server can be required to</a:t>
            </a:r>
          </a:p>
          <a:p>
            <a:r>
              <a:rPr lang="en-US" sz="1200" kern="1200" baseline="0" dirty="0">
                <a:solidFill>
                  <a:schemeClr val="tx1"/>
                </a:solidFill>
                <a:latin typeface="Arial" pitchFamily="-107" charset="0"/>
                <a:ea typeface="ＭＳ Ｐゴシック" pitchFamily="-107" charset="-128"/>
                <a:cs typeface="ＭＳ Ｐゴシック" pitchFamily="-107" charset="-128"/>
              </a:rPr>
              <a:t>undertake this task for each client/server interaction, but in an open environment,</a:t>
            </a:r>
          </a:p>
          <a:p>
            <a:r>
              <a:rPr lang="en-US" sz="1200" kern="1200" baseline="0" dirty="0">
                <a:solidFill>
                  <a:schemeClr val="tx1"/>
                </a:solidFill>
                <a:latin typeface="Arial" pitchFamily="-107" charset="0"/>
                <a:ea typeface="ＭＳ Ｐゴシック" pitchFamily="-107" charset="-128"/>
                <a:cs typeface="ＭＳ Ｐゴシック" pitchFamily="-107" charset="-128"/>
              </a:rPr>
              <a:t>this places a substantial burden on each server.</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An alternative is to use an authentication server (AS)  that knows the passwords</a:t>
            </a:r>
          </a:p>
          <a:p>
            <a:r>
              <a:rPr lang="en-US" sz="1200" kern="1200" baseline="0" dirty="0">
                <a:solidFill>
                  <a:schemeClr val="tx1"/>
                </a:solidFill>
                <a:latin typeface="Arial" pitchFamily="-107" charset="0"/>
                <a:ea typeface="ＭＳ Ｐゴシック" pitchFamily="-107" charset="-128"/>
                <a:cs typeface="ＭＳ Ｐゴシック" pitchFamily="-107" charset="-128"/>
              </a:rPr>
              <a:t>of all users and stores these in a centralized database. In addition, the AS</a:t>
            </a:r>
          </a:p>
          <a:p>
            <a:r>
              <a:rPr lang="en-US" sz="1200" kern="1200" baseline="0" dirty="0">
                <a:solidFill>
                  <a:schemeClr val="tx1"/>
                </a:solidFill>
                <a:latin typeface="Arial" pitchFamily="-107" charset="0"/>
                <a:ea typeface="ＭＳ Ｐゴシック" pitchFamily="-107" charset="-128"/>
                <a:cs typeface="ＭＳ Ｐゴシック" pitchFamily="-107" charset="-128"/>
              </a:rPr>
              <a:t>shares a unique secret key with each server. These keys have been distributed</a:t>
            </a:r>
          </a:p>
          <a:p>
            <a:r>
              <a:rPr lang="en-US" sz="1200" kern="1200" baseline="0" dirty="0">
                <a:solidFill>
                  <a:schemeClr val="tx1"/>
                </a:solidFill>
                <a:latin typeface="Arial" pitchFamily="-107" charset="0"/>
                <a:ea typeface="ＭＳ Ｐゴシック" pitchFamily="-107" charset="-128"/>
                <a:cs typeface="ＭＳ Ｐゴシック" pitchFamily="-107" charset="-128"/>
              </a:rPr>
              <a:t>physically or in some other secure manner.</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Although the foregoing scenario solves</a:t>
            </a:r>
          </a:p>
          <a:p>
            <a:r>
              <a:rPr lang="en-US" sz="1200" kern="1200" baseline="0" dirty="0">
                <a:solidFill>
                  <a:schemeClr val="tx1"/>
                </a:solidFill>
                <a:latin typeface="Arial" pitchFamily="-107" charset="0"/>
                <a:ea typeface="ＭＳ Ｐゴシック" pitchFamily="-107" charset="-128"/>
                <a:cs typeface="ＭＳ Ｐゴシック" pitchFamily="-107" charset="-128"/>
              </a:rPr>
              <a:t>some of the problems of authentication in an open network environment, problems</a:t>
            </a:r>
          </a:p>
          <a:p>
            <a:r>
              <a:rPr lang="en-US" sz="1200" kern="1200" baseline="0" dirty="0">
                <a:solidFill>
                  <a:schemeClr val="tx1"/>
                </a:solidFill>
                <a:latin typeface="Arial" pitchFamily="-107" charset="0"/>
                <a:ea typeface="ＭＳ Ｐゴシック" pitchFamily="-107" charset="-128"/>
                <a:cs typeface="ＭＳ Ｐゴシック" pitchFamily="-107" charset="-128"/>
              </a:rPr>
              <a:t>remain. Two in particular stand out. First, we would like to minimize the number</a:t>
            </a:r>
          </a:p>
          <a:p>
            <a:r>
              <a:rPr lang="en-US" sz="1200" kern="1200" baseline="0" dirty="0">
                <a:solidFill>
                  <a:schemeClr val="tx1"/>
                </a:solidFill>
                <a:latin typeface="Arial" pitchFamily="-107" charset="0"/>
                <a:ea typeface="ＭＳ Ｐゴシック" pitchFamily="-107" charset="-128"/>
                <a:cs typeface="ＭＳ Ｐゴシック" pitchFamily="-107" charset="-128"/>
              </a:rPr>
              <a:t>of times that a user has to enter a password. Suppose each ticket can be used only</a:t>
            </a:r>
          </a:p>
          <a:p>
            <a:r>
              <a:rPr lang="en-US" sz="1200" kern="1200" baseline="0" dirty="0">
                <a:solidFill>
                  <a:schemeClr val="tx1"/>
                </a:solidFill>
                <a:latin typeface="Arial" pitchFamily="-107" charset="0"/>
                <a:ea typeface="ＭＳ Ｐゴシック" pitchFamily="-107" charset="-128"/>
                <a:cs typeface="ＭＳ Ｐゴシック" pitchFamily="-107" charset="-128"/>
              </a:rPr>
              <a:t>once. If user C logs on to a workstation in the morning and wishes to check his or her</a:t>
            </a:r>
          </a:p>
          <a:p>
            <a:r>
              <a:rPr lang="en-US" sz="1200" kern="1200" baseline="0" dirty="0">
                <a:solidFill>
                  <a:schemeClr val="tx1"/>
                </a:solidFill>
                <a:latin typeface="Arial" pitchFamily="-107" charset="0"/>
                <a:ea typeface="ＭＳ Ｐゴシック" pitchFamily="-107" charset="-128"/>
                <a:cs typeface="ＭＳ Ｐゴシック" pitchFamily="-107" charset="-128"/>
              </a:rPr>
              <a:t>mail at a mail server, C must supply a password to get a ticket for the mail server.</a:t>
            </a:r>
          </a:p>
          <a:p>
            <a:r>
              <a:rPr lang="en-US" sz="1200" kern="1200" baseline="0" dirty="0">
                <a:solidFill>
                  <a:schemeClr val="tx1"/>
                </a:solidFill>
                <a:latin typeface="Arial" pitchFamily="-107" charset="0"/>
                <a:ea typeface="ＭＳ Ｐゴシック" pitchFamily="-107" charset="-128"/>
                <a:cs typeface="ＭＳ Ｐゴシック" pitchFamily="-107" charset="-128"/>
              </a:rPr>
              <a:t>If C wishes to check the mail several times during the day, each attempt requires</a:t>
            </a:r>
          </a:p>
          <a:p>
            <a:r>
              <a:rPr lang="en-US" sz="1200" kern="1200" baseline="0" dirty="0">
                <a:solidFill>
                  <a:schemeClr val="tx1"/>
                </a:solidFill>
                <a:latin typeface="Arial" pitchFamily="-107" charset="0"/>
                <a:ea typeface="ＭＳ Ｐゴシック" pitchFamily="-107" charset="-128"/>
                <a:cs typeface="ＭＳ Ｐゴシック" pitchFamily="-107" charset="-128"/>
              </a:rPr>
              <a:t>reentering the password. We can improve matters by saying that tickets are reusable.</a:t>
            </a:r>
          </a:p>
          <a:p>
            <a:r>
              <a:rPr lang="en-US" sz="1200" kern="1200" baseline="0" dirty="0">
                <a:solidFill>
                  <a:schemeClr val="tx1"/>
                </a:solidFill>
                <a:latin typeface="Arial" pitchFamily="-107" charset="0"/>
                <a:ea typeface="ＭＳ Ｐゴシック" pitchFamily="-107" charset="-128"/>
                <a:cs typeface="ＭＳ Ｐゴシック" pitchFamily="-107" charset="-128"/>
              </a:rPr>
              <a:t>For a single logon session, the workstation can store the mail-server ticket after it is</a:t>
            </a:r>
          </a:p>
          <a:p>
            <a:r>
              <a:rPr lang="en-US" sz="1200" kern="1200" baseline="0" dirty="0">
                <a:solidFill>
                  <a:schemeClr val="tx1"/>
                </a:solidFill>
                <a:latin typeface="Arial" pitchFamily="-107" charset="0"/>
                <a:ea typeface="ＭＳ Ｐゴシック" pitchFamily="-107" charset="-128"/>
                <a:cs typeface="ＭＳ Ｐゴシック" pitchFamily="-107" charset="-128"/>
              </a:rPr>
              <a:t>received and use it on behalf of the user for multiple accesses to the mail server.</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However, under this scheme, it remains the case that a user would need a new</a:t>
            </a:r>
          </a:p>
          <a:p>
            <a:r>
              <a:rPr lang="en-US" sz="1200" kern="1200" baseline="0" dirty="0">
                <a:solidFill>
                  <a:schemeClr val="tx1"/>
                </a:solidFill>
                <a:latin typeface="Arial" pitchFamily="-107" charset="0"/>
                <a:ea typeface="ＭＳ Ｐゴシック" pitchFamily="-107" charset="-128"/>
                <a:cs typeface="ＭＳ Ｐゴシック" pitchFamily="-107" charset="-128"/>
              </a:rPr>
              <a:t>ticket for every different service. If a user wished to access a print server, a mail</a:t>
            </a:r>
          </a:p>
          <a:p>
            <a:r>
              <a:rPr lang="en-US" sz="1200" kern="1200" baseline="0" dirty="0">
                <a:solidFill>
                  <a:schemeClr val="tx1"/>
                </a:solidFill>
                <a:latin typeface="Arial" pitchFamily="-107" charset="0"/>
                <a:ea typeface="ＭＳ Ｐゴシック" pitchFamily="-107" charset="-128"/>
                <a:cs typeface="ＭＳ Ｐゴシック" pitchFamily="-107" charset="-128"/>
              </a:rPr>
              <a:t>server, a file server, and so on, the first instance of each access would require a new</a:t>
            </a:r>
          </a:p>
          <a:p>
            <a:r>
              <a:rPr lang="en-US" sz="1200" kern="1200" baseline="0" dirty="0">
                <a:solidFill>
                  <a:schemeClr val="tx1"/>
                </a:solidFill>
                <a:latin typeface="Arial" pitchFamily="-107" charset="0"/>
                <a:ea typeface="ＭＳ Ｐゴシック" pitchFamily="-107" charset="-128"/>
                <a:cs typeface="ＭＳ Ｐゴシック" pitchFamily="-107" charset="-128"/>
              </a:rPr>
              <a:t>ticket and hence require the user to enter the password.</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The second problem is that the earlier scenario involved a plaintext transmission</a:t>
            </a:r>
          </a:p>
          <a:p>
            <a:r>
              <a:rPr lang="en-US" sz="1200" kern="1200" baseline="0" dirty="0">
                <a:solidFill>
                  <a:schemeClr val="tx1"/>
                </a:solidFill>
                <a:latin typeface="Arial" pitchFamily="-107" charset="0"/>
                <a:ea typeface="ＭＳ Ｐゴシック" pitchFamily="-107" charset="-128"/>
                <a:cs typeface="ＭＳ Ｐゴシック" pitchFamily="-107" charset="-128"/>
              </a:rPr>
              <a:t>of the password [message (1)]. An eavesdropper could capture the password</a:t>
            </a:r>
          </a:p>
          <a:p>
            <a:r>
              <a:rPr lang="en-US" sz="1200" kern="1200" baseline="0" dirty="0">
                <a:solidFill>
                  <a:schemeClr val="tx1"/>
                </a:solidFill>
                <a:latin typeface="Arial" pitchFamily="-107" charset="0"/>
                <a:ea typeface="ＭＳ Ｐゴシック" pitchFamily="-107" charset="-128"/>
                <a:cs typeface="ＭＳ Ｐゴシック" pitchFamily="-107" charset="-128"/>
              </a:rPr>
              <a:t>and use any service accessible to the victim.</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To solve these additional problems, we introduce a scheme for avoiding plaintext</a:t>
            </a:r>
          </a:p>
          <a:p>
            <a:r>
              <a:rPr lang="en-US" sz="1200" kern="1200" baseline="0" dirty="0">
                <a:solidFill>
                  <a:schemeClr val="tx1"/>
                </a:solidFill>
                <a:latin typeface="Arial" pitchFamily="-107" charset="0"/>
                <a:ea typeface="ＭＳ Ｐゴシック" pitchFamily="-107" charset="-128"/>
                <a:cs typeface="ＭＳ Ｐゴシック" pitchFamily="-107" charset="-128"/>
              </a:rPr>
              <a:t>passwords and a new server, known as the ticket-granting server (TGS) .</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The new service, TGS, issues tickets  to users who have been authenticated to</a:t>
            </a:r>
          </a:p>
          <a:p>
            <a:r>
              <a:rPr lang="en-US" sz="1200" kern="1200" baseline="0" dirty="0">
                <a:solidFill>
                  <a:schemeClr val="tx1"/>
                </a:solidFill>
                <a:latin typeface="Arial" pitchFamily="-107" charset="0"/>
                <a:ea typeface="ＭＳ Ｐゴシック" pitchFamily="-107" charset="-128"/>
                <a:cs typeface="ＭＳ Ｐゴシック" pitchFamily="-107" charset="-128"/>
              </a:rPr>
              <a:t>AS. Each time the user requires</a:t>
            </a:r>
          </a:p>
          <a:p>
            <a:r>
              <a:rPr lang="en-US" sz="1200" kern="1200" baseline="0" dirty="0">
                <a:solidFill>
                  <a:schemeClr val="tx1"/>
                </a:solidFill>
                <a:latin typeface="Arial" pitchFamily="-107" charset="0"/>
                <a:ea typeface="ＭＳ Ｐゴシック" pitchFamily="-107" charset="-128"/>
                <a:cs typeface="ＭＳ Ｐゴシック" pitchFamily="-107" charset="-128"/>
              </a:rPr>
              <a:t>access to a new service, the client applies to the TGS, using the ticket to authenticate</a:t>
            </a:r>
          </a:p>
          <a:p>
            <a:r>
              <a:rPr lang="en-US" sz="1200" kern="1200" baseline="0" dirty="0">
                <a:solidFill>
                  <a:schemeClr val="tx1"/>
                </a:solidFill>
                <a:latin typeface="Arial" pitchFamily="-107" charset="0"/>
                <a:ea typeface="ＭＳ Ｐゴシック" pitchFamily="-107" charset="-128"/>
                <a:cs typeface="ＭＳ Ｐゴシック" pitchFamily="-107" charset="-128"/>
              </a:rPr>
              <a:t>itself. The TGS then grants a ticket for the particular service. The client saves</a:t>
            </a:r>
          </a:p>
          <a:p>
            <a:r>
              <a:rPr lang="en-US" sz="1200" kern="1200" baseline="0" dirty="0">
                <a:solidFill>
                  <a:schemeClr val="tx1"/>
                </a:solidFill>
                <a:latin typeface="Arial" pitchFamily="-107" charset="0"/>
                <a:ea typeface="ＭＳ Ｐゴシック" pitchFamily="-107" charset="-128"/>
                <a:cs typeface="ＭＳ Ｐゴシック" pitchFamily="-107" charset="-128"/>
              </a:rPr>
              <a:t>each service-granting ticket and uses it to authenticate its user to a server each time</a:t>
            </a:r>
          </a:p>
          <a:p>
            <a:r>
              <a:rPr lang="en-US" sz="1200" kern="1200" baseline="0" dirty="0">
                <a:solidFill>
                  <a:schemeClr val="tx1"/>
                </a:solidFill>
                <a:latin typeface="Arial" pitchFamily="-107" charset="0"/>
                <a:ea typeface="ＭＳ Ｐゴシック" pitchFamily="-107" charset="-128"/>
                <a:cs typeface="ＭＳ Ｐゴシック" pitchFamily="-107" charset="-128"/>
              </a:rPr>
              <a:t>a particular service is requested.</a:t>
            </a:r>
            <a:endParaRPr lang="en-AU"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16038062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31"/>
          <p:cNvSpPr>
            <a:spLocks noGrp="1" noChangeArrowheads="1"/>
          </p:cNvSpPr>
          <p:nvPr>
            <p:ph type="sldNum" sz="quarter" idx="5"/>
          </p:nvPr>
        </p:nvSpPr>
        <p:spPr>
          <a:noFill/>
        </p:spPr>
        <p:txBody>
          <a:bodyPr/>
          <a:lstStyle/>
          <a:p>
            <a:fld id="{572AD643-44DB-CD49-B3EF-BA7130508291}" type="slidenum">
              <a:rPr lang="en-AU">
                <a:latin typeface="Arial" pitchFamily="-84" charset="0"/>
              </a:rPr>
              <a:pPr/>
              <a:t>7</a:t>
            </a:fld>
            <a:endParaRPr lang="en-AU" dirty="0">
              <a:latin typeface="Arial" pitchFamily="-8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normAutofit fontScale="32500" lnSpcReduction="20000"/>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Version 4 of Kerberos makes use of DES, in a rather elaborate protocol, to provide</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authentication service. Viewing the protocol as a whole, it is difficult to see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need for the many elements contained therein. Therefore, we adopt a strategy used</a:t>
            </a:r>
          </a:p>
          <a:p>
            <a:r>
              <a:rPr lang="en-US" sz="1200" kern="1200" baseline="0" dirty="0">
                <a:solidFill>
                  <a:schemeClr val="tx1"/>
                </a:solidFill>
                <a:latin typeface="Arial" pitchFamily="-107" charset="0"/>
                <a:ea typeface="ＭＳ Ｐゴシック" pitchFamily="-107" charset="-128"/>
                <a:cs typeface="ＭＳ Ｐゴシック" pitchFamily="-107" charset="-128"/>
              </a:rPr>
              <a:t>by Bill Bryant [BRYA88] and build up to the full protocol by looking first at several</a:t>
            </a:r>
          </a:p>
          <a:p>
            <a:r>
              <a:rPr lang="en-US" sz="1200" kern="1200" baseline="0" dirty="0">
                <a:solidFill>
                  <a:schemeClr val="tx1"/>
                </a:solidFill>
                <a:latin typeface="Arial" pitchFamily="-107" charset="0"/>
                <a:ea typeface="ＭＳ Ｐゴシック" pitchFamily="-107" charset="-128"/>
                <a:cs typeface="ＭＳ Ｐゴシック" pitchFamily="-107" charset="-128"/>
              </a:rPr>
              <a:t>hypothetical dialogues. Each successive dialogue adds additional complexity to</a:t>
            </a:r>
          </a:p>
          <a:p>
            <a:r>
              <a:rPr lang="en-US" sz="1200" kern="1200" baseline="0" dirty="0">
                <a:solidFill>
                  <a:schemeClr val="tx1"/>
                </a:solidFill>
                <a:latin typeface="Arial" pitchFamily="-107" charset="0"/>
                <a:ea typeface="ＭＳ Ｐゴシック" pitchFamily="-107" charset="-128"/>
                <a:cs typeface="ＭＳ Ｐゴシック" pitchFamily="-107" charset="-128"/>
              </a:rPr>
              <a:t>counter security vulnerabilities revealed in the preceding dialogue.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In an unprotected network environment,</a:t>
            </a:r>
          </a:p>
          <a:p>
            <a:r>
              <a:rPr lang="en-US" sz="1200" kern="1200" baseline="0" dirty="0">
                <a:solidFill>
                  <a:schemeClr val="tx1"/>
                </a:solidFill>
                <a:latin typeface="Arial" pitchFamily="-107" charset="0"/>
                <a:ea typeface="ＭＳ Ｐゴシック" pitchFamily="-107" charset="-128"/>
                <a:cs typeface="ＭＳ Ｐゴシック" pitchFamily="-107" charset="-128"/>
              </a:rPr>
              <a:t>any client can apply to any server for service. The obvious security risk is that of</a:t>
            </a:r>
          </a:p>
          <a:p>
            <a:r>
              <a:rPr lang="en-US" sz="1200" kern="1200" baseline="0" dirty="0">
                <a:solidFill>
                  <a:schemeClr val="tx1"/>
                </a:solidFill>
                <a:latin typeface="Arial" pitchFamily="-107" charset="0"/>
                <a:ea typeface="ＭＳ Ｐゴシック" pitchFamily="-107" charset="-128"/>
                <a:cs typeface="ＭＳ Ｐゴシック" pitchFamily="-107" charset="-128"/>
              </a:rPr>
              <a:t>impersonation. An opponent can pretend to be another client and obtain unauthorized</a:t>
            </a:r>
          </a:p>
          <a:p>
            <a:r>
              <a:rPr lang="en-US" sz="1200" kern="1200" baseline="0" dirty="0">
                <a:solidFill>
                  <a:schemeClr val="tx1"/>
                </a:solidFill>
                <a:latin typeface="Arial" pitchFamily="-107" charset="0"/>
                <a:ea typeface="ＭＳ Ｐゴシック" pitchFamily="-107" charset="-128"/>
                <a:cs typeface="ＭＳ Ｐゴシック" pitchFamily="-107" charset="-128"/>
              </a:rPr>
              <a:t>privileges on server machines. To counter this threat, servers must be able to</a:t>
            </a:r>
          </a:p>
          <a:p>
            <a:r>
              <a:rPr lang="en-US" sz="1200" kern="1200" baseline="0" dirty="0">
                <a:solidFill>
                  <a:schemeClr val="tx1"/>
                </a:solidFill>
                <a:latin typeface="Arial" pitchFamily="-107" charset="0"/>
                <a:ea typeface="ＭＳ Ｐゴシック" pitchFamily="-107" charset="-128"/>
                <a:cs typeface="ＭＳ Ｐゴシック" pitchFamily="-107" charset="-128"/>
              </a:rPr>
              <a:t>confirm the identities of clients who request service. Each server can be required to</a:t>
            </a:r>
          </a:p>
          <a:p>
            <a:r>
              <a:rPr lang="en-US" sz="1200" kern="1200" baseline="0" dirty="0">
                <a:solidFill>
                  <a:schemeClr val="tx1"/>
                </a:solidFill>
                <a:latin typeface="Arial" pitchFamily="-107" charset="0"/>
                <a:ea typeface="ＭＳ Ｐゴシック" pitchFamily="-107" charset="-128"/>
                <a:cs typeface="ＭＳ Ｐゴシック" pitchFamily="-107" charset="-128"/>
              </a:rPr>
              <a:t>undertake this task for each client/server interaction, but in an open environment,</a:t>
            </a:r>
          </a:p>
          <a:p>
            <a:r>
              <a:rPr lang="en-US" sz="1200" kern="1200" baseline="0" dirty="0">
                <a:solidFill>
                  <a:schemeClr val="tx1"/>
                </a:solidFill>
                <a:latin typeface="Arial" pitchFamily="-107" charset="0"/>
                <a:ea typeface="ＭＳ Ｐゴシック" pitchFamily="-107" charset="-128"/>
                <a:cs typeface="ＭＳ Ｐゴシック" pitchFamily="-107" charset="-128"/>
              </a:rPr>
              <a:t>this places a substantial burden on each server.</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An alternative is to use an authentication server (AS)  that knows the passwords</a:t>
            </a:r>
          </a:p>
          <a:p>
            <a:r>
              <a:rPr lang="en-US" sz="1200" kern="1200" baseline="0" dirty="0">
                <a:solidFill>
                  <a:schemeClr val="tx1"/>
                </a:solidFill>
                <a:latin typeface="Arial" pitchFamily="-107" charset="0"/>
                <a:ea typeface="ＭＳ Ｐゴシック" pitchFamily="-107" charset="-128"/>
                <a:cs typeface="ＭＳ Ｐゴシック" pitchFamily="-107" charset="-128"/>
              </a:rPr>
              <a:t>of all users and stores these in a centralized database. In addition, the AS</a:t>
            </a:r>
          </a:p>
          <a:p>
            <a:r>
              <a:rPr lang="en-US" sz="1200" kern="1200" baseline="0" dirty="0">
                <a:solidFill>
                  <a:schemeClr val="tx1"/>
                </a:solidFill>
                <a:latin typeface="Arial" pitchFamily="-107" charset="0"/>
                <a:ea typeface="ＭＳ Ｐゴシック" pitchFamily="-107" charset="-128"/>
                <a:cs typeface="ＭＳ Ｐゴシック" pitchFamily="-107" charset="-128"/>
              </a:rPr>
              <a:t>shares a unique secret key with each server. These keys have been distributed</a:t>
            </a:r>
          </a:p>
          <a:p>
            <a:r>
              <a:rPr lang="en-US" sz="1200" kern="1200" baseline="0" dirty="0">
                <a:solidFill>
                  <a:schemeClr val="tx1"/>
                </a:solidFill>
                <a:latin typeface="Arial" pitchFamily="-107" charset="0"/>
                <a:ea typeface="ＭＳ Ｐゴシック" pitchFamily="-107" charset="-128"/>
                <a:cs typeface="ＭＳ Ｐゴシック" pitchFamily="-107" charset="-128"/>
              </a:rPr>
              <a:t>physically or in some other secure manner.</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Although the foregoing scenario solves</a:t>
            </a:r>
          </a:p>
          <a:p>
            <a:r>
              <a:rPr lang="en-US" sz="1200" kern="1200" baseline="0" dirty="0">
                <a:solidFill>
                  <a:schemeClr val="tx1"/>
                </a:solidFill>
                <a:latin typeface="Arial" pitchFamily="-107" charset="0"/>
                <a:ea typeface="ＭＳ Ｐゴシック" pitchFamily="-107" charset="-128"/>
                <a:cs typeface="ＭＳ Ｐゴシック" pitchFamily="-107" charset="-128"/>
              </a:rPr>
              <a:t>some of the problems of authentication in an open network environment, problems</a:t>
            </a:r>
          </a:p>
          <a:p>
            <a:r>
              <a:rPr lang="en-US" sz="1200" kern="1200" baseline="0" dirty="0">
                <a:solidFill>
                  <a:schemeClr val="tx1"/>
                </a:solidFill>
                <a:latin typeface="Arial" pitchFamily="-107" charset="0"/>
                <a:ea typeface="ＭＳ Ｐゴシック" pitchFamily="-107" charset="-128"/>
                <a:cs typeface="ＭＳ Ｐゴシック" pitchFamily="-107" charset="-128"/>
              </a:rPr>
              <a:t>remain. Two in particular stand out. First, we would like to minimize the number</a:t>
            </a:r>
          </a:p>
          <a:p>
            <a:r>
              <a:rPr lang="en-US" sz="1200" kern="1200" baseline="0" dirty="0">
                <a:solidFill>
                  <a:schemeClr val="tx1"/>
                </a:solidFill>
                <a:latin typeface="Arial" pitchFamily="-107" charset="0"/>
                <a:ea typeface="ＭＳ Ｐゴシック" pitchFamily="-107" charset="-128"/>
                <a:cs typeface="ＭＳ Ｐゴシック" pitchFamily="-107" charset="-128"/>
              </a:rPr>
              <a:t>of times that a user has to enter a password. Suppose each ticket can be used only</a:t>
            </a:r>
          </a:p>
          <a:p>
            <a:r>
              <a:rPr lang="en-US" sz="1200" kern="1200" baseline="0" dirty="0">
                <a:solidFill>
                  <a:schemeClr val="tx1"/>
                </a:solidFill>
                <a:latin typeface="Arial" pitchFamily="-107" charset="0"/>
                <a:ea typeface="ＭＳ Ｐゴシック" pitchFamily="-107" charset="-128"/>
                <a:cs typeface="ＭＳ Ｐゴシック" pitchFamily="-107" charset="-128"/>
              </a:rPr>
              <a:t>once. If user C logs on to a workstation in the morning and wishes to check his or her</a:t>
            </a:r>
          </a:p>
          <a:p>
            <a:r>
              <a:rPr lang="en-US" sz="1200" kern="1200" baseline="0" dirty="0">
                <a:solidFill>
                  <a:schemeClr val="tx1"/>
                </a:solidFill>
                <a:latin typeface="Arial" pitchFamily="-107" charset="0"/>
                <a:ea typeface="ＭＳ Ｐゴシック" pitchFamily="-107" charset="-128"/>
                <a:cs typeface="ＭＳ Ｐゴシック" pitchFamily="-107" charset="-128"/>
              </a:rPr>
              <a:t>mail at a mail server, C must supply a password to get a ticket for the mail server.</a:t>
            </a:r>
          </a:p>
          <a:p>
            <a:r>
              <a:rPr lang="en-US" sz="1200" kern="1200" baseline="0" dirty="0">
                <a:solidFill>
                  <a:schemeClr val="tx1"/>
                </a:solidFill>
                <a:latin typeface="Arial" pitchFamily="-107" charset="0"/>
                <a:ea typeface="ＭＳ Ｐゴシック" pitchFamily="-107" charset="-128"/>
                <a:cs typeface="ＭＳ Ｐゴシック" pitchFamily="-107" charset="-128"/>
              </a:rPr>
              <a:t>If C wishes to check the mail several times during the day, each attempt requires</a:t>
            </a:r>
          </a:p>
          <a:p>
            <a:r>
              <a:rPr lang="en-US" sz="1200" kern="1200" baseline="0" dirty="0">
                <a:solidFill>
                  <a:schemeClr val="tx1"/>
                </a:solidFill>
                <a:latin typeface="Arial" pitchFamily="-107" charset="0"/>
                <a:ea typeface="ＭＳ Ｐゴシック" pitchFamily="-107" charset="-128"/>
                <a:cs typeface="ＭＳ Ｐゴシック" pitchFamily="-107" charset="-128"/>
              </a:rPr>
              <a:t>reentering the password. We can improve matters by saying that tickets are reusable.</a:t>
            </a:r>
          </a:p>
          <a:p>
            <a:r>
              <a:rPr lang="en-US" sz="1200" kern="1200" baseline="0" dirty="0">
                <a:solidFill>
                  <a:schemeClr val="tx1"/>
                </a:solidFill>
                <a:latin typeface="Arial" pitchFamily="-107" charset="0"/>
                <a:ea typeface="ＭＳ Ｐゴシック" pitchFamily="-107" charset="-128"/>
                <a:cs typeface="ＭＳ Ｐゴシック" pitchFamily="-107" charset="-128"/>
              </a:rPr>
              <a:t>For a single logon session, the workstation can store the mail-server ticket after it is</a:t>
            </a:r>
          </a:p>
          <a:p>
            <a:r>
              <a:rPr lang="en-US" sz="1200" kern="1200" baseline="0" dirty="0">
                <a:solidFill>
                  <a:schemeClr val="tx1"/>
                </a:solidFill>
                <a:latin typeface="Arial" pitchFamily="-107" charset="0"/>
                <a:ea typeface="ＭＳ Ｐゴシック" pitchFamily="-107" charset="-128"/>
                <a:cs typeface="ＭＳ Ｐゴシック" pitchFamily="-107" charset="-128"/>
              </a:rPr>
              <a:t>received and use it on behalf of the user for multiple accesses to the mail server.</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However, under this scheme, it remains the case that a user would need a new</a:t>
            </a:r>
          </a:p>
          <a:p>
            <a:r>
              <a:rPr lang="en-US" sz="1200" kern="1200" baseline="0" dirty="0">
                <a:solidFill>
                  <a:schemeClr val="tx1"/>
                </a:solidFill>
                <a:latin typeface="Arial" pitchFamily="-107" charset="0"/>
                <a:ea typeface="ＭＳ Ｐゴシック" pitchFamily="-107" charset="-128"/>
                <a:cs typeface="ＭＳ Ｐゴシック" pitchFamily="-107" charset="-128"/>
              </a:rPr>
              <a:t>ticket for every different service. If a user wished to access a print server, a mail</a:t>
            </a:r>
          </a:p>
          <a:p>
            <a:r>
              <a:rPr lang="en-US" sz="1200" kern="1200" baseline="0" dirty="0">
                <a:solidFill>
                  <a:schemeClr val="tx1"/>
                </a:solidFill>
                <a:latin typeface="Arial" pitchFamily="-107" charset="0"/>
                <a:ea typeface="ＭＳ Ｐゴシック" pitchFamily="-107" charset="-128"/>
                <a:cs typeface="ＭＳ Ｐゴシック" pitchFamily="-107" charset="-128"/>
              </a:rPr>
              <a:t>server, a file server, and so on, the first instance of each access would require a new</a:t>
            </a:r>
          </a:p>
          <a:p>
            <a:r>
              <a:rPr lang="en-US" sz="1200" kern="1200" baseline="0" dirty="0">
                <a:solidFill>
                  <a:schemeClr val="tx1"/>
                </a:solidFill>
                <a:latin typeface="Arial" pitchFamily="-107" charset="0"/>
                <a:ea typeface="ＭＳ Ｐゴシック" pitchFamily="-107" charset="-128"/>
                <a:cs typeface="ＭＳ Ｐゴシック" pitchFamily="-107" charset="-128"/>
              </a:rPr>
              <a:t>ticket and hence require the user to enter the password.</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The second problem is that the earlier scenario involved a plaintext transmission</a:t>
            </a:r>
          </a:p>
          <a:p>
            <a:r>
              <a:rPr lang="en-US" sz="1200" kern="1200" baseline="0" dirty="0">
                <a:solidFill>
                  <a:schemeClr val="tx1"/>
                </a:solidFill>
                <a:latin typeface="Arial" pitchFamily="-107" charset="0"/>
                <a:ea typeface="ＭＳ Ｐゴシック" pitchFamily="-107" charset="-128"/>
                <a:cs typeface="ＭＳ Ｐゴシック" pitchFamily="-107" charset="-128"/>
              </a:rPr>
              <a:t>of the password [message (1)]. An eavesdropper could capture the password</a:t>
            </a:r>
          </a:p>
          <a:p>
            <a:r>
              <a:rPr lang="en-US" sz="1200" kern="1200" baseline="0" dirty="0">
                <a:solidFill>
                  <a:schemeClr val="tx1"/>
                </a:solidFill>
                <a:latin typeface="Arial" pitchFamily="-107" charset="0"/>
                <a:ea typeface="ＭＳ Ｐゴシック" pitchFamily="-107" charset="-128"/>
                <a:cs typeface="ＭＳ Ｐゴシック" pitchFamily="-107" charset="-128"/>
              </a:rPr>
              <a:t>and use any service accessible to the victim.</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To solve these additional problems, we introduce a scheme for avoiding plaintext</a:t>
            </a:r>
          </a:p>
          <a:p>
            <a:r>
              <a:rPr lang="en-US" sz="1200" kern="1200" baseline="0" dirty="0">
                <a:solidFill>
                  <a:schemeClr val="tx1"/>
                </a:solidFill>
                <a:latin typeface="Arial" pitchFamily="-107" charset="0"/>
                <a:ea typeface="ＭＳ Ｐゴシック" pitchFamily="-107" charset="-128"/>
                <a:cs typeface="ＭＳ Ｐゴシック" pitchFamily="-107" charset="-128"/>
              </a:rPr>
              <a:t>passwords and a new server, known as the ticket-granting server (TGS) .</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The new service, TGS, issues tickets  to users who have been authenticated to</a:t>
            </a:r>
          </a:p>
          <a:p>
            <a:r>
              <a:rPr lang="en-US" sz="1200" kern="1200" baseline="0" dirty="0">
                <a:solidFill>
                  <a:schemeClr val="tx1"/>
                </a:solidFill>
                <a:latin typeface="Arial" pitchFamily="-107" charset="0"/>
                <a:ea typeface="ＭＳ Ｐゴシック" pitchFamily="-107" charset="-128"/>
                <a:cs typeface="ＭＳ Ｐゴシック" pitchFamily="-107" charset="-128"/>
              </a:rPr>
              <a:t>AS. Each time the user requires</a:t>
            </a:r>
          </a:p>
          <a:p>
            <a:r>
              <a:rPr lang="en-US" sz="1200" kern="1200" baseline="0" dirty="0">
                <a:solidFill>
                  <a:schemeClr val="tx1"/>
                </a:solidFill>
                <a:latin typeface="Arial" pitchFamily="-107" charset="0"/>
                <a:ea typeface="ＭＳ Ｐゴシック" pitchFamily="-107" charset="-128"/>
                <a:cs typeface="ＭＳ Ｐゴシック" pitchFamily="-107" charset="-128"/>
              </a:rPr>
              <a:t>access to a new service, the client applies to the TGS, using the ticket to authenticate</a:t>
            </a:r>
          </a:p>
          <a:p>
            <a:r>
              <a:rPr lang="en-US" sz="1200" kern="1200" baseline="0" dirty="0">
                <a:solidFill>
                  <a:schemeClr val="tx1"/>
                </a:solidFill>
                <a:latin typeface="Arial" pitchFamily="-107" charset="0"/>
                <a:ea typeface="ＭＳ Ｐゴシック" pitchFamily="-107" charset="-128"/>
                <a:cs typeface="ＭＳ Ｐゴシック" pitchFamily="-107" charset="-128"/>
              </a:rPr>
              <a:t>itself. The TGS then grants a ticket for the particular service. The client saves</a:t>
            </a:r>
          </a:p>
          <a:p>
            <a:r>
              <a:rPr lang="en-US" sz="1200" kern="1200" baseline="0" dirty="0">
                <a:solidFill>
                  <a:schemeClr val="tx1"/>
                </a:solidFill>
                <a:latin typeface="Arial" pitchFamily="-107" charset="0"/>
                <a:ea typeface="ＭＳ Ｐゴシック" pitchFamily="-107" charset="-128"/>
                <a:cs typeface="ＭＳ Ｐゴシック" pitchFamily="-107" charset="-128"/>
              </a:rPr>
              <a:t>each service-granting ticket and uses it to authenticate its user to a server each time</a:t>
            </a:r>
          </a:p>
          <a:p>
            <a:r>
              <a:rPr lang="en-US" sz="1200" kern="1200" baseline="0" dirty="0">
                <a:solidFill>
                  <a:schemeClr val="tx1"/>
                </a:solidFill>
                <a:latin typeface="Arial" pitchFamily="-107" charset="0"/>
                <a:ea typeface="ＭＳ Ｐゴシック" pitchFamily="-107" charset="-128"/>
                <a:cs typeface="ＭＳ Ｐゴシック" pitchFamily="-107" charset="-128"/>
              </a:rPr>
              <a:t>a particular service is requested.</a:t>
            </a:r>
            <a:endParaRPr lang="en-AU"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370189849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31"/>
          <p:cNvSpPr>
            <a:spLocks noGrp="1" noChangeArrowheads="1"/>
          </p:cNvSpPr>
          <p:nvPr>
            <p:ph type="sldNum" sz="quarter" idx="5"/>
          </p:nvPr>
        </p:nvSpPr>
        <p:spPr>
          <a:noFill/>
        </p:spPr>
        <p:txBody>
          <a:bodyPr/>
          <a:lstStyle/>
          <a:p>
            <a:fld id="{572AD643-44DB-CD49-B3EF-BA7130508291}" type="slidenum">
              <a:rPr lang="en-AU">
                <a:latin typeface="Arial" pitchFamily="-84" charset="0"/>
              </a:rPr>
              <a:pPr/>
              <a:t>8</a:t>
            </a:fld>
            <a:endParaRPr lang="en-AU" dirty="0">
              <a:latin typeface="Arial" pitchFamily="-8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normAutofit fontScale="32500" lnSpcReduction="20000"/>
          </a:bodyPr>
          <a:lstStyle/>
          <a:p>
            <a:r>
              <a:rPr lang="en-US" sz="1200" kern="1200" baseline="0" dirty="0">
                <a:solidFill>
                  <a:schemeClr val="tx1"/>
                </a:solidFill>
                <a:latin typeface="Arial" pitchFamily="-107" charset="0"/>
                <a:ea typeface="ＭＳ Ｐゴシック" pitchFamily="-107" charset="-128"/>
                <a:cs typeface="ＭＳ Ｐゴシック" pitchFamily="-107" charset="-128"/>
              </a:rPr>
              <a:t> Version 4 of Kerberos makes use of DES, in a rather elaborate protocol, to provide</a:t>
            </a:r>
          </a:p>
          <a:p>
            <a:r>
              <a:rPr lang="en-US" sz="1200" kern="1200" baseline="0" dirty="0">
                <a:solidFill>
                  <a:schemeClr val="tx1"/>
                </a:solidFill>
                <a:latin typeface="Arial" pitchFamily="-107" charset="0"/>
                <a:ea typeface="ＭＳ Ｐゴシック" pitchFamily="-107" charset="-128"/>
                <a:cs typeface="ＭＳ Ｐゴシック" pitchFamily="-107" charset="-128"/>
              </a:rPr>
              <a:t>the authentication service. Viewing the protocol as a whole, it is difficult to see the</a:t>
            </a:r>
          </a:p>
          <a:p>
            <a:r>
              <a:rPr lang="en-US" sz="1200" kern="1200" baseline="0" dirty="0">
                <a:solidFill>
                  <a:schemeClr val="tx1"/>
                </a:solidFill>
                <a:latin typeface="Arial" pitchFamily="-107" charset="0"/>
                <a:ea typeface="ＭＳ Ｐゴシック" pitchFamily="-107" charset="-128"/>
                <a:cs typeface="ＭＳ Ｐゴシック" pitchFamily="-107" charset="-128"/>
              </a:rPr>
              <a:t>need for the many elements contained therein. Therefore, we adopt a strategy used</a:t>
            </a:r>
          </a:p>
          <a:p>
            <a:r>
              <a:rPr lang="en-US" sz="1200" kern="1200" baseline="0" dirty="0">
                <a:solidFill>
                  <a:schemeClr val="tx1"/>
                </a:solidFill>
                <a:latin typeface="Arial" pitchFamily="-107" charset="0"/>
                <a:ea typeface="ＭＳ Ｐゴシック" pitchFamily="-107" charset="-128"/>
                <a:cs typeface="ＭＳ Ｐゴシック" pitchFamily="-107" charset="-128"/>
              </a:rPr>
              <a:t>by Bill Bryant [BRYA88] and build up to the full protocol by looking first at several</a:t>
            </a:r>
          </a:p>
          <a:p>
            <a:r>
              <a:rPr lang="en-US" sz="1200" kern="1200" baseline="0" dirty="0">
                <a:solidFill>
                  <a:schemeClr val="tx1"/>
                </a:solidFill>
                <a:latin typeface="Arial" pitchFamily="-107" charset="0"/>
                <a:ea typeface="ＭＳ Ｐゴシック" pitchFamily="-107" charset="-128"/>
                <a:cs typeface="ＭＳ Ｐゴシック" pitchFamily="-107" charset="-128"/>
              </a:rPr>
              <a:t>hypothetical dialogues. Each successive dialogue adds additional complexity to</a:t>
            </a:r>
          </a:p>
          <a:p>
            <a:r>
              <a:rPr lang="en-US" sz="1200" kern="1200" baseline="0" dirty="0">
                <a:solidFill>
                  <a:schemeClr val="tx1"/>
                </a:solidFill>
                <a:latin typeface="Arial" pitchFamily="-107" charset="0"/>
                <a:ea typeface="ＭＳ Ｐゴシック" pitchFamily="-107" charset="-128"/>
                <a:cs typeface="ＭＳ Ｐゴシック" pitchFamily="-107" charset="-128"/>
              </a:rPr>
              <a:t>counter security vulnerabilities revealed in the preceding dialogue.</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 In an unprotected network environment,</a:t>
            </a:r>
          </a:p>
          <a:p>
            <a:r>
              <a:rPr lang="en-US" sz="1200" kern="1200" baseline="0" dirty="0">
                <a:solidFill>
                  <a:schemeClr val="tx1"/>
                </a:solidFill>
                <a:latin typeface="Arial" pitchFamily="-107" charset="0"/>
                <a:ea typeface="ＭＳ Ｐゴシック" pitchFamily="-107" charset="-128"/>
                <a:cs typeface="ＭＳ Ｐゴシック" pitchFamily="-107" charset="-128"/>
              </a:rPr>
              <a:t>any client can apply to any server for service. The obvious security risk is that of</a:t>
            </a:r>
          </a:p>
          <a:p>
            <a:r>
              <a:rPr lang="en-US" sz="1200" kern="1200" baseline="0" dirty="0">
                <a:solidFill>
                  <a:schemeClr val="tx1"/>
                </a:solidFill>
                <a:latin typeface="Arial" pitchFamily="-107" charset="0"/>
                <a:ea typeface="ＭＳ Ｐゴシック" pitchFamily="-107" charset="-128"/>
                <a:cs typeface="ＭＳ Ｐゴシック" pitchFamily="-107" charset="-128"/>
              </a:rPr>
              <a:t>impersonation. An opponent can pretend to be another client and obtain unauthorized</a:t>
            </a:r>
          </a:p>
          <a:p>
            <a:r>
              <a:rPr lang="en-US" sz="1200" kern="1200" baseline="0" dirty="0">
                <a:solidFill>
                  <a:schemeClr val="tx1"/>
                </a:solidFill>
                <a:latin typeface="Arial" pitchFamily="-107" charset="0"/>
                <a:ea typeface="ＭＳ Ｐゴシック" pitchFamily="-107" charset="-128"/>
                <a:cs typeface="ＭＳ Ｐゴシック" pitchFamily="-107" charset="-128"/>
              </a:rPr>
              <a:t>privileges on server machines. To counter this threat, servers must be able to</a:t>
            </a:r>
          </a:p>
          <a:p>
            <a:r>
              <a:rPr lang="en-US" sz="1200" kern="1200" baseline="0" dirty="0">
                <a:solidFill>
                  <a:schemeClr val="tx1"/>
                </a:solidFill>
                <a:latin typeface="Arial" pitchFamily="-107" charset="0"/>
                <a:ea typeface="ＭＳ Ｐゴシック" pitchFamily="-107" charset="-128"/>
                <a:cs typeface="ＭＳ Ｐゴシック" pitchFamily="-107" charset="-128"/>
              </a:rPr>
              <a:t>confirm the identities of clients who request service. Each server can be required to</a:t>
            </a:r>
          </a:p>
          <a:p>
            <a:r>
              <a:rPr lang="en-US" sz="1200" kern="1200" baseline="0" dirty="0">
                <a:solidFill>
                  <a:schemeClr val="tx1"/>
                </a:solidFill>
                <a:latin typeface="Arial" pitchFamily="-107" charset="0"/>
                <a:ea typeface="ＭＳ Ｐゴシック" pitchFamily="-107" charset="-128"/>
                <a:cs typeface="ＭＳ Ｐゴシック" pitchFamily="-107" charset="-128"/>
              </a:rPr>
              <a:t>undertake this task for each client/server interaction, but in an open environment,</a:t>
            </a:r>
          </a:p>
          <a:p>
            <a:r>
              <a:rPr lang="en-US" sz="1200" kern="1200" baseline="0" dirty="0">
                <a:solidFill>
                  <a:schemeClr val="tx1"/>
                </a:solidFill>
                <a:latin typeface="Arial" pitchFamily="-107" charset="0"/>
                <a:ea typeface="ＭＳ Ｐゴシック" pitchFamily="-107" charset="-128"/>
                <a:cs typeface="ＭＳ Ｐゴシック" pitchFamily="-107" charset="-128"/>
              </a:rPr>
              <a:t>this places a substantial burden on each server.</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An alternative is to use an authentication server (AS)  that knows the passwords</a:t>
            </a:r>
          </a:p>
          <a:p>
            <a:r>
              <a:rPr lang="en-US" sz="1200" kern="1200" baseline="0" dirty="0">
                <a:solidFill>
                  <a:schemeClr val="tx1"/>
                </a:solidFill>
                <a:latin typeface="Arial" pitchFamily="-107" charset="0"/>
                <a:ea typeface="ＭＳ Ｐゴシック" pitchFamily="-107" charset="-128"/>
                <a:cs typeface="ＭＳ Ｐゴシック" pitchFamily="-107" charset="-128"/>
              </a:rPr>
              <a:t>of all users and stores these in a centralized database. In addition, the AS</a:t>
            </a:r>
          </a:p>
          <a:p>
            <a:r>
              <a:rPr lang="en-US" sz="1200" kern="1200" baseline="0" dirty="0">
                <a:solidFill>
                  <a:schemeClr val="tx1"/>
                </a:solidFill>
                <a:latin typeface="Arial" pitchFamily="-107" charset="0"/>
                <a:ea typeface="ＭＳ Ｐゴシック" pitchFamily="-107" charset="-128"/>
                <a:cs typeface="ＭＳ Ｐゴシック" pitchFamily="-107" charset="-128"/>
              </a:rPr>
              <a:t>shares a unique secret key with each server. These keys have been distributed</a:t>
            </a:r>
          </a:p>
          <a:p>
            <a:r>
              <a:rPr lang="en-US" sz="1200" kern="1200" baseline="0" dirty="0">
                <a:solidFill>
                  <a:schemeClr val="tx1"/>
                </a:solidFill>
                <a:latin typeface="Arial" pitchFamily="-107" charset="0"/>
                <a:ea typeface="ＭＳ Ｐゴシック" pitchFamily="-107" charset="-128"/>
                <a:cs typeface="ＭＳ Ｐゴシック" pitchFamily="-107" charset="-128"/>
              </a:rPr>
              <a:t>physically or in some other secure manner.</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Although the foregoing scenario solves</a:t>
            </a:r>
          </a:p>
          <a:p>
            <a:r>
              <a:rPr lang="en-US" sz="1200" kern="1200" baseline="0" dirty="0">
                <a:solidFill>
                  <a:schemeClr val="tx1"/>
                </a:solidFill>
                <a:latin typeface="Arial" pitchFamily="-107" charset="0"/>
                <a:ea typeface="ＭＳ Ｐゴシック" pitchFamily="-107" charset="-128"/>
                <a:cs typeface="ＭＳ Ｐゴシック" pitchFamily="-107" charset="-128"/>
              </a:rPr>
              <a:t>some of the problems of authentication in an open network environment, problems</a:t>
            </a:r>
          </a:p>
          <a:p>
            <a:r>
              <a:rPr lang="en-US" sz="1200" kern="1200" baseline="0" dirty="0">
                <a:solidFill>
                  <a:schemeClr val="tx1"/>
                </a:solidFill>
                <a:latin typeface="Arial" pitchFamily="-107" charset="0"/>
                <a:ea typeface="ＭＳ Ｐゴシック" pitchFamily="-107" charset="-128"/>
                <a:cs typeface="ＭＳ Ｐゴシック" pitchFamily="-107" charset="-128"/>
              </a:rPr>
              <a:t>remain. Two in particular stand out. First, we would like to minimize the number</a:t>
            </a:r>
          </a:p>
          <a:p>
            <a:r>
              <a:rPr lang="en-US" sz="1200" kern="1200" baseline="0" dirty="0">
                <a:solidFill>
                  <a:schemeClr val="tx1"/>
                </a:solidFill>
                <a:latin typeface="Arial" pitchFamily="-107" charset="0"/>
                <a:ea typeface="ＭＳ Ｐゴシック" pitchFamily="-107" charset="-128"/>
                <a:cs typeface="ＭＳ Ｐゴシック" pitchFamily="-107" charset="-128"/>
              </a:rPr>
              <a:t>of times that a user has to enter a password. Suppose each ticket can be used only</a:t>
            </a:r>
          </a:p>
          <a:p>
            <a:r>
              <a:rPr lang="en-US" sz="1200" kern="1200" baseline="0" dirty="0">
                <a:solidFill>
                  <a:schemeClr val="tx1"/>
                </a:solidFill>
                <a:latin typeface="Arial" pitchFamily="-107" charset="0"/>
                <a:ea typeface="ＭＳ Ｐゴシック" pitchFamily="-107" charset="-128"/>
                <a:cs typeface="ＭＳ Ｐゴシック" pitchFamily="-107" charset="-128"/>
              </a:rPr>
              <a:t>once. If user C logs on to a workstation in the morning and wishes to check his or her</a:t>
            </a:r>
          </a:p>
          <a:p>
            <a:r>
              <a:rPr lang="en-US" sz="1200" kern="1200" baseline="0" dirty="0">
                <a:solidFill>
                  <a:schemeClr val="tx1"/>
                </a:solidFill>
                <a:latin typeface="Arial" pitchFamily="-107" charset="0"/>
                <a:ea typeface="ＭＳ Ｐゴシック" pitchFamily="-107" charset="-128"/>
                <a:cs typeface="ＭＳ Ｐゴシック" pitchFamily="-107" charset="-128"/>
              </a:rPr>
              <a:t>mail at a mail server, C must supply a password to get a ticket for the mail server.</a:t>
            </a:r>
          </a:p>
          <a:p>
            <a:r>
              <a:rPr lang="en-US" sz="1200" kern="1200" baseline="0" dirty="0">
                <a:solidFill>
                  <a:schemeClr val="tx1"/>
                </a:solidFill>
                <a:latin typeface="Arial" pitchFamily="-107" charset="0"/>
                <a:ea typeface="ＭＳ Ｐゴシック" pitchFamily="-107" charset="-128"/>
                <a:cs typeface="ＭＳ Ｐゴシック" pitchFamily="-107" charset="-128"/>
              </a:rPr>
              <a:t>If C wishes to check the mail several times during the day, each attempt requires</a:t>
            </a:r>
          </a:p>
          <a:p>
            <a:r>
              <a:rPr lang="en-US" sz="1200" kern="1200" baseline="0" dirty="0">
                <a:solidFill>
                  <a:schemeClr val="tx1"/>
                </a:solidFill>
                <a:latin typeface="Arial" pitchFamily="-107" charset="0"/>
                <a:ea typeface="ＭＳ Ｐゴシック" pitchFamily="-107" charset="-128"/>
                <a:cs typeface="ＭＳ Ｐゴシック" pitchFamily="-107" charset="-128"/>
              </a:rPr>
              <a:t>reentering the password. We can improve matters by saying that tickets are reusable.</a:t>
            </a:r>
          </a:p>
          <a:p>
            <a:r>
              <a:rPr lang="en-US" sz="1200" kern="1200" baseline="0" dirty="0">
                <a:solidFill>
                  <a:schemeClr val="tx1"/>
                </a:solidFill>
                <a:latin typeface="Arial" pitchFamily="-107" charset="0"/>
                <a:ea typeface="ＭＳ Ｐゴシック" pitchFamily="-107" charset="-128"/>
                <a:cs typeface="ＭＳ Ｐゴシック" pitchFamily="-107" charset="-128"/>
              </a:rPr>
              <a:t>For a single logon session, the workstation can store the mail-server ticket after it is</a:t>
            </a:r>
          </a:p>
          <a:p>
            <a:r>
              <a:rPr lang="en-US" sz="1200" kern="1200" baseline="0" dirty="0">
                <a:solidFill>
                  <a:schemeClr val="tx1"/>
                </a:solidFill>
                <a:latin typeface="Arial" pitchFamily="-107" charset="0"/>
                <a:ea typeface="ＭＳ Ｐゴシック" pitchFamily="-107" charset="-128"/>
                <a:cs typeface="ＭＳ Ｐゴシック" pitchFamily="-107" charset="-128"/>
              </a:rPr>
              <a:t>received and use it on behalf of the user for multiple accesses to the mail server.</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However, under this scheme, it remains the case that a user would need a new</a:t>
            </a:r>
          </a:p>
          <a:p>
            <a:r>
              <a:rPr lang="en-US" sz="1200" kern="1200" baseline="0" dirty="0">
                <a:solidFill>
                  <a:schemeClr val="tx1"/>
                </a:solidFill>
                <a:latin typeface="Arial" pitchFamily="-107" charset="0"/>
                <a:ea typeface="ＭＳ Ｐゴシック" pitchFamily="-107" charset="-128"/>
                <a:cs typeface="ＭＳ Ｐゴシック" pitchFamily="-107" charset="-128"/>
              </a:rPr>
              <a:t>ticket for every different service. If a user wished to access a print server, a mail</a:t>
            </a:r>
          </a:p>
          <a:p>
            <a:r>
              <a:rPr lang="en-US" sz="1200" kern="1200" baseline="0" dirty="0">
                <a:solidFill>
                  <a:schemeClr val="tx1"/>
                </a:solidFill>
                <a:latin typeface="Arial" pitchFamily="-107" charset="0"/>
                <a:ea typeface="ＭＳ Ｐゴシック" pitchFamily="-107" charset="-128"/>
                <a:cs typeface="ＭＳ Ｐゴシック" pitchFamily="-107" charset="-128"/>
              </a:rPr>
              <a:t>server, a file server, and so on, the first instance of each access would require a new</a:t>
            </a:r>
          </a:p>
          <a:p>
            <a:r>
              <a:rPr lang="en-US" sz="1200" kern="1200" baseline="0" dirty="0">
                <a:solidFill>
                  <a:schemeClr val="tx1"/>
                </a:solidFill>
                <a:latin typeface="Arial" pitchFamily="-107" charset="0"/>
                <a:ea typeface="ＭＳ Ｐゴシック" pitchFamily="-107" charset="-128"/>
                <a:cs typeface="ＭＳ Ｐゴシック" pitchFamily="-107" charset="-128"/>
              </a:rPr>
              <a:t>ticket and hence require the user to enter the password.</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The second problem is that the earlier scenario involved a plaintext transmission</a:t>
            </a:r>
          </a:p>
          <a:p>
            <a:r>
              <a:rPr lang="en-US" sz="1200" kern="1200" baseline="0" dirty="0">
                <a:solidFill>
                  <a:schemeClr val="tx1"/>
                </a:solidFill>
                <a:latin typeface="Arial" pitchFamily="-107" charset="0"/>
                <a:ea typeface="ＭＳ Ｐゴシック" pitchFamily="-107" charset="-128"/>
                <a:cs typeface="ＭＳ Ｐゴシック" pitchFamily="-107" charset="-128"/>
              </a:rPr>
              <a:t>of the password [message (1)]. An eavesdropper could capture the password</a:t>
            </a:r>
          </a:p>
          <a:p>
            <a:r>
              <a:rPr lang="en-US" sz="1200" kern="1200" baseline="0" dirty="0">
                <a:solidFill>
                  <a:schemeClr val="tx1"/>
                </a:solidFill>
                <a:latin typeface="Arial" pitchFamily="-107" charset="0"/>
                <a:ea typeface="ＭＳ Ｐゴシック" pitchFamily="-107" charset="-128"/>
                <a:cs typeface="ＭＳ Ｐゴシック" pitchFamily="-107" charset="-128"/>
              </a:rPr>
              <a:t>and use any service accessible to the victim.</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To solve these additional problems, we introduce a scheme for avoiding plaintext</a:t>
            </a:r>
          </a:p>
          <a:p>
            <a:r>
              <a:rPr lang="en-US" sz="1200" kern="1200" baseline="0" dirty="0">
                <a:solidFill>
                  <a:schemeClr val="tx1"/>
                </a:solidFill>
                <a:latin typeface="Arial" pitchFamily="-107" charset="0"/>
                <a:ea typeface="ＭＳ Ｐゴシック" pitchFamily="-107" charset="-128"/>
                <a:cs typeface="ＭＳ Ｐゴシック" pitchFamily="-107" charset="-128"/>
              </a:rPr>
              <a:t>passwords and a new server, known as the ticket-granting server (TGS) .</a:t>
            </a:r>
          </a:p>
          <a:p>
            <a:endParaRPr lang="en-US" sz="1200" kern="1200" baseline="0" dirty="0">
              <a:solidFill>
                <a:schemeClr val="tx1"/>
              </a:solidFill>
              <a:latin typeface="Arial" pitchFamily="-107" charset="0"/>
              <a:ea typeface="ＭＳ Ｐゴシック" pitchFamily="-107" charset="-128"/>
              <a:cs typeface="ＭＳ Ｐゴシック" pitchFamily="-107" charset="-128"/>
            </a:endParaRPr>
          </a:p>
          <a:p>
            <a:r>
              <a:rPr lang="en-US" sz="1200" kern="1200" baseline="0" dirty="0">
                <a:solidFill>
                  <a:schemeClr val="tx1"/>
                </a:solidFill>
                <a:latin typeface="Arial" pitchFamily="-107" charset="0"/>
                <a:ea typeface="ＭＳ Ｐゴシック" pitchFamily="-107" charset="-128"/>
                <a:cs typeface="ＭＳ Ｐゴシック" pitchFamily="-107" charset="-128"/>
              </a:rPr>
              <a:t>The new service, TGS, issues tickets  to users who have been authenticated to</a:t>
            </a:r>
          </a:p>
          <a:p>
            <a:r>
              <a:rPr lang="en-US" sz="1200" kern="1200" baseline="0" dirty="0">
                <a:solidFill>
                  <a:schemeClr val="tx1"/>
                </a:solidFill>
                <a:latin typeface="Arial" pitchFamily="-107" charset="0"/>
                <a:ea typeface="ＭＳ Ｐゴシック" pitchFamily="-107" charset="-128"/>
                <a:cs typeface="ＭＳ Ｐゴシック" pitchFamily="-107" charset="-128"/>
              </a:rPr>
              <a:t>AS. Each time the user requires</a:t>
            </a:r>
          </a:p>
          <a:p>
            <a:r>
              <a:rPr lang="en-US" sz="1200" kern="1200" baseline="0" dirty="0">
                <a:solidFill>
                  <a:schemeClr val="tx1"/>
                </a:solidFill>
                <a:latin typeface="Arial" pitchFamily="-107" charset="0"/>
                <a:ea typeface="ＭＳ Ｐゴシック" pitchFamily="-107" charset="-128"/>
                <a:cs typeface="ＭＳ Ｐゴシック" pitchFamily="-107" charset="-128"/>
              </a:rPr>
              <a:t>access to a new service, the client applies to the TGS, using the ticket to authenticate</a:t>
            </a:r>
          </a:p>
          <a:p>
            <a:r>
              <a:rPr lang="en-US" sz="1200" kern="1200" baseline="0" dirty="0">
                <a:solidFill>
                  <a:schemeClr val="tx1"/>
                </a:solidFill>
                <a:latin typeface="Arial" pitchFamily="-107" charset="0"/>
                <a:ea typeface="ＭＳ Ｐゴシック" pitchFamily="-107" charset="-128"/>
                <a:cs typeface="ＭＳ Ｐゴシック" pitchFamily="-107" charset="-128"/>
              </a:rPr>
              <a:t>itself. The TGS then grants a ticket for the particular service. The client saves</a:t>
            </a:r>
          </a:p>
          <a:p>
            <a:r>
              <a:rPr lang="en-US" sz="1200" kern="1200" baseline="0" dirty="0">
                <a:solidFill>
                  <a:schemeClr val="tx1"/>
                </a:solidFill>
                <a:latin typeface="Arial" pitchFamily="-107" charset="0"/>
                <a:ea typeface="ＭＳ Ｐゴシック" pitchFamily="-107" charset="-128"/>
                <a:cs typeface="ＭＳ Ｐゴシック" pitchFamily="-107" charset="-128"/>
              </a:rPr>
              <a:t>each service-granting ticket and uses it to authenticate its user to a server each time</a:t>
            </a:r>
          </a:p>
          <a:p>
            <a:r>
              <a:rPr lang="en-US" sz="1200" kern="1200" baseline="0" dirty="0">
                <a:solidFill>
                  <a:schemeClr val="tx1"/>
                </a:solidFill>
                <a:latin typeface="Arial" pitchFamily="-107" charset="0"/>
                <a:ea typeface="ＭＳ Ｐゴシック" pitchFamily="-107" charset="-128"/>
                <a:cs typeface="ＭＳ Ｐゴシック" pitchFamily="-107" charset="-128"/>
              </a:rPr>
              <a:t>a particular service is requested.</a:t>
            </a:r>
            <a:endParaRPr lang="en-AU" dirty="0">
              <a:latin typeface="Arial" pitchFamily="-84" charset="0"/>
              <a:ea typeface="ＭＳ Ｐゴシック" pitchFamily="-84" charset="-128"/>
              <a:cs typeface="ＭＳ Ｐゴシック" pitchFamily="-84" charset="-128"/>
            </a:endParaRPr>
          </a:p>
        </p:txBody>
      </p:sp>
    </p:spTree>
    <p:extLst>
      <p:ext uri="{BB962C8B-B14F-4D97-AF65-F5344CB8AC3E}">
        <p14:creationId xmlns:p14="http://schemas.microsoft.com/office/powerpoint/2010/main" val="15484581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5" name="Picture 10">
            <a:extLst>
              <a:ext uri="{FF2B5EF4-FFF2-40B4-BE49-F238E27FC236}">
                <a16:creationId xmlns:a16="http://schemas.microsoft.com/office/drawing/2014/main" id="{372BA913-0723-418B-863D-A04CE56B662D}"/>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000" y="2222500"/>
            <a:ext cx="8905875" cy="7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11">
            <a:extLst>
              <a:ext uri="{FF2B5EF4-FFF2-40B4-BE49-F238E27FC236}">
                <a16:creationId xmlns:a16="http://schemas.microsoft.com/office/drawing/2014/main" id="{075283FD-335F-4AA1-91BA-181EDBEF970F}"/>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 y="4230688"/>
            <a:ext cx="8905875" cy="7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ctrTitle"/>
          </p:nvPr>
        </p:nvSpPr>
        <p:spPr>
          <a:xfrm>
            <a:off x="0" y="2362200"/>
            <a:ext cx="9144000" cy="762000"/>
          </a:xfrm>
        </p:spPr>
        <p:txBody>
          <a:bodyPr/>
          <a:lstStyle>
            <a:lvl1pPr algn="ctr">
              <a:defRPr sz="3000" b="1"/>
            </a:lvl1pPr>
          </a:lstStyle>
          <a:p>
            <a:r>
              <a:rPr lang="en-US"/>
              <a:t>Click to edit Master title style</a:t>
            </a:r>
            <a:endParaRPr lang="en-US" dirty="0"/>
          </a:p>
        </p:txBody>
      </p:sp>
      <p:sp>
        <p:nvSpPr>
          <p:cNvPr id="3" name="Subtitle 2"/>
          <p:cNvSpPr>
            <a:spLocks noGrp="1"/>
          </p:cNvSpPr>
          <p:nvPr>
            <p:ph type="subTitle" idx="1"/>
          </p:nvPr>
        </p:nvSpPr>
        <p:spPr>
          <a:xfrm>
            <a:off x="0" y="3276600"/>
            <a:ext cx="9144000" cy="838200"/>
          </a:xfrm>
        </p:spPr>
        <p:txBody>
          <a:bodyPr/>
          <a:lstStyle>
            <a:lvl1pPr marL="0" indent="0" algn="ctr">
              <a:buNone/>
              <a:defRPr sz="2600" b="1">
                <a:latin typeface="+mj-lt"/>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Tree>
    <p:extLst>
      <p:ext uri="{BB962C8B-B14F-4D97-AF65-F5344CB8AC3E}">
        <p14:creationId xmlns:p14="http://schemas.microsoft.com/office/powerpoint/2010/main" val="34990058"/>
      </p:ext>
    </p:extLst>
  </p:cSld>
  <p:clrMapOvr>
    <a:masterClrMapping/>
  </p:clrMapOvr>
  <p:transition spd="med">
    <p:push/>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4" name="Picture 9">
            <a:extLst>
              <a:ext uri="{FF2B5EF4-FFF2-40B4-BE49-F238E27FC236}">
                <a16:creationId xmlns:a16="http://schemas.microsoft.com/office/drawing/2014/main" id="{854D12DD-FC34-4FA7-A98F-68911E3E627B}"/>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63" y="957263"/>
            <a:ext cx="8905875" cy="7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a:xfrm>
            <a:off x="228600" y="152400"/>
            <a:ext cx="7086600" cy="715962"/>
          </a:xfrm>
        </p:spPr>
        <p:txBody>
          <a:bodyPr/>
          <a:lstStyle>
            <a:lvl1pPr>
              <a:defRPr sz="2700" b="1"/>
            </a:lvl1pPr>
          </a:lstStyle>
          <a:p>
            <a:r>
              <a:rPr lang="en-US"/>
              <a:t>Click to edit Master title style</a:t>
            </a:r>
            <a:endParaRPr lang="en-US" dirty="0"/>
          </a:p>
        </p:txBody>
      </p:sp>
      <p:sp>
        <p:nvSpPr>
          <p:cNvPr id="3" name="Content Placeholder 2"/>
          <p:cNvSpPr>
            <a:spLocks noGrp="1"/>
          </p:cNvSpPr>
          <p:nvPr>
            <p:ph idx="1"/>
          </p:nvPr>
        </p:nvSpPr>
        <p:spPr>
          <a:xfrm>
            <a:off x="228600" y="1066800"/>
            <a:ext cx="8686800" cy="5516563"/>
          </a:xfrm>
        </p:spPr>
        <p:txBody>
          <a:bodyPr/>
          <a:lstStyle>
            <a:lvl1pPr>
              <a:spcBef>
                <a:spcPts val="600"/>
              </a:spcBef>
              <a:spcAft>
                <a:spcPts val="300"/>
              </a:spcAft>
              <a:defRPr sz="2400"/>
            </a:lvl1pPr>
            <a:lvl2pPr>
              <a:spcBef>
                <a:spcPts val="600"/>
              </a:spcBef>
              <a:spcAft>
                <a:spcPts val="300"/>
              </a:spcAft>
              <a:defRPr sz="2000"/>
            </a:lvl2pPr>
            <a:lvl3pPr>
              <a:spcBef>
                <a:spcPts val="600"/>
              </a:spcBef>
              <a:spcAft>
                <a:spcPts val="300"/>
              </a:spcAft>
              <a:defRPr sz="2000"/>
            </a:lvl3pPr>
            <a:lvl4pPr>
              <a:spcBef>
                <a:spcPts val="600"/>
              </a:spcBef>
              <a:spcAft>
                <a:spcPts val="300"/>
              </a:spcAft>
              <a:defRPr sz="1800"/>
            </a:lvl4pPr>
            <a:lvl5pPr>
              <a:spcBef>
                <a:spcPts val="600"/>
              </a:spcBef>
              <a:spcAft>
                <a:spcPts val="300"/>
              </a:spcAft>
              <a:defRPr sz="18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198068121"/>
      </p:ext>
    </p:extLst>
  </p:cSld>
  <p:clrMapOvr>
    <a:masterClrMapping/>
  </p:clrMapOvr>
  <p:transition spd="med">
    <p:push/>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5" name="Picture 9">
            <a:extLst>
              <a:ext uri="{FF2B5EF4-FFF2-40B4-BE49-F238E27FC236}">
                <a16:creationId xmlns:a16="http://schemas.microsoft.com/office/drawing/2014/main" id="{33D047E2-87F1-46E3-A1AA-EE7D1561641E}"/>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63" y="957263"/>
            <a:ext cx="8905875" cy="7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421DCC91-D97C-4B0A-9DB4-0597C49A3169}"/>
              </a:ext>
            </a:extLst>
          </p:cNvPr>
          <p:cNvSpPr>
            <a:spLocks noGrp="1"/>
          </p:cNvSpPr>
          <p:nvPr>
            <p:ph type="title"/>
          </p:nvPr>
        </p:nvSpPr>
        <p:spPr>
          <a:xfrm>
            <a:off x="228600" y="187325"/>
            <a:ext cx="7086600" cy="715963"/>
          </a:xfrm>
        </p:spPr>
        <p:txBody>
          <a:bodyPr/>
          <a:lstStyle>
            <a:lvl1pPr>
              <a:defRPr lang="en-US" sz="2700" b="1" dirty="0" smtClean="0">
                <a:solidFill>
                  <a:schemeClr val="tx2"/>
                </a:solidFill>
                <a:latin typeface="+mj-lt"/>
                <a:ea typeface="ＭＳ Ｐゴシック" charset="0"/>
                <a:cs typeface="+mj-cs"/>
              </a:defRPr>
            </a:lvl1pPr>
          </a:lstStyle>
          <a:p>
            <a:r>
              <a:rPr lang="en-US"/>
              <a:t>Click to edit Master title style</a:t>
            </a:r>
            <a:endParaRPr lang="en-AU" dirty="0"/>
          </a:p>
        </p:txBody>
      </p:sp>
      <p:sp>
        <p:nvSpPr>
          <p:cNvPr id="3" name="Content Placeholder 2">
            <a:extLst>
              <a:ext uri="{FF2B5EF4-FFF2-40B4-BE49-F238E27FC236}">
                <a16:creationId xmlns:a16="http://schemas.microsoft.com/office/drawing/2014/main" id="{AEBBAEE3-BEE5-4012-8451-9033B80A2755}"/>
              </a:ext>
            </a:extLst>
          </p:cNvPr>
          <p:cNvSpPr>
            <a:spLocks noGrp="1"/>
          </p:cNvSpPr>
          <p:nvPr>
            <p:ph sz="half" idx="1"/>
          </p:nvPr>
        </p:nvSpPr>
        <p:spPr>
          <a:xfrm>
            <a:off x="381000" y="1371600"/>
            <a:ext cx="4114800" cy="5003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
        <p:nvSpPr>
          <p:cNvPr id="4" name="Content Placeholder 3">
            <a:extLst>
              <a:ext uri="{FF2B5EF4-FFF2-40B4-BE49-F238E27FC236}">
                <a16:creationId xmlns:a16="http://schemas.microsoft.com/office/drawing/2014/main" id="{1B8EE32F-8BF4-4D42-92FF-85BD6C709DA6}"/>
              </a:ext>
            </a:extLst>
          </p:cNvPr>
          <p:cNvSpPr>
            <a:spLocks noGrp="1"/>
          </p:cNvSpPr>
          <p:nvPr>
            <p:ph sz="half" idx="2"/>
          </p:nvPr>
        </p:nvSpPr>
        <p:spPr>
          <a:xfrm>
            <a:off x="4648200" y="1371600"/>
            <a:ext cx="4114800" cy="5003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AU" dirty="0"/>
          </a:p>
        </p:txBody>
      </p:sp>
    </p:spTree>
    <p:extLst>
      <p:ext uri="{BB962C8B-B14F-4D97-AF65-F5344CB8AC3E}">
        <p14:creationId xmlns:p14="http://schemas.microsoft.com/office/powerpoint/2010/main" val="2032554269"/>
      </p:ext>
    </p:extLst>
  </p:cSld>
  <p:clrMapOvr>
    <a:masterClrMapping/>
  </p:clrMapOvr>
  <p:transition spd="med">
    <p:push/>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3" name="Picture 9">
            <a:extLst>
              <a:ext uri="{FF2B5EF4-FFF2-40B4-BE49-F238E27FC236}">
                <a16:creationId xmlns:a16="http://schemas.microsoft.com/office/drawing/2014/main" id="{620795B8-5150-40EA-B699-8EC53A9E5EFC}"/>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9063" y="957263"/>
            <a:ext cx="8905875" cy="73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a:extLst>
              <a:ext uri="{FF2B5EF4-FFF2-40B4-BE49-F238E27FC236}">
                <a16:creationId xmlns:a16="http://schemas.microsoft.com/office/drawing/2014/main" id="{6796CAF8-4419-4072-A8E4-7938F484079D}"/>
              </a:ext>
            </a:extLst>
          </p:cNvPr>
          <p:cNvSpPr>
            <a:spLocks noGrp="1"/>
          </p:cNvSpPr>
          <p:nvPr>
            <p:ph type="title"/>
          </p:nvPr>
        </p:nvSpPr>
        <p:spPr>
          <a:xfrm>
            <a:off x="304800" y="198437"/>
            <a:ext cx="7086600" cy="715963"/>
          </a:xfrm>
        </p:spPr>
        <p:txBody>
          <a:bodyPr/>
          <a:lstStyle/>
          <a:p>
            <a:r>
              <a:rPr lang="en-US"/>
              <a:t>Click to edit Master title style</a:t>
            </a:r>
            <a:endParaRPr lang="en-AU"/>
          </a:p>
        </p:txBody>
      </p:sp>
    </p:spTree>
    <p:extLst>
      <p:ext uri="{BB962C8B-B14F-4D97-AF65-F5344CB8AC3E}">
        <p14:creationId xmlns:p14="http://schemas.microsoft.com/office/powerpoint/2010/main" val="4106533242"/>
      </p:ext>
    </p:extLst>
  </p:cSld>
  <p:clrMapOvr>
    <a:masterClrMapping/>
  </p:clrMapOvr>
  <p:transition spd="med">
    <p:push/>
  </p:transition>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E9C024D0-4B57-403F-85A4-951F6075046D}"/>
              </a:ext>
            </a:extLst>
          </p:cNvPr>
          <p:cNvSpPr>
            <a:spLocks noGrp="1" noChangeArrowheads="1"/>
          </p:cNvSpPr>
          <p:nvPr>
            <p:ph type="title"/>
          </p:nvPr>
        </p:nvSpPr>
        <p:spPr bwMode="auto">
          <a:xfrm>
            <a:off x="228600" y="187325"/>
            <a:ext cx="7086600" cy="71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Heading</a:t>
            </a:r>
          </a:p>
        </p:txBody>
      </p:sp>
      <p:sp>
        <p:nvSpPr>
          <p:cNvPr id="1027" name="Rectangle 3">
            <a:extLst>
              <a:ext uri="{FF2B5EF4-FFF2-40B4-BE49-F238E27FC236}">
                <a16:creationId xmlns:a16="http://schemas.microsoft.com/office/drawing/2014/main" id="{B66375EE-2288-4EB2-8716-20EF7F086629}"/>
              </a:ext>
            </a:extLst>
          </p:cNvPr>
          <p:cNvSpPr>
            <a:spLocks noGrp="1" noChangeArrowheads="1"/>
          </p:cNvSpPr>
          <p:nvPr>
            <p:ph type="body" idx="1"/>
          </p:nvPr>
        </p:nvSpPr>
        <p:spPr bwMode="auto">
          <a:xfrm>
            <a:off x="228600" y="1066800"/>
            <a:ext cx="8686800" cy="5516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6" name="Rectangle 7">
            <a:extLst>
              <a:ext uri="{FF2B5EF4-FFF2-40B4-BE49-F238E27FC236}">
                <a16:creationId xmlns:a16="http://schemas.microsoft.com/office/drawing/2014/main" id="{CDC83AA7-010F-4407-B555-18DDBF1403BF}"/>
              </a:ext>
            </a:extLst>
          </p:cNvPr>
          <p:cNvSpPr txBox="1">
            <a:spLocks noChangeArrowheads="1"/>
          </p:cNvSpPr>
          <p:nvPr userDrawn="1"/>
        </p:nvSpPr>
        <p:spPr bwMode="auto">
          <a:xfrm>
            <a:off x="0" y="6600825"/>
            <a:ext cx="1371600" cy="228600"/>
          </a:xfrm>
          <a:prstGeom prst="rect">
            <a:avLst/>
          </a:prstGeom>
          <a:noFill/>
          <a:ln w="9525">
            <a:noFill/>
            <a:miter lim="800000"/>
            <a:headEnd/>
            <a:tailEnd/>
          </a:ln>
          <a:effectLst/>
        </p:spPr>
        <p:txBody>
          <a:bodyPr/>
          <a:lstStyle>
            <a:lvl1pPr algn="l">
              <a:defRPr sz="1100">
                <a:latin typeface="Arial" pitchFamily="34" charset="0"/>
              </a:defRPr>
            </a:lvl1pPr>
          </a:lstStyle>
          <a:p>
            <a:pPr eaLnBrk="1" hangingPunct="1">
              <a:defRPr/>
            </a:pPr>
            <a:r>
              <a:rPr lang="en-US" b="1" dirty="0"/>
              <a:t>  CSE487 </a:t>
            </a:r>
          </a:p>
        </p:txBody>
      </p:sp>
      <p:sp>
        <p:nvSpPr>
          <p:cNvPr id="8" name="Rectangle 7">
            <a:extLst>
              <a:ext uri="{FF2B5EF4-FFF2-40B4-BE49-F238E27FC236}">
                <a16:creationId xmlns:a16="http://schemas.microsoft.com/office/drawing/2014/main" id="{833F5DC1-3366-429A-8F51-422DFDA3D84B}"/>
              </a:ext>
            </a:extLst>
          </p:cNvPr>
          <p:cNvSpPr txBox="1">
            <a:spLocks noChangeArrowheads="1"/>
          </p:cNvSpPr>
          <p:nvPr/>
        </p:nvSpPr>
        <p:spPr bwMode="auto">
          <a:xfrm>
            <a:off x="8534400" y="6596063"/>
            <a:ext cx="457200" cy="228600"/>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0"/>
              </a:spcBef>
              <a:spcAft>
                <a:spcPct val="0"/>
              </a:spcAft>
              <a:defRPr>
                <a:solidFill>
                  <a:schemeClr val="tx1"/>
                </a:solidFill>
                <a:latin typeface="Arial" panose="020B0604020202020204" pitchFamily="34" charset="0"/>
                <a:ea typeface="ＭＳ Ｐゴシック" panose="020B0600070205080204" pitchFamily="34" charset="-128"/>
              </a:defRPr>
            </a:lvl9pPr>
          </a:lstStyle>
          <a:p>
            <a:pPr eaLnBrk="1" hangingPunct="1">
              <a:defRPr/>
            </a:pPr>
            <a:fld id="{63C8190F-C28E-4292-AEB0-27B62F240947}" type="slidenum">
              <a:rPr lang="en-AU" altLang="en-US" sz="1100" b="1" smtClean="0">
                <a:solidFill>
                  <a:srgbClr val="595959"/>
                </a:solidFill>
                <a:cs typeface="Calibri" panose="020F0502020204030204" pitchFamily="34" charset="0"/>
              </a:rPr>
              <a:pPr eaLnBrk="1" hangingPunct="1">
                <a:defRPr/>
              </a:pPr>
              <a:t>‹#›</a:t>
            </a:fld>
            <a:endParaRPr lang="en-AU" altLang="en-US" sz="1100" b="1" dirty="0">
              <a:solidFill>
                <a:srgbClr val="595959"/>
              </a:solidFill>
              <a:cs typeface="Calibri" panose="020F0502020204030204" pitchFamily="34" charset="0"/>
            </a:endParaRPr>
          </a:p>
        </p:txBody>
      </p:sp>
      <p:sp>
        <p:nvSpPr>
          <p:cNvPr id="9" name="Rectangle 7">
            <a:extLst>
              <a:ext uri="{FF2B5EF4-FFF2-40B4-BE49-F238E27FC236}">
                <a16:creationId xmlns:a16="http://schemas.microsoft.com/office/drawing/2014/main" id="{EAEB58FE-FD7A-4536-A96C-466467E2F78D}"/>
              </a:ext>
            </a:extLst>
          </p:cNvPr>
          <p:cNvSpPr txBox="1">
            <a:spLocks noChangeArrowheads="1"/>
          </p:cNvSpPr>
          <p:nvPr/>
        </p:nvSpPr>
        <p:spPr bwMode="auto">
          <a:xfrm>
            <a:off x="2438400" y="6583364"/>
            <a:ext cx="4876800" cy="228600"/>
          </a:xfrm>
          <a:prstGeom prst="rect">
            <a:avLst/>
          </a:prstGeom>
          <a:noFill/>
          <a:ln w="9525">
            <a:noFill/>
            <a:miter lim="800000"/>
            <a:headEnd/>
            <a:tailEnd/>
          </a:ln>
          <a:effectLst/>
        </p:spPr>
        <p:txBody>
          <a:bodyPr/>
          <a:lstStyle>
            <a:lvl1pPr algn="l">
              <a:defRPr sz="1100">
                <a:latin typeface="Arial" pitchFamily="34" charset="0"/>
              </a:defRPr>
            </a:lvl1pPr>
          </a:lstStyle>
          <a:p>
            <a:pPr eaLnBrk="1" hangingPunct="1">
              <a:defRPr/>
            </a:pPr>
            <a:r>
              <a:rPr lang="en-US" i="1" dirty="0">
                <a:solidFill>
                  <a:schemeClr val="tx1">
                    <a:lumMod val="75000"/>
                    <a:lumOff val="25000"/>
                  </a:schemeClr>
                </a:solidFill>
                <a:latin typeface="Times New Roman" pitchFamily="18" charset="0"/>
                <a:cs typeface="Times New Roman" pitchFamily="18" charset="0"/>
              </a:rPr>
              <a:t>Copyright © Dr Md Hasanul Ferdaus, Assistant Professor, East West University</a:t>
            </a:r>
          </a:p>
        </p:txBody>
      </p:sp>
      <p:sp>
        <p:nvSpPr>
          <p:cNvPr id="10" name="Rectangle 7">
            <a:extLst>
              <a:ext uri="{FF2B5EF4-FFF2-40B4-BE49-F238E27FC236}">
                <a16:creationId xmlns:a16="http://schemas.microsoft.com/office/drawing/2014/main" id="{26B64AE4-BF99-4716-A3CC-ECCB2D2B6B54}"/>
              </a:ext>
            </a:extLst>
          </p:cNvPr>
          <p:cNvSpPr txBox="1">
            <a:spLocks noChangeArrowheads="1"/>
          </p:cNvSpPr>
          <p:nvPr/>
        </p:nvSpPr>
        <p:spPr bwMode="auto">
          <a:xfrm>
            <a:off x="990600" y="6604000"/>
            <a:ext cx="1371600" cy="228600"/>
          </a:xfrm>
          <a:prstGeom prst="rect">
            <a:avLst/>
          </a:prstGeom>
          <a:noFill/>
          <a:ln w="9525">
            <a:noFill/>
            <a:miter lim="800000"/>
            <a:headEnd/>
            <a:tailEnd/>
          </a:ln>
          <a:effectLst/>
        </p:spPr>
        <p:txBody>
          <a:bodyPr/>
          <a:lstStyle>
            <a:lvl1pPr algn="l">
              <a:defRPr sz="1100">
                <a:latin typeface="Arial" pitchFamily="34" charset="0"/>
              </a:defRPr>
            </a:lvl1pPr>
          </a:lstStyle>
          <a:p>
            <a:pPr eaLnBrk="1" hangingPunct="1">
              <a:defRPr/>
            </a:pPr>
            <a:endParaRPr lang="en-US" dirty="0"/>
          </a:p>
        </p:txBody>
      </p:sp>
    </p:spTree>
    <p:extLst>
      <p:ext uri="{BB962C8B-B14F-4D97-AF65-F5344CB8AC3E}">
        <p14:creationId xmlns:p14="http://schemas.microsoft.com/office/powerpoint/2010/main" val="1177504046"/>
      </p:ext>
    </p:extLst>
  </p:cSld>
  <p:clrMap bg1="lt1" tx1="dk1" bg2="lt2" tx2="dk2" accent1="accent1" accent2="accent2" accent3="accent3" accent4="accent4" accent5="accent5" accent6="accent6" hlink="hlink" folHlink="folHlink"/>
  <p:sldLayoutIdLst>
    <p:sldLayoutId id="2147484173" r:id="rId1"/>
    <p:sldLayoutId id="2147484174" r:id="rId2"/>
    <p:sldLayoutId id="2147484175" r:id="rId3"/>
    <p:sldLayoutId id="2147484176" r:id="rId4"/>
  </p:sldLayoutIdLst>
  <p:transition spd="med">
    <p:push/>
  </p:transition>
  <p:hf sldNum="0" hdr="0" ftr="0" dt="0"/>
  <p:txStyles>
    <p:titleStyle>
      <a:lvl1pPr algn="l" rtl="0" eaLnBrk="1" fontAlgn="base" hangingPunct="1">
        <a:spcBef>
          <a:spcPct val="0"/>
        </a:spcBef>
        <a:spcAft>
          <a:spcPct val="0"/>
        </a:spcAft>
        <a:defRPr sz="2700" b="1">
          <a:solidFill>
            <a:schemeClr val="tx2"/>
          </a:solidFill>
          <a:latin typeface="+mj-lt"/>
          <a:ea typeface="ＭＳ Ｐゴシック" charset="0"/>
          <a:cs typeface="+mj-cs"/>
        </a:defRPr>
      </a:lvl1pPr>
      <a:lvl2pPr algn="l" rtl="0" eaLnBrk="1" fontAlgn="base" hangingPunct="1">
        <a:spcBef>
          <a:spcPct val="0"/>
        </a:spcBef>
        <a:spcAft>
          <a:spcPct val="0"/>
        </a:spcAft>
        <a:defRPr sz="2700" b="1">
          <a:solidFill>
            <a:schemeClr val="tx2"/>
          </a:solidFill>
          <a:latin typeface="Arial" charset="0"/>
          <a:ea typeface="ＭＳ Ｐゴシック" charset="0"/>
          <a:cs typeface="Arial" charset="0"/>
        </a:defRPr>
      </a:lvl2pPr>
      <a:lvl3pPr algn="l" rtl="0" eaLnBrk="1" fontAlgn="base" hangingPunct="1">
        <a:spcBef>
          <a:spcPct val="0"/>
        </a:spcBef>
        <a:spcAft>
          <a:spcPct val="0"/>
        </a:spcAft>
        <a:defRPr sz="2700" b="1">
          <a:solidFill>
            <a:schemeClr val="tx2"/>
          </a:solidFill>
          <a:latin typeface="Arial" charset="0"/>
          <a:ea typeface="ＭＳ Ｐゴシック" charset="0"/>
          <a:cs typeface="Arial" charset="0"/>
        </a:defRPr>
      </a:lvl3pPr>
      <a:lvl4pPr algn="l" rtl="0" eaLnBrk="1" fontAlgn="base" hangingPunct="1">
        <a:spcBef>
          <a:spcPct val="0"/>
        </a:spcBef>
        <a:spcAft>
          <a:spcPct val="0"/>
        </a:spcAft>
        <a:defRPr sz="2700" b="1">
          <a:solidFill>
            <a:schemeClr val="tx2"/>
          </a:solidFill>
          <a:latin typeface="Arial" charset="0"/>
          <a:ea typeface="ＭＳ Ｐゴシック" charset="0"/>
          <a:cs typeface="Arial" charset="0"/>
        </a:defRPr>
      </a:lvl4pPr>
      <a:lvl5pPr algn="l" rtl="0" eaLnBrk="1" fontAlgn="base" hangingPunct="1">
        <a:spcBef>
          <a:spcPct val="0"/>
        </a:spcBef>
        <a:spcAft>
          <a:spcPct val="0"/>
        </a:spcAft>
        <a:defRPr sz="2700" b="1">
          <a:solidFill>
            <a:schemeClr val="tx2"/>
          </a:solidFill>
          <a:latin typeface="Arial" charset="0"/>
          <a:ea typeface="ＭＳ Ｐゴシック" charset="0"/>
          <a:cs typeface="Arial" charset="0"/>
        </a:defRPr>
      </a:lvl5pPr>
      <a:lvl6pPr marL="457200" algn="ctr" rtl="0" eaLnBrk="1" fontAlgn="base" hangingPunct="1">
        <a:spcBef>
          <a:spcPct val="0"/>
        </a:spcBef>
        <a:spcAft>
          <a:spcPct val="0"/>
        </a:spcAft>
        <a:defRPr sz="4400">
          <a:solidFill>
            <a:schemeClr val="tx2"/>
          </a:solidFill>
          <a:latin typeface="Arial" charset="0"/>
          <a:ea typeface="Arial" charset="0"/>
          <a:cs typeface="Arial" charset="0"/>
        </a:defRPr>
      </a:lvl6pPr>
      <a:lvl7pPr marL="914400" algn="ctr" rtl="0" eaLnBrk="1" fontAlgn="base" hangingPunct="1">
        <a:spcBef>
          <a:spcPct val="0"/>
        </a:spcBef>
        <a:spcAft>
          <a:spcPct val="0"/>
        </a:spcAft>
        <a:defRPr sz="4400">
          <a:solidFill>
            <a:schemeClr val="tx2"/>
          </a:solidFill>
          <a:latin typeface="Arial" charset="0"/>
          <a:ea typeface="Arial" charset="0"/>
          <a:cs typeface="Arial" charset="0"/>
        </a:defRPr>
      </a:lvl7pPr>
      <a:lvl8pPr marL="1371600" algn="ctr" rtl="0" eaLnBrk="1" fontAlgn="base" hangingPunct="1">
        <a:spcBef>
          <a:spcPct val="0"/>
        </a:spcBef>
        <a:spcAft>
          <a:spcPct val="0"/>
        </a:spcAft>
        <a:defRPr sz="4400">
          <a:solidFill>
            <a:schemeClr val="tx2"/>
          </a:solidFill>
          <a:latin typeface="Arial" charset="0"/>
          <a:ea typeface="Arial" charset="0"/>
          <a:cs typeface="Arial" charset="0"/>
        </a:defRPr>
      </a:lvl8pPr>
      <a:lvl9pPr marL="1828800" algn="ctr" rtl="0" eaLnBrk="1" fontAlgn="base" hangingPunct="1">
        <a:spcBef>
          <a:spcPct val="0"/>
        </a:spcBef>
        <a:spcAft>
          <a:spcPct val="0"/>
        </a:spcAft>
        <a:defRPr sz="4400">
          <a:solidFill>
            <a:schemeClr val="tx2"/>
          </a:solidFill>
          <a:latin typeface="Arial" charset="0"/>
          <a:ea typeface="Arial" charset="0"/>
          <a:cs typeface="Arial" charset="0"/>
        </a:defRPr>
      </a:lvl9pPr>
    </p:titleStyle>
    <p:bodyStyle>
      <a:lvl1pPr marL="342900" indent="-342900" algn="l" rtl="0" eaLnBrk="1" fontAlgn="base" hangingPunct="1">
        <a:spcBef>
          <a:spcPct val="20000"/>
        </a:spcBef>
        <a:spcAft>
          <a:spcPct val="0"/>
        </a:spcAft>
        <a:buChar char="•"/>
        <a:defRPr sz="2400">
          <a:solidFill>
            <a:schemeClr val="tx1"/>
          </a:solidFill>
          <a:latin typeface="+mn-lt"/>
          <a:ea typeface="ＭＳ Ｐゴシック" charset="0"/>
          <a:cs typeface="+mn-cs"/>
        </a:defRPr>
      </a:lvl1pPr>
      <a:lvl2pPr marL="742950" indent="-285750" algn="l" rtl="0" eaLnBrk="1" fontAlgn="base" hangingPunct="1">
        <a:spcBef>
          <a:spcPct val="20000"/>
        </a:spcBef>
        <a:spcAft>
          <a:spcPct val="0"/>
        </a:spcAft>
        <a:buChar char="–"/>
        <a:defRPr sz="20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000">
          <a:solidFill>
            <a:schemeClr val="tx1"/>
          </a:solidFill>
          <a:latin typeface="+mn-lt"/>
          <a:ea typeface="+mn-ea"/>
          <a:cs typeface="+mn-cs"/>
        </a:defRPr>
      </a:lvl3pPr>
      <a:lvl4pPr marL="1600200" indent="-228600" algn="l" rtl="0" eaLnBrk="1" fontAlgn="base" hangingPunct="1">
        <a:spcBef>
          <a:spcPct val="20000"/>
        </a:spcBef>
        <a:spcAft>
          <a:spcPct val="0"/>
        </a:spcAft>
        <a:buChar char="–"/>
        <a:defRPr>
          <a:solidFill>
            <a:schemeClr val="tx1"/>
          </a:solidFill>
          <a:latin typeface="+mn-lt"/>
          <a:ea typeface="+mn-ea"/>
          <a:cs typeface="+mn-cs"/>
        </a:defRPr>
      </a:lvl4pPr>
      <a:lvl5pPr marL="2057400" indent="-228600" algn="l" rtl="0" eaLnBrk="1" fontAlgn="base" hangingPunct="1">
        <a:spcBef>
          <a:spcPct val="20000"/>
        </a:spcBef>
        <a:spcAft>
          <a:spcPct val="0"/>
        </a:spcAft>
        <a:buChar char="»"/>
        <a:defRPr>
          <a:solidFill>
            <a:schemeClr val="tx1"/>
          </a:solidFill>
          <a:latin typeface="+mn-lt"/>
          <a:ea typeface="+mn-ea"/>
          <a:cs typeface="+mn-cs"/>
        </a:defRPr>
      </a:lvl5pPr>
      <a:lvl6pPr marL="2514600" indent="-228600" algn="l" rtl="0" eaLnBrk="1" fontAlgn="base" hangingPunct="1">
        <a:spcBef>
          <a:spcPct val="20000"/>
        </a:spcBef>
        <a:spcAft>
          <a:spcPct val="0"/>
        </a:spcAft>
        <a:buChar char="»"/>
        <a:defRPr sz="2000">
          <a:solidFill>
            <a:schemeClr val="tx1"/>
          </a:solidFill>
          <a:latin typeface="+mn-lt"/>
          <a:ea typeface="+mn-ea"/>
          <a:cs typeface="+mn-cs"/>
        </a:defRPr>
      </a:lvl6pPr>
      <a:lvl7pPr marL="2971800" indent="-228600" algn="l" rtl="0" eaLnBrk="1" fontAlgn="base" hangingPunct="1">
        <a:spcBef>
          <a:spcPct val="20000"/>
        </a:spcBef>
        <a:spcAft>
          <a:spcPct val="0"/>
        </a:spcAft>
        <a:buChar char="»"/>
        <a:defRPr sz="2000">
          <a:solidFill>
            <a:schemeClr val="tx1"/>
          </a:solidFill>
          <a:latin typeface="+mn-lt"/>
          <a:ea typeface="+mn-ea"/>
          <a:cs typeface="+mn-cs"/>
        </a:defRPr>
      </a:lvl7pPr>
      <a:lvl8pPr marL="3429000" indent="-228600" algn="l" rtl="0" eaLnBrk="1" fontAlgn="base" hangingPunct="1">
        <a:spcBef>
          <a:spcPct val="20000"/>
        </a:spcBef>
        <a:spcAft>
          <a:spcPct val="0"/>
        </a:spcAft>
        <a:buChar char="»"/>
        <a:defRPr sz="2000">
          <a:solidFill>
            <a:schemeClr val="tx1"/>
          </a:solidFill>
          <a:latin typeface="+mn-lt"/>
          <a:ea typeface="+mn-ea"/>
          <a:cs typeface="+mn-cs"/>
        </a:defRPr>
      </a:lvl8pPr>
      <a:lvl9pPr marL="3886200" indent="-228600" algn="l" rtl="0" eaLnBrk="1" fontAlgn="base" hangingPunct="1">
        <a:spcBef>
          <a:spcPct val="20000"/>
        </a:spcBef>
        <a:spcAft>
          <a:spcPct val="0"/>
        </a:spcAft>
        <a:buChar char="»"/>
        <a:defRPr sz="20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ctrTitle"/>
          </p:nvPr>
        </p:nvSpPr>
        <p:spPr>
          <a:xfrm>
            <a:off x="25400" y="2362200"/>
            <a:ext cx="9144000" cy="1828800"/>
          </a:xfrm>
        </p:spPr>
        <p:txBody>
          <a:bodyPr/>
          <a:lstStyle/>
          <a:p>
            <a:r>
              <a:rPr lang="en-US" sz="3200" dirty="0"/>
              <a:t>Children Online Privacy Protection Act (COPPA)</a:t>
            </a:r>
            <a:endParaRPr lang="en-AU" altLang="en-US" dirty="0">
              <a:ea typeface="ＭＳ Ｐゴシック" panose="020B0600070205080204" pitchFamily="34" charset="-128"/>
            </a:endParaRPr>
          </a:p>
        </p:txBody>
      </p:sp>
    </p:spTree>
  </p:cSld>
  <p:clrMapOvr>
    <a:masterClrMapping/>
  </p:clrMapOvr>
  <p:transition spd="slow">
    <p:cove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152400"/>
            <a:ext cx="8686800" cy="715962"/>
          </a:xfrm>
        </p:spPr>
        <p:txBody>
          <a:bodyPr/>
          <a:lstStyle/>
          <a:p>
            <a:r>
              <a:rPr lang="en-US" sz="2800" dirty="0"/>
              <a:t>Children Online Privacy Protection Act (COPPA)</a:t>
            </a:r>
            <a:endParaRPr lang="en-AU" sz="2800" dirty="0"/>
          </a:p>
        </p:txBody>
      </p:sp>
      <p:sp>
        <p:nvSpPr>
          <p:cNvPr id="3" name="Content Placeholder 2">
            <a:extLst>
              <a:ext uri="{FF2B5EF4-FFF2-40B4-BE49-F238E27FC236}">
                <a16:creationId xmlns:a16="http://schemas.microsoft.com/office/drawing/2014/main" id="{5DA624FD-261E-71AB-D907-BC57D883E149}"/>
              </a:ext>
            </a:extLst>
          </p:cNvPr>
          <p:cNvSpPr>
            <a:spLocks noGrp="1"/>
          </p:cNvSpPr>
          <p:nvPr>
            <p:ph idx="1"/>
          </p:nvPr>
        </p:nvSpPr>
        <p:spPr>
          <a:xfrm>
            <a:off x="457200" y="1219200"/>
            <a:ext cx="8229600" cy="5257800"/>
          </a:xfrm>
        </p:spPr>
        <p:txBody>
          <a:bodyPr>
            <a:normAutofit/>
          </a:bodyPr>
          <a:lstStyle/>
          <a:p>
            <a:r>
              <a:rPr lang="en-US" dirty="0">
                <a:latin typeface="+mj-lt"/>
              </a:rPr>
              <a:t>A United States federal privacy law, enacted in 1998.</a:t>
            </a:r>
          </a:p>
          <a:p>
            <a:r>
              <a:rPr lang="en-US" dirty="0">
                <a:latin typeface="+mj-lt"/>
              </a:rPr>
              <a:t>It applies to online collection of personal information by persons or entities under U.S. jurisdiction about children under 13 years of age, including children outside the U.S. if the website or service is U.S.-based.</a:t>
            </a:r>
          </a:p>
          <a:p>
            <a:r>
              <a:rPr lang="en-US" b="0" i="0" dirty="0">
                <a:effectLst/>
                <a:latin typeface="+mj-lt"/>
              </a:rPr>
              <a:t>It requires website and online service operators to obtain parental or guardian consent for the collection of that personal information.</a:t>
            </a:r>
          </a:p>
          <a:p>
            <a:endParaRPr lang="en-US" dirty="0"/>
          </a:p>
          <a:p>
            <a:endParaRPr lang="en-US" dirty="0"/>
          </a:p>
        </p:txBody>
      </p:sp>
    </p:spTree>
    <p:extLst>
      <p:ext uri="{BB962C8B-B14F-4D97-AF65-F5344CB8AC3E}">
        <p14:creationId xmlns:p14="http://schemas.microsoft.com/office/powerpoint/2010/main" val="2742222467"/>
      </p:ext>
    </p:extLst>
  </p:cSld>
  <p:clrMapOvr>
    <a:masterClrMapping/>
  </p:clrMapOvr>
  <p:transition spd="med">
    <p:push/>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132080"/>
            <a:ext cx="8686800" cy="715962"/>
          </a:xfrm>
        </p:spPr>
        <p:txBody>
          <a:bodyPr/>
          <a:lstStyle/>
          <a:p>
            <a:r>
              <a:rPr lang="en-US" sz="2800" dirty="0"/>
              <a:t>To what organizations does the COPPA apply?</a:t>
            </a:r>
            <a:endParaRPr lang="en-AU" sz="2800" dirty="0"/>
          </a:p>
        </p:txBody>
      </p:sp>
      <p:sp>
        <p:nvSpPr>
          <p:cNvPr id="3" name="Content Placeholder 2">
            <a:extLst>
              <a:ext uri="{FF2B5EF4-FFF2-40B4-BE49-F238E27FC236}">
                <a16:creationId xmlns:a16="http://schemas.microsoft.com/office/drawing/2014/main" id="{5DA624FD-261E-71AB-D907-BC57D883E149}"/>
              </a:ext>
            </a:extLst>
          </p:cNvPr>
          <p:cNvSpPr>
            <a:spLocks noGrp="1"/>
          </p:cNvSpPr>
          <p:nvPr>
            <p:ph idx="1"/>
          </p:nvPr>
        </p:nvSpPr>
        <p:spPr>
          <a:xfrm>
            <a:off x="457200" y="1066800"/>
            <a:ext cx="8229600" cy="5410200"/>
          </a:xfrm>
        </p:spPr>
        <p:txBody>
          <a:bodyPr>
            <a:normAutofit fontScale="92500" lnSpcReduction="10000"/>
          </a:bodyPr>
          <a:lstStyle/>
          <a:p>
            <a:r>
              <a:rPr lang="en-US" dirty="0"/>
              <a:t>Organizations that knowingly collect the personal information of children under age 13 online.</a:t>
            </a:r>
          </a:p>
          <a:p>
            <a:r>
              <a:rPr lang="en-US" dirty="0"/>
              <a:t>However, because websites and social platforms are ecosystems, not silos, the law goes into more detail and applies to organizations that:</a:t>
            </a:r>
          </a:p>
          <a:p>
            <a:pPr marL="857250" lvl="1" indent="-457200">
              <a:buFont typeface="+mj-lt"/>
              <a:buAutoNum type="arabicPeriod"/>
            </a:pPr>
            <a:r>
              <a:rPr lang="en-US" sz="2400" dirty="0"/>
              <a:t>Knowingly collect children’s personal information from users of another website or online service directed at children.</a:t>
            </a:r>
          </a:p>
          <a:p>
            <a:pPr marL="857250" lvl="1" indent="-457200">
              <a:buFont typeface="+mj-lt"/>
              <a:buAutoNum type="arabicPeriod"/>
            </a:pPr>
            <a:r>
              <a:rPr lang="en-US" sz="2400" dirty="0"/>
              <a:t>Knowingly collect children’s personal information even though the website or online service is directed at a general audience.</a:t>
            </a:r>
          </a:p>
          <a:p>
            <a:pPr marL="857250" lvl="1" indent="-457200">
              <a:buFont typeface="+mj-lt"/>
              <a:buAutoNum type="arabicPeriod"/>
            </a:pPr>
            <a:r>
              <a:rPr lang="en-US" sz="2400" dirty="0"/>
              <a:t>Run supplementary services with their website, app, or other service (e.g., ad network) and know that the supplementary services collect personal information from children under 13.</a:t>
            </a:r>
            <a:endParaRPr lang="en-US" dirty="0"/>
          </a:p>
          <a:p>
            <a:endParaRPr lang="en-US" dirty="0"/>
          </a:p>
          <a:p>
            <a:endParaRPr lang="en-US" dirty="0"/>
          </a:p>
        </p:txBody>
      </p:sp>
    </p:spTree>
    <p:extLst>
      <p:ext uri="{BB962C8B-B14F-4D97-AF65-F5344CB8AC3E}">
        <p14:creationId xmlns:p14="http://schemas.microsoft.com/office/powerpoint/2010/main" val="3800926944"/>
      </p:ext>
    </p:extLst>
  </p:cSld>
  <p:clrMapOvr>
    <a:masterClrMapping/>
  </p:clrMapOvr>
  <p:transition spd="med">
    <p:push/>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457200" y="132080"/>
            <a:ext cx="8686800" cy="715962"/>
          </a:xfrm>
        </p:spPr>
        <p:txBody>
          <a:bodyPr/>
          <a:lstStyle/>
          <a:p>
            <a:r>
              <a:rPr lang="en-US" sz="2800" dirty="0"/>
              <a:t>Definition of Personal information under COPPA</a:t>
            </a:r>
            <a:endParaRPr lang="en-AU" sz="2800" dirty="0"/>
          </a:p>
        </p:txBody>
      </p:sp>
      <p:sp>
        <p:nvSpPr>
          <p:cNvPr id="3" name="Content Placeholder 2">
            <a:extLst>
              <a:ext uri="{FF2B5EF4-FFF2-40B4-BE49-F238E27FC236}">
                <a16:creationId xmlns:a16="http://schemas.microsoft.com/office/drawing/2014/main" id="{5DA624FD-261E-71AB-D907-BC57D883E149}"/>
              </a:ext>
            </a:extLst>
          </p:cNvPr>
          <p:cNvSpPr>
            <a:spLocks noGrp="1"/>
          </p:cNvSpPr>
          <p:nvPr>
            <p:ph idx="1"/>
          </p:nvPr>
        </p:nvSpPr>
        <p:spPr>
          <a:xfrm>
            <a:off x="457200" y="990600"/>
            <a:ext cx="8229600" cy="5791200"/>
          </a:xfrm>
        </p:spPr>
        <p:txBody>
          <a:bodyPr>
            <a:normAutofit/>
          </a:bodyPr>
          <a:lstStyle/>
          <a:p>
            <a:r>
              <a:rPr lang="en-US" sz="1800" dirty="0"/>
              <a:t>First and last name.</a:t>
            </a:r>
          </a:p>
          <a:p>
            <a:r>
              <a:rPr lang="en-US" sz="1800" dirty="0"/>
              <a:t>Home or other physical address.</a:t>
            </a:r>
          </a:p>
          <a:p>
            <a:r>
              <a:rPr lang="en-US" sz="1800" dirty="0"/>
              <a:t>Online contact information.</a:t>
            </a:r>
          </a:p>
          <a:p>
            <a:r>
              <a:rPr lang="en-US" sz="1800" dirty="0"/>
              <a:t>Screen name or username where it functions the same as online contact information.</a:t>
            </a:r>
          </a:p>
          <a:p>
            <a:r>
              <a:rPr lang="en-US" sz="1800" dirty="0"/>
              <a:t>Telephone number.</a:t>
            </a:r>
          </a:p>
          <a:p>
            <a:r>
              <a:rPr lang="en-US" sz="1800" dirty="0"/>
              <a:t>Social Security Number (for U.S.).</a:t>
            </a:r>
          </a:p>
          <a:p>
            <a:r>
              <a:rPr lang="en-US" sz="1800" dirty="0"/>
              <a:t>A “persistent identifier” that can be used to recognize a user over time and across different websites or online services, including, but not limited to:</a:t>
            </a:r>
          </a:p>
          <a:p>
            <a:pPr lvl="1"/>
            <a:r>
              <a:rPr lang="en-US" sz="1800" dirty="0"/>
              <a:t>customer number held in a cookie, an Internet Protocol (IP) address, a processor or device serial number, or unique device identifier.</a:t>
            </a:r>
          </a:p>
          <a:p>
            <a:r>
              <a:rPr lang="en-US" sz="1800" dirty="0"/>
              <a:t>A photograph, video, or audio file containing the child’s image or voice.</a:t>
            </a:r>
          </a:p>
          <a:p>
            <a:r>
              <a:rPr lang="en-US" sz="1800" dirty="0"/>
              <a:t>Geolocation information sufficient to identify street name and name of a city or town.</a:t>
            </a:r>
          </a:p>
          <a:p>
            <a:r>
              <a:rPr lang="en-US" sz="1800" dirty="0"/>
              <a:t>Information concerning the child or the parents of that child that the operator collects online from the child and combines with an identifier.</a:t>
            </a:r>
          </a:p>
          <a:p>
            <a:endParaRPr lang="en-US" sz="1800" dirty="0"/>
          </a:p>
        </p:txBody>
      </p:sp>
    </p:spTree>
    <p:extLst>
      <p:ext uri="{BB962C8B-B14F-4D97-AF65-F5344CB8AC3E}">
        <p14:creationId xmlns:p14="http://schemas.microsoft.com/office/powerpoint/2010/main" val="3329504424"/>
      </p:ext>
    </p:extLst>
  </p:cSld>
  <p:clrMapOvr>
    <a:masterClrMapping/>
  </p:clrMapOvr>
  <p:transition spd="med">
    <p:push/>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04800" y="132080"/>
            <a:ext cx="8686800" cy="715962"/>
          </a:xfrm>
        </p:spPr>
        <p:txBody>
          <a:bodyPr/>
          <a:lstStyle/>
          <a:p>
            <a:r>
              <a:rPr lang="en-AU" sz="2800" dirty="0"/>
              <a:t>Elements of COPPA</a:t>
            </a:r>
          </a:p>
        </p:txBody>
      </p:sp>
      <p:sp>
        <p:nvSpPr>
          <p:cNvPr id="3" name="Content Placeholder 2">
            <a:extLst>
              <a:ext uri="{FF2B5EF4-FFF2-40B4-BE49-F238E27FC236}">
                <a16:creationId xmlns:a16="http://schemas.microsoft.com/office/drawing/2014/main" id="{5DA624FD-261E-71AB-D907-BC57D883E149}"/>
              </a:ext>
            </a:extLst>
          </p:cNvPr>
          <p:cNvSpPr>
            <a:spLocks noGrp="1"/>
          </p:cNvSpPr>
          <p:nvPr>
            <p:ph idx="1"/>
          </p:nvPr>
        </p:nvSpPr>
        <p:spPr>
          <a:xfrm>
            <a:off x="289560" y="838200"/>
            <a:ext cx="8229600" cy="5410200"/>
          </a:xfrm>
        </p:spPr>
        <p:txBody>
          <a:bodyPr>
            <a:normAutofit fontScale="92500" lnSpcReduction="10000"/>
          </a:bodyPr>
          <a:lstStyle/>
          <a:p>
            <a:pPr marL="0" indent="0">
              <a:buNone/>
            </a:pPr>
            <a:endParaRPr lang="en-US" sz="2400" b="1" dirty="0"/>
          </a:p>
          <a:p>
            <a:pPr marL="0" indent="0">
              <a:buNone/>
            </a:pPr>
            <a:r>
              <a:rPr lang="en-US" sz="2400" b="1" dirty="0"/>
              <a:t>What protections do children have under COPPA?</a:t>
            </a:r>
          </a:p>
          <a:p>
            <a:r>
              <a:rPr lang="en-US" sz="2400" dirty="0"/>
              <a:t>The personal information of children under 13 cannot be collected without verifiable parental consent if the data controller can reasonably know that the individual is a child and the personal information is identifiable.</a:t>
            </a:r>
          </a:p>
          <a:p>
            <a:r>
              <a:rPr lang="en-US" sz="2400" dirty="0"/>
              <a:t>Parents/guardians must be informed that they can revoke consent at any time.</a:t>
            </a:r>
          </a:p>
          <a:p>
            <a:pPr marL="0" indent="0">
              <a:buNone/>
            </a:pPr>
            <a:endParaRPr lang="en-US" sz="2400" dirty="0"/>
          </a:p>
          <a:p>
            <a:pPr marL="0" indent="0">
              <a:buNone/>
            </a:pPr>
            <a:r>
              <a:rPr lang="en-US" sz="2400" b="1" dirty="0"/>
              <a:t>Exceptions to consent requirements</a:t>
            </a:r>
          </a:p>
          <a:p>
            <a:r>
              <a:rPr lang="en-US" sz="2400" dirty="0"/>
              <a:t>The parent/guardian’s online contact information may be collected for the purpose of providing notification about the child’s participation on a site or service that does not collect personal information.</a:t>
            </a:r>
            <a:endParaRPr lang="en-US" sz="3200" dirty="0"/>
          </a:p>
        </p:txBody>
      </p:sp>
    </p:spTree>
    <p:extLst>
      <p:ext uri="{BB962C8B-B14F-4D97-AF65-F5344CB8AC3E}">
        <p14:creationId xmlns:p14="http://schemas.microsoft.com/office/powerpoint/2010/main" val="294412019"/>
      </p:ext>
    </p:extLst>
  </p:cSld>
  <p:clrMapOvr>
    <a:masterClrMapping/>
  </p:clrMapOvr>
  <p:transition spd="med">
    <p:push/>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04800" y="132080"/>
            <a:ext cx="8686800" cy="715962"/>
          </a:xfrm>
        </p:spPr>
        <p:txBody>
          <a:bodyPr/>
          <a:lstStyle/>
          <a:p>
            <a:r>
              <a:rPr lang="en-AU" sz="2800" dirty="0"/>
              <a:t>Elements of COPPA</a:t>
            </a:r>
          </a:p>
        </p:txBody>
      </p:sp>
      <p:sp>
        <p:nvSpPr>
          <p:cNvPr id="3" name="Content Placeholder 2">
            <a:extLst>
              <a:ext uri="{FF2B5EF4-FFF2-40B4-BE49-F238E27FC236}">
                <a16:creationId xmlns:a16="http://schemas.microsoft.com/office/drawing/2014/main" id="{5DA624FD-261E-71AB-D907-BC57D883E149}"/>
              </a:ext>
            </a:extLst>
          </p:cNvPr>
          <p:cNvSpPr>
            <a:spLocks noGrp="1"/>
          </p:cNvSpPr>
          <p:nvPr>
            <p:ph idx="1"/>
          </p:nvPr>
        </p:nvSpPr>
        <p:spPr>
          <a:xfrm>
            <a:off x="304800" y="1143000"/>
            <a:ext cx="8229600" cy="5410200"/>
          </a:xfrm>
        </p:spPr>
        <p:txBody>
          <a:bodyPr>
            <a:normAutofit fontScale="70000" lnSpcReduction="20000"/>
          </a:bodyPr>
          <a:lstStyle/>
          <a:p>
            <a:pPr marL="0" indent="0">
              <a:buNone/>
            </a:pPr>
            <a:r>
              <a:rPr lang="en-US" sz="3400" b="1" dirty="0"/>
              <a:t>Responsibilities of companies under COPPA</a:t>
            </a:r>
          </a:p>
          <a:p>
            <a:r>
              <a:rPr lang="en-US" sz="3200" dirty="0"/>
              <a:t>Organizations must have reasonable procedures to protect the confidentiality and security of the information they collect, which is standard in all privacy law.</a:t>
            </a:r>
          </a:p>
          <a:p>
            <a:r>
              <a:rPr lang="en-US" sz="3200" dirty="0"/>
              <a:t>Companies must also provide an easily accessible privacy policy.</a:t>
            </a:r>
          </a:p>
          <a:p>
            <a:endParaRPr lang="en-US" sz="3200" dirty="0"/>
          </a:p>
          <a:p>
            <a:pPr marL="0" indent="0">
              <a:buNone/>
            </a:pPr>
            <a:r>
              <a:rPr lang="en-US" sz="3400" b="1" dirty="0"/>
              <a:t>Enforcement and penalties for COPPA</a:t>
            </a:r>
          </a:p>
          <a:p>
            <a:r>
              <a:rPr lang="en-US" sz="3100" dirty="0"/>
              <a:t>COPPA violators may be fined up to US $43,280 per violation, with enforcement handled by the Federal Trade Commission.</a:t>
            </a:r>
          </a:p>
          <a:p>
            <a:r>
              <a:rPr lang="en-US" sz="3100" dirty="0"/>
              <a:t>Google was fined US $170 million in 2019 for violations on YouTube, where children’s personal information was collected without consent and used to target them with advertising.</a:t>
            </a:r>
          </a:p>
          <a:p>
            <a:r>
              <a:rPr lang="en-US" sz="3100" dirty="0"/>
              <a:t>Outside of the US, a class action lawsuit filed in the UK in 2020 seeks US $3.2 billion for similar violations of children’s data privacy on YouTube.</a:t>
            </a:r>
          </a:p>
        </p:txBody>
      </p:sp>
    </p:spTree>
    <p:extLst>
      <p:ext uri="{BB962C8B-B14F-4D97-AF65-F5344CB8AC3E}">
        <p14:creationId xmlns:p14="http://schemas.microsoft.com/office/powerpoint/2010/main" val="611514648"/>
      </p:ext>
    </p:extLst>
  </p:cSld>
  <p:clrMapOvr>
    <a:masterClrMapping/>
  </p:clrMapOvr>
  <p:transition spd="med">
    <p:push/>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304800" y="132080"/>
            <a:ext cx="8686800" cy="715962"/>
          </a:xfrm>
        </p:spPr>
        <p:txBody>
          <a:bodyPr/>
          <a:lstStyle/>
          <a:p>
            <a:r>
              <a:rPr lang="en-AU" sz="3200" dirty="0"/>
              <a:t>Elements</a:t>
            </a:r>
            <a:r>
              <a:rPr lang="en-AU" sz="2800" dirty="0"/>
              <a:t> of COPPA</a:t>
            </a:r>
          </a:p>
        </p:txBody>
      </p:sp>
      <p:sp>
        <p:nvSpPr>
          <p:cNvPr id="3" name="Content Placeholder 2">
            <a:extLst>
              <a:ext uri="{FF2B5EF4-FFF2-40B4-BE49-F238E27FC236}">
                <a16:creationId xmlns:a16="http://schemas.microsoft.com/office/drawing/2014/main" id="{5DA624FD-261E-71AB-D907-BC57D883E149}"/>
              </a:ext>
            </a:extLst>
          </p:cNvPr>
          <p:cNvSpPr>
            <a:spLocks noGrp="1"/>
          </p:cNvSpPr>
          <p:nvPr>
            <p:ph idx="1"/>
          </p:nvPr>
        </p:nvSpPr>
        <p:spPr>
          <a:xfrm>
            <a:off x="289560" y="1066800"/>
            <a:ext cx="8229600" cy="5410200"/>
          </a:xfrm>
        </p:spPr>
        <p:txBody>
          <a:bodyPr>
            <a:normAutofit/>
          </a:bodyPr>
          <a:lstStyle/>
          <a:p>
            <a:pPr marL="0" indent="0">
              <a:buNone/>
            </a:pPr>
            <a:r>
              <a:rPr lang="en-US" sz="2600" b="1" dirty="0"/>
              <a:t>Data retention and deletion requirements under COPPA</a:t>
            </a:r>
          </a:p>
          <a:p>
            <a:r>
              <a:rPr lang="en-US" dirty="0"/>
              <a:t>Children’s personal information could only be retained for as long as was necessary to achieve the purpose for which it was collected.</a:t>
            </a:r>
          </a:p>
          <a:p>
            <a:r>
              <a:rPr lang="en-US" dirty="0"/>
              <a:t>Additionally, reasonable measures must be taken in deleting the information to protect it from unauthorized access or use.</a:t>
            </a:r>
          </a:p>
          <a:p>
            <a:endParaRPr lang="en-US" sz="3200" dirty="0"/>
          </a:p>
        </p:txBody>
      </p:sp>
    </p:spTree>
    <p:extLst>
      <p:ext uri="{BB962C8B-B14F-4D97-AF65-F5344CB8AC3E}">
        <p14:creationId xmlns:p14="http://schemas.microsoft.com/office/powerpoint/2010/main" val="4216318852"/>
      </p:ext>
    </p:extLst>
  </p:cSld>
  <p:clrMapOvr>
    <a:masterClrMapping/>
  </p:clrMapOvr>
  <p:transition spd="med">
    <p:push/>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315369C-385E-736F-0C32-29183B0B9839}"/>
              </a:ext>
            </a:extLst>
          </p:cNvPr>
          <p:cNvSpPr>
            <a:spLocks noGrp="1"/>
          </p:cNvSpPr>
          <p:nvPr>
            <p:ph type="title"/>
          </p:nvPr>
        </p:nvSpPr>
        <p:spPr>
          <a:xfrm>
            <a:off x="228600" y="187325"/>
            <a:ext cx="7086600" cy="715963"/>
          </a:xfrm>
        </p:spPr>
        <p:txBody>
          <a:bodyPr wrap="square" anchor="ctr">
            <a:normAutofit/>
          </a:bodyPr>
          <a:lstStyle/>
          <a:p>
            <a:r>
              <a:rPr lang="en-US" dirty="0"/>
              <a:t>Bibliography (COPPA)</a:t>
            </a:r>
          </a:p>
        </p:txBody>
      </p:sp>
      <p:sp>
        <p:nvSpPr>
          <p:cNvPr id="6" name="Content Placeholder 2">
            <a:extLst>
              <a:ext uri="{FF2B5EF4-FFF2-40B4-BE49-F238E27FC236}">
                <a16:creationId xmlns:a16="http://schemas.microsoft.com/office/drawing/2014/main" id="{0FDF74F8-340E-1480-9AC9-65E60F70E1B0}"/>
              </a:ext>
            </a:extLst>
          </p:cNvPr>
          <p:cNvSpPr>
            <a:spLocks noGrp="1"/>
          </p:cNvSpPr>
          <p:nvPr>
            <p:ph sz="half" idx="1"/>
          </p:nvPr>
        </p:nvSpPr>
        <p:spPr>
          <a:xfrm>
            <a:off x="342900" y="1143000"/>
            <a:ext cx="8458200" cy="5410200"/>
          </a:xfrm>
        </p:spPr>
        <p:txBody>
          <a:bodyPr wrap="square" anchor="t">
            <a:normAutofit fontScale="92500" lnSpcReduction="10000"/>
          </a:bodyPr>
          <a:lstStyle/>
          <a:p>
            <a:pPr marL="0" indent="0">
              <a:buNone/>
            </a:pPr>
            <a:r>
              <a:rPr lang="en-US" dirty="0"/>
              <a:t>1) Children’s Online Privacy Act (COPPA) – An Overview</a:t>
            </a:r>
          </a:p>
          <a:p>
            <a:pPr marL="400050" lvl="1" indent="0">
              <a:buNone/>
            </a:pPr>
            <a:r>
              <a:rPr lang="en-US" dirty="0"/>
              <a:t>https://usercentrics.com/knowledge-hub/childrens-online-protection-act-coppa/</a:t>
            </a:r>
          </a:p>
          <a:p>
            <a:pPr marL="0" indent="0">
              <a:buNone/>
            </a:pPr>
            <a:endParaRPr lang="en-US" dirty="0"/>
          </a:p>
          <a:p>
            <a:pPr marL="0" indent="0">
              <a:buNone/>
            </a:pPr>
            <a:r>
              <a:rPr lang="en-US" dirty="0"/>
              <a:t>2) Children’s Online Privacy Protection Act (COPPA)</a:t>
            </a:r>
          </a:p>
          <a:p>
            <a:pPr marL="400050" lvl="1" indent="0">
              <a:buNone/>
            </a:pPr>
            <a:r>
              <a:rPr lang="en-US" dirty="0"/>
              <a:t>https://www.inc.com/encyclopedia/childrens-online-privacy-protection-act-coppa.html</a:t>
            </a:r>
          </a:p>
          <a:p>
            <a:pPr marL="0" indent="0">
              <a:buNone/>
            </a:pPr>
            <a:endParaRPr lang="en-US" dirty="0"/>
          </a:p>
          <a:p>
            <a:pPr marL="0" indent="0">
              <a:buNone/>
            </a:pPr>
            <a:r>
              <a:rPr lang="en-US" dirty="0"/>
              <a:t>3) COPPA (Children's Online Privacy Protection Act )</a:t>
            </a:r>
          </a:p>
          <a:p>
            <a:pPr marL="400050" lvl="1" indent="0">
              <a:buNone/>
            </a:pPr>
            <a:r>
              <a:rPr lang="en-US" dirty="0"/>
              <a:t>https://www.techtarget.com/searchcio/definition/COPPA-Childrens-Online-Privacy-Protection-Act</a:t>
            </a:r>
          </a:p>
          <a:p>
            <a:pPr marL="0" indent="0">
              <a:buNone/>
            </a:pPr>
            <a:endParaRPr lang="en-US" dirty="0"/>
          </a:p>
          <a:p>
            <a:pPr marL="0" indent="0">
              <a:buNone/>
            </a:pPr>
            <a:r>
              <a:rPr lang="en-US" dirty="0"/>
              <a:t>4) Children's Online Privacy Protection Rule ("COPPA")</a:t>
            </a:r>
          </a:p>
          <a:p>
            <a:pPr marL="400050" lvl="1" indent="0">
              <a:buNone/>
            </a:pPr>
            <a:r>
              <a:rPr lang="en-US" dirty="0"/>
              <a:t>https://www.ftc.gov/legal-library/browse/rules/childrens-online-privacy-protection-rule-coppa</a:t>
            </a:r>
          </a:p>
          <a:p>
            <a:pPr marL="0" indent="0">
              <a:buNone/>
            </a:pPr>
            <a:r>
              <a:rPr lang="en-US" dirty="0"/>
              <a:t> </a:t>
            </a:r>
            <a:endParaRPr lang="en-US" b="0" i="0" dirty="0">
              <a:effectLst/>
            </a:endParaRPr>
          </a:p>
        </p:txBody>
      </p:sp>
    </p:spTree>
    <p:extLst>
      <p:ext uri="{BB962C8B-B14F-4D97-AF65-F5344CB8AC3E}">
        <p14:creationId xmlns:p14="http://schemas.microsoft.com/office/powerpoint/2010/main" val="1838648765"/>
      </p:ext>
    </p:extLst>
  </p:cSld>
  <p:clrMapOvr>
    <a:masterClrMapping/>
  </p:clrMapOvr>
  <p:transition spd="med">
    <p:push/>
  </p:transition>
</p:sld>
</file>

<file path=ppt/theme/theme1.xml><?xml version="1.0" encoding="utf-8"?>
<a:theme xmlns:a="http://schemas.openxmlformats.org/drawingml/2006/main" name="VIT ITAP 1001 rev">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Arial"/>
        <a:cs typeface="Arial"/>
      </a:majorFont>
      <a:minorFont>
        <a:latin typeface="Arial"/>
        <a:ea typeface="Arial"/>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VIT ITAP 1001 rev" id="{F819D521-EE60-4CFA-8FDD-799CCA4DA897}" vid="{DE13B7C9-C1D0-4A3C-A7C2-69795F26DDE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Template-Lesson 4</Template>
  <TotalTime>6770</TotalTime>
  <Words>5060</Words>
  <Application>Microsoft Office PowerPoint</Application>
  <PresentationFormat>On-screen Show (4:3)</PresentationFormat>
  <Paragraphs>420</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Times New Roman</vt:lpstr>
      <vt:lpstr>VIT ITAP 1001 rev</vt:lpstr>
      <vt:lpstr>Children Online Privacy Protection Act (COPPA)</vt:lpstr>
      <vt:lpstr>Children Online Privacy Protection Act (COPPA)</vt:lpstr>
      <vt:lpstr>To what organizations does the COPPA apply?</vt:lpstr>
      <vt:lpstr>Definition of Personal information under COPPA</vt:lpstr>
      <vt:lpstr>Elements of COPPA</vt:lpstr>
      <vt:lpstr>Elements of COPPA</vt:lpstr>
      <vt:lpstr>Elements of COPPA</vt:lpstr>
      <vt:lpstr>Bibliography (COPPA)</vt:lpstr>
    </vt:vector>
  </TitlesOfParts>
  <Company>PEARSON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 Title</dc:title>
  <dc:creator>usnidem</dc:creator>
  <cp:lastModifiedBy>Md Hasanul Ferdaus</cp:lastModifiedBy>
  <cp:revision>508</cp:revision>
  <dcterms:created xsi:type="dcterms:W3CDTF">2014-02-27T13:35:41Z</dcterms:created>
  <dcterms:modified xsi:type="dcterms:W3CDTF">2022-12-17T17:09:44Z</dcterms:modified>
</cp:coreProperties>
</file>