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8" r:id="rId2"/>
    <p:sldId id="272" r:id="rId3"/>
    <p:sldId id="274" r:id="rId4"/>
    <p:sldId id="276" r:id="rId5"/>
    <p:sldId id="275" r:id="rId6"/>
    <p:sldId id="278" r:id="rId7"/>
    <p:sldId id="277" r:id="rId8"/>
    <p:sldId id="279" r:id="rId9"/>
    <p:sldId id="280" r:id="rId10"/>
    <p:sldId id="281" r:id="rId11"/>
    <p:sldId id="282" r:id="rId12"/>
    <p:sldId id="283" r:id="rId13"/>
    <p:sldId id="284" r:id="rId14"/>
    <p:sldId id="285" r:id="rId15"/>
    <p:sldId id="286" r:id="rId16"/>
    <p:sldId id="287" r:id="rId17"/>
    <p:sldId id="288"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12/18/2023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p:txBody>
          <a:bodyPr/>
          <a:lstStyle/>
          <a:p>
            <a:fld id="{86D98317-623C-4883-B4AD-1E295C46C634}" type="datetime1">
              <a:rPr lang="en-US" smtClean="0"/>
              <a:t>12/18/2023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7BEA199-0764-418B-A66D-D876F64CE834}" type="datetime1">
              <a:rPr lang="en-US" smtClean="0"/>
              <a:t>12/18/2023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87E7624A-87B1-4D68-8D22-236F2F55ED43}" type="datetime1">
              <a:rPr lang="en-US" smtClean="0"/>
              <a:t>12/18/2023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814FDA18-703C-41F4-A31A-FBA9B10C8D2E}" type="datetime1">
              <a:rPr lang="en-US" smtClean="0"/>
              <a:t>12/18/2023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58D018D0-63ED-46DE-A08D-E622FB3A899E}" type="datetime1">
              <a:rPr lang="en-US" smtClean="0"/>
              <a:t>12/18/2023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B5BE250-FEB3-4DD2-9052-B6062BC27032}" type="datetime1">
              <a:rPr lang="en-US" smtClean="0"/>
              <a:t>12/18/2023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CC96C8DC-0449-45F4-AFBA-7979DF7CA5D5}" type="datetime1">
              <a:rPr lang="en-US" smtClean="0"/>
              <a:t>12/18/2023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8BC47AC-9E37-4986-8D3D-D024A0051A3D}" type="datetime1">
              <a:rPr lang="en-US" smtClean="0"/>
              <a:t>12/18/2023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FCA2B43A-75F1-45AC-AF22-611DAA98945F}" type="datetime1">
              <a:rPr lang="en-US" smtClean="0"/>
              <a:t>12/18/2023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D95D6E55-D0AD-40F6-B05B-B5DB2C32EDA7}" type="datetime1">
              <a:rPr lang="en-US" smtClean="0"/>
              <a:t>12/18/2023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228B8391-A988-45C0-9910-040D87DDCA2E}" type="datetime1">
              <a:rPr lang="en-US" smtClean="0"/>
              <a:t>12/18/2023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27700-82ED-4E52-93AE-412B36EDC3FC}" type="datetime1">
              <a:rPr lang="en-US" smtClean="0"/>
              <a:t>12/18/2023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acm.org/code-of-ethics"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198880" y="177842"/>
            <a:ext cx="10337800" cy="706437"/>
          </a:xfrm>
        </p:spPr>
        <p:txBody>
          <a:bodyPr>
            <a:noAutofit/>
          </a:bodyPr>
          <a:lstStyle/>
          <a:p>
            <a:r>
              <a:rPr lang="en-US" sz="3800" b="1" dirty="0">
                <a:solidFill>
                  <a:schemeClr val="bg1"/>
                </a:solidFill>
              </a:rPr>
              <a:t>ACM Code of Ethics and Professional Conduct</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19986"/>
            <a:ext cx="7724533" cy="24252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The </a:t>
            </a:r>
            <a:r>
              <a:rPr lang="en-US" sz="2400" b="1" dirty="0">
                <a:solidFill>
                  <a:schemeClr val="accent1"/>
                </a:solidFill>
              </a:rPr>
              <a:t>ACM (Association for Computing Machinery)</a:t>
            </a:r>
            <a:r>
              <a:rPr lang="en-US" sz="2400" dirty="0"/>
              <a:t> </a:t>
            </a:r>
            <a:r>
              <a:rPr lang="en-US" sz="2400" b="1" i="1" dirty="0"/>
              <a:t>Code of Ethics and Professional Conduct</a:t>
            </a:r>
            <a:r>
              <a:rPr lang="en-US" sz="2400" dirty="0"/>
              <a:t> is a </a:t>
            </a:r>
            <a:r>
              <a:rPr lang="en-US" sz="2400" b="1" i="1" dirty="0">
                <a:solidFill>
                  <a:srgbClr val="00B050"/>
                </a:solidFill>
              </a:rPr>
              <a:t>set of guidelines and principles</a:t>
            </a:r>
            <a:r>
              <a:rPr lang="en-US" sz="2400" dirty="0"/>
              <a:t> that outlines the </a:t>
            </a:r>
            <a:r>
              <a:rPr lang="en-US" sz="2400" b="1" i="1" dirty="0">
                <a:solidFill>
                  <a:srgbClr val="00B050"/>
                </a:solidFill>
              </a:rPr>
              <a:t>ethical and professional responsibilities</a:t>
            </a:r>
            <a:r>
              <a:rPr lang="en-US" sz="2400" dirty="0"/>
              <a:t> of individuals working in the field of computing and information technology.</a:t>
            </a:r>
            <a:endParaRPr lang="en-US" dirty="0"/>
          </a:p>
          <a:p>
            <a:endParaRPr lang="en-US" dirty="0"/>
          </a:p>
          <a:p>
            <a:endParaRPr lang="en-US" dirty="0"/>
          </a:p>
          <a:p>
            <a:endParaRPr lang="en-US" dirty="0"/>
          </a:p>
        </p:txBody>
      </p:sp>
      <p:pic>
        <p:nvPicPr>
          <p:cNvPr id="5" name="Picture 4">
            <a:extLst>
              <a:ext uri="{FF2B5EF4-FFF2-40B4-BE49-F238E27FC236}">
                <a16:creationId xmlns:a16="http://schemas.microsoft.com/office/drawing/2014/main" id="{AD1047E3-A4B8-7E2F-2824-D11F3F2F8EC6}"/>
              </a:ext>
            </a:extLst>
          </p:cNvPr>
          <p:cNvPicPr>
            <a:picLocks noChangeAspect="1"/>
          </p:cNvPicPr>
          <p:nvPr/>
        </p:nvPicPr>
        <p:blipFill>
          <a:blip r:embed="rId2"/>
          <a:stretch>
            <a:fillRect/>
          </a:stretch>
        </p:blipFill>
        <p:spPr>
          <a:xfrm>
            <a:off x="8653604" y="1719986"/>
            <a:ext cx="3416476" cy="1435174"/>
          </a:xfrm>
          <a:prstGeom prst="rect">
            <a:avLst/>
          </a:prstGeom>
        </p:spPr>
      </p:pic>
      <p:sp>
        <p:nvSpPr>
          <p:cNvPr id="8" name="Content Placeholder 2">
            <a:extLst>
              <a:ext uri="{FF2B5EF4-FFF2-40B4-BE49-F238E27FC236}">
                <a16:creationId xmlns:a16="http://schemas.microsoft.com/office/drawing/2014/main" id="{898CFDAE-77DF-F3EC-0A08-B0EF673000CC}"/>
              </a:ext>
            </a:extLst>
          </p:cNvPr>
          <p:cNvSpPr txBox="1">
            <a:spLocks/>
          </p:cNvSpPr>
          <p:nvPr/>
        </p:nvSpPr>
        <p:spPr>
          <a:xfrm>
            <a:off x="700755" y="3560600"/>
            <a:ext cx="11334049" cy="31195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ACM is a professional organization for computer scientists and IT professionals, and its code of ethics serves as a </a:t>
            </a:r>
            <a:r>
              <a:rPr lang="en-US" sz="2400" b="1" i="1" dirty="0">
                <a:solidFill>
                  <a:srgbClr val="00B050"/>
                </a:solidFill>
              </a:rPr>
              <a:t>framework for ethical behavior</a:t>
            </a:r>
            <a:r>
              <a:rPr lang="en-US" sz="2400" dirty="0"/>
              <a:t> in the industry.</a:t>
            </a:r>
          </a:p>
          <a:p>
            <a:r>
              <a:rPr lang="en-US" sz="2400" dirty="0"/>
              <a:t>The ACM Code of Ethics and Professional Conduct is organized into several key sections, each addressing different aspects of ethical behavior in the field of computing:</a:t>
            </a:r>
          </a:p>
          <a:p>
            <a:pPr marL="914400" lvl="1" indent="-457200">
              <a:buFont typeface="+mj-lt"/>
              <a:buAutoNum type="arabicPeriod"/>
            </a:pPr>
            <a:r>
              <a:rPr lang="en-US" sz="2000" dirty="0"/>
              <a:t>GENERAL ETHICAL PRINCIPLES</a:t>
            </a:r>
          </a:p>
          <a:p>
            <a:pPr marL="914400" lvl="1" indent="-457200">
              <a:buFont typeface="+mj-lt"/>
              <a:buAutoNum type="arabicPeriod"/>
            </a:pPr>
            <a:r>
              <a:rPr lang="en-US" sz="2000" dirty="0"/>
              <a:t>PROFESSIONAL RESPONSIBILITIES</a:t>
            </a:r>
          </a:p>
          <a:p>
            <a:pPr marL="914400" lvl="1" indent="-457200">
              <a:buFont typeface="+mj-lt"/>
              <a:buAutoNum type="arabicPeriod"/>
            </a:pPr>
            <a:r>
              <a:rPr lang="en-US" sz="2000" dirty="0"/>
              <a:t>PROFESSIONAL LEADERSHIP PRINCIPLES</a:t>
            </a:r>
          </a:p>
          <a:p>
            <a:pPr marL="914400" lvl="1" indent="-457200">
              <a:buFont typeface="+mj-lt"/>
              <a:buAutoNum type="arabicPeriod"/>
            </a:pPr>
            <a:r>
              <a:rPr lang="en-US" sz="2000" dirty="0"/>
              <a:t>COMPLIANCE WITH THE CODE</a:t>
            </a:r>
          </a:p>
          <a:p>
            <a:endParaRPr lang="en-US" sz="2400" dirty="0"/>
          </a:p>
        </p:txBody>
      </p:sp>
    </p:spTree>
    <p:extLst>
      <p:ext uri="{BB962C8B-B14F-4D97-AF65-F5344CB8AC3E}">
        <p14:creationId xmlns:p14="http://schemas.microsoft.com/office/powerpoint/2010/main" val="1921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2) Maintain high standards of professional competence, conduct, and ethical practice</a:t>
            </a:r>
          </a:p>
          <a:p>
            <a:pPr lvl="1"/>
            <a:r>
              <a:rPr lang="en-US" dirty="0"/>
              <a:t>Professional competence starts with technical knowledge and with awareness of the social context in which their work may be deployed.</a:t>
            </a:r>
          </a:p>
          <a:p>
            <a:pPr lvl="1"/>
            <a:r>
              <a:rPr lang="en-US" dirty="0"/>
              <a:t>Professional competence also requires skill in communication, in reflective analysis, and in recognizing and navigating ethical challenges.</a:t>
            </a:r>
          </a:p>
          <a:p>
            <a:pPr lvl="1"/>
            <a:r>
              <a:rPr lang="en-US" dirty="0"/>
              <a:t>Upgrading skills should be an ongoing process and might include independent study, attending conferences or seminars, and other informal or formal education.</a:t>
            </a:r>
          </a:p>
          <a:p>
            <a:pPr lvl="1"/>
            <a:endParaRPr lang="en-US" dirty="0"/>
          </a:p>
          <a:p>
            <a:pPr lvl="1"/>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3589004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3) Know and respect existing rules pertaining to professional work</a:t>
            </a:r>
          </a:p>
          <a:p>
            <a:pPr lvl="1"/>
            <a:r>
              <a:rPr lang="en-US" dirty="0"/>
              <a:t>"Rules" here include local, regional, national, and international laws and regulations, as well as any policies and procedures of the organizations to which the professional belongs.</a:t>
            </a:r>
          </a:p>
          <a:p>
            <a:pPr lvl="1"/>
            <a:r>
              <a:rPr lang="en-US" dirty="0"/>
              <a:t>Computing professionals must abide by these rules unless there is a compelling ethical justification to do otherwise.</a:t>
            </a:r>
          </a:p>
          <a:p>
            <a:pPr lvl="1"/>
            <a:r>
              <a:rPr lang="en-US" dirty="0"/>
              <a:t>Rules that are judged unethical should be challenged. </a:t>
            </a:r>
          </a:p>
          <a:p>
            <a:pPr lvl="2"/>
            <a:r>
              <a:rPr lang="en-US" dirty="0"/>
              <a:t>A rule may be unethical when it has an inadequate moral basis or causes recognizable harm.</a:t>
            </a:r>
          </a:p>
          <a:p>
            <a:pPr lvl="1"/>
            <a:r>
              <a:rPr lang="en-US" dirty="0"/>
              <a:t>A computing professional should consider challenging the rule through existing channels before violating the rule.</a:t>
            </a:r>
          </a:p>
          <a:p>
            <a:pPr lvl="2"/>
            <a:r>
              <a:rPr lang="en-US" dirty="0"/>
              <a:t>A computing professional who decides to violate a rule because it is unethical, or for any other reason, must consider potential consequences and accept responsibility for that action.</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342105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4) Accept and provide appropriate professional review</a:t>
            </a:r>
          </a:p>
          <a:p>
            <a:pPr lvl="1"/>
            <a:r>
              <a:rPr lang="en-US" dirty="0"/>
              <a:t>High quality professional work in computing depends on professional review at all stages.</a:t>
            </a:r>
          </a:p>
          <a:p>
            <a:pPr lvl="1"/>
            <a:r>
              <a:rPr lang="en-US" dirty="0"/>
              <a:t>Whenever appropriate, computing professionals should seek and utilize peer and stakeholder review. </a:t>
            </a:r>
          </a:p>
          <a:p>
            <a:pPr lvl="1"/>
            <a:r>
              <a:rPr lang="en-US" dirty="0"/>
              <a:t>Computing professionals should also provide constructive, critical reviews of others' work.</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20384484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5) Give comprehensive and thorough evaluations of computer systems and their impacts, including analysis of possible risks</a:t>
            </a:r>
          </a:p>
          <a:p>
            <a:pPr lvl="1"/>
            <a:r>
              <a:rPr lang="en-US" dirty="0"/>
              <a:t>Computing professionals are in a position of trust, and therefore have a special responsibility to provide objective, credible evaluations and testimony to employers, employees, clients, users, and the public. </a:t>
            </a:r>
          </a:p>
          <a:p>
            <a:pPr lvl="1"/>
            <a:r>
              <a:rPr lang="en-US" dirty="0"/>
              <a:t>Extraordinary care should be taken to identify and mitigate potential risks in machine learning systems. </a:t>
            </a:r>
          </a:p>
          <a:p>
            <a:pPr lvl="1"/>
            <a:r>
              <a:rPr lang="en-US" dirty="0"/>
              <a:t>A system for which future risks cannot be reliably predicted requires frequent reassessment of risk as the system evolves in use, or it should not be deployed.</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4342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6) Perform work only in areas of competence</a:t>
            </a:r>
          </a:p>
          <a:p>
            <a:pPr lvl="1"/>
            <a:r>
              <a:rPr lang="en-US" dirty="0"/>
              <a:t>A computing professional is responsible for evaluating potential work assignments (i.e., evaluating the work's feasibility and advisability) and making a judgment about whether the work assignment is within the professional's areas of competence.</a:t>
            </a:r>
          </a:p>
          <a:p>
            <a:pPr lvl="1"/>
            <a:r>
              <a:rPr lang="en-US" dirty="0"/>
              <a:t>If at any time before or during the work assignment the professional identifies a lack of a necessary expertise, they must disclose this to the employer or client.</a:t>
            </a:r>
          </a:p>
          <a:p>
            <a:pPr lvl="1"/>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2823615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7) Foster public awareness and understanding of computing, related technologies, and their consequences</a:t>
            </a:r>
          </a:p>
          <a:p>
            <a:pPr lvl="1"/>
            <a:r>
              <a:rPr lang="en-US" dirty="0"/>
              <a:t>Computing professionals should share technical knowledge with the public, foster awareness of computing, and encourage understanding of computing.</a:t>
            </a:r>
          </a:p>
          <a:p>
            <a:pPr lvl="1"/>
            <a:r>
              <a:rPr lang="en-US" dirty="0"/>
              <a:t>Important issues include the impacts of computer systems, their limitations, their vulnerabilities, and the opportunities that they present.</a:t>
            </a:r>
          </a:p>
          <a:p>
            <a:pPr lvl="1"/>
            <a:r>
              <a:rPr lang="en-US" dirty="0"/>
              <a:t>A computing professional should respectfully address inaccurate or misleading information related to computing.</a:t>
            </a:r>
          </a:p>
          <a:p>
            <a:pPr lvl="1"/>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899204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8) Access computing and communication resources only when authorized or when compelled by the public good</a:t>
            </a:r>
          </a:p>
          <a:p>
            <a:pPr lvl="1"/>
            <a:r>
              <a:rPr lang="en-US" dirty="0"/>
              <a:t>Consequently, computing professionals should not access another's computer system, software, or data without a reasonable belief that such an action would be authorized or a compelling belief that it is consistent with the public good.</a:t>
            </a:r>
          </a:p>
          <a:p>
            <a:pPr lvl="1"/>
            <a:r>
              <a:rPr lang="en-US" dirty="0"/>
              <a:t>Under exceptional circumstances a computing professional may use unauthorized access to disrupt or inhibit the functioning of malicious systems; extraordinary precautions must be taken in these instances to avoid harm to others.</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986422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9) Design and implement systems that are robustly and usably secure</a:t>
            </a:r>
          </a:p>
          <a:p>
            <a:pPr lvl="1"/>
            <a:r>
              <a:rPr lang="en-US" dirty="0"/>
              <a:t>Robust security should be a primary consideration when designing and implementing systems.</a:t>
            </a:r>
          </a:p>
          <a:p>
            <a:pPr lvl="1"/>
            <a:r>
              <a:rPr lang="en-US" dirty="0"/>
              <a:t>As threats can arise and change after a system is deployed, computing professionals should integrate mitigation techniques and policies, such as monitoring, patching, and vulnerability reporting.</a:t>
            </a:r>
          </a:p>
          <a:p>
            <a:pPr lvl="1"/>
            <a:r>
              <a:rPr lang="en-US" dirty="0"/>
              <a:t>Computing professionals should also take steps to ensure parties affected by data breaches are notified in a timely and clear manner, providing appropriate guidance and remediation.</a:t>
            </a:r>
          </a:p>
          <a:p>
            <a:pPr lvl="1"/>
            <a:r>
              <a:rPr lang="en-US" dirty="0"/>
              <a:t>In cases where misuse or harm are predictable or unavoidable, the best option may be to not implement the system.</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338998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993913" y="196036"/>
            <a:ext cx="10336695" cy="706437"/>
          </a:xfrm>
        </p:spPr>
        <p:txBody>
          <a:bodyPr>
            <a:noAutofit/>
          </a:bodyPr>
          <a:lstStyle/>
          <a:p>
            <a:r>
              <a:rPr lang="en-US" sz="4800" b="1" dirty="0">
                <a:solidFill>
                  <a:schemeClr val="bg1"/>
                </a:solidFill>
              </a:rPr>
              <a:t>References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588175" y="1737360"/>
            <a:ext cx="11268545" cy="49042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pPr>
            <a:r>
              <a:rPr lang="en-US" altLang="en-US" sz="2000" dirty="0">
                <a:hlinkClick r:id="rId2"/>
              </a:rPr>
              <a:t>https://www.acm.org/code-of-ethics</a:t>
            </a:r>
            <a:endParaRPr lang="en-US" altLang="en-US" sz="2000" dirty="0"/>
          </a:p>
          <a:p>
            <a:pPr eaLnBrk="1" hangingPunct="1">
              <a:lnSpc>
                <a:spcPct val="120000"/>
              </a:lnSpc>
            </a:pPr>
            <a:endParaRPr lang="en-US" altLang="en-US" sz="2000" dirty="0"/>
          </a:p>
        </p:txBody>
      </p:sp>
    </p:spTree>
    <p:extLst>
      <p:ext uri="{BB962C8B-B14F-4D97-AF65-F5344CB8AC3E}">
        <p14:creationId xmlns:p14="http://schemas.microsoft.com/office/powerpoint/2010/main" val="495892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1) Contribute to society and to human well-being, acknowledging that all people are stakeholders in computing</a:t>
            </a:r>
          </a:p>
          <a:p>
            <a:pPr lvl="1"/>
            <a:r>
              <a:rPr lang="en-US" dirty="0"/>
              <a:t>Computing professionals should uphold human rights, protect autonomy, and minimize negative consequences of technology. </a:t>
            </a:r>
          </a:p>
          <a:p>
            <a:pPr lvl="1"/>
            <a:r>
              <a:rPr lang="en-US" dirty="0"/>
              <a:t>When conflicts arise, priority should be given to the less advantaged. </a:t>
            </a:r>
          </a:p>
          <a:p>
            <a:pPr lvl="1"/>
            <a:r>
              <a:rPr lang="en-US" dirty="0"/>
              <a:t>Professionals must consider diversity, ethical use, social needs, and accessibility in their work, and are encouraged to contribute to the public good through pro bono efforts. </a:t>
            </a:r>
          </a:p>
          <a:p>
            <a:pPr lvl="1"/>
            <a:r>
              <a:rPr lang="en-US" dirty="0"/>
              <a:t>Furthermore, they must also promote environmental sustainability, recognizing the importance of a safe natural environment alongside a safe social one.</a:t>
            </a:r>
          </a:p>
          <a:p>
            <a:pPr marL="0" indent="0">
              <a:buNone/>
            </a:pPr>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2353572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574800"/>
            <a:ext cx="11145078" cy="482600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2) Avoid harm</a:t>
            </a:r>
          </a:p>
          <a:p>
            <a:pPr lvl="1"/>
            <a:r>
              <a:rPr lang="en-US" dirty="0"/>
              <a:t>Here "harm" means negative consequences, especially when those consequences are significant and unjust.</a:t>
            </a:r>
          </a:p>
          <a:p>
            <a:pPr lvl="1"/>
            <a:r>
              <a:rPr lang="en-US" dirty="0"/>
              <a:t>Examples of harm include unjustified physical or mental injury, unjustified destruction or disclosure of information, and unjustified damage to property, reputation, and the environment.</a:t>
            </a:r>
          </a:p>
          <a:p>
            <a:pPr lvl="1"/>
            <a:r>
              <a:rPr lang="en-US" dirty="0"/>
              <a:t>Well-intended actions, including those that accomplish assigned duties, may lead to harm. When that harm is unintended, those responsible are obliged to undo or mitigate the harm as much as possible.</a:t>
            </a:r>
          </a:p>
          <a:p>
            <a:pPr lvl="1"/>
            <a:r>
              <a:rPr lang="en-US" dirty="0"/>
              <a:t>When harm is an intentional part of the system, those responsible are obligated to ensure that the harm is ethically justified.</a:t>
            </a:r>
          </a:p>
          <a:p>
            <a:pPr lvl="1"/>
            <a:r>
              <a:rPr lang="en-US" dirty="0"/>
              <a:t>To minimize the possibility of indirectly or unintentionally harming others, computing professionals should follow generally accepted best practices.</a:t>
            </a:r>
          </a:p>
          <a:p>
            <a:pPr lvl="1"/>
            <a:r>
              <a:rPr lang="en-US" dirty="0"/>
              <a:t>A computing professional has an additional obligation to report any signs of system risks that might result in harm.</a:t>
            </a:r>
          </a:p>
          <a:p>
            <a:pPr lvl="1"/>
            <a:r>
              <a:rPr lang="en-US" dirty="0"/>
              <a:t>If leaders do not act to curtail or mitigate such risks, it may be necessary to "blow the whistle" to reduce potential harm. </a:t>
            </a:r>
          </a:p>
          <a:p>
            <a:pPr lvl="1"/>
            <a:endParaRPr lang="en-US" dirty="0"/>
          </a:p>
          <a:p>
            <a:pPr marL="514350" indent="-514350">
              <a:buFont typeface="+mj-lt"/>
              <a:buAutoNum type="arabicPeriod"/>
            </a:pPr>
            <a:endParaRPr lang="en-US" b="1"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
        <p:nvSpPr>
          <p:cNvPr id="4" name="TextBox 3">
            <a:extLst>
              <a:ext uri="{FF2B5EF4-FFF2-40B4-BE49-F238E27FC236}">
                <a16:creationId xmlns:a16="http://schemas.microsoft.com/office/drawing/2014/main" id="{61100A34-43BE-96D2-8640-33CBDAF51E9C}"/>
              </a:ext>
            </a:extLst>
          </p:cNvPr>
          <p:cNvSpPr txBox="1"/>
          <p:nvPr/>
        </p:nvSpPr>
        <p:spPr>
          <a:xfrm>
            <a:off x="654751" y="6436307"/>
            <a:ext cx="11531516" cy="307777"/>
          </a:xfrm>
          <a:prstGeom prst="rect">
            <a:avLst/>
          </a:prstGeom>
          <a:noFill/>
        </p:spPr>
        <p:txBody>
          <a:bodyPr wrap="square">
            <a:spAutoFit/>
          </a:bodyPr>
          <a:lstStyle/>
          <a:p>
            <a:r>
              <a:rPr lang="en-US" sz="1400" dirty="0"/>
              <a:t>Whistleblower Case Study- Edward Snowden:  https://www.theguardian.com/world/2013/jun/09/edward-snowden-nsa-whistleblower-surveillance</a:t>
            </a:r>
          </a:p>
        </p:txBody>
      </p:sp>
    </p:spTree>
    <p:extLst>
      <p:ext uri="{BB962C8B-B14F-4D97-AF65-F5344CB8AC3E}">
        <p14:creationId xmlns:p14="http://schemas.microsoft.com/office/powerpoint/2010/main" val="2639096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3) Be honest and trustworthy</a:t>
            </a:r>
          </a:p>
          <a:p>
            <a:pPr lvl="1"/>
            <a:r>
              <a:rPr lang="en-US" dirty="0"/>
              <a:t>A computing professional should be transparent and provide full disclosure of all pertinent system capabilities, limitations, and potential problems to the appropriate parties.</a:t>
            </a:r>
          </a:p>
          <a:p>
            <a:pPr lvl="1"/>
            <a:r>
              <a:rPr lang="en-US" dirty="0"/>
              <a:t>Making deliberately false or misleading claims, fabricating or falsifying data, offering or accepting bribes, and other dishonest conduct are violations of the Code.</a:t>
            </a:r>
          </a:p>
          <a:p>
            <a:pPr lvl="1"/>
            <a:r>
              <a:rPr lang="en-US" dirty="0"/>
              <a:t>Computing professionals should be honest about their qualifications, and about any limitations in their competence to complete a task.</a:t>
            </a:r>
          </a:p>
          <a:p>
            <a:pPr lvl="1"/>
            <a:r>
              <a:rPr lang="en-US" dirty="0"/>
              <a:t>Commitments should be honored.</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2529403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4) Be fair and take action not to discriminate</a:t>
            </a:r>
          </a:p>
          <a:p>
            <a:pPr lvl="1"/>
            <a:r>
              <a:rPr lang="en-US" dirty="0"/>
              <a:t>The values of equality, tolerance, respect for others, and justice govern this principle. </a:t>
            </a:r>
          </a:p>
          <a:p>
            <a:pPr lvl="1"/>
            <a:r>
              <a:rPr lang="en-US" dirty="0"/>
              <a:t>Prejudicial discrimination on the basis of age, color, disability, ethnicity, family status, gender, labor union membership, military status, nationality, race, religion or belief, or any other inappropriate factor is an explicit violation of the Code.</a:t>
            </a:r>
          </a:p>
          <a:p>
            <a:pPr lvl="1"/>
            <a:r>
              <a:rPr lang="en-US" dirty="0"/>
              <a:t>Technologies and practices should be as inclusive and accessible as possible and computing professionals should take action to avoid creating systems or technologies that deprive or oppress people.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2266546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5) Respect the work required to produce new ideas, inventions, creative works, and computing artifacts.</a:t>
            </a:r>
          </a:p>
          <a:p>
            <a:pPr lvl="1"/>
            <a:r>
              <a:rPr lang="en-US" dirty="0"/>
              <a:t>Developing new ideas, inventions, creative works, and computing artifacts creates value for society, and those who expend this effort should expect to gain value from their work.</a:t>
            </a:r>
          </a:p>
          <a:p>
            <a:pPr lvl="1"/>
            <a:r>
              <a:rPr lang="en-US" dirty="0"/>
              <a:t>Computing professionals should therefore credit the creators of ideas, inventions, work, and artifacts, and respect copyrights, patents, trade secrets, license agreements, and other methods of protecting authors' works.</a:t>
            </a:r>
          </a:p>
          <a:p>
            <a:pPr lvl="1"/>
            <a:r>
              <a:rPr lang="en-US" dirty="0"/>
              <a:t>Efforts to help others by contributing time and energy to projects that help society illustrate a positive aspect of this principle as well.</a:t>
            </a:r>
          </a:p>
          <a:p>
            <a:pPr lvl="1"/>
            <a:r>
              <a:rPr lang="en-US" dirty="0"/>
              <a:t>Such efforts include free and open-source software and work put into the public domain.</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225191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6) Respect privacy</a:t>
            </a:r>
          </a:p>
          <a:p>
            <a:pPr lvl="1"/>
            <a:r>
              <a:rPr lang="en-US" dirty="0"/>
              <a:t>Technology enables the collection, monitoring, and exchange of personal information quickly, inexpensively, and often without the knowledge of the people affected.</a:t>
            </a:r>
          </a:p>
          <a:p>
            <a:pPr lvl="1"/>
            <a:r>
              <a:rPr lang="en-US" dirty="0"/>
              <a:t>A computing professional should become conversant in the various definitions and forms of privacy and should understand the rights and responsibilities associated with the collection and use of personal information.</a:t>
            </a:r>
          </a:p>
          <a:p>
            <a:pPr lvl="1"/>
            <a:r>
              <a:rPr lang="en-US" dirty="0"/>
              <a:t>Computing professionals must use personal information ethically, safeguarding against re-identification, unauthorized collection, ensuring accuracy, understanding data sources, and protecting against access and disclosure.</a:t>
            </a:r>
          </a:p>
          <a:p>
            <a:pPr lvl="1"/>
            <a:r>
              <a:rPr lang="en-US" dirty="0"/>
              <a:t>Only the minimum amount of personal information necessary should be collected in a system. </a:t>
            </a:r>
          </a:p>
          <a:p>
            <a:pPr lvl="1"/>
            <a:r>
              <a:rPr lang="en-US" dirty="0"/>
              <a:t>The retention and disposal periods for that information should be clearly defined, enforced, and communicated to data subjects. </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247551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7) Honor confidentiality</a:t>
            </a:r>
          </a:p>
          <a:p>
            <a:pPr lvl="1"/>
            <a:r>
              <a:rPr lang="en-US" dirty="0"/>
              <a:t>Computing professionals are often entrusted with confidential information such as trade secrets, client data, nonpublic business strategies, financial information, research data, pre-publication scholarly articles, and patent applications.</a:t>
            </a:r>
          </a:p>
          <a:p>
            <a:pPr lvl="1"/>
            <a:r>
              <a:rPr lang="en-US" dirty="0"/>
              <a:t>Computing professionals should protect confidentiality except in cases where it is evidence of the violation of law, of organizational regulations, or of the Code.</a:t>
            </a:r>
          </a:p>
          <a:p>
            <a:pPr lvl="1"/>
            <a:r>
              <a:rPr lang="en-US" dirty="0"/>
              <a:t>In these cases, the nature or contents of that information should not be disclosed except to appropriate authorities. </a:t>
            </a:r>
          </a:p>
          <a:p>
            <a:pPr lvl="1"/>
            <a:r>
              <a:rPr lang="en-US" dirty="0"/>
              <a:t>A computing professional should consider thoughtfully whether such disclosures are consistent with the Code.</a:t>
            </a:r>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GENERAL ETHICAL PRINCIPLES</a:t>
            </a:r>
          </a:p>
        </p:txBody>
      </p:sp>
    </p:spTree>
    <p:extLst>
      <p:ext uri="{BB962C8B-B14F-4D97-AF65-F5344CB8AC3E}">
        <p14:creationId xmlns:p14="http://schemas.microsoft.com/office/powerpoint/2010/main" val="153680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05280"/>
            <a:ext cx="11145078" cy="49652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 computing professional should...</a:t>
            </a:r>
          </a:p>
          <a:p>
            <a:pPr marL="0" indent="0">
              <a:buNone/>
            </a:pPr>
            <a:r>
              <a:rPr lang="en-US" b="1" dirty="0"/>
              <a:t>1) Strive to achieve high quality in both the processes and products of professional work</a:t>
            </a:r>
          </a:p>
          <a:p>
            <a:pPr lvl="1"/>
            <a:r>
              <a:rPr lang="en-US" dirty="0"/>
              <a:t>Computing professionals should insist on and support high quality work from themselves and from colleagues. </a:t>
            </a:r>
          </a:p>
          <a:p>
            <a:pPr lvl="1"/>
            <a:r>
              <a:rPr lang="en-US" dirty="0"/>
              <a:t>The dignity of employers, employees, colleagues, clients, users, and anyone else affected either directly or indirectly by the work should be respected throughout the process. </a:t>
            </a:r>
          </a:p>
          <a:p>
            <a:pPr lvl="1"/>
            <a:r>
              <a:rPr lang="en-US" dirty="0"/>
              <a:t>Computing professionals should respect the right of those involved to transparent communication about the project.</a:t>
            </a:r>
          </a:p>
          <a:p>
            <a:pPr lvl="1"/>
            <a:endParaRPr lang="en-US" dirty="0"/>
          </a:p>
        </p:txBody>
      </p:sp>
      <p:pic>
        <p:nvPicPr>
          <p:cNvPr id="3" name="Picture 2">
            <a:extLst>
              <a:ext uri="{FF2B5EF4-FFF2-40B4-BE49-F238E27FC236}">
                <a16:creationId xmlns:a16="http://schemas.microsoft.com/office/drawing/2014/main" id="{E9BB9F0E-3CC9-E050-11DB-4A3A54257839}"/>
              </a:ext>
            </a:extLst>
          </p:cNvPr>
          <p:cNvPicPr>
            <a:picLocks noChangeAspect="1"/>
          </p:cNvPicPr>
          <p:nvPr/>
        </p:nvPicPr>
        <p:blipFill>
          <a:blip r:embed="rId2"/>
          <a:stretch>
            <a:fillRect/>
          </a:stretch>
        </p:blipFill>
        <p:spPr>
          <a:xfrm>
            <a:off x="6095986" y="3428994"/>
            <a:ext cx="28" cy="11"/>
          </a:xfrm>
          <a:prstGeom prst="rect">
            <a:avLst/>
          </a:prstGeom>
        </p:spPr>
      </p:pic>
      <p:pic>
        <p:nvPicPr>
          <p:cNvPr id="5" name="Picture 4">
            <a:extLst>
              <a:ext uri="{FF2B5EF4-FFF2-40B4-BE49-F238E27FC236}">
                <a16:creationId xmlns:a16="http://schemas.microsoft.com/office/drawing/2014/main" id="{C2764ACF-9888-EEC0-0E51-F1E95E7DF9ED}"/>
              </a:ext>
            </a:extLst>
          </p:cNvPr>
          <p:cNvPicPr>
            <a:picLocks noChangeAspect="1"/>
          </p:cNvPicPr>
          <p:nvPr/>
        </p:nvPicPr>
        <p:blipFill>
          <a:blip r:embed="rId2"/>
          <a:stretch>
            <a:fillRect/>
          </a:stretch>
        </p:blipFill>
        <p:spPr>
          <a:xfrm>
            <a:off x="6095986" y="3428994"/>
            <a:ext cx="28" cy="11"/>
          </a:xfrm>
          <a:prstGeom prst="rect">
            <a:avLst/>
          </a:prstGeom>
        </p:spPr>
      </p:pic>
      <p:sp>
        <p:nvSpPr>
          <p:cNvPr id="8" name="Title 5">
            <a:extLst>
              <a:ext uri="{FF2B5EF4-FFF2-40B4-BE49-F238E27FC236}">
                <a16:creationId xmlns:a16="http://schemas.microsoft.com/office/drawing/2014/main" id="{625FB63D-903D-2B4A-439F-C1D5B64F567F}"/>
              </a:ext>
            </a:extLst>
          </p:cNvPr>
          <p:cNvSpPr txBox="1">
            <a:spLocks/>
          </p:cNvSpPr>
          <p:nvPr/>
        </p:nvSpPr>
        <p:spPr>
          <a:xfrm>
            <a:off x="1198880" y="177842"/>
            <a:ext cx="10337800" cy="706437"/>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800" b="1" dirty="0">
                <a:solidFill>
                  <a:schemeClr val="bg1"/>
                </a:solidFill>
              </a:rPr>
              <a:t>PROFESSIONAL RESPONSIBILITIES</a:t>
            </a:r>
          </a:p>
        </p:txBody>
      </p:sp>
    </p:spTree>
    <p:extLst>
      <p:ext uri="{BB962C8B-B14F-4D97-AF65-F5344CB8AC3E}">
        <p14:creationId xmlns:p14="http://schemas.microsoft.com/office/powerpoint/2010/main" val="12998956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13314</TotalTime>
  <Words>1879</Words>
  <Application>Microsoft Office PowerPoint</Application>
  <PresentationFormat>Widescreen</PresentationFormat>
  <Paragraphs>120</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Garamond</vt:lpstr>
      <vt:lpstr>Office Theme</vt:lpstr>
      <vt:lpstr>ACM Code of Ethics and Professional Conduct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489</cp:revision>
  <dcterms:created xsi:type="dcterms:W3CDTF">2023-02-09T14:28:53Z</dcterms:created>
  <dcterms:modified xsi:type="dcterms:W3CDTF">2023-12-18T13:00:57Z</dcterms:modified>
</cp:coreProperties>
</file>