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72"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8/23/2023</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8/23/2023</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8/23/2023</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8/23/2023</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8/23/2023</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8/23/2023</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8/23/2023</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8/23/2023</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8/23/2023</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8/23/2023</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8/23/2023</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8/23/2023</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acm.org/code-of-ethic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177842"/>
            <a:ext cx="10337800" cy="706437"/>
          </a:xfrm>
        </p:spPr>
        <p:txBody>
          <a:bodyPr>
            <a:noAutofit/>
          </a:bodyPr>
          <a:lstStyle/>
          <a:p>
            <a:r>
              <a:rPr lang="en-US" sz="3800" b="1" dirty="0">
                <a:solidFill>
                  <a:schemeClr val="bg1"/>
                </a:solidFill>
              </a:rPr>
              <a:t>ACM Code of Ethics and Professional Conduct</a:t>
            </a:r>
          </a:p>
        </p:txBody>
      </p:sp>
      <p:sp>
        <p:nvSpPr>
          <p:cNvPr id="3" name="Title 5">
            <a:extLst>
              <a:ext uri="{FF2B5EF4-FFF2-40B4-BE49-F238E27FC236}">
                <a16:creationId xmlns:a16="http://schemas.microsoft.com/office/drawing/2014/main" id="{03CCD813-20BB-1B80-7D21-1B3EE111193A}"/>
              </a:ext>
            </a:extLst>
          </p:cNvPr>
          <p:cNvSpPr txBox="1">
            <a:spLocks/>
          </p:cNvSpPr>
          <p:nvPr/>
        </p:nvSpPr>
        <p:spPr>
          <a:xfrm>
            <a:off x="845820" y="1544320"/>
            <a:ext cx="10337800" cy="2336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800" b="1" dirty="0"/>
              <a:t>Part 2</a:t>
            </a:r>
          </a:p>
          <a:p>
            <a:pPr marL="342900" indent="-342900" algn="l">
              <a:buFont typeface="Arial" panose="020B0604020202020204" pitchFamily="34" charset="0"/>
              <a:buChar char="•"/>
            </a:pPr>
            <a:r>
              <a:rPr lang="en-US" sz="2400" b="1" dirty="0"/>
              <a:t>PROFESSIONAL LEADERSHIP PRINCIPLES</a:t>
            </a:r>
          </a:p>
          <a:p>
            <a:pPr marL="342900" indent="-342900" algn="l">
              <a:buFont typeface="Arial" panose="020B0604020202020204" pitchFamily="34" charset="0"/>
              <a:buChar char="•"/>
            </a:pPr>
            <a:r>
              <a:rPr lang="en-US" sz="2400" b="1" dirty="0"/>
              <a:t>COMPLIANCE WITH THE CODE.</a:t>
            </a:r>
            <a:endParaRPr lang="en-US" sz="3800" b="1" dirty="0"/>
          </a:p>
          <a:p>
            <a:endParaRPr lang="en-US" sz="3800" b="1" dirty="0">
              <a:solidFill>
                <a:schemeClr val="accent1"/>
              </a:solidFill>
            </a:endParaRPr>
          </a:p>
        </p:txBody>
      </p:sp>
    </p:spTree>
    <p:extLst>
      <p:ext uri="{BB962C8B-B14F-4D97-AF65-F5344CB8AC3E}">
        <p14:creationId xmlns:p14="http://schemas.microsoft.com/office/powerpoint/2010/main" val="19219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1) Uphold, promote, and respect the principles of the Code</a:t>
            </a:r>
          </a:p>
          <a:p>
            <a:pPr lvl="1"/>
            <a:r>
              <a:rPr lang="en-US" dirty="0"/>
              <a:t>The future of computing depends on both technical and ethical excellence. </a:t>
            </a:r>
          </a:p>
          <a:p>
            <a:pPr lvl="1"/>
            <a:r>
              <a:rPr lang="en-US" dirty="0"/>
              <a:t>Computing professionals should adhere to the principles of the Code and contribute to improving them. </a:t>
            </a:r>
          </a:p>
          <a:p>
            <a:pPr lvl="1"/>
            <a:r>
              <a:rPr lang="en-US" dirty="0"/>
              <a:t>Computing professionals who recognize breaches of the Code should take actions to resolve the ethical issues they recognize, including, when reasonable, expressing their concern to the person or persons thought to be violating the Code.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COMPLIANCE WITH THE CODE</a:t>
            </a:r>
          </a:p>
        </p:txBody>
      </p:sp>
    </p:spTree>
    <p:extLst>
      <p:ext uri="{BB962C8B-B14F-4D97-AF65-F5344CB8AC3E}">
        <p14:creationId xmlns:p14="http://schemas.microsoft.com/office/powerpoint/2010/main" val="81969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5074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2) Treat violations of the Code as inconsistent with membership in the ACM</a:t>
            </a:r>
          </a:p>
          <a:p>
            <a:pPr lvl="1"/>
            <a:r>
              <a:rPr lang="en-US" dirty="0"/>
              <a:t>Each ACM member should encourage and support adherence by all computing professionals regardless of ACM membership. </a:t>
            </a:r>
          </a:p>
          <a:p>
            <a:pPr lvl="1"/>
            <a:r>
              <a:rPr lang="en-US" dirty="0"/>
              <a:t>ACM members who recognize a breach of the Code should consider reporting the violation to the ACM, which may result in remedial action as specified in the ACM's Code of Ethics and Professional Conduct Enforcement Policy*.</a:t>
            </a:r>
          </a:p>
          <a:p>
            <a:pPr lvl="1"/>
            <a:endParaRPr lang="en-US" dirty="0"/>
          </a:p>
          <a:p>
            <a:pPr marL="457200" lvl="1" indent="0">
              <a:buNone/>
            </a:pPr>
            <a:endParaRPr lang="en-US" dirty="0"/>
          </a:p>
          <a:p>
            <a:pPr marL="457200" lvl="1" indent="0">
              <a:buNone/>
            </a:pPr>
            <a:r>
              <a:rPr lang="en-US" dirty="0"/>
              <a:t>* ACM Code of Ethics Enforcement Procedures</a:t>
            </a:r>
          </a:p>
          <a:p>
            <a:pPr marL="914400" lvl="2" indent="0">
              <a:buNone/>
            </a:pPr>
            <a:r>
              <a:rPr lang="en-US" dirty="0"/>
              <a:t>https://www.acm.org/code-of-ethics/enforcement-procedures</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COMPLIANCE WITH THE CODE</a:t>
            </a:r>
          </a:p>
        </p:txBody>
      </p:sp>
    </p:spTree>
    <p:extLst>
      <p:ext uri="{BB962C8B-B14F-4D97-AF65-F5344CB8AC3E}">
        <p14:creationId xmlns:p14="http://schemas.microsoft.com/office/powerpoint/2010/main" val="80569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50748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John, a software engineer at a prominent tech company, discovers a critical security vulnerability in the company's product just days before a major release. The release date is non-negotiable due to contractual commitments. John's manager insists on ignoring the issue to meet the deadline. John is torn between adhering to ACM's Code of Ethics and Professional Conduct, which emphasizes the importance of public safety, and meeting the company's commitments.</a:t>
            </a:r>
          </a:p>
          <a:p>
            <a:pPr marL="0" indent="0">
              <a:buNone/>
            </a:pPr>
            <a:r>
              <a:rPr lang="en-US" b="1" dirty="0"/>
              <a:t>Analytical Questions:</a:t>
            </a:r>
          </a:p>
          <a:p>
            <a:pPr marL="971550" lvl="1" indent="-514350">
              <a:buFont typeface="+mj-lt"/>
              <a:buAutoNum type="arabicPeriod"/>
            </a:pPr>
            <a:r>
              <a:rPr lang="en-US" dirty="0"/>
              <a:t>What ethical principles from the ACM Code of Ethics and Professional Conduct apply to this case?</a:t>
            </a:r>
          </a:p>
          <a:p>
            <a:pPr marL="971550" lvl="1" indent="-514350">
              <a:buFont typeface="+mj-lt"/>
              <a:buAutoNum type="arabicPeriod"/>
            </a:pPr>
            <a:r>
              <a:rPr lang="en-US" dirty="0"/>
              <a:t>What are the potential consequences of ignoring the security vulnerability, both for the public and for John's professional integrity?</a:t>
            </a:r>
          </a:p>
          <a:p>
            <a:pPr marL="971550" lvl="1" indent="-514350">
              <a:buFont typeface="+mj-lt"/>
              <a:buAutoNum type="arabicPeriod"/>
            </a:pPr>
            <a:r>
              <a:rPr lang="en-US" dirty="0"/>
              <a:t>How can John effectively communicate his concerns to his manager and the team while balancing the need to meet the release deadline?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Case Study Analysis</a:t>
            </a:r>
          </a:p>
        </p:txBody>
      </p:sp>
    </p:spTree>
    <p:extLst>
      <p:ext uri="{BB962C8B-B14F-4D97-AF65-F5344CB8AC3E}">
        <p14:creationId xmlns:p14="http://schemas.microsoft.com/office/powerpoint/2010/main" val="179102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50748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Sample Answers:</a:t>
            </a:r>
          </a:p>
          <a:p>
            <a:pPr marL="0" indent="0">
              <a:buNone/>
            </a:pPr>
            <a:r>
              <a:rPr lang="en-US" b="1" dirty="0"/>
              <a:t>Q) What ethical principles from the ACM Code of Ethics and Professional Conduct apply to this case?</a:t>
            </a:r>
          </a:p>
          <a:p>
            <a:pPr marL="0" indent="0">
              <a:buNone/>
            </a:pPr>
            <a:r>
              <a:rPr lang="en-US" dirty="0"/>
              <a:t>Several ethical principles from the ACM Code of Ethics apply to this case, including:</a:t>
            </a:r>
          </a:p>
          <a:p>
            <a:r>
              <a:rPr lang="en-US" b="1" dirty="0"/>
              <a:t>Public Good:</a:t>
            </a:r>
            <a:r>
              <a:rPr lang="en-US" dirty="0"/>
              <a:t> The principle of ensuring the public good and safety is paramount. John has a responsibility to address the security vulnerability to prevent potential harm to users.</a:t>
            </a:r>
          </a:p>
          <a:p>
            <a:r>
              <a:rPr lang="en-US" b="1" dirty="0"/>
              <a:t>Professional Integrity:</a:t>
            </a:r>
            <a:r>
              <a:rPr lang="en-US" dirty="0"/>
              <a:t> John must uphold the highest level of professional integrity and not compromise his ethical standards, even under pressure.</a:t>
            </a:r>
          </a:p>
          <a:p>
            <a:r>
              <a:rPr lang="en-US" b="1" dirty="0"/>
              <a:t>Honesty and Transparency:</a:t>
            </a:r>
            <a:r>
              <a:rPr lang="en-US" dirty="0"/>
              <a:t> He should be honest about the issue and transparently communicate the risks involved.</a:t>
            </a:r>
          </a:p>
          <a:p>
            <a:pPr marL="0" indent="0">
              <a:buNone/>
            </a:pPr>
            <a:endParaRPr lang="en-US" dirty="0"/>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Case Study Analysis</a:t>
            </a:r>
          </a:p>
        </p:txBody>
      </p:sp>
    </p:spTree>
    <p:extLst>
      <p:ext uri="{BB962C8B-B14F-4D97-AF65-F5344CB8AC3E}">
        <p14:creationId xmlns:p14="http://schemas.microsoft.com/office/powerpoint/2010/main" val="328523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50748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Sample Answers:</a:t>
            </a:r>
          </a:p>
          <a:p>
            <a:pPr marL="0" indent="0">
              <a:buNone/>
            </a:pPr>
            <a:r>
              <a:rPr lang="en-US" b="1" dirty="0"/>
              <a:t>Q) What are the potential consequences of ignoring the security vulnerability, both for the public and for John's professional integrity?</a:t>
            </a:r>
          </a:p>
          <a:p>
            <a:pPr marL="0" indent="0">
              <a:buNone/>
            </a:pPr>
            <a:r>
              <a:rPr lang="en-US" dirty="0"/>
              <a:t>Ignoring the security vulnerability can have severe consequences:</a:t>
            </a:r>
          </a:p>
          <a:p>
            <a:r>
              <a:rPr lang="en-US" b="1" dirty="0"/>
              <a:t>Public Safety:</a:t>
            </a:r>
            <a:r>
              <a:rPr lang="en-US" dirty="0"/>
              <a:t> Users of the product may be exposed to security threats, leading to data breaches or other forms of harm.</a:t>
            </a:r>
          </a:p>
          <a:p>
            <a:r>
              <a:rPr lang="en-US" b="1" dirty="0"/>
              <a:t>Legal Ramifications:</a:t>
            </a:r>
            <a:r>
              <a:rPr lang="en-US" dirty="0"/>
              <a:t> The company may face legal consequences if harm occurs due to the known vulnerability.</a:t>
            </a:r>
          </a:p>
          <a:p>
            <a:r>
              <a:rPr lang="en-US" b="1" dirty="0"/>
              <a:t>Professional Integrity:</a:t>
            </a:r>
            <a:r>
              <a:rPr lang="en-US" dirty="0"/>
              <a:t> John's professional integrity could be compromised, potentially harming his career in the long run. He might also face ethical violations according to ACM's Code.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Case Study Analysis</a:t>
            </a:r>
          </a:p>
        </p:txBody>
      </p:sp>
    </p:spTree>
    <p:extLst>
      <p:ext uri="{BB962C8B-B14F-4D97-AF65-F5344CB8AC3E}">
        <p14:creationId xmlns:p14="http://schemas.microsoft.com/office/powerpoint/2010/main" val="362239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507487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Sample Answers:</a:t>
            </a:r>
          </a:p>
          <a:p>
            <a:pPr marL="0" indent="0">
              <a:buNone/>
            </a:pPr>
            <a:r>
              <a:rPr lang="en-US" b="1" dirty="0"/>
              <a:t>Q) How can John effectively communicate his concerns to his manager and the team while balancing the need to meet the release deadline?</a:t>
            </a:r>
          </a:p>
          <a:p>
            <a:pPr marL="0" indent="0">
              <a:buNone/>
            </a:pPr>
            <a:r>
              <a:rPr lang="en-US" dirty="0"/>
              <a:t>John can take the following steps:</a:t>
            </a:r>
          </a:p>
          <a:p>
            <a:pPr marL="0" indent="0">
              <a:buNone/>
            </a:pPr>
            <a:r>
              <a:rPr lang="en-US" b="1" dirty="0"/>
              <a:t>Document the Issue:</a:t>
            </a:r>
            <a:r>
              <a:rPr lang="en-US" dirty="0"/>
              <a:t> Gather evidence of the security vulnerability and its potential impact.</a:t>
            </a:r>
          </a:p>
          <a:p>
            <a:pPr marL="0" indent="0">
              <a:buNone/>
            </a:pPr>
            <a:r>
              <a:rPr lang="en-US" b="1" dirty="0"/>
              <a:t>Prepare a Detailed Report:</a:t>
            </a:r>
            <a:r>
              <a:rPr lang="en-US" dirty="0"/>
              <a:t> Create a comprehensive report outlining the issue, potential risks, and recommended solutions.</a:t>
            </a:r>
          </a:p>
          <a:p>
            <a:pPr marL="0" indent="0">
              <a:buNone/>
            </a:pPr>
            <a:r>
              <a:rPr lang="en-US" b="1" dirty="0"/>
              <a:t>Engage in Open Dialogue:</a:t>
            </a:r>
            <a:r>
              <a:rPr lang="en-US" dirty="0"/>
              <a:t> Have a candid conversation with his manager, emphasizing the importance of addressing the vulnerability for the sake of the public and the company's reputation.</a:t>
            </a:r>
          </a:p>
          <a:p>
            <a:pPr marL="0" indent="0">
              <a:buNone/>
            </a:pPr>
            <a:r>
              <a:rPr lang="en-US" b="1" dirty="0"/>
              <a:t>Propose Mitigation Strategies:</a:t>
            </a:r>
            <a:r>
              <a:rPr lang="en-US" dirty="0"/>
              <a:t> Suggest alternative strategies to meet the deadline without compromising security, such as releasing a patch immediately after the main release.</a:t>
            </a:r>
          </a:p>
          <a:p>
            <a:pPr marL="0" indent="0">
              <a:buNone/>
            </a:pPr>
            <a:r>
              <a:rPr lang="en-US" b="1" dirty="0"/>
              <a:t>Involve Higher Authorities:</a:t>
            </a:r>
            <a:r>
              <a:rPr lang="en-US" dirty="0"/>
              <a:t> If the manager is unresponsive, escalate the matter to higher management or an internal ethics committee, if available, to ensure ethical standards are maintained.</a:t>
            </a:r>
          </a:p>
          <a:p>
            <a:pPr marL="0" indent="0">
              <a:buNone/>
            </a:pPr>
            <a:r>
              <a:rPr lang="en-US" b="1" dirty="0"/>
              <a:t>Seek Legal Protections:</a:t>
            </a:r>
            <a:r>
              <a:rPr lang="en-US" dirty="0"/>
              <a:t> Depending on jurisdiction, there may be legal protections for whistleblowers who raise concerns about ethical or legal violations within their organizations. John should consult with legal counsel if necessary.</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Case Study Analysis</a:t>
            </a:r>
          </a:p>
        </p:txBody>
      </p:sp>
    </p:spTree>
    <p:extLst>
      <p:ext uri="{BB962C8B-B14F-4D97-AF65-F5344CB8AC3E}">
        <p14:creationId xmlns:p14="http://schemas.microsoft.com/office/powerpoint/2010/main" val="2364903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993913" y="196036"/>
            <a:ext cx="10336695" cy="706437"/>
          </a:xfrm>
        </p:spPr>
        <p:txBody>
          <a:bodyPr>
            <a:noAutofit/>
          </a:bodyPr>
          <a:lstStyle/>
          <a:p>
            <a:r>
              <a:rPr lang="en-US" sz="4800" b="1" dirty="0">
                <a:solidFill>
                  <a:schemeClr val="bg1"/>
                </a:solidFill>
              </a:rPr>
              <a:t>References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588175" y="1737360"/>
            <a:ext cx="11268545" cy="4904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en-US" altLang="en-US" sz="2000" dirty="0">
                <a:hlinkClick r:id="rId2"/>
              </a:rPr>
              <a:t>https://www.acm.org/code-of-ethics</a:t>
            </a:r>
            <a:endParaRPr lang="en-US" altLang="en-US" sz="2000" dirty="0"/>
          </a:p>
          <a:p>
            <a:pPr eaLnBrk="1" hangingPunct="1">
              <a:lnSpc>
                <a:spcPct val="120000"/>
              </a:lnSpc>
            </a:pPr>
            <a:endParaRPr lang="en-US" altLang="en-US" sz="2000" dirty="0"/>
          </a:p>
        </p:txBody>
      </p:sp>
    </p:spTree>
    <p:extLst>
      <p:ext uri="{BB962C8B-B14F-4D97-AF65-F5344CB8AC3E}">
        <p14:creationId xmlns:p14="http://schemas.microsoft.com/office/powerpoint/2010/main" val="49589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828800"/>
            <a:ext cx="11145078" cy="4741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Leadership may either be a </a:t>
            </a:r>
            <a:r>
              <a:rPr lang="en-US" b="1" i="1" dirty="0"/>
              <a:t>formal designation</a:t>
            </a:r>
            <a:r>
              <a:rPr lang="en-US" dirty="0"/>
              <a:t> or </a:t>
            </a:r>
            <a:r>
              <a:rPr lang="en-US" b="1" i="1" dirty="0"/>
              <a:t>arise</a:t>
            </a:r>
            <a:r>
              <a:rPr lang="en-US" dirty="0"/>
              <a:t> </a:t>
            </a:r>
            <a:r>
              <a:rPr lang="en-US" b="1" i="1" dirty="0"/>
              <a:t>informally from influence over others</a:t>
            </a:r>
            <a:r>
              <a:rPr lang="en-US" dirty="0"/>
              <a:t>.</a:t>
            </a:r>
          </a:p>
          <a:p>
            <a:r>
              <a:rPr lang="en-US" dirty="0"/>
              <a:t>In this this context, "leader" means any member of an organization or group who has influence, educational responsibilities, or managerial responsibilities.</a:t>
            </a:r>
          </a:p>
          <a:p>
            <a:r>
              <a:rPr lang="en-US" dirty="0"/>
              <a:t>While these principles apply to all computing professionals, leaders bear a heightened responsibility to uphold and promote them, both within and through their organizations.</a:t>
            </a:r>
          </a:p>
          <a:p>
            <a:endParaRPr lang="en-US" dirty="0"/>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LEADERSHIP PRINCIPLES</a:t>
            </a:r>
          </a:p>
        </p:txBody>
      </p:sp>
    </p:spTree>
    <p:extLst>
      <p:ext uri="{BB962C8B-B14F-4D97-AF65-F5344CB8AC3E}">
        <p14:creationId xmlns:p14="http://schemas.microsoft.com/office/powerpoint/2010/main" val="235357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especially one acting as a leader, should…</a:t>
            </a:r>
          </a:p>
          <a:p>
            <a:pPr marL="0" indent="0">
              <a:buNone/>
            </a:pPr>
            <a:r>
              <a:rPr lang="en-US" b="1" dirty="0"/>
              <a:t>1) Ensure that the public good is the central concern during all professional computing work</a:t>
            </a:r>
          </a:p>
          <a:p>
            <a:pPr lvl="1"/>
            <a:r>
              <a:rPr lang="en-US" dirty="0"/>
              <a:t>People—including users, customers, colleagues, and others affected directly or indirectly—should always be the central concern in computing. </a:t>
            </a:r>
          </a:p>
          <a:p>
            <a:pPr lvl="1"/>
            <a:r>
              <a:rPr lang="en-US" dirty="0"/>
              <a:t>The </a:t>
            </a:r>
            <a:r>
              <a:rPr lang="en-US" b="1" i="1" dirty="0"/>
              <a:t>public good should always be an explicit consideration</a:t>
            </a:r>
            <a:r>
              <a:rPr lang="en-US" dirty="0"/>
              <a:t> when evaluating tasks associated with research, requirements analysis, design, implementation, testing, validation, deployment, maintenance, retirement, and disposal. </a:t>
            </a:r>
          </a:p>
          <a:p>
            <a:pPr lvl="1"/>
            <a:r>
              <a:rPr lang="en-US" dirty="0"/>
              <a:t>Computing professionals should keep this focus no matter which methodologies or techniques they use in their practice.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LEADERSHIP PRINCIPLES</a:t>
            </a:r>
          </a:p>
        </p:txBody>
      </p:sp>
    </p:spTree>
    <p:extLst>
      <p:ext uri="{BB962C8B-B14F-4D97-AF65-F5344CB8AC3E}">
        <p14:creationId xmlns:p14="http://schemas.microsoft.com/office/powerpoint/2010/main" val="120332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especially one acting as a leader, should…</a:t>
            </a:r>
          </a:p>
          <a:p>
            <a:pPr marL="0" indent="0">
              <a:buNone/>
            </a:pPr>
            <a:r>
              <a:rPr lang="en-US" b="1" dirty="0"/>
              <a:t>2) Articulate, encourage acceptance of, and evaluate fulfillment of social responsibilities by members of the organization or group</a:t>
            </a:r>
          </a:p>
          <a:p>
            <a:pPr lvl="1"/>
            <a:r>
              <a:rPr lang="en-US" dirty="0"/>
              <a:t>Technical organizations and groups affect broader society, and their leaders should accept the associated responsibilities. </a:t>
            </a:r>
          </a:p>
          <a:p>
            <a:pPr lvl="1"/>
            <a:r>
              <a:rPr lang="en-US" dirty="0"/>
              <a:t>Organizations—through procedures and attitudes oriented toward quality, transparency, and the welfare of society—reduce harm to the public and raise awareness of the influence of technology in our lives. </a:t>
            </a:r>
          </a:p>
          <a:p>
            <a:pPr lvl="1"/>
            <a:r>
              <a:rPr lang="en-US" dirty="0"/>
              <a:t>Therefore, leaders should encourage full participation of computing professionals in meeting relevant social responsibilities and discourage tendencies to do otherwise.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LEADERSHIP PRINCIPLES</a:t>
            </a:r>
          </a:p>
        </p:txBody>
      </p:sp>
    </p:spTree>
    <p:extLst>
      <p:ext uri="{BB962C8B-B14F-4D97-AF65-F5344CB8AC3E}">
        <p14:creationId xmlns:p14="http://schemas.microsoft.com/office/powerpoint/2010/main" val="133301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especially one acting as a leader, should…</a:t>
            </a:r>
          </a:p>
          <a:p>
            <a:pPr marL="0" indent="0">
              <a:buNone/>
            </a:pPr>
            <a:r>
              <a:rPr lang="en-US" b="1" dirty="0"/>
              <a:t>3) Manage personnel and resources to enhance the quality of working life</a:t>
            </a:r>
          </a:p>
          <a:p>
            <a:pPr lvl="1"/>
            <a:r>
              <a:rPr lang="en-US" dirty="0"/>
              <a:t>Leaders should ensure that they enhance, not degrade, the quality of working life. </a:t>
            </a:r>
          </a:p>
          <a:p>
            <a:pPr lvl="1"/>
            <a:r>
              <a:rPr lang="en-US" dirty="0"/>
              <a:t>Leaders should consider the personal and professional development, accessibility requirements, physical safety, psychological well-being, and human dignity of all workers. </a:t>
            </a:r>
          </a:p>
          <a:p>
            <a:pPr lvl="1"/>
            <a:r>
              <a:rPr lang="en-US" dirty="0"/>
              <a:t>Appropriate human-computer ergonomic* standards should be used in the workplace.</a:t>
            </a:r>
          </a:p>
          <a:p>
            <a:pPr lvl="1"/>
            <a:endParaRPr lang="en-US" dirty="0"/>
          </a:p>
          <a:p>
            <a:pPr marL="457200" lvl="1" indent="0">
              <a:buNone/>
            </a:pPr>
            <a:endParaRPr lang="en-US" dirty="0"/>
          </a:p>
          <a:p>
            <a:pPr marL="457200" lvl="1" indent="0">
              <a:buNone/>
            </a:pPr>
            <a:r>
              <a:rPr lang="en-US" dirty="0"/>
              <a:t>*ergonomic (adjective): relating to or designed for efficiency and comfort in the working environment.</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LEADERSHIP PRINCIPLES</a:t>
            </a:r>
          </a:p>
        </p:txBody>
      </p:sp>
    </p:spTree>
    <p:extLst>
      <p:ext uri="{BB962C8B-B14F-4D97-AF65-F5344CB8AC3E}">
        <p14:creationId xmlns:p14="http://schemas.microsoft.com/office/powerpoint/2010/main" val="365882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especially one acting as a leader, should…</a:t>
            </a:r>
          </a:p>
          <a:p>
            <a:pPr marL="0" indent="0">
              <a:buNone/>
            </a:pPr>
            <a:r>
              <a:rPr lang="en-US" b="1" dirty="0"/>
              <a:t>4) Articulate, apply, and support policies and processes that reflect the principles of the Code</a:t>
            </a:r>
          </a:p>
          <a:p>
            <a:pPr lvl="1"/>
            <a:r>
              <a:rPr lang="en-US" dirty="0"/>
              <a:t>Leaders should pursue clearly defined organizational policies that are consistent with the Code and effectively communicate them to relevant stakeholders. </a:t>
            </a:r>
          </a:p>
          <a:p>
            <a:pPr lvl="1"/>
            <a:r>
              <a:rPr lang="en-US" dirty="0"/>
              <a:t>In addition, leaders should encourage and reward compliance with those policies, and take appropriate action when policies are violated. </a:t>
            </a:r>
          </a:p>
          <a:p>
            <a:pPr lvl="1"/>
            <a:r>
              <a:rPr lang="en-US" dirty="0"/>
              <a:t>Designing or implementing processes that deliberately or negligently violate, or tend to enable the violation of, the Code's principles is ethically unacceptable.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LEADERSHIP PRINCIPLES</a:t>
            </a:r>
          </a:p>
        </p:txBody>
      </p:sp>
    </p:spTree>
    <p:extLst>
      <p:ext uri="{BB962C8B-B14F-4D97-AF65-F5344CB8AC3E}">
        <p14:creationId xmlns:p14="http://schemas.microsoft.com/office/powerpoint/2010/main" val="199980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especially one acting as a leader, should…</a:t>
            </a:r>
          </a:p>
          <a:p>
            <a:pPr marL="0" indent="0">
              <a:buNone/>
            </a:pPr>
            <a:r>
              <a:rPr lang="en-US" b="1" dirty="0"/>
              <a:t>5) Create opportunities for members of the organization or group to grow as professionals</a:t>
            </a:r>
          </a:p>
          <a:p>
            <a:pPr lvl="1"/>
            <a:r>
              <a:rPr lang="en-US" dirty="0"/>
              <a:t>Leaders should ensure that opportunities are available to computing professionals to help them improve their knowledge and skills in professionalism, in the practice of ethics, and in their technical specialties. </a:t>
            </a:r>
          </a:p>
          <a:p>
            <a:pPr lvl="1"/>
            <a:r>
              <a:rPr lang="en-US" dirty="0"/>
              <a:t>These opportunities should include experiences that familiarize computing professionals with the consequences and limitations of particular types of systems. </a:t>
            </a:r>
          </a:p>
          <a:p>
            <a:pPr lvl="1"/>
            <a:r>
              <a:rPr lang="en-US" dirty="0"/>
              <a:t>Computing professionals should be fully aware of the dangers of oversimplified approaches, the inevitability of software errors, the interactions of systems and their contexts, and other issues related to the complexity of their profession—and thus be confident in taking on responsibilities for the work that they do.</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LEADERSHIP PRINCIPLES</a:t>
            </a:r>
          </a:p>
        </p:txBody>
      </p:sp>
    </p:spTree>
    <p:extLst>
      <p:ext uri="{BB962C8B-B14F-4D97-AF65-F5344CB8AC3E}">
        <p14:creationId xmlns:p14="http://schemas.microsoft.com/office/powerpoint/2010/main" val="94179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especially one acting as a leader, should…</a:t>
            </a:r>
          </a:p>
          <a:p>
            <a:pPr marL="0" indent="0">
              <a:buNone/>
            </a:pPr>
            <a:r>
              <a:rPr lang="en-US" b="1" dirty="0"/>
              <a:t>6) Use care when modifying or retiring systems</a:t>
            </a:r>
          </a:p>
          <a:p>
            <a:pPr lvl="1"/>
            <a:r>
              <a:rPr lang="en-US" dirty="0"/>
              <a:t>Interface changes, the removal of features, and even software updates have an impact on the productivity of users and the quality of their work.</a:t>
            </a:r>
          </a:p>
          <a:p>
            <a:pPr lvl="1"/>
            <a:r>
              <a:rPr lang="en-US" dirty="0"/>
              <a:t>Leaders should take care when changing or discontinuing support for system features on which people still depend.</a:t>
            </a:r>
          </a:p>
          <a:p>
            <a:pPr lvl="1"/>
            <a:r>
              <a:rPr lang="en-US" dirty="0"/>
              <a:t>Leaders should thoroughly investigate viable alternatives to removing support for a legacy system. </a:t>
            </a:r>
          </a:p>
          <a:p>
            <a:pPr lvl="1"/>
            <a:r>
              <a:rPr lang="en-US" dirty="0"/>
              <a:t>If these alternatives are unacceptably risky or impractical, the developer should assist stakeholders' graceful migration from the system to an alternative. </a:t>
            </a:r>
          </a:p>
          <a:p>
            <a:pPr lvl="1"/>
            <a:r>
              <a:rPr lang="en-US" dirty="0"/>
              <a:t>Users should be notified of the risks of continued use of the unsupported system long before support ends.</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LEADERSHIP PRINCIPLES</a:t>
            </a:r>
          </a:p>
        </p:txBody>
      </p:sp>
    </p:spTree>
    <p:extLst>
      <p:ext uri="{BB962C8B-B14F-4D97-AF65-F5344CB8AC3E}">
        <p14:creationId xmlns:p14="http://schemas.microsoft.com/office/powerpoint/2010/main" val="187221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especially one acting as a leader, should…</a:t>
            </a:r>
          </a:p>
          <a:p>
            <a:pPr marL="0" indent="0">
              <a:buNone/>
            </a:pPr>
            <a:r>
              <a:rPr lang="en-US" b="1" dirty="0"/>
              <a:t>7) Recognize and take special care of systems that become integrated into the infrastructure of society</a:t>
            </a:r>
          </a:p>
          <a:p>
            <a:pPr lvl="1"/>
            <a:r>
              <a:rPr lang="en-US" dirty="0"/>
              <a:t>Even the simplest computer systems have the potential to impact all aspects of society when integrated with everyday activities such as commerce, travel, government, healthcare, and education. </a:t>
            </a:r>
          </a:p>
          <a:p>
            <a:pPr lvl="1"/>
            <a:r>
              <a:rPr lang="en-US" dirty="0"/>
              <a:t>When organizations and groups develop systems that become an important part of the infrastructure of society, their leaders have an added responsibility to be good stewards of these systems.</a:t>
            </a:r>
          </a:p>
          <a:p>
            <a:pPr lvl="1"/>
            <a:r>
              <a:rPr lang="en-US" dirty="0"/>
              <a:t>Part of that stewardship requires establishing policies for fair system access, including for those who may have been excluded. </a:t>
            </a:r>
          </a:p>
          <a:p>
            <a:pPr lvl="1"/>
            <a:r>
              <a:rPr lang="en-US" dirty="0"/>
              <a:t>That stewardship also requires that computing professionals monitor the level of integration of their systems into the infrastructure of society. </a:t>
            </a:r>
          </a:p>
          <a:p>
            <a:pPr lvl="1"/>
            <a:r>
              <a:rPr lang="en-US" dirty="0"/>
              <a:t>Continual monitoring of how society is using a system will allow the organization or group to remain consistent with their ethical obligations outlined in the Code.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LEADERSHIP PRINCIPLES</a:t>
            </a:r>
          </a:p>
        </p:txBody>
      </p:sp>
    </p:spTree>
    <p:extLst>
      <p:ext uri="{BB962C8B-B14F-4D97-AF65-F5344CB8AC3E}">
        <p14:creationId xmlns:p14="http://schemas.microsoft.com/office/powerpoint/2010/main" val="1612887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14034</TotalTime>
  <Words>1702</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Office Theme</vt:lpstr>
      <vt:lpstr>ACM Code of Ethics and Professional Conduct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566</cp:revision>
  <dcterms:created xsi:type="dcterms:W3CDTF">2023-02-09T14:28:53Z</dcterms:created>
  <dcterms:modified xsi:type="dcterms:W3CDTF">2023-08-23T07:26:12Z</dcterms:modified>
</cp:coreProperties>
</file>