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9/3/2023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9/3/2023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9/3/2023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9/3/2023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9/3/2023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9/3/2023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9/3/2023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9/3/2023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9/3/2023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9/3/2023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9/3/2023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9/3/2023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9/3/2023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l.acm.org/doi/10.1145/265684.265699" TargetMode="External"/><Relationship Id="rId2" Type="http://schemas.openxmlformats.org/officeDocument/2006/relationships/hyperlink" Target="https://ethics.acm.org/code-of-ethics/software-engineering-code/" TargetMode="External"/><Relationship Id="rId1" Type="http://schemas.openxmlformats.org/officeDocument/2006/relationships/slideLayout" Target="../slideLayouts/slideLayout1.xml"/><Relationship Id="rId4" Type="http://schemas.openxmlformats.org/officeDocument/2006/relationships/hyperlink" Target="https://pubmed.ncbi.nlm.nih.gov/113493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985520"/>
          </a:xfrm>
        </p:spPr>
        <p:txBody>
          <a:bodyPr>
            <a:noAutofit/>
          </a:bodyPr>
          <a:lstStyle/>
          <a:p>
            <a:r>
              <a:rPr lang="en-US" sz="3600" b="1" dirty="0">
                <a:solidFill>
                  <a:schemeClr val="bg1"/>
                </a:solidFill>
              </a:rPr>
              <a:t>Software Engineering Code of Ethics </a:t>
            </a:r>
            <a:br>
              <a:rPr lang="en-US" sz="3600" b="1" dirty="0">
                <a:solidFill>
                  <a:schemeClr val="bg1"/>
                </a:solidFill>
              </a:rPr>
            </a:br>
            <a:r>
              <a:rPr lang="en-US" sz="3600" b="1" dirty="0">
                <a:solidFill>
                  <a:schemeClr val="bg1"/>
                </a:solidFill>
              </a:rPr>
              <a:t>and Professional Practice</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752404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a:t>
            </a:r>
            <a:r>
              <a:rPr lang="en-US" sz="2600" b="1" i="1" dirty="0"/>
              <a:t>Software Engineering Code of Ethics and Professional Practice</a:t>
            </a:r>
            <a:r>
              <a:rPr lang="en-US" sz="2600" dirty="0"/>
              <a:t> is a set of </a:t>
            </a:r>
            <a:r>
              <a:rPr lang="en-US" sz="2600" b="1" i="1" dirty="0">
                <a:solidFill>
                  <a:srgbClr val="00B050"/>
                </a:solidFill>
              </a:rPr>
              <a:t>guidelines and principles</a:t>
            </a:r>
            <a:r>
              <a:rPr lang="en-US" sz="2600" dirty="0"/>
              <a:t> that </a:t>
            </a:r>
            <a:r>
              <a:rPr lang="en-US" sz="2600" b="1" i="1" dirty="0">
                <a:solidFill>
                  <a:srgbClr val="00B050"/>
                </a:solidFill>
              </a:rPr>
              <a:t>govern the behavior and professional conduct of software engineers.</a:t>
            </a:r>
          </a:p>
          <a:p>
            <a:r>
              <a:rPr lang="en-US" sz="2600" dirty="0"/>
              <a:t>Also referred to as the </a:t>
            </a:r>
            <a:r>
              <a:rPr lang="en-US" sz="2600" b="1" i="1" dirty="0"/>
              <a:t>Software Engineering Code of Ethics</a:t>
            </a:r>
            <a:r>
              <a:rPr lang="en-US" sz="2600" dirty="0"/>
              <a:t> or simply the </a:t>
            </a:r>
            <a:r>
              <a:rPr lang="en-US" sz="2600" b="1" i="1" dirty="0"/>
              <a:t>SE Code</a:t>
            </a:r>
            <a:r>
              <a:rPr lang="en-US" sz="2600" dirty="0"/>
              <a:t>.</a:t>
            </a:r>
          </a:p>
          <a:p>
            <a:r>
              <a:rPr lang="en-US" sz="2600" dirty="0"/>
              <a:t>It was developed by the </a:t>
            </a:r>
            <a:r>
              <a:rPr lang="en-US" sz="2600" b="1" i="1" dirty="0"/>
              <a:t>ACM (Association for Computing Machinery)</a:t>
            </a:r>
            <a:r>
              <a:rPr lang="en-US" sz="2600" dirty="0"/>
              <a:t> and </a:t>
            </a:r>
            <a:r>
              <a:rPr lang="en-US" sz="2600" b="1" i="1" dirty="0"/>
              <a:t>IEEE CS (Institute of Electrical and Electronics Engineers – Computer Society)</a:t>
            </a:r>
            <a:r>
              <a:rPr lang="en-US" sz="2600" dirty="0"/>
              <a:t> to provide a </a:t>
            </a:r>
            <a:r>
              <a:rPr lang="en-US" sz="2600" b="1" i="1" dirty="0">
                <a:solidFill>
                  <a:srgbClr val="00B050"/>
                </a:solidFill>
              </a:rPr>
              <a:t>framework for ethical decision-making in the field of software engineering</a:t>
            </a:r>
            <a:r>
              <a:rPr lang="en-US" sz="2600" dirty="0"/>
              <a: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AD1047E3-A4B8-7E2F-2824-D11F3F2F8EC6}"/>
              </a:ext>
            </a:extLst>
          </p:cNvPr>
          <p:cNvPicPr>
            <a:picLocks noChangeAspect="1"/>
          </p:cNvPicPr>
          <p:nvPr/>
        </p:nvPicPr>
        <p:blipFill>
          <a:blip r:embed="rId2"/>
          <a:stretch>
            <a:fillRect/>
          </a:stretch>
        </p:blipFill>
        <p:spPr>
          <a:xfrm>
            <a:off x="8506568" y="2129993"/>
            <a:ext cx="3416476" cy="1435174"/>
          </a:xfrm>
          <a:prstGeom prst="rect">
            <a:avLst/>
          </a:prstGeom>
          <a:ln>
            <a:solidFill>
              <a:srgbClr val="0070C0"/>
            </a:solidFill>
          </a:ln>
        </p:spPr>
      </p:pic>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pic>
        <p:nvPicPr>
          <p:cNvPr id="9" name="Picture 8">
            <a:extLst>
              <a:ext uri="{FF2B5EF4-FFF2-40B4-BE49-F238E27FC236}">
                <a16:creationId xmlns:a16="http://schemas.microsoft.com/office/drawing/2014/main" id="{297B9BEA-A3F4-6852-D6B7-048AE9BDA315}"/>
              </a:ext>
            </a:extLst>
          </p:cNvPr>
          <p:cNvPicPr>
            <a:picLocks noChangeAspect="1"/>
          </p:cNvPicPr>
          <p:nvPr/>
        </p:nvPicPr>
        <p:blipFill>
          <a:blip r:embed="rId3"/>
          <a:stretch>
            <a:fillRect/>
          </a:stretch>
        </p:blipFill>
        <p:spPr>
          <a:xfrm>
            <a:off x="8741530" y="4127474"/>
            <a:ext cx="2946551" cy="990651"/>
          </a:xfrm>
          <a:prstGeom prst="rect">
            <a:avLst/>
          </a:prstGeom>
          <a:ln>
            <a:solidFill>
              <a:srgbClr val="0070C0"/>
            </a:solidFill>
          </a:ln>
        </p:spPr>
      </p:pic>
    </p:spTree>
    <p:extLst>
      <p:ext uri="{BB962C8B-B14F-4D97-AF65-F5344CB8AC3E}">
        <p14:creationId xmlns:p14="http://schemas.microsoft.com/office/powerpoint/2010/main" val="1921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Self</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76401"/>
            <a:ext cx="10881929" cy="50545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a:t>
            </a:r>
            <a:r>
              <a:rPr lang="en-US" sz="2600" b="1" dirty="0"/>
              <a:t>participate in lifelong learning regarding the practice of their profession</a:t>
            </a:r>
            <a:r>
              <a:rPr lang="en-US" sz="2600" dirty="0"/>
              <a:t> and shall </a:t>
            </a:r>
            <a:r>
              <a:rPr lang="en-US" sz="2600" b="1" dirty="0"/>
              <a:t>promote an ethical approach to the practice of the profession</a:t>
            </a:r>
            <a:r>
              <a:rPr lang="en-US" sz="2600" dirty="0"/>
              <a:t>. In particular, software engineers shall continually endeavor to:</a:t>
            </a:r>
          </a:p>
          <a:p>
            <a:pPr marL="971550" lvl="1" indent="-514350">
              <a:buFont typeface="+mj-lt"/>
              <a:buAutoNum type="arabicPeriod"/>
            </a:pPr>
            <a:r>
              <a:rPr lang="en-US" sz="2600" dirty="0"/>
              <a:t>Further their knowledge of developments in the analysis, specification, design, development, maintenance and testing of software and related documents, together with the management of the development process.</a:t>
            </a:r>
          </a:p>
          <a:p>
            <a:pPr marL="971550" lvl="1" indent="-514350">
              <a:buFont typeface="+mj-lt"/>
              <a:buAutoNum type="arabicPeriod"/>
            </a:pPr>
            <a:r>
              <a:rPr lang="en-US" sz="2600" dirty="0"/>
              <a:t>Improve their ability to create safe, reliable, and useful quality software at reasonable cost and within a reasonable time.</a:t>
            </a:r>
          </a:p>
          <a:p>
            <a:pPr marL="971550" lvl="1" indent="-514350">
              <a:buFont typeface="+mj-lt"/>
              <a:buAutoNum type="arabicPeriod"/>
            </a:pPr>
            <a:r>
              <a:rPr lang="en-US" sz="2600" dirty="0"/>
              <a:t>Improve their ability to produce accurate, informative, and well-written documentation.</a:t>
            </a:r>
          </a:p>
          <a:p>
            <a:pPr marL="971550" lvl="1" indent="-514350">
              <a:buFont typeface="+mj-lt"/>
              <a:buAutoNum type="arabicPeriod"/>
            </a:pPr>
            <a:r>
              <a:rPr lang="en-US" sz="2600" dirty="0"/>
              <a:t>Improve their understanding of the software and related documents on which they work and of the environment in which they will be used.</a:t>
            </a:r>
          </a:p>
          <a:p>
            <a:pPr marL="971550" lvl="1" indent="-514350">
              <a:buFont typeface="+mj-lt"/>
              <a:buAutoNum type="arabicPeriod"/>
            </a:pPr>
            <a:r>
              <a:rPr lang="en-US" sz="2600" dirty="0"/>
              <a:t>Improve their knowledge of relevant standards and the law governing the software and related documents on which they work.</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3565684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3200" b="1" dirty="0">
                <a:solidFill>
                  <a:schemeClr val="bg1"/>
                </a:solidFill>
              </a:rPr>
              <a:t>Case Study: Ethical Implications of Autonomous Vehicles</a:t>
            </a:r>
            <a:endParaRPr lang="en-US" sz="28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70785"/>
            <a:ext cx="1088700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600" b="1" dirty="0"/>
              <a:t>Scenario</a:t>
            </a:r>
          </a:p>
          <a:p>
            <a:pPr marL="0" indent="0" algn="just">
              <a:spcBef>
                <a:spcPts val="600"/>
              </a:spcBef>
              <a:buNone/>
            </a:pPr>
            <a:r>
              <a:rPr lang="en-US" sz="2600" dirty="0"/>
              <a:t>A leading automotive company is developing autonomous vehicles (AVs) equipped with cutting-edge AI technology. These AVs have the potential to significantly reduce traffic accidents and save lives. However, during extensive testing, the development team discovers a complex ethical dilemma.</a:t>
            </a:r>
          </a:p>
          <a:p>
            <a:pPr marL="0" indent="0" algn="just">
              <a:spcBef>
                <a:spcPts val="600"/>
              </a:spcBef>
              <a:buNone/>
            </a:pPr>
            <a:endParaRPr lang="en-US" sz="2600" dirty="0"/>
          </a:p>
          <a:p>
            <a:pPr marL="0" indent="0" algn="just">
              <a:spcBef>
                <a:spcPts val="600"/>
              </a:spcBef>
              <a:buNone/>
            </a:pPr>
            <a:r>
              <a:rPr lang="en-US" sz="2600" dirty="0"/>
              <a:t>In a rare but foreseeable scenario, the AV's sensors detect an impending collision. To avoid this collision, the AV has two choices: swerve onto the sidewalk, potentially endangering pedestrians, or stay on its current path, risking a high-speed collision with another vehicle, which could harm its passengers. The AV's algorithms are designed to prioritize minimizing harm, but it's unclear how to weigh the potential harm to pedestrians versus the harm to passengers.</a:t>
            </a:r>
            <a:endParaRPr lang="en-US"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240770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Case Study: Software Testing Ethics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70785"/>
            <a:ext cx="1088700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Analytical Questions</a:t>
            </a:r>
          </a:p>
          <a:p>
            <a:pPr marL="514350" indent="-514350">
              <a:spcBef>
                <a:spcPts val="600"/>
              </a:spcBef>
              <a:buFont typeface="+mj-lt"/>
              <a:buAutoNum type="arabicPeriod"/>
            </a:pPr>
            <a:r>
              <a:rPr lang="en-US" sz="2600" dirty="0"/>
              <a:t>How should the development team decide on the ethical programming for the AVs in situations where a collision is imminent, and there is no clear course of action that avoids harm?</a:t>
            </a:r>
          </a:p>
          <a:p>
            <a:pPr marL="514350" indent="-514350">
              <a:spcBef>
                <a:spcPts val="600"/>
              </a:spcBef>
              <a:buFont typeface="+mj-lt"/>
              <a:buAutoNum type="arabicPeriod"/>
            </a:pPr>
            <a:r>
              <a:rPr lang="en-US" dirty="0"/>
              <a:t>Should the AV prioritize the safety of its passengers over pedestrians, or should it follow a more utilitarian approach that minimizes overall harm?</a:t>
            </a:r>
            <a:endParaRPr lang="en-US" sz="2600" dirty="0"/>
          </a:p>
          <a:p>
            <a:pPr marL="514350" indent="-514350">
              <a:spcBef>
                <a:spcPts val="600"/>
              </a:spcBef>
              <a:buFont typeface="+mj-lt"/>
              <a:buAutoNum type="arabicPeriod"/>
            </a:pPr>
            <a:r>
              <a:rPr lang="en-US" dirty="0"/>
              <a:t>How can the development team ensure that the AV's decision-making algorithms remain adaptable to evolving ethical standards and societal values?</a:t>
            </a:r>
            <a:endParaRPr lang="en-US" sz="2600" dirty="0"/>
          </a:p>
          <a:p>
            <a:pPr marL="514350" indent="-514350">
              <a:spcBef>
                <a:spcPts val="600"/>
              </a:spcBef>
              <a:buFont typeface="+mj-lt"/>
              <a:buAutoNum type="arabicPeriod"/>
            </a:pPr>
            <a:r>
              <a:rPr lang="en-US" dirty="0"/>
              <a:t>What should the development team do if there is a conflict between ethical guidelines and the technical capabilities of the AV system?</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363763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Case Study: Software Testing Ethics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45920"/>
            <a:ext cx="10887009" cy="52120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Questions 1</a:t>
            </a:r>
          </a:p>
          <a:p>
            <a:pPr marL="0" indent="0">
              <a:spcBef>
                <a:spcPts val="600"/>
              </a:spcBef>
              <a:buNone/>
            </a:pPr>
            <a:r>
              <a:rPr lang="en-US" sz="2600" dirty="0"/>
              <a:t>How should the development team decide on the ethical programming for the AVs in situations where a collision is imminent, and there is no clear course of action that avoids harm?</a:t>
            </a:r>
          </a:p>
          <a:p>
            <a:pPr marL="0" indent="0">
              <a:spcBef>
                <a:spcPts val="600"/>
              </a:spcBef>
              <a:buNone/>
            </a:pPr>
            <a:endParaRPr lang="en-US" sz="2600" dirty="0"/>
          </a:p>
          <a:p>
            <a:pPr marL="0" indent="0">
              <a:spcBef>
                <a:spcPts val="600"/>
              </a:spcBef>
              <a:buNone/>
            </a:pPr>
            <a:r>
              <a:rPr lang="en-US" sz="2600" b="1" dirty="0"/>
              <a:t>Solution</a:t>
            </a:r>
          </a:p>
          <a:p>
            <a:pPr>
              <a:spcBef>
                <a:spcPts val="600"/>
              </a:spcBef>
            </a:pPr>
            <a:r>
              <a:rPr lang="en-US" sz="2600" dirty="0"/>
              <a:t>In situations of ethical uncertainty, the development team must adopt a collaborative approach involving experts from various fields. </a:t>
            </a:r>
          </a:p>
          <a:p>
            <a:pPr>
              <a:spcBef>
                <a:spcPts val="600"/>
              </a:spcBef>
            </a:pPr>
            <a:r>
              <a:rPr lang="en-US" sz="2600" dirty="0"/>
              <a:t>By engaging ethicists, policymakers, legal experts, and representatives from the community, the team can collectively establish a framework that guides the AV's behavior. </a:t>
            </a:r>
          </a:p>
          <a:p>
            <a:pPr>
              <a:spcBef>
                <a:spcPts val="600"/>
              </a:spcBef>
            </a:pPr>
            <a:r>
              <a:rPr lang="en-US" sz="2600" dirty="0"/>
              <a:t>Ethical guidelines can be formulated through transparent discussions and public consultations, ensuring that decisions are not made solely by developers. </a:t>
            </a:r>
          </a:p>
          <a:p>
            <a:pPr>
              <a:spcBef>
                <a:spcPts val="600"/>
              </a:spcBef>
            </a:pPr>
            <a:r>
              <a:rPr lang="en-US" sz="2600" dirty="0"/>
              <a:t>This approach aligns with the ACM/IEEE-CS Code of Ethics, which emphasizes involving stakeholders in technology-related decision making (Principle 1 - Public, Principle 4 - Management).</a:t>
            </a:r>
            <a:endParaRPr lang="en-US" dirty="0"/>
          </a:p>
        </p:txBody>
      </p:sp>
    </p:spTree>
    <p:extLst>
      <p:ext uri="{BB962C8B-B14F-4D97-AF65-F5344CB8AC3E}">
        <p14:creationId xmlns:p14="http://schemas.microsoft.com/office/powerpoint/2010/main" val="350388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Case Study: Software Testing Ethics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2495" y="1666240"/>
            <a:ext cx="10887009" cy="51917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Questions 2</a:t>
            </a:r>
          </a:p>
          <a:p>
            <a:pPr marL="0" indent="0">
              <a:spcBef>
                <a:spcPts val="600"/>
              </a:spcBef>
              <a:buNone/>
            </a:pPr>
            <a:r>
              <a:rPr lang="en-US" sz="2600" dirty="0"/>
              <a:t>Should the AV prioritize the safety of its passengers over pedestrians, or should it follow a more utilitarian approach that minimizes overall harm?</a:t>
            </a:r>
          </a:p>
          <a:p>
            <a:pPr marL="0" indent="0">
              <a:spcBef>
                <a:spcPts val="600"/>
              </a:spcBef>
              <a:buNone/>
            </a:pPr>
            <a:endParaRPr lang="en-US" sz="2600" dirty="0"/>
          </a:p>
          <a:p>
            <a:pPr marL="0" indent="0">
              <a:spcBef>
                <a:spcPts val="600"/>
              </a:spcBef>
              <a:buNone/>
            </a:pPr>
            <a:r>
              <a:rPr lang="en-US" sz="2600" b="1" dirty="0"/>
              <a:t>Solution</a:t>
            </a:r>
          </a:p>
          <a:p>
            <a:pPr>
              <a:spcBef>
                <a:spcPts val="600"/>
              </a:spcBef>
            </a:pPr>
            <a:r>
              <a:rPr lang="en-US" sz="2600" dirty="0"/>
              <a:t>The AV's decision-making approach should be determined through a thorough exploration of societal values and ethical principles. </a:t>
            </a:r>
          </a:p>
          <a:p>
            <a:pPr>
              <a:spcBef>
                <a:spcPts val="600"/>
              </a:spcBef>
            </a:pPr>
            <a:r>
              <a:rPr lang="en-US" sz="2600" dirty="0"/>
              <a:t>By engaging in open dialogues and debates, including viewpoints from ethicists, psychologists, and the public, a consensus can be reached regarding the ethical priorities in such situations. </a:t>
            </a:r>
          </a:p>
          <a:p>
            <a:pPr>
              <a:spcBef>
                <a:spcPts val="600"/>
              </a:spcBef>
            </a:pPr>
            <a:r>
              <a:rPr lang="en-US" sz="2600" dirty="0"/>
              <a:t>This democratic process aims to align the AV's behavior with the broader societal consensus on what constitutes a fair and ethical trade-off between different lives. </a:t>
            </a:r>
          </a:p>
          <a:p>
            <a:pPr>
              <a:spcBef>
                <a:spcPts val="600"/>
              </a:spcBef>
            </a:pPr>
            <a:r>
              <a:rPr lang="en-US" sz="2600" dirty="0"/>
              <a:t>The ACM/IEEE-CS Code of Ethics emphasizes that technology professionals should consider the impact of their work on society (Principle 1 - Public), which necessitates involving society in determining ethical outcomes.</a:t>
            </a:r>
            <a:endParaRPr lang="en-US"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89152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Case Study: Software Testing Ethics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0887009" cy="51206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Questions 3</a:t>
            </a:r>
          </a:p>
          <a:p>
            <a:pPr marL="0" indent="0">
              <a:spcBef>
                <a:spcPts val="600"/>
              </a:spcBef>
              <a:buNone/>
            </a:pPr>
            <a:r>
              <a:rPr lang="en-US" sz="2600" dirty="0"/>
              <a:t>How can the development team ensure that the AV's decision-making algorithms remain adaptable to evolving ethical standards and societal values?</a:t>
            </a:r>
          </a:p>
          <a:p>
            <a:pPr marL="0" indent="0">
              <a:spcBef>
                <a:spcPts val="600"/>
              </a:spcBef>
              <a:buNone/>
            </a:pPr>
            <a:endParaRPr lang="en-US" sz="2600" dirty="0"/>
          </a:p>
          <a:p>
            <a:pPr marL="0" indent="0">
              <a:spcBef>
                <a:spcPts val="600"/>
              </a:spcBef>
              <a:buNone/>
            </a:pPr>
            <a:r>
              <a:rPr lang="en-US" sz="2600" b="1" dirty="0"/>
              <a:t>Solution</a:t>
            </a:r>
          </a:p>
          <a:p>
            <a:pPr>
              <a:spcBef>
                <a:spcPts val="600"/>
              </a:spcBef>
            </a:pPr>
            <a:r>
              <a:rPr lang="en-US" sz="2600" dirty="0"/>
              <a:t>The development team should design the AV's algorithms to be modular and flexible, allowing for updates and adjustments in response to evolving ethical guidelines and societal values. </a:t>
            </a:r>
          </a:p>
          <a:p>
            <a:pPr>
              <a:spcBef>
                <a:spcPts val="600"/>
              </a:spcBef>
            </a:pPr>
            <a:r>
              <a:rPr lang="en-US" sz="2600" dirty="0"/>
              <a:t>Routine reviews of the AV's decision-making logic should be conducted to ensure alignment with the latest ethical standards. </a:t>
            </a:r>
          </a:p>
          <a:p>
            <a:pPr>
              <a:spcBef>
                <a:spcPts val="600"/>
              </a:spcBef>
            </a:pPr>
            <a:r>
              <a:rPr lang="en-US" sz="2600" dirty="0"/>
              <a:t>These reviews can involve ethicists, legal experts, and public feedback to assess whether the AV's behavior is in line with current societal expectations. </a:t>
            </a:r>
          </a:p>
          <a:p>
            <a:pPr>
              <a:spcBef>
                <a:spcPts val="600"/>
              </a:spcBef>
            </a:pPr>
            <a:r>
              <a:rPr lang="en-US" sz="2600" dirty="0"/>
              <a:t>This iterative approach aligns with the ACM/IEEE-CS Code of Ethics, which underscores the importance of maintaining professional competence and integrity (Principle 7 - Profession) while adapting to evolving technological and ethical landscapes.</a:t>
            </a:r>
            <a:endParaRPr lang="en-US" dirty="0"/>
          </a:p>
        </p:txBody>
      </p:sp>
    </p:spTree>
    <p:extLst>
      <p:ext uri="{BB962C8B-B14F-4D97-AF65-F5344CB8AC3E}">
        <p14:creationId xmlns:p14="http://schemas.microsoft.com/office/powerpoint/2010/main" val="125560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Case Study: Software Testing Ethics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25601"/>
            <a:ext cx="10887009" cy="51053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Questions 4</a:t>
            </a:r>
          </a:p>
          <a:p>
            <a:pPr marL="0" indent="0">
              <a:spcBef>
                <a:spcPts val="600"/>
              </a:spcBef>
              <a:buNone/>
            </a:pPr>
            <a:r>
              <a:rPr lang="en-US" sz="2600" dirty="0"/>
              <a:t>What should the development team do if there is a conflict between ethical guidelines and the technical capabilities of the AV system?</a:t>
            </a:r>
          </a:p>
          <a:p>
            <a:pPr marL="0" indent="0">
              <a:spcBef>
                <a:spcPts val="600"/>
              </a:spcBef>
              <a:buNone/>
            </a:pPr>
            <a:endParaRPr lang="en-US" sz="1100" dirty="0"/>
          </a:p>
          <a:p>
            <a:pPr marL="0" indent="0">
              <a:spcBef>
                <a:spcPts val="600"/>
              </a:spcBef>
              <a:buNone/>
            </a:pPr>
            <a:r>
              <a:rPr lang="en-US" sz="2600" b="1" dirty="0"/>
              <a:t>Solution</a:t>
            </a:r>
          </a:p>
          <a:p>
            <a:pPr>
              <a:spcBef>
                <a:spcPts val="600"/>
              </a:spcBef>
            </a:pPr>
            <a:r>
              <a:rPr lang="en-US" sz="2600" dirty="0"/>
              <a:t>When ethical guidelines conflict with technical capabilities, the development team must prioritize the ethical principles established through consensus. </a:t>
            </a:r>
          </a:p>
          <a:p>
            <a:pPr>
              <a:spcBef>
                <a:spcPts val="600"/>
              </a:spcBef>
            </a:pPr>
            <a:r>
              <a:rPr lang="en-US" sz="2600" dirty="0"/>
              <a:t>This might require the team to delay deployment until technological advancements align with the established ethical standards. </a:t>
            </a:r>
          </a:p>
          <a:p>
            <a:pPr>
              <a:spcBef>
                <a:spcPts val="600"/>
              </a:spcBef>
            </a:pPr>
            <a:r>
              <a:rPr lang="en-US" sz="2600" dirty="0"/>
              <a:t>It's essential to communicate transparently with stakeholders about the reasons for any delay and the commitment to upholding ethical values. </a:t>
            </a:r>
          </a:p>
          <a:p>
            <a:pPr>
              <a:spcBef>
                <a:spcPts val="600"/>
              </a:spcBef>
            </a:pPr>
            <a:r>
              <a:rPr lang="en-US" sz="2600" dirty="0"/>
              <a:t>The ACM/IEEE-CS Code of Ethics emphasizes responsible technology development (Principle 1 - Public) and ethical decision-making (Principle 4 - Management), both of which underscore the importance of prioritizing ethics over technical limitations.</a:t>
            </a:r>
            <a:endParaRPr lang="en-US" dirty="0"/>
          </a:p>
        </p:txBody>
      </p:sp>
    </p:spTree>
    <p:extLst>
      <p:ext uri="{BB962C8B-B14F-4D97-AF65-F5344CB8AC3E}">
        <p14:creationId xmlns:p14="http://schemas.microsoft.com/office/powerpoint/2010/main" val="119807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993913" y="196036"/>
            <a:ext cx="10336695" cy="706437"/>
          </a:xfrm>
        </p:spPr>
        <p:txBody>
          <a:bodyPr>
            <a:noAutofit/>
          </a:bodyPr>
          <a:lstStyle/>
          <a:p>
            <a:r>
              <a:rPr lang="en-US" sz="4800" b="1" dirty="0">
                <a:solidFill>
                  <a:schemeClr val="bg1"/>
                </a:solidFill>
              </a:rPr>
              <a:t>References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588175" y="1737360"/>
            <a:ext cx="11268545" cy="4904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en-US" altLang="en-US" sz="2000" dirty="0">
                <a:hlinkClick r:id="rId2"/>
              </a:rPr>
              <a:t>https://ethics.acm.org/code-of-ethics/software-engineering-code/</a:t>
            </a:r>
            <a:endParaRPr lang="en-US" altLang="en-US" sz="2000" dirty="0"/>
          </a:p>
          <a:p>
            <a:pPr eaLnBrk="1" hangingPunct="1">
              <a:lnSpc>
                <a:spcPct val="120000"/>
              </a:lnSpc>
            </a:pPr>
            <a:r>
              <a:rPr lang="en-US" altLang="en-US" sz="2000" dirty="0">
                <a:hlinkClick r:id="rId3"/>
              </a:rPr>
              <a:t>https://dl.acm.org/doi/10.1145/265684.265699</a:t>
            </a:r>
            <a:endParaRPr lang="en-US" altLang="en-US" sz="2000" dirty="0"/>
          </a:p>
          <a:p>
            <a:pPr eaLnBrk="1" hangingPunct="1">
              <a:lnSpc>
                <a:spcPct val="120000"/>
              </a:lnSpc>
            </a:pPr>
            <a:r>
              <a:rPr lang="en-US" altLang="en-US" sz="2000" dirty="0">
                <a:hlinkClick r:id="rId4"/>
              </a:rPr>
              <a:t>https://pubmed.ncbi.nlm.nih.gov/11349363/</a:t>
            </a:r>
            <a:endParaRPr lang="en-US" altLang="en-US" sz="2000" dirty="0"/>
          </a:p>
          <a:p>
            <a:pPr eaLnBrk="1" hangingPunct="1">
              <a:lnSpc>
                <a:spcPct val="120000"/>
              </a:lnSpc>
            </a:pPr>
            <a:endParaRPr lang="en-US" altLang="en-US" sz="2000" dirty="0"/>
          </a:p>
          <a:p>
            <a:pPr eaLnBrk="1" hangingPunct="1">
              <a:lnSpc>
                <a:spcPct val="120000"/>
              </a:lnSpc>
            </a:pPr>
            <a:endParaRPr lang="en-US" altLang="en-US" sz="2000" dirty="0"/>
          </a:p>
        </p:txBody>
      </p:sp>
    </p:spTree>
    <p:extLst>
      <p:ext uri="{BB962C8B-B14F-4D97-AF65-F5344CB8AC3E}">
        <p14:creationId xmlns:p14="http://schemas.microsoft.com/office/powerpoint/2010/main" val="4958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985520"/>
          </a:xfrm>
        </p:spPr>
        <p:txBody>
          <a:bodyPr>
            <a:noAutofit/>
          </a:bodyPr>
          <a:lstStyle/>
          <a:p>
            <a:r>
              <a:rPr lang="en-US" sz="3600" b="1" dirty="0">
                <a:solidFill>
                  <a:schemeClr val="bg1"/>
                </a:solidFill>
              </a:rPr>
              <a:t>Software Engineering Code of Ethics </a:t>
            </a:r>
            <a:br>
              <a:rPr lang="en-US" sz="3600" b="1" dirty="0">
                <a:solidFill>
                  <a:schemeClr val="bg1"/>
                </a:solidFill>
              </a:rPr>
            </a:br>
            <a:r>
              <a:rPr lang="en-US" sz="3600" b="1" dirty="0">
                <a:solidFill>
                  <a:schemeClr val="bg1"/>
                </a:solidFill>
              </a:rPr>
              <a:t>and Professional Practice</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SE Code outlines a series of </a:t>
            </a:r>
            <a:r>
              <a:rPr lang="en-US" sz="2600" b="1" i="1" dirty="0">
                <a:solidFill>
                  <a:srgbClr val="00B050"/>
                </a:solidFill>
              </a:rPr>
              <a:t>ethical responsibilities and principles</a:t>
            </a:r>
            <a:r>
              <a:rPr lang="en-US" sz="2600" dirty="0"/>
              <a:t> that software engineers should adhere to in their professional practice. </a:t>
            </a:r>
          </a:p>
          <a:p>
            <a:r>
              <a:rPr lang="en-US" sz="2600" dirty="0"/>
              <a:t>These </a:t>
            </a:r>
            <a:r>
              <a:rPr lang="en-US" sz="2600" b="1" i="1" dirty="0"/>
              <a:t>principles</a:t>
            </a:r>
            <a:r>
              <a:rPr lang="en-US" sz="2600" dirty="0"/>
              <a:t> include, but are not limited to:</a:t>
            </a:r>
          </a:p>
          <a:p>
            <a:pPr lvl="1"/>
            <a:r>
              <a:rPr lang="en-US" sz="2200" dirty="0"/>
              <a:t>PUBLIC</a:t>
            </a:r>
          </a:p>
          <a:p>
            <a:pPr lvl="1"/>
            <a:r>
              <a:rPr lang="en-US" sz="2200" dirty="0"/>
              <a:t>CLIENT AND EMPLOYER</a:t>
            </a:r>
          </a:p>
          <a:p>
            <a:pPr lvl="1"/>
            <a:r>
              <a:rPr lang="en-US" sz="2200" dirty="0"/>
              <a:t>PRODUCT</a:t>
            </a:r>
          </a:p>
          <a:p>
            <a:pPr lvl="1"/>
            <a:r>
              <a:rPr lang="en-US" sz="2200" dirty="0"/>
              <a:t>JUDGMENT</a:t>
            </a:r>
          </a:p>
          <a:p>
            <a:pPr lvl="1"/>
            <a:r>
              <a:rPr lang="en-US" sz="2200" dirty="0"/>
              <a:t>MANAGEMENT</a:t>
            </a:r>
          </a:p>
          <a:p>
            <a:pPr lvl="1"/>
            <a:r>
              <a:rPr lang="en-US" sz="2200" dirty="0"/>
              <a:t>PROFESSION</a:t>
            </a:r>
          </a:p>
          <a:p>
            <a:pPr lvl="1"/>
            <a:r>
              <a:rPr lang="en-US" sz="2200" dirty="0"/>
              <a:t>COLLEAGUES</a:t>
            </a:r>
          </a:p>
          <a:p>
            <a:pPr lvl="1"/>
            <a:r>
              <a:rPr lang="en-US" sz="2200" dirty="0"/>
              <a:t>SELF</a:t>
            </a:r>
          </a:p>
          <a:p>
            <a:endParaRPr lang="en-US" sz="2600" dirty="0"/>
          </a:p>
          <a:p>
            <a:endParaRPr lang="en-US"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132614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800" b="1" dirty="0">
                <a:solidFill>
                  <a:schemeClr val="bg1"/>
                </a:solidFill>
              </a:rPr>
              <a:t>Public</a:t>
            </a:r>
            <a:endParaRPr lang="en-US" sz="44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act consistently with the </a:t>
            </a:r>
            <a:r>
              <a:rPr lang="en-US" sz="2600" b="1" dirty="0"/>
              <a:t>public interest</a:t>
            </a:r>
            <a:r>
              <a:rPr lang="en-US" sz="2600" dirty="0"/>
              <a:t>. In particular, software engineers shall, as appropriate: </a:t>
            </a:r>
          </a:p>
          <a:p>
            <a:pPr marL="971550" lvl="1" indent="-514350">
              <a:buFont typeface="+mj-lt"/>
              <a:buAutoNum type="arabicPeriod"/>
            </a:pPr>
            <a:r>
              <a:rPr lang="en-US" dirty="0"/>
              <a:t>Accept full responsibility for their own work.</a:t>
            </a:r>
          </a:p>
          <a:p>
            <a:pPr marL="971550" lvl="1" indent="-514350">
              <a:buFont typeface="+mj-lt"/>
              <a:buAutoNum type="arabicPeriod"/>
            </a:pPr>
            <a:r>
              <a:rPr lang="en-US" dirty="0"/>
              <a:t>Moderate the interests of the software engineer, the employer, the client and the users with the public good.</a:t>
            </a:r>
            <a:endParaRPr lang="en-US" sz="2200" dirty="0"/>
          </a:p>
          <a:p>
            <a:pPr marL="971550" lvl="1" indent="-514350">
              <a:buFont typeface="+mj-lt"/>
              <a:buAutoNum type="arabicPeriod"/>
            </a:pPr>
            <a:r>
              <a:rPr lang="en-US" dirty="0"/>
              <a:t>Approve software only if they have a well-founded belief that it is safe, meets specifications, passes appropriate tests, and does not diminish quality of life, diminish privacy or harm the environment.</a:t>
            </a:r>
            <a:endParaRPr lang="en-US" sz="2200" dirty="0"/>
          </a:p>
          <a:p>
            <a:pPr marL="971550" lvl="1" indent="-514350">
              <a:buFont typeface="+mj-lt"/>
              <a:buAutoNum type="arabicPeriod"/>
            </a:pPr>
            <a:r>
              <a:rPr lang="en-US" dirty="0"/>
              <a:t>Disclose to appropriate persons or authorities any actual or potential danger to the user, the public, or the environment</a:t>
            </a:r>
            <a:r>
              <a:rPr lang="en-US" sz="2200" dirty="0"/>
              <a:t>.</a:t>
            </a:r>
          </a:p>
          <a:p>
            <a:pPr marL="971550" lvl="1" indent="-514350">
              <a:buFont typeface="+mj-lt"/>
              <a:buAutoNum type="arabicPeriod"/>
            </a:pPr>
            <a:r>
              <a:rPr lang="en-US" dirty="0"/>
              <a:t>Cooperate in efforts to address matters of grave public concern caused by software, its installation, maintenance, support or documentation.</a:t>
            </a:r>
            <a:endParaRPr lang="en-US" sz="2200"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413630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Client and Employer</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act in a manner that is in the </a:t>
            </a:r>
            <a:r>
              <a:rPr lang="en-US" sz="2600" b="1" dirty="0"/>
              <a:t>best interests of their client and employer, consistent with the public interest</a:t>
            </a:r>
            <a:r>
              <a:rPr lang="en-US" sz="2600" dirty="0"/>
              <a:t>. In particular, software engineers shall, as appropriate: </a:t>
            </a:r>
          </a:p>
          <a:p>
            <a:pPr marL="971550" lvl="1" indent="-514350">
              <a:buFont typeface="+mj-lt"/>
              <a:buAutoNum type="arabicPeriod"/>
            </a:pPr>
            <a:r>
              <a:rPr lang="en-US" sz="2500" dirty="0"/>
              <a:t>Provide service in their areas of competence, being honest about any limitations of their experience and education.</a:t>
            </a:r>
          </a:p>
          <a:p>
            <a:pPr marL="971550" lvl="1" indent="-514350">
              <a:buFont typeface="+mj-lt"/>
              <a:buAutoNum type="arabicPeriod"/>
            </a:pPr>
            <a:r>
              <a:rPr lang="en-US" dirty="0"/>
              <a:t>Not knowingly use software that is obtained or retained either illegally or unethically.</a:t>
            </a:r>
          </a:p>
          <a:p>
            <a:pPr marL="971550" lvl="1" indent="-514350">
              <a:buFont typeface="+mj-lt"/>
              <a:buAutoNum type="arabicPeriod"/>
            </a:pPr>
            <a:r>
              <a:rPr lang="en-US" dirty="0"/>
              <a:t>Use the property of a client or employer only in ways properly authorized, and with the client’s or employer’s knowledge and consent.</a:t>
            </a:r>
          </a:p>
          <a:p>
            <a:pPr marL="971550" lvl="1" indent="-514350">
              <a:buFont typeface="+mj-lt"/>
              <a:buAutoNum type="arabicPeriod"/>
            </a:pPr>
            <a:r>
              <a:rPr lang="en-US" dirty="0"/>
              <a:t>Ensure that any document upon which they rely has been approved, when required, by someone authorized to approve it.</a:t>
            </a:r>
          </a:p>
          <a:p>
            <a:pPr marL="971550" lvl="1" indent="-514350">
              <a:buFont typeface="+mj-lt"/>
              <a:buAutoNum type="arabicPeriod"/>
            </a:pPr>
            <a:r>
              <a:rPr lang="en-US" dirty="0"/>
              <a:t>Keep private any confidential information gained in their professional work, where such confidentiality is consistent with the public interest and consistent with the law.</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408390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Product</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ensure that their </a:t>
            </a:r>
            <a:r>
              <a:rPr lang="en-US" sz="2600" b="1" dirty="0"/>
              <a:t>products and related modifications meet the highest professional standards possible</a:t>
            </a:r>
            <a:r>
              <a:rPr lang="en-US" sz="2600" dirty="0"/>
              <a:t>. In particular, software engineers shall, as appropriate:</a:t>
            </a:r>
          </a:p>
          <a:p>
            <a:pPr marL="971550" lvl="1" indent="-514350">
              <a:buFont typeface="+mj-lt"/>
              <a:buAutoNum type="arabicPeriod"/>
            </a:pPr>
            <a:r>
              <a:rPr lang="en-US" sz="2200" dirty="0"/>
              <a:t>Strive for high quality, acceptable cost and a reasonable schedule, ensuring significant tradeoffs are clear to and accepted by the employer and the client, and are available for consideration by the user and the public.</a:t>
            </a:r>
          </a:p>
          <a:p>
            <a:pPr marL="971550" lvl="1" indent="-514350">
              <a:buFont typeface="+mj-lt"/>
              <a:buAutoNum type="arabicPeriod"/>
            </a:pPr>
            <a:r>
              <a:rPr lang="en-US" sz="2200" dirty="0"/>
              <a:t>Ensure proper and achievable goals and objectives for any project on which they work or propose.</a:t>
            </a:r>
          </a:p>
          <a:p>
            <a:pPr marL="971550" lvl="1" indent="-514350">
              <a:buFont typeface="+mj-lt"/>
              <a:buAutoNum type="arabicPeriod"/>
            </a:pPr>
            <a:r>
              <a:rPr lang="en-US" sz="2200" dirty="0"/>
              <a:t>Identify, define and address ethical, economic, cultural, legal and environmental issues related to work projects.</a:t>
            </a:r>
          </a:p>
          <a:p>
            <a:pPr marL="971550" lvl="1" indent="-514350">
              <a:buFont typeface="+mj-lt"/>
              <a:buAutoNum type="arabicPeriod"/>
            </a:pPr>
            <a:r>
              <a:rPr lang="en-US" sz="2200" dirty="0"/>
              <a:t>Ensure that they are qualified for any project on which they work or propose to work by an appropriate combination of education and training, and experience.</a:t>
            </a:r>
          </a:p>
          <a:p>
            <a:pPr marL="971550" lvl="1" indent="-514350">
              <a:buFont typeface="+mj-lt"/>
              <a:buAutoNum type="arabicPeriod"/>
            </a:pPr>
            <a:r>
              <a:rPr lang="en-US" sz="2200" dirty="0"/>
              <a:t>Ensure an appropriate method is used for any project on which they work or propose to work.</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309969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Judgement</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a:t>
            </a:r>
            <a:r>
              <a:rPr lang="en-US" sz="2600" b="1" dirty="0"/>
              <a:t>maintain integrity and independence in their professional judgment</a:t>
            </a:r>
            <a:r>
              <a:rPr lang="en-US" sz="2600" dirty="0"/>
              <a:t>. In particular, software engineers shall, as appropriate:</a:t>
            </a:r>
          </a:p>
          <a:p>
            <a:pPr marL="971550" lvl="1" indent="-514350">
              <a:buFont typeface="+mj-lt"/>
              <a:buAutoNum type="arabicPeriod"/>
            </a:pPr>
            <a:r>
              <a:rPr lang="en-US" sz="2600" dirty="0"/>
              <a:t>Temper all technical judgments by the need to support and maintain human values.</a:t>
            </a:r>
          </a:p>
          <a:p>
            <a:pPr marL="971550" lvl="1" indent="-514350">
              <a:buFont typeface="+mj-lt"/>
              <a:buAutoNum type="arabicPeriod"/>
            </a:pPr>
            <a:r>
              <a:rPr lang="en-US" sz="2600" dirty="0"/>
              <a:t>Only endorse documents either prepared under their supervision or within their areas of competence and with which they are in agreement.</a:t>
            </a:r>
          </a:p>
          <a:p>
            <a:pPr marL="971550" lvl="1" indent="-514350">
              <a:buFont typeface="+mj-lt"/>
              <a:buAutoNum type="arabicPeriod"/>
            </a:pPr>
            <a:r>
              <a:rPr lang="en-US" sz="2600" dirty="0"/>
              <a:t>Maintain professional objectivity with respect to any software or related documents they are asked to evaluate.</a:t>
            </a:r>
          </a:p>
          <a:p>
            <a:pPr marL="971550" lvl="1" indent="-514350">
              <a:buFont typeface="+mj-lt"/>
              <a:buAutoNum type="arabicPeriod"/>
            </a:pPr>
            <a:r>
              <a:rPr lang="en-US" sz="2600" dirty="0"/>
              <a:t>Not engage in deceptive financial practices such as bribery, double billing, or other improper financial practices.</a:t>
            </a:r>
          </a:p>
          <a:p>
            <a:pPr marL="971550" lvl="1" indent="-514350">
              <a:buFont typeface="+mj-lt"/>
              <a:buAutoNum type="arabicPeriod"/>
            </a:pPr>
            <a:r>
              <a:rPr lang="en-US" sz="2600" dirty="0"/>
              <a:t>Disclose to all concerned parties those conflicts of interest that cannot reasonably be avoided or escaped.</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355310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Management</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51380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engineering </a:t>
            </a:r>
            <a:r>
              <a:rPr lang="en-US" sz="2600" b="1" dirty="0"/>
              <a:t>managers and leaders shall subscribe to and promote an ethical approach</a:t>
            </a:r>
            <a:r>
              <a:rPr lang="en-US" sz="2600" dirty="0"/>
              <a:t> to the management of software development and maintenance. In particular, those managing or leading software engineers shall, as appropriate:</a:t>
            </a:r>
          </a:p>
          <a:p>
            <a:pPr marL="971550" lvl="1" indent="-514350">
              <a:buFont typeface="+mj-lt"/>
              <a:buAutoNum type="arabicPeriod"/>
            </a:pPr>
            <a:r>
              <a:rPr lang="en-US" sz="2600" dirty="0"/>
              <a:t>Ensure good management for any project on which they work, including effective procedures for promotion of quality and reduction of risk.</a:t>
            </a:r>
          </a:p>
          <a:p>
            <a:pPr marL="971550" lvl="1" indent="-514350">
              <a:buFont typeface="+mj-lt"/>
              <a:buAutoNum type="arabicPeriod"/>
            </a:pPr>
            <a:r>
              <a:rPr lang="en-US" sz="2600" dirty="0"/>
              <a:t>Ensure that software engineers are informed of standards before being held to them.</a:t>
            </a:r>
          </a:p>
          <a:p>
            <a:pPr marL="971550" lvl="1" indent="-514350">
              <a:buFont typeface="+mj-lt"/>
              <a:buAutoNum type="arabicPeriod"/>
            </a:pPr>
            <a:r>
              <a:rPr lang="en-US" sz="2600" dirty="0"/>
              <a:t>Ensure that software engineers know the employer’s policies and procedures for protecting passwords, files and information that is confidential to the employer or confidential to others.</a:t>
            </a:r>
          </a:p>
          <a:p>
            <a:pPr marL="971550" lvl="1" indent="-514350">
              <a:buFont typeface="+mj-lt"/>
              <a:buAutoNum type="arabicPeriod"/>
            </a:pPr>
            <a:r>
              <a:rPr lang="en-US" sz="2600" dirty="0"/>
              <a:t>Assign work only after taking into account appropriate contributions of education and experience tempered with a desire to further that education and experience.</a:t>
            </a:r>
          </a:p>
          <a:p>
            <a:pPr marL="971550" lvl="1" indent="-514350">
              <a:buFont typeface="+mj-lt"/>
              <a:buAutoNum type="arabicPeriod"/>
            </a:pPr>
            <a:r>
              <a:rPr lang="en-US" sz="2600" dirty="0"/>
              <a:t>Ensure realistic quantitative estimates of cost, scheduling, personnel, quality and outcomes on any project on which they work or propose to work, and provide an uncertainty assessment of these estimates.</a:t>
            </a:r>
            <a:endParaRPr lang="en-US" sz="2200"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415576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Profession</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a:t>
            </a:r>
            <a:r>
              <a:rPr lang="en-US" sz="2600" b="1" dirty="0"/>
              <a:t>advance the integrity and reputation of the profession consistent with the public interest</a:t>
            </a:r>
            <a:r>
              <a:rPr lang="en-US" sz="2600" dirty="0"/>
              <a:t>. In particular, software engineers shall, as appropriate:</a:t>
            </a:r>
          </a:p>
          <a:p>
            <a:pPr marL="971550" lvl="1" indent="-514350">
              <a:buFont typeface="+mj-lt"/>
              <a:buAutoNum type="arabicPeriod"/>
            </a:pPr>
            <a:r>
              <a:rPr lang="en-US" sz="2600" dirty="0"/>
              <a:t>Help develop an organizational environment favorable to acting ethically.</a:t>
            </a:r>
          </a:p>
          <a:p>
            <a:pPr marL="971550" lvl="1" indent="-514350">
              <a:buFont typeface="+mj-lt"/>
              <a:buAutoNum type="arabicPeriod"/>
            </a:pPr>
            <a:r>
              <a:rPr lang="en-US" sz="2600" dirty="0"/>
              <a:t>Promote public knowledge of software engineering.</a:t>
            </a:r>
          </a:p>
          <a:p>
            <a:pPr marL="971550" lvl="1" indent="-514350">
              <a:buFont typeface="+mj-lt"/>
              <a:buAutoNum type="arabicPeriod"/>
            </a:pPr>
            <a:r>
              <a:rPr lang="en-US" sz="2600" dirty="0"/>
              <a:t>Extend software engineering knowledge by appropriate participation in professional organizations, meetings and publications.</a:t>
            </a:r>
          </a:p>
          <a:p>
            <a:pPr marL="971550" lvl="1" indent="-514350">
              <a:buFont typeface="+mj-lt"/>
              <a:buAutoNum type="arabicPeriod"/>
            </a:pPr>
            <a:r>
              <a:rPr lang="en-US" sz="2600" dirty="0"/>
              <a:t>Support, as members of a profession, other software engineers striving to follow this Code.</a:t>
            </a:r>
          </a:p>
          <a:p>
            <a:pPr marL="971550" lvl="1" indent="-514350">
              <a:buFont typeface="+mj-lt"/>
              <a:buAutoNum type="arabicPeriod"/>
            </a:pPr>
            <a:r>
              <a:rPr lang="en-US" sz="2600" dirty="0"/>
              <a:t>Not promote their own interest at the expense of the profession, client or employer.</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79566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833120"/>
          </a:xfrm>
        </p:spPr>
        <p:txBody>
          <a:bodyPr>
            <a:noAutofit/>
          </a:bodyPr>
          <a:lstStyle/>
          <a:p>
            <a:r>
              <a:rPr lang="en-US" sz="4400" b="1" dirty="0">
                <a:solidFill>
                  <a:schemeClr val="bg1"/>
                </a:solidFill>
              </a:rPr>
              <a:t>Colleagues</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707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Software engineers shall be </a:t>
            </a:r>
            <a:r>
              <a:rPr lang="en-US" sz="2600" b="1" dirty="0"/>
              <a:t>fair to and supportive of their colleagues</a:t>
            </a:r>
            <a:r>
              <a:rPr lang="en-US" sz="2600" dirty="0"/>
              <a:t>. In particular, software engineers shall, as appropriate:</a:t>
            </a:r>
          </a:p>
          <a:p>
            <a:pPr marL="971550" lvl="1" indent="-514350">
              <a:buFont typeface="+mj-lt"/>
              <a:buAutoNum type="arabicPeriod"/>
            </a:pPr>
            <a:r>
              <a:rPr lang="en-US" sz="2600" dirty="0"/>
              <a:t>Encourage colleagues to adhere to this Code.</a:t>
            </a:r>
          </a:p>
          <a:p>
            <a:pPr marL="971550" lvl="1" indent="-514350">
              <a:buFont typeface="+mj-lt"/>
              <a:buAutoNum type="arabicPeriod"/>
            </a:pPr>
            <a:r>
              <a:rPr lang="en-US" sz="2600" dirty="0"/>
              <a:t>Assist colleagues in professional development.</a:t>
            </a:r>
          </a:p>
          <a:p>
            <a:pPr marL="971550" lvl="1" indent="-514350">
              <a:buFont typeface="+mj-lt"/>
              <a:buAutoNum type="arabicPeriod"/>
            </a:pPr>
            <a:r>
              <a:rPr lang="en-US" sz="2600" dirty="0"/>
              <a:t>Credit fully the work of others and refrain from taking undue credit.</a:t>
            </a:r>
          </a:p>
          <a:p>
            <a:pPr marL="971550" lvl="1" indent="-514350">
              <a:buFont typeface="+mj-lt"/>
              <a:buAutoNum type="arabicPeriod"/>
            </a:pPr>
            <a:r>
              <a:rPr lang="en-US" sz="2600" dirty="0"/>
              <a:t>Review the work of others in an objective, candid, and properly-documented way.</a:t>
            </a:r>
          </a:p>
          <a:p>
            <a:pPr marL="971550" lvl="1" indent="-514350">
              <a:buFont typeface="+mj-lt"/>
              <a:buAutoNum type="arabicPeriod"/>
            </a:pPr>
            <a:r>
              <a:rPr lang="en-US" sz="2600" dirty="0"/>
              <a:t>Give a fair hearing to the opinions, concerns, or complaints of a colleague.</a:t>
            </a:r>
          </a:p>
          <a:p>
            <a:pPr marL="971550" lvl="1" indent="-514350">
              <a:buFont typeface="+mj-lt"/>
              <a:buAutoNum type="arabicPeriod"/>
            </a:pPr>
            <a:r>
              <a:rPr lang="en-US" sz="2600" dirty="0"/>
              <a:t>Assist colleagues in being fully aware of current standard work practices including policies and procedures for protecting passwords, files and other confidential information, and security measures in general.</a:t>
            </a:r>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spTree>
    <p:extLst>
      <p:ext uri="{BB962C8B-B14F-4D97-AF65-F5344CB8AC3E}">
        <p14:creationId xmlns:p14="http://schemas.microsoft.com/office/powerpoint/2010/main" val="1267077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13376</TotalTime>
  <Words>2040</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Office Theme</vt:lpstr>
      <vt:lpstr>Software Engineering Code of Ethics  and Professional Practice</vt:lpstr>
      <vt:lpstr>Software Engineering Code of Ethics  and Professional Practice</vt:lpstr>
      <vt:lpstr>Public</vt:lpstr>
      <vt:lpstr>Client and Employer</vt:lpstr>
      <vt:lpstr>Product</vt:lpstr>
      <vt:lpstr>Judgement</vt:lpstr>
      <vt:lpstr>Management</vt:lpstr>
      <vt:lpstr>Profession</vt:lpstr>
      <vt:lpstr>Colleagues</vt:lpstr>
      <vt:lpstr>Self</vt:lpstr>
      <vt:lpstr>Case Study: Ethical Implications of Autonomous Vehicles</vt:lpstr>
      <vt:lpstr>Case Study: Software Testing Ethics</vt:lpstr>
      <vt:lpstr>Case Study: Software Testing Ethics</vt:lpstr>
      <vt:lpstr>Case Study: Software Testing Ethics</vt:lpstr>
      <vt:lpstr>Case Study: Software Testing Ethics</vt:lpstr>
      <vt:lpstr>Case Study: Software Testing Ethics</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633</cp:revision>
  <dcterms:created xsi:type="dcterms:W3CDTF">2023-02-09T14:28:53Z</dcterms:created>
  <dcterms:modified xsi:type="dcterms:W3CDTF">2023-09-03T07:12:19Z</dcterms:modified>
</cp:coreProperties>
</file>