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0" r:id="rId2"/>
    <p:sldId id="299" r:id="rId3"/>
    <p:sldId id="295" r:id="rId4"/>
    <p:sldId id="296" r:id="rId5"/>
    <p:sldId id="297" r:id="rId6"/>
    <p:sldId id="258" r:id="rId7"/>
    <p:sldId id="294" r:id="rId8"/>
    <p:sldId id="287" r:id="rId9"/>
    <p:sldId id="288" r:id="rId10"/>
    <p:sldId id="289" r:id="rId11"/>
    <p:sldId id="290" r:id="rId12"/>
    <p:sldId id="291" r:id="rId13"/>
    <p:sldId id="292" r:id="rId14"/>
    <p:sldId id="29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8/29/2023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8/29/2023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8/29/2023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8/29/2023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8/29/2023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8/29/2023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8/29/2023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8/29/2023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8/29/2023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8/29/2023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8/29/2023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8/29/2023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8/29/2023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220260471_Impact_of_Social_Media_and_Web_20_on_Decision-Making" TargetMode="External"/><Relationship Id="rId7" Type="http://schemas.openxmlformats.org/officeDocument/2006/relationships/hyperlink" Target="https://www.linkedin.com/pulse/web-10-vs-20-beginning-internet-understand-differences-" TargetMode="External"/><Relationship Id="rId2" Type="http://schemas.openxmlformats.org/officeDocument/2006/relationships/hyperlink" Target="https://www.tandfonline.com/doi/abs/10.3166/jds.20.249-261" TargetMode="External"/><Relationship Id="rId1" Type="http://schemas.openxmlformats.org/officeDocument/2006/relationships/slideLayout" Target="../slideLayouts/slideLayout1.xml"/><Relationship Id="rId6" Type="http://schemas.openxmlformats.org/officeDocument/2006/relationships/hyperlink" Target="https://www.lxahub.com/stories/whats-the-difference-between-web-1.0-web-2.0-and-web-3.0" TargetMode="External"/><Relationship Id="rId5" Type="http://schemas.openxmlformats.org/officeDocument/2006/relationships/hyperlink" Target="https://history-computer.com/web-1-0-vs-web-2-0-full-comparison/" TargetMode="External"/><Relationship Id="rId4" Type="http://schemas.openxmlformats.org/officeDocument/2006/relationships/hyperlink" Target="https://ieeexplore.ieee.org/document/94592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4000" b="1" dirty="0">
                <a:solidFill>
                  <a:schemeClr val="bg1"/>
                </a:solidFill>
              </a:rPr>
              <a:t>Web 2.0 vs Web 1.0</a:t>
            </a:r>
            <a:endParaRPr lang="en-US" sz="36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71481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dirty="0">
                <a:solidFill>
                  <a:srgbClr val="00B050"/>
                </a:solidFill>
              </a:rPr>
              <a:t>Web 2.0</a:t>
            </a:r>
            <a:r>
              <a:rPr lang="en-US" sz="2600" dirty="0"/>
              <a:t> and </a:t>
            </a:r>
            <a:r>
              <a:rPr lang="en-US" sz="2600" b="1" dirty="0">
                <a:solidFill>
                  <a:srgbClr val="00B050"/>
                </a:solidFill>
              </a:rPr>
              <a:t>Web 1.0</a:t>
            </a:r>
            <a:r>
              <a:rPr lang="en-US" sz="2600" dirty="0"/>
              <a:t> are terms used to describe different stages in the development of the World Wide Web.</a:t>
            </a:r>
          </a:p>
          <a:p>
            <a:r>
              <a:rPr lang="en-US" sz="2600" dirty="0"/>
              <a:t>Web 1.0 refers to the early days of the internet when websites were primarily </a:t>
            </a:r>
            <a:r>
              <a:rPr lang="en-US" sz="2600" b="1" dirty="0"/>
              <a:t>static</a:t>
            </a:r>
            <a:r>
              <a:rPr lang="en-US" sz="2600" dirty="0"/>
              <a:t> and </a:t>
            </a:r>
            <a:r>
              <a:rPr lang="en-US" sz="2600" b="1" dirty="0"/>
              <a:t>one-way</a:t>
            </a:r>
            <a:r>
              <a:rPr lang="en-US" sz="2600" dirty="0"/>
              <a:t>, while Web 2.0 represents a shift towards more </a:t>
            </a:r>
            <a:r>
              <a:rPr lang="en-US" sz="2600" b="1" dirty="0"/>
              <a:t>interactive, dynamic</a:t>
            </a:r>
            <a:r>
              <a:rPr lang="en-US" sz="2600" dirty="0"/>
              <a:t>, and </a:t>
            </a:r>
            <a:r>
              <a:rPr lang="en-US" sz="2600" b="1" dirty="0"/>
              <a:t>user-centered</a:t>
            </a:r>
            <a:r>
              <a:rPr lang="en-US" sz="2600" dirty="0"/>
              <a:t> online experiences.</a:t>
            </a:r>
          </a:p>
          <a:p>
            <a:r>
              <a:rPr lang="en-US" sz="2600" dirty="0"/>
              <a:t>Overall, Web 2.0 represents a shift from </a:t>
            </a:r>
            <a:r>
              <a:rPr lang="en-US" sz="2600" b="1" dirty="0"/>
              <a:t>passive consumption of content</a:t>
            </a:r>
            <a:r>
              <a:rPr lang="en-US" sz="2600" dirty="0"/>
              <a:t> to </a:t>
            </a:r>
            <a:r>
              <a:rPr lang="en-US" sz="2600" b="1" dirty="0"/>
              <a:t>active participation and collaboration</a:t>
            </a:r>
            <a:r>
              <a:rPr lang="en-US" sz="2600" dirty="0"/>
              <a:t>, enabled by advancements in technology and user-centric design.</a:t>
            </a:r>
          </a:p>
        </p:txBody>
      </p:sp>
      <p:pic>
        <p:nvPicPr>
          <p:cNvPr id="5" name="Picture 4">
            <a:extLst>
              <a:ext uri="{FF2B5EF4-FFF2-40B4-BE49-F238E27FC236}">
                <a16:creationId xmlns:a16="http://schemas.microsoft.com/office/drawing/2014/main" id="{F5C87638-9156-C0BB-5AD8-707AF1626369}"/>
              </a:ext>
            </a:extLst>
          </p:cNvPr>
          <p:cNvPicPr>
            <a:picLocks noChangeAspect="1"/>
          </p:cNvPicPr>
          <p:nvPr/>
        </p:nvPicPr>
        <p:blipFill>
          <a:blip r:embed="rId2"/>
          <a:stretch>
            <a:fillRect/>
          </a:stretch>
        </p:blipFill>
        <p:spPr>
          <a:xfrm>
            <a:off x="7802880" y="2644544"/>
            <a:ext cx="4094014" cy="2547215"/>
          </a:xfrm>
          <a:prstGeom prst="rect">
            <a:avLst/>
          </a:prstGeom>
          <a:ln>
            <a:noFill/>
          </a:ln>
        </p:spPr>
      </p:pic>
      <p:sp>
        <p:nvSpPr>
          <p:cNvPr id="3" name="TextBox 2">
            <a:extLst>
              <a:ext uri="{FF2B5EF4-FFF2-40B4-BE49-F238E27FC236}">
                <a16:creationId xmlns:a16="http://schemas.microsoft.com/office/drawing/2014/main" id="{51582B08-2C5A-FADB-5DDE-10371270823F}"/>
              </a:ext>
            </a:extLst>
          </p:cNvPr>
          <p:cNvSpPr txBox="1"/>
          <p:nvPr/>
        </p:nvSpPr>
        <p:spPr>
          <a:xfrm>
            <a:off x="9219501" y="5191759"/>
            <a:ext cx="2641600" cy="261610"/>
          </a:xfrm>
          <a:prstGeom prst="rect">
            <a:avLst/>
          </a:prstGeom>
          <a:noFill/>
        </p:spPr>
        <p:txBody>
          <a:bodyPr wrap="square">
            <a:spAutoFit/>
          </a:bodyPr>
          <a:lstStyle/>
          <a:p>
            <a:pPr algn="r"/>
            <a:r>
              <a:rPr lang="en-US" sz="1100" dirty="0"/>
              <a:t>Ref: https://www.alamy.com</a:t>
            </a:r>
          </a:p>
        </p:txBody>
      </p:sp>
    </p:spTree>
    <p:extLst>
      <p:ext uri="{BB962C8B-B14F-4D97-AF65-F5344CB8AC3E}">
        <p14:creationId xmlns:p14="http://schemas.microsoft.com/office/powerpoint/2010/main" val="2386850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1"/>
            <a:ext cx="10881929" cy="50647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Data-Driven</a:t>
            </a:r>
          </a:p>
          <a:p>
            <a:r>
              <a:rPr lang="en-US" sz="2600" dirty="0"/>
              <a:t>Web 2.0 platforms often collect large amounts of data on user behavior and interactions. </a:t>
            </a:r>
          </a:p>
          <a:p>
            <a:r>
              <a:rPr lang="en-US" sz="2600" dirty="0"/>
              <a:t>Decision making can be data-driven, involving the analysis of user data to inform choices related to content recommendations, advertising strategies, and user experience improvements.</a:t>
            </a:r>
          </a:p>
          <a:p>
            <a:r>
              <a:rPr lang="en-US" sz="2600" dirty="0"/>
              <a:t>Example:</a:t>
            </a:r>
          </a:p>
          <a:p>
            <a:pPr lvl="1"/>
            <a:r>
              <a:rPr lang="en-US" sz="2400" dirty="0"/>
              <a:t>Facebook Insights offers page administrators detailed analytics on post engagement, audience demographics, and ad performance. This data empowers businesses and content creators to refine their strategies for better engagement and reach on the platform.</a:t>
            </a:r>
          </a:p>
          <a:p>
            <a:pPr lvl="1"/>
            <a:r>
              <a:rPr lang="en-US" dirty="0"/>
              <a:t>Google Analytics provides website owners with detailed data on visitor behavior, helping them make informed decisions. Users can access metrics like page views, traffic sources, and user demographics to optimize web content and marketing strategies.</a:t>
            </a:r>
          </a:p>
        </p:txBody>
      </p:sp>
    </p:spTree>
    <p:extLst>
      <p:ext uri="{BB962C8B-B14F-4D97-AF65-F5344CB8AC3E}">
        <p14:creationId xmlns:p14="http://schemas.microsoft.com/office/powerpoint/2010/main" val="418627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1"/>
            <a:ext cx="10881929" cy="5064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Community and Social Media</a:t>
            </a:r>
          </a:p>
          <a:p>
            <a:r>
              <a:rPr lang="en-US" sz="2600" dirty="0"/>
              <a:t>Web 2.0 is characterized by social media platforms and online communities.</a:t>
            </a:r>
          </a:p>
          <a:p>
            <a:r>
              <a:rPr lang="en-US" sz="2600" dirty="0"/>
              <a:t>Decision making may involve managing the online presence of a brand or organization, responding to user comments and feedback, and deciding on the content to share via social media.</a:t>
            </a:r>
          </a:p>
          <a:p>
            <a:r>
              <a:rPr lang="en-US" sz="2600" dirty="0"/>
              <a:t>Example:</a:t>
            </a:r>
          </a:p>
          <a:p>
            <a:pPr lvl="1"/>
            <a:r>
              <a:rPr lang="en-US" sz="2400" dirty="0"/>
              <a:t>Reddit is a user-driven platform where individuals can create and join communities (subreddits) centered around various topics. </a:t>
            </a:r>
          </a:p>
          <a:p>
            <a:pPr lvl="1"/>
            <a:r>
              <a:rPr lang="en-US" sz="2400" dirty="0"/>
              <a:t>Users share links, discuss, and vote on content, fostering diverse online communities and discussions.</a:t>
            </a:r>
            <a:endParaRPr lang="en-US" dirty="0"/>
          </a:p>
        </p:txBody>
      </p:sp>
    </p:spTree>
    <p:extLst>
      <p:ext uri="{BB962C8B-B14F-4D97-AF65-F5344CB8AC3E}">
        <p14:creationId xmlns:p14="http://schemas.microsoft.com/office/powerpoint/2010/main" val="422214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1"/>
            <a:ext cx="10881929" cy="5064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Feedback Loops</a:t>
            </a:r>
          </a:p>
          <a:p>
            <a:r>
              <a:rPr lang="en-US" sz="2600" dirty="0"/>
              <a:t>Web 2.0 platforms often incorporate feedback loops where user input is used to refine and improve services. </a:t>
            </a:r>
          </a:p>
          <a:p>
            <a:r>
              <a:rPr lang="en-US" sz="2600" dirty="0"/>
              <a:t>Decision making can involve evaluating feedback, prioritizing feature requests, and implementing changes based on user input.</a:t>
            </a:r>
          </a:p>
          <a:p>
            <a:r>
              <a:rPr lang="en-US" sz="2600" dirty="0"/>
              <a:t>Example:</a:t>
            </a:r>
          </a:p>
          <a:p>
            <a:pPr lvl="1"/>
            <a:r>
              <a:rPr lang="en-US" sz="2400" dirty="0"/>
              <a:t>In YouTube, viewers can leave comments and likes/dislikes on videos, offering immediate feedback to creators. </a:t>
            </a:r>
          </a:p>
          <a:p>
            <a:pPr lvl="1"/>
            <a:r>
              <a:rPr lang="en-US" sz="2400" dirty="0"/>
              <a:t>This loop informs content creators about their audience's preferences, promotes engagement, and encourages content improvements based on viewer responses.</a:t>
            </a:r>
            <a:endParaRPr lang="en-US" dirty="0"/>
          </a:p>
        </p:txBody>
      </p:sp>
    </p:spTree>
    <p:extLst>
      <p:ext uri="{BB962C8B-B14F-4D97-AF65-F5344CB8AC3E}">
        <p14:creationId xmlns:p14="http://schemas.microsoft.com/office/powerpoint/2010/main" val="78695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1"/>
            <a:ext cx="10881929" cy="50647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Privacy and Security</a:t>
            </a:r>
          </a:p>
          <a:p>
            <a:r>
              <a:rPr lang="en-US" sz="2600" dirty="0"/>
              <a:t>Decision making in Web 2.0 also includes considerations of user privacy and data security. </a:t>
            </a:r>
          </a:p>
          <a:p>
            <a:r>
              <a:rPr lang="en-US" sz="2600" dirty="0"/>
              <a:t>This can involve making decisions about data collection practices, implementing security measures, and complying with relevant regulations.</a:t>
            </a:r>
          </a:p>
          <a:p>
            <a:r>
              <a:rPr lang="en-US" sz="2600" dirty="0"/>
              <a:t>Example:</a:t>
            </a:r>
          </a:p>
          <a:p>
            <a:pPr lvl="1"/>
            <a:r>
              <a:rPr lang="en-US" sz="2400" dirty="0"/>
              <a:t>The Two-Factor Authentication (2FA) feature in Web 2.0 enhances online security by requiring users to provide two forms of identification before accessing their accounts. </a:t>
            </a:r>
          </a:p>
          <a:p>
            <a:pPr lvl="1"/>
            <a:r>
              <a:rPr lang="en-US" sz="2400" dirty="0"/>
              <a:t>This added layer of protection safeguards sensitive information, reducing the risk of unauthorized access.</a:t>
            </a:r>
            <a:endParaRPr lang="en-US" dirty="0"/>
          </a:p>
        </p:txBody>
      </p:sp>
    </p:spTree>
    <p:extLst>
      <p:ext uri="{BB962C8B-B14F-4D97-AF65-F5344CB8AC3E}">
        <p14:creationId xmlns:p14="http://schemas.microsoft.com/office/powerpoint/2010/main" val="206980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15441"/>
            <a:ext cx="10881929" cy="50647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Monetization</a:t>
            </a:r>
          </a:p>
          <a:p>
            <a:r>
              <a:rPr lang="en-US" sz="2600" dirty="0"/>
              <a:t>For businesses and organizations operating in Web 2.0, decision making often includes strategies for monetization, such as choosing between advertising models, subscription models, or freemium models.</a:t>
            </a:r>
          </a:p>
          <a:p>
            <a:r>
              <a:rPr lang="en-US" sz="2600" dirty="0"/>
              <a:t>Example:</a:t>
            </a:r>
          </a:p>
          <a:p>
            <a:pPr lvl="1"/>
            <a:r>
              <a:rPr lang="en-US" sz="2400" dirty="0"/>
              <a:t>Content creators on YouTube can join the YouTube Partner Program that enables them to earn money through ads, channel memberships, merchandise shelf integration, and Super Chat during live streams. This program turns YouTube into a source of income for creators with popular channels.</a:t>
            </a:r>
          </a:p>
          <a:p>
            <a:pPr lvl="1"/>
            <a:r>
              <a:rPr lang="en-US" dirty="0"/>
              <a:t>Using Google AdSense website owners can display targeted ads provided by Google on their sites. They earn revenue when users click on or interact with these ads, turning web traffic into a source of income, contributing to the monetization of online content.</a:t>
            </a:r>
          </a:p>
        </p:txBody>
      </p:sp>
    </p:spTree>
    <p:extLst>
      <p:ext uri="{BB962C8B-B14F-4D97-AF65-F5344CB8AC3E}">
        <p14:creationId xmlns:p14="http://schemas.microsoft.com/office/powerpoint/2010/main" val="207937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993913" y="196036"/>
            <a:ext cx="10336695" cy="706437"/>
          </a:xfrm>
        </p:spPr>
        <p:txBody>
          <a:bodyPr>
            <a:noAutofit/>
          </a:bodyPr>
          <a:lstStyle/>
          <a:p>
            <a:r>
              <a:rPr lang="en-US" sz="4800" b="1" dirty="0">
                <a:solidFill>
                  <a:schemeClr val="bg1"/>
                </a:solidFill>
              </a:rPr>
              <a:t>References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588175" y="1737360"/>
            <a:ext cx="11268545" cy="49042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en-US" altLang="en-US" sz="2000" dirty="0">
                <a:hlinkClick r:id="rId2"/>
              </a:rPr>
              <a:t>https://www.tandfonline.com/doi/abs/10.3166/jds.20.249-261</a:t>
            </a:r>
            <a:endParaRPr lang="en-US" altLang="en-US" sz="2000" dirty="0"/>
          </a:p>
          <a:p>
            <a:pPr eaLnBrk="1" hangingPunct="1">
              <a:lnSpc>
                <a:spcPct val="120000"/>
              </a:lnSpc>
            </a:pPr>
            <a:r>
              <a:rPr lang="en-US" altLang="en-US" sz="2000" dirty="0">
                <a:hlinkClick r:id="rId3"/>
              </a:rPr>
              <a:t>https://www.researchgate.net/publication/220260471_Impact_of_Social_Media_and_Web_20_on_Decision-Making</a:t>
            </a:r>
            <a:endParaRPr lang="en-US" altLang="en-US" sz="2000" dirty="0"/>
          </a:p>
          <a:p>
            <a:pPr eaLnBrk="1" hangingPunct="1">
              <a:lnSpc>
                <a:spcPct val="120000"/>
              </a:lnSpc>
            </a:pPr>
            <a:r>
              <a:rPr lang="en-US" altLang="en-US" sz="2000" dirty="0">
                <a:hlinkClick r:id="rId4"/>
              </a:rPr>
              <a:t>https://ieeexplore.ieee.org/document/9459265</a:t>
            </a:r>
            <a:endParaRPr lang="en-US" altLang="en-US" sz="2000" dirty="0"/>
          </a:p>
          <a:p>
            <a:pPr eaLnBrk="1" hangingPunct="1">
              <a:lnSpc>
                <a:spcPct val="120000"/>
              </a:lnSpc>
            </a:pPr>
            <a:r>
              <a:rPr lang="en-US" altLang="en-US" sz="2000" dirty="0">
                <a:hlinkClick r:id="rId4"/>
              </a:rPr>
              <a:t>https://ieeexplore.ieee.org/document/9459265</a:t>
            </a:r>
            <a:endParaRPr lang="en-US" altLang="en-US" sz="2000" dirty="0"/>
          </a:p>
          <a:p>
            <a:pPr eaLnBrk="1" hangingPunct="1">
              <a:lnSpc>
                <a:spcPct val="120000"/>
              </a:lnSpc>
            </a:pPr>
            <a:r>
              <a:rPr lang="en-US" altLang="en-US" sz="2000" dirty="0">
                <a:hlinkClick r:id="rId5"/>
              </a:rPr>
              <a:t>https://www.researchgate.net/publication/264845599_Comparative_Study_of_Web_10_Web_20_and_Web_30</a:t>
            </a:r>
          </a:p>
          <a:p>
            <a:pPr eaLnBrk="1" hangingPunct="1">
              <a:lnSpc>
                <a:spcPct val="120000"/>
              </a:lnSpc>
            </a:pPr>
            <a:r>
              <a:rPr lang="en-US" altLang="en-US" sz="2000" dirty="0">
                <a:hlinkClick r:id="rId5"/>
              </a:rPr>
              <a:t>https://history-computer.com/web-1-0-vs-web-2-0-full-comparison/</a:t>
            </a:r>
            <a:endParaRPr lang="en-US" altLang="en-US" sz="2000" dirty="0"/>
          </a:p>
          <a:p>
            <a:pPr eaLnBrk="1" hangingPunct="1">
              <a:lnSpc>
                <a:spcPct val="120000"/>
              </a:lnSpc>
            </a:pPr>
            <a:r>
              <a:rPr lang="en-US" altLang="en-US" sz="2000" dirty="0">
                <a:hlinkClick r:id="rId6"/>
              </a:rPr>
              <a:t>https://www.lxahub.com/stories/whats-the-difference-between-web-1.0-web-2.0-and-web-3.0</a:t>
            </a:r>
            <a:endParaRPr lang="en-US" altLang="en-US" sz="2000" dirty="0"/>
          </a:p>
          <a:p>
            <a:pPr eaLnBrk="1" hangingPunct="1">
              <a:lnSpc>
                <a:spcPct val="120000"/>
              </a:lnSpc>
            </a:pPr>
            <a:r>
              <a:rPr lang="en-US" altLang="en-US" sz="2000" dirty="0">
                <a:hlinkClick r:id="rId7"/>
              </a:rPr>
              <a:t>https://www.linkedin.com/pulse/web-10-vs-20-beginning-internet-understand-differences-</a:t>
            </a:r>
            <a:endParaRPr lang="en-US" altLang="en-US" sz="2000" dirty="0"/>
          </a:p>
          <a:p>
            <a:pPr eaLnBrk="1" hangingPunct="1">
              <a:lnSpc>
                <a:spcPct val="120000"/>
              </a:lnSpc>
            </a:pPr>
            <a:endParaRPr lang="en-US" altLang="en-US" sz="2000" dirty="0"/>
          </a:p>
          <a:p>
            <a:pPr eaLnBrk="1" hangingPunct="1">
              <a:lnSpc>
                <a:spcPct val="120000"/>
              </a:lnSpc>
            </a:pPr>
            <a:endParaRPr lang="en-US" altLang="en-US" sz="2000" dirty="0"/>
          </a:p>
          <a:p>
            <a:pPr eaLnBrk="1" hangingPunct="1">
              <a:lnSpc>
                <a:spcPct val="120000"/>
              </a:lnSpc>
            </a:pPr>
            <a:endParaRPr lang="en-US" altLang="en-US" sz="2000" dirty="0"/>
          </a:p>
        </p:txBody>
      </p:sp>
    </p:spTree>
    <p:extLst>
      <p:ext uri="{BB962C8B-B14F-4D97-AF65-F5344CB8AC3E}">
        <p14:creationId xmlns:p14="http://schemas.microsoft.com/office/powerpoint/2010/main" val="4958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4000" b="1" dirty="0">
                <a:solidFill>
                  <a:schemeClr val="bg1"/>
                </a:solidFill>
              </a:rPr>
              <a:t>Web 2.0 vs Web 1.0</a:t>
            </a:r>
            <a:endParaRPr lang="en-US" sz="36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595121"/>
            <a:ext cx="10881929" cy="52628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User-generated Content</a:t>
            </a:r>
          </a:p>
          <a:p>
            <a:r>
              <a:rPr lang="en-US" sz="2600" dirty="0"/>
              <a:t>Web 1.0: Websites were </a:t>
            </a:r>
            <a:r>
              <a:rPr lang="en-US" sz="2600" b="1" dirty="0"/>
              <a:t>mostly created and maintained by professionals, and user participation was limited to viewing content.</a:t>
            </a:r>
          </a:p>
          <a:p>
            <a:r>
              <a:rPr lang="en-US" sz="2600" b="1" dirty="0"/>
              <a:t>Web 2.0: Users can create, publish, and share their content, allowing for greater engagement and collaboration.</a:t>
            </a:r>
          </a:p>
          <a:p>
            <a:r>
              <a:rPr lang="en-US" sz="2600" b="1" dirty="0"/>
              <a:t>Example: Wikipedia, where users can create </a:t>
            </a:r>
            <a:r>
              <a:rPr lang="en-US" sz="2600" dirty="0"/>
              <a:t>and edit encyclopedia articles.</a:t>
            </a:r>
          </a:p>
          <a:p>
            <a:pPr marL="0" indent="0">
              <a:buNone/>
            </a:pPr>
            <a:r>
              <a:rPr lang="en-US" sz="2600" b="1" dirty="0"/>
              <a:t>Interactivity and Participation</a:t>
            </a:r>
          </a:p>
          <a:p>
            <a:r>
              <a:rPr lang="en-US" sz="2600" dirty="0"/>
              <a:t>Web 1.0: Websites were </a:t>
            </a:r>
            <a:r>
              <a:rPr lang="en-US" sz="2600" b="1" dirty="0"/>
              <a:t>informational</a:t>
            </a:r>
            <a:r>
              <a:rPr lang="en-US" sz="2600" dirty="0"/>
              <a:t> and provided limited options for user interaction.</a:t>
            </a:r>
          </a:p>
          <a:p>
            <a:r>
              <a:rPr lang="en-US" sz="2600" dirty="0"/>
              <a:t>Web 2.0: Websites offer </a:t>
            </a:r>
            <a:r>
              <a:rPr lang="en-US" sz="2600" b="1" dirty="0"/>
              <a:t>interactive features</a:t>
            </a:r>
            <a:r>
              <a:rPr lang="en-US" sz="2600" dirty="0"/>
              <a:t> like </a:t>
            </a:r>
            <a:r>
              <a:rPr lang="en-US" sz="2600" b="1" dirty="0"/>
              <a:t>comments</a:t>
            </a:r>
            <a:r>
              <a:rPr lang="en-US" sz="2600" dirty="0"/>
              <a:t>, </a:t>
            </a:r>
            <a:r>
              <a:rPr lang="en-US" sz="2600" b="1" dirty="0"/>
              <a:t>likes</a:t>
            </a:r>
            <a:r>
              <a:rPr lang="en-US" sz="2600" dirty="0"/>
              <a:t>, </a:t>
            </a:r>
            <a:r>
              <a:rPr lang="en-US" sz="2600" b="1" dirty="0"/>
              <a:t>shares</a:t>
            </a:r>
            <a:r>
              <a:rPr lang="en-US" sz="2600" dirty="0"/>
              <a:t>, and </a:t>
            </a:r>
            <a:r>
              <a:rPr lang="en-US" sz="2600" b="1" dirty="0"/>
              <a:t>user reviews</a:t>
            </a:r>
            <a:r>
              <a:rPr lang="en-US" sz="2600" dirty="0"/>
              <a:t>.</a:t>
            </a:r>
          </a:p>
          <a:p>
            <a:r>
              <a:rPr lang="en-US" sz="2600" dirty="0"/>
              <a:t>Example: Social media platforms like Facebook, where users can like, comment on, and share posts.</a:t>
            </a:r>
          </a:p>
          <a:p>
            <a:pPr marL="0" indent="0">
              <a:buNone/>
            </a:pPr>
            <a:endParaRPr lang="en-US" sz="2600" dirty="0"/>
          </a:p>
        </p:txBody>
      </p:sp>
    </p:spTree>
    <p:extLst>
      <p:ext uri="{BB962C8B-B14F-4D97-AF65-F5344CB8AC3E}">
        <p14:creationId xmlns:p14="http://schemas.microsoft.com/office/powerpoint/2010/main" val="4229596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Web 2.0 vs Web 1.0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Social Networking</a:t>
            </a:r>
          </a:p>
          <a:p>
            <a:r>
              <a:rPr lang="en-US" sz="2600" dirty="0"/>
              <a:t>Web 1.0: Limited opportunities for people to connect online.</a:t>
            </a:r>
          </a:p>
          <a:p>
            <a:r>
              <a:rPr lang="en-US" sz="2600" dirty="0"/>
              <a:t>Web 2.0: Online communities and social networking sites allow users to connect, communicate, and share with others.</a:t>
            </a:r>
          </a:p>
          <a:p>
            <a:r>
              <a:rPr lang="en-US" sz="2600" dirty="0"/>
              <a:t>Example: Twitter, where users can follow and interact with each other through short posts.</a:t>
            </a:r>
          </a:p>
          <a:p>
            <a:pPr marL="0" indent="0">
              <a:buNone/>
            </a:pPr>
            <a:r>
              <a:rPr lang="en-US" sz="2600" b="1" dirty="0"/>
              <a:t>Collaboration and Crowdsourcing</a:t>
            </a:r>
          </a:p>
          <a:p>
            <a:r>
              <a:rPr lang="en-US" sz="2600" dirty="0"/>
              <a:t>Web 1.0: Collaboration was mainly offline, and centralized control over content was common.</a:t>
            </a:r>
          </a:p>
          <a:p>
            <a:r>
              <a:rPr lang="en-US" sz="2600" dirty="0"/>
              <a:t>Web 2.0: Users can collaborate on projects, contribute to wikis, and participate in crowdsourcing efforts.</a:t>
            </a:r>
          </a:p>
          <a:p>
            <a:r>
              <a:rPr lang="en-US" sz="2600" dirty="0"/>
              <a:t>Example: GitHub, a platform where developers collaborate on code projects.</a:t>
            </a:r>
          </a:p>
          <a:p>
            <a:endParaRPr lang="en-US" sz="2600" dirty="0"/>
          </a:p>
        </p:txBody>
      </p:sp>
    </p:spTree>
    <p:extLst>
      <p:ext uri="{BB962C8B-B14F-4D97-AF65-F5344CB8AC3E}">
        <p14:creationId xmlns:p14="http://schemas.microsoft.com/office/powerpoint/2010/main" val="1038557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Web 2.0 vs Web 1.0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35761"/>
            <a:ext cx="10881929" cy="52222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Rich User Interfaces</a:t>
            </a:r>
          </a:p>
          <a:p>
            <a:r>
              <a:rPr lang="en-US" sz="2600" dirty="0"/>
              <a:t>Web 1.0: Simple and static web pages with limited visual appeal.</a:t>
            </a:r>
          </a:p>
          <a:p>
            <a:r>
              <a:rPr lang="en-US" sz="2600" dirty="0"/>
              <a:t>Web 2.0: Rich and dynamic interfaces, often incorporating multimedia elements like images, videos, and animations.</a:t>
            </a:r>
          </a:p>
          <a:p>
            <a:r>
              <a:rPr lang="en-US" sz="2600" dirty="0"/>
              <a:t>Example: YouTube, a platform for sharing and viewing videos.</a:t>
            </a:r>
          </a:p>
          <a:p>
            <a:pPr marL="0" indent="0">
              <a:buNone/>
            </a:pPr>
            <a:r>
              <a:rPr lang="en-US" sz="2600" b="1" dirty="0"/>
              <a:t>Web Applications</a:t>
            </a:r>
          </a:p>
          <a:p>
            <a:r>
              <a:rPr lang="en-US" sz="2600" dirty="0"/>
              <a:t>Web 1.0: Primarily focused on delivering static content through web pages.</a:t>
            </a:r>
          </a:p>
          <a:p>
            <a:r>
              <a:rPr lang="en-US" sz="2600" dirty="0"/>
              <a:t>Web 2.0: The rise of web applications that provide complex functionality and interactivity within the browser.</a:t>
            </a:r>
          </a:p>
          <a:p>
            <a:r>
              <a:rPr lang="en-US" sz="2600" dirty="0"/>
              <a:t>Example: Google Docs, a suite of online office applications for collaborative document editing.</a:t>
            </a:r>
          </a:p>
        </p:txBody>
      </p:sp>
    </p:spTree>
    <p:extLst>
      <p:ext uri="{BB962C8B-B14F-4D97-AF65-F5344CB8AC3E}">
        <p14:creationId xmlns:p14="http://schemas.microsoft.com/office/powerpoint/2010/main" val="107067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Web 2.0 vs Web 1.0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35761"/>
            <a:ext cx="10881929" cy="522224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Personalization</a:t>
            </a:r>
          </a:p>
          <a:p>
            <a:r>
              <a:rPr lang="en-US" sz="2600" dirty="0"/>
              <a:t>Web 1.0: One-size-fits-all content delivery.</a:t>
            </a:r>
          </a:p>
          <a:p>
            <a:r>
              <a:rPr lang="en-US" sz="2600" dirty="0"/>
              <a:t>Web 2.0: Personalized content based on user preferences and behaviors.</a:t>
            </a:r>
          </a:p>
          <a:p>
            <a:r>
              <a:rPr lang="en-US" sz="2600" dirty="0"/>
              <a:t>Example: Amazon, which recommends products based on users' past purchases and browsing history.</a:t>
            </a:r>
          </a:p>
          <a:p>
            <a:pPr marL="0" indent="0">
              <a:buNone/>
            </a:pPr>
            <a:r>
              <a:rPr lang="en-US" sz="2600" b="1" dirty="0"/>
              <a:t>Semantic Web and Data Integration</a:t>
            </a:r>
          </a:p>
          <a:p>
            <a:r>
              <a:rPr lang="en-US" sz="2600" dirty="0"/>
              <a:t>Web 1.0: Limited ability to understand and integrate data from different sources.</a:t>
            </a:r>
          </a:p>
          <a:p>
            <a:r>
              <a:rPr lang="en-US" sz="2600" dirty="0"/>
              <a:t>Web 2.0: Efforts to create a semantic web, allowing data to be linked and understood by machines.</a:t>
            </a:r>
          </a:p>
          <a:p>
            <a:r>
              <a:rPr lang="en-US" sz="2600" dirty="0"/>
              <a:t>Example: Linked Data project, where data is structured to be more easily discoverable and understandable by computers.</a:t>
            </a:r>
          </a:p>
          <a:p>
            <a:endParaRPr lang="en-US" sz="2600" dirty="0"/>
          </a:p>
        </p:txBody>
      </p:sp>
    </p:spTree>
    <p:extLst>
      <p:ext uri="{BB962C8B-B14F-4D97-AF65-F5344CB8AC3E}">
        <p14:creationId xmlns:p14="http://schemas.microsoft.com/office/powerpoint/2010/main" val="230366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63"/>
            <a:ext cx="10337800" cy="864097"/>
          </a:xfrm>
        </p:spPr>
        <p:txBody>
          <a:bodyPr>
            <a:noAutofit/>
          </a:bodyPr>
          <a:lstStyle/>
          <a:p>
            <a:r>
              <a:rPr lang="en-US" sz="4400" b="1" dirty="0">
                <a:solidFill>
                  <a:schemeClr val="bg1"/>
                </a:solidFill>
              </a:rPr>
              <a:t>Decision Making in Web 2.0</a:t>
            </a:r>
            <a:endParaRPr lang="en-US" sz="40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2001520"/>
            <a:ext cx="6873809" cy="44347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b="1" i="1" dirty="0"/>
              <a:t>Decision making in Web 2.0</a:t>
            </a:r>
            <a:r>
              <a:rPr lang="en-US" sz="2600" dirty="0"/>
              <a:t> refers to the </a:t>
            </a:r>
            <a:r>
              <a:rPr lang="en-US" sz="2600" b="1" i="1" dirty="0">
                <a:solidFill>
                  <a:srgbClr val="00B050"/>
                </a:solidFill>
              </a:rPr>
              <a:t>process of making choices and taking actions in the context of Web 2.0 technologies and platforms</a:t>
            </a:r>
            <a:r>
              <a:rPr lang="en-US" sz="2600" dirty="0"/>
              <a:t>.</a:t>
            </a:r>
            <a:endParaRPr lang="en-US" sz="2600" b="1" i="1" dirty="0">
              <a:solidFill>
                <a:srgbClr val="00B050"/>
              </a:solidFill>
            </a:endParaRPr>
          </a:p>
          <a:p>
            <a:r>
              <a:rPr lang="en-US" sz="2600" dirty="0"/>
              <a:t>Web 2.0 represents a shift in the way the internet is used and how information is shared and created.</a:t>
            </a:r>
          </a:p>
          <a:p>
            <a:r>
              <a:rPr lang="en-US" sz="2600" dirty="0"/>
              <a:t>It's characterized by </a:t>
            </a:r>
            <a:r>
              <a:rPr lang="en-US" sz="2600" b="1" i="1" dirty="0">
                <a:solidFill>
                  <a:srgbClr val="00B050"/>
                </a:solidFill>
              </a:rPr>
              <a:t>greater</a:t>
            </a:r>
            <a:r>
              <a:rPr lang="en-US" sz="2600" dirty="0">
                <a:solidFill>
                  <a:srgbClr val="00B050"/>
                </a:solidFill>
              </a:rPr>
              <a:t> </a:t>
            </a:r>
            <a:r>
              <a:rPr lang="en-US" sz="2600" b="1" i="1" dirty="0">
                <a:solidFill>
                  <a:srgbClr val="00B050"/>
                </a:solidFill>
              </a:rPr>
              <a:t>interactivity, user-generated content, and collaboration</a:t>
            </a:r>
            <a:r>
              <a:rPr lang="en-US" sz="2600" dirty="0"/>
              <a:t> compared to the earlier Web 1.0.</a:t>
            </a:r>
          </a:p>
          <a:p>
            <a:endParaRPr lang="en-US" dirty="0"/>
          </a:p>
        </p:txBody>
      </p:sp>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881120"/>
            <a:ext cx="7478045" cy="279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US" sz="2400" dirty="0"/>
          </a:p>
        </p:txBody>
      </p:sp>
      <p:pic>
        <p:nvPicPr>
          <p:cNvPr id="3" name="Picture 2">
            <a:extLst>
              <a:ext uri="{FF2B5EF4-FFF2-40B4-BE49-F238E27FC236}">
                <a16:creationId xmlns:a16="http://schemas.microsoft.com/office/drawing/2014/main" id="{466121D3-F8C6-A897-56E9-2C6C7227457A}"/>
              </a:ext>
            </a:extLst>
          </p:cNvPr>
          <p:cNvPicPr>
            <a:picLocks noChangeAspect="1"/>
          </p:cNvPicPr>
          <p:nvPr/>
        </p:nvPicPr>
        <p:blipFill>
          <a:blip r:embed="rId2"/>
          <a:stretch>
            <a:fillRect/>
          </a:stretch>
        </p:blipFill>
        <p:spPr>
          <a:xfrm>
            <a:off x="7863318" y="2976880"/>
            <a:ext cx="4115322" cy="1661658"/>
          </a:xfrm>
          <a:prstGeom prst="rect">
            <a:avLst/>
          </a:prstGeom>
        </p:spPr>
      </p:pic>
      <p:sp>
        <p:nvSpPr>
          <p:cNvPr id="10" name="TextBox 9">
            <a:extLst>
              <a:ext uri="{FF2B5EF4-FFF2-40B4-BE49-F238E27FC236}">
                <a16:creationId xmlns:a16="http://schemas.microsoft.com/office/drawing/2014/main" id="{AA95597D-030A-0B2F-B4A4-FBEAAE2A5172}"/>
              </a:ext>
            </a:extLst>
          </p:cNvPr>
          <p:cNvSpPr txBox="1"/>
          <p:nvPr/>
        </p:nvSpPr>
        <p:spPr>
          <a:xfrm>
            <a:off x="9771095" y="5474680"/>
            <a:ext cx="2420905" cy="253916"/>
          </a:xfrm>
          <a:prstGeom prst="rect">
            <a:avLst/>
          </a:prstGeom>
          <a:noFill/>
        </p:spPr>
        <p:txBody>
          <a:bodyPr wrap="square">
            <a:spAutoFit/>
          </a:bodyPr>
          <a:lstStyle/>
          <a:p>
            <a:pPr algn="r"/>
            <a:r>
              <a:rPr lang="en-US" sz="1050" dirty="0"/>
              <a:t>Ref: https://www.123rf.com/</a:t>
            </a:r>
          </a:p>
        </p:txBody>
      </p:sp>
    </p:spTree>
    <p:extLst>
      <p:ext uri="{BB962C8B-B14F-4D97-AF65-F5344CB8AC3E}">
        <p14:creationId xmlns:p14="http://schemas.microsoft.com/office/powerpoint/2010/main" val="192195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User-Centric</a:t>
            </a:r>
          </a:p>
          <a:p>
            <a:r>
              <a:rPr lang="en-US" sz="2600" dirty="0"/>
              <a:t>Web 2.0 places a strong emphasis on user participation and empowerment.</a:t>
            </a:r>
          </a:p>
          <a:p>
            <a:r>
              <a:rPr lang="en-US" sz="2600" dirty="0"/>
              <a:t>Decision making often involves considering the </a:t>
            </a:r>
            <a:r>
              <a:rPr lang="en-US" sz="2600" b="1" dirty="0"/>
              <a:t>needs</a:t>
            </a:r>
            <a:r>
              <a:rPr lang="en-US" sz="2600" dirty="0"/>
              <a:t>, </a:t>
            </a:r>
            <a:r>
              <a:rPr lang="en-US" sz="2600" b="1" dirty="0"/>
              <a:t>preferences</a:t>
            </a:r>
            <a:r>
              <a:rPr lang="en-US" sz="2600" dirty="0"/>
              <a:t>, and </a:t>
            </a:r>
            <a:r>
              <a:rPr lang="en-US" sz="2600" b="1" dirty="0"/>
              <a:t>feedback</a:t>
            </a:r>
            <a:r>
              <a:rPr lang="en-US" sz="2600" dirty="0"/>
              <a:t> of users. </a:t>
            </a:r>
          </a:p>
          <a:p>
            <a:r>
              <a:rPr lang="en-US" sz="2600" dirty="0"/>
              <a:t>This can apply to </a:t>
            </a:r>
            <a:r>
              <a:rPr lang="en-US" sz="2600" b="1" dirty="0"/>
              <a:t>product design, content creation</a:t>
            </a:r>
            <a:r>
              <a:rPr lang="en-US" sz="2600" dirty="0"/>
              <a:t>, and </a:t>
            </a:r>
            <a:r>
              <a:rPr lang="en-US" sz="2600" b="1" dirty="0"/>
              <a:t>feature development</a:t>
            </a:r>
            <a:r>
              <a:rPr lang="en-US" sz="2600" dirty="0"/>
              <a:t>.</a:t>
            </a:r>
          </a:p>
          <a:p>
            <a:r>
              <a:rPr lang="en-US" sz="2600" dirty="0"/>
              <a:t>Example: Social media platforms </a:t>
            </a:r>
          </a:p>
          <a:p>
            <a:pPr lvl="1">
              <a:buFont typeface="Wingdings" panose="05000000000000000000" pitchFamily="2" charset="2"/>
              <a:buChar char="§"/>
            </a:pPr>
            <a:r>
              <a:rPr lang="en-US" sz="2600" dirty="0"/>
              <a:t>Social media platforms like Facebook, Instagram, and Twitter are prime examples of Web 2.0's user-centric approach. These platforms are designed with the user's needs and preferences at the forefront:</a:t>
            </a:r>
          </a:p>
          <a:p>
            <a:endParaRPr lang="en-US" sz="2200" dirty="0"/>
          </a:p>
        </p:txBody>
      </p:sp>
    </p:spTree>
    <p:extLst>
      <p:ext uri="{BB962C8B-B14F-4D97-AF65-F5344CB8AC3E}">
        <p14:creationId xmlns:p14="http://schemas.microsoft.com/office/powerpoint/2010/main" val="135610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5"/>
            <a:ext cx="10881929" cy="49601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User-Generated Content</a:t>
            </a:r>
          </a:p>
          <a:p>
            <a:r>
              <a:rPr lang="en-US" sz="2600" dirty="0"/>
              <a:t>In Web 2.0, users are not just consumers of content; they are also </a:t>
            </a:r>
            <a:r>
              <a:rPr lang="en-US" sz="2600" b="1" dirty="0"/>
              <a:t>contributors</a:t>
            </a:r>
            <a:r>
              <a:rPr lang="en-US" sz="2600" dirty="0"/>
              <a:t>. </a:t>
            </a:r>
          </a:p>
          <a:p>
            <a:r>
              <a:rPr lang="en-US" sz="2600" dirty="0"/>
              <a:t>Decision making may involve moderating user-generated content, ensuring it adheres to community guidelines, and deciding what content to promote or feature.</a:t>
            </a:r>
          </a:p>
          <a:p>
            <a:r>
              <a:rPr lang="en-US" sz="2600" dirty="0"/>
              <a:t>Example: </a:t>
            </a:r>
          </a:p>
          <a:p>
            <a:pPr lvl="1"/>
            <a:r>
              <a:rPr lang="en-US" sz="2600" dirty="0"/>
              <a:t>Wikipedia is an online encyclopedia where users worldwide can create, edit, and update articles collaboratively.</a:t>
            </a:r>
          </a:p>
          <a:p>
            <a:pPr lvl="1"/>
            <a:r>
              <a:rPr lang="en-US" sz="2600" dirty="0"/>
              <a:t>This open, community-driven approach results in a diverse, continuously updated, and globally accessible knowledge base covering an extensive range of topics.</a:t>
            </a:r>
          </a:p>
          <a:p>
            <a:endParaRPr lang="en-US" dirty="0"/>
          </a:p>
        </p:txBody>
      </p:sp>
    </p:spTree>
    <p:extLst>
      <p:ext uri="{BB962C8B-B14F-4D97-AF65-F5344CB8AC3E}">
        <p14:creationId xmlns:p14="http://schemas.microsoft.com/office/powerpoint/2010/main" val="413713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71120"/>
            <a:ext cx="10337800" cy="751840"/>
          </a:xfrm>
        </p:spPr>
        <p:txBody>
          <a:bodyPr>
            <a:noAutofit/>
          </a:bodyPr>
          <a:lstStyle/>
          <a:p>
            <a:r>
              <a:rPr lang="en-US" sz="3600" b="1" dirty="0">
                <a:solidFill>
                  <a:schemeClr val="bg1"/>
                </a:solidFill>
              </a:rPr>
              <a:t>Key Aspects of Decision Making in Web 2.0</a:t>
            </a:r>
            <a:endParaRPr lang="en-US" sz="3200" b="1" dirty="0">
              <a:solidFill>
                <a:schemeClr val="bg1"/>
              </a:solidFill>
            </a:endParaRP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06879"/>
            <a:ext cx="10881929" cy="515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t>Collaboration</a:t>
            </a:r>
          </a:p>
          <a:p>
            <a:r>
              <a:rPr lang="en-US" sz="2600" dirty="0"/>
              <a:t>Collaboration is a central theme in Web 2.0. </a:t>
            </a:r>
          </a:p>
          <a:p>
            <a:r>
              <a:rPr lang="en-US" sz="2600" dirty="0"/>
              <a:t>Decision making may involve selecting collaboration tools, deciding how teams and communities work together, and determining how to foster effective online collaboration.</a:t>
            </a:r>
          </a:p>
          <a:p>
            <a:r>
              <a:rPr lang="en-US" sz="2600" dirty="0"/>
              <a:t>Example:</a:t>
            </a:r>
          </a:p>
          <a:p>
            <a:pPr lvl="1"/>
            <a:r>
              <a:rPr lang="en-US" sz="2400" dirty="0"/>
              <a:t>Google Docs is a perfect example </a:t>
            </a:r>
            <a:r>
              <a:rPr lang="en-US" dirty="0"/>
              <a:t>allows multiple users to edit documents, spreadsheets, and presentations in real-time, with sharing options, commenting, and revision history. </a:t>
            </a:r>
          </a:p>
          <a:p>
            <a:pPr lvl="1"/>
            <a:r>
              <a:rPr lang="en-US" dirty="0"/>
              <a:t>This cloud-based tool fosters efficient teamwork, enabling users to collaborate seamlessly on a wide range of projects.</a:t>
            </a:r>
          </a:p>
        </p:txBody>
      </p:sp>
    </p:spTree>
    <p:extLst>
      <p:ext uri="{BB962C8B-B14F-4D97-AF65-F5344CB8AC3E}">
        <p14:creationId xmlns:p14="http://schemas.microsoft.com/office/powerpoint/2010/main" val="411650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13455</TotalTime>
  <Words>1556</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Wingdings</vt:lpstr>
      <vt:lpstr>Office Theme</vt:lpstr>
      <vt:lpstr>Web 2.0 vs Web 1.0</vt:lpstr>
      <vt:lpstr>Web 2.0 vs Web 1.0</vt:lpstr>
      <vt:lpstr>Web 2.0 vs Web 1.0</vt:lpstr>
      <vt:lpstr>Web 2.0 vs Web 1.0</vt:lpstr>
      <vt:lpstr>Web 2.0 vs Web 1.0</vt:lpstr>
      <vt:lpstr>Decision Making in Web 2.0</vt:lpstr>
      <vt:lpstr>Key Aspects of Decision Making in Web 2.0</vt:lpstr>
      <vt:lpstr>Key Aspects of Decision Making in Web 2.0</vt:lpstr>
      <vt:lpstr>Key Aspects of Decision Making in Web 2.0</vt:lpstr>
      <vt:lpstr>Key Aspects of Decision Making in Web 2.0</vt:lpstr>
      <vt:lpstr>Key Aspects of Decision Making in Web 2.0</vt:lpstr>
      <vt:lpstr>Key Aspects of Decision Making in Web 2.0</vt:lpstr>
      <vt:lpstr>Key Aspects of Decision Making in Web 2.0</vt:lpstr>
      <vt:lpstr>Key Aspects of Decision Making in Web 2.0</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687</cp:revision>
  <dcterms:created xsi:type="dcterms:W3CDTF">2023-02-09T14:28:53Z</dcterms:created>
  <dcterms:modified xsi:type="dcterms:W3CDTF">2023-08-29T14:01:07Z</dcterms:modified>
</cp:coreProperties>
</file>