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8" r:id="rId2"/>
    <p:sldId id="282" r:id="rId3"/>
    <p:sldId id="272" r:id="rId4"/>
    <p:sldId id="273" r:id="rId5"/>
    <p:sldId id="274" r:id="rId6"/>
    <p:sldId id="275" r:id="rId7"/>
    <p:sldId id="277" r:id="rId8"/>
    <p:sldId id="278" r:id="rId9"/>
    <p:sldId id="280" r:id="rId10"/>
    <p:sldId id="279" r:id="rId11"/>
    <p:sldId id="28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snapToGrid="0">
      <p:cViewPr varScale="1">
        <p:scale>
          <a:sx n="63" d="100"/>
          <a:sy n="63" d="100"/>
        </p:scale>
        <p:origin x="7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7A54E-7FBF-484C-A6C4-F49DDEB3D82F}" type="datetimeFigureOut">
              <a:rPr lang="en-US" smtClean="0"/>
              <a:t>10/2/2023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253559-EDE7-4C02-BA95-DAA1E537C5EE}" type="slidenum">
              <a:rPr lang="en-US" smtClean="0"/>
              <a:t>‹#›</a:t>
            </a:fld>
            <a:endParaRPr lang="en-US"/>
          </a:p>
        </p:txBody>
      </p:sp>
    </p:spTree>
    <p:extLst>
      <p:ext uri="{BB962C8B-B14F-4D97-AF65-F5344CB8AC3E}">
        <p14:creationId xmlns:p14="http://schemas.microsoft.com/office/powerpoint/2010/main" val="12372208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EAB8B-5C76-C722-00D1-DAC7530428F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2F06F68D-C497-AEB7-900B-72F9DF70FE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AEBD540-8471-3CC1-489E-8B29ACFBF8F5}"/>
              </a:ext>
            </a:extLst>
          </p:cNvPr>
          <p:cNvSpPr>
            <a:spLocks noGrp="1"/>
          </p:cNvSpPr>
          <p:nvPr>
            <p:ph type="dt" sz="half" idx="10"/>
          </p:nvPr>
        </p:nvSpPr>
        <p:spPr>
          <a:xfrm>
            <a:off x="593036" y="6629621"/>
            <a:ext cx="2743200" cy="219544"/>
          </a:xfrm>
        </p:spPr>
        <p:txBody>
          <a:bodyPr/>
          <a:lstStyle/>
          <a:p>
            <a:fld id="{18AE9F6E-F31F-4B7A-870C-D4952129A873}" type="datetime1">
              <a:rPr lang="en-US" smtClean="0"/>
              <a:t>10/2/2023</a:t>
            </a:fld>
            <a:endParaRPr lang="en-US"/>
          </a:p>
        </p:txBody>
      </p:sp>
      <p:sp>
        <p:nvSpPr>
          <p:cNvPr id="5" name="Footer Placeholder 4">
            <a:extLst>
              <a:ext uri="{FF2B5EF4-FFF2-40B4-BE49-F238E27FC236}">
                <a16:creationId xmlns:a16="http://schemas.microsoft.com/office/drawing/2014/main" id="{BF1B27AA-417E-A12A-CDA3-F5C9BB1AD4E7}"/>
              </a:ext>
            </a:extLst>
          </p:cNvPr>
          <p:cNvSpPr>
            <a:spLocks noGrp="1"/>
          </p:cNvSpPr>
          <p:nvPr>
            <p:ph type="ftr" sz="quarter" idx="11"/>
          </p:nvPr>
        </p:nvSpPr>
        <p:spPr/>
        <p:txBody>
          <a:bodyPr/>
          <a:lstStyle/>
          <a:p>
            <a:r>
              <a:rPr lang="en-US" dirty="0"/>
              <a:t>© Dr. Md. Hasanul Ferdaus, Assistant Professor, East West University</a:t>
            </a:r>
          </a:p>
        </p:txBody>
      </p:sp>
      <p:sp>
        <p:nvSpPr>
          <p:cNvPr id="6" name="Slide Number Placeholder 5">
            <a:extLst>
              <a:ext uri="{FF2B5EF4-FFF2-40B4-BE49-F238E27FC236}">
                <a16:creationId xmlns:a16="http://schemas.microsoft.com/office/drawing/2014/main" id="{1E2A8113-F6A5-484E-5494-0615EF5A21E2}"/>
              </a:ext>
            </a:extLst>
          </p:cNvPr>
          <p:cNvSpPr>
            <a:spLocks noGrp="1"/>
          </p:cNvSpPr>
          <p:nvPr>
            <p:ph type="sldNum" sz="quarter" idx="12"/>
          </p:nvPr>
        </p:nvSpPr>
        <p:spPr>
          <a:xfrm>
            <a:off x="9448800" y="6473880"/>
            <a:ext cx="2743200" cy="365125"/>
          </a:xfrm>
        </p:spPr>
        <p:txBody>
          <a:bodyPr/>
          <a:lstStyle/>
          <a:p>
            <a:fld id="{CC7C6C01-0E18-4E34-9A22-FD2CDEAB0997}" type="slidenum">
              <a:rPr lang="en-US" smtClean="0"/>
              <a:t>‹#›</a:t>
            </a:fld>
            <a:endParaRPr lang="en-US"/>
          </a:p>
        </p:txBody>
      </p:sp>
      <p:pic>
        <p:nvPicPr>
          <p:cNvPr id="7" name="Picture 6">
            <a:extLst>
              <a:ext uri="{FF2B5EF4-FFF2-40B4-BE49-F238E27FC236}">
                <a16:creationId xmlns:a16="http://schemas.microsoft.com/office/drawing/2014/main" id="{81661C5B-4D81-4C8F-C891-2CF25F2BEA62}"/>
              </a:ext>
            </a:extLst>
          </p:cNvPr>
          <p:cNvPicPr>
            <a:picLocks noChangeAspect="1"/>
          </p:cNvPicPr>
          <p:nvPr userDrawn="1"/>
        </p:nvPicPr>
        <p:blipFill>
          <a:blip r:embed="rId2"/>
          <a:stretch>
            <a:fillRect/>
          </a:stretch>
        </p:blipFill>
        <p:spPr>
          <a:xfrm>
            <a:off x="569325" y="8835"/>
            <a:ext cx="11053349" cy="1646238"/>
          </a:xfrm>
          <a:prstGeom prst="rect">
            <a:avLst/>
          </a:prstGeom>
        </p:spPr>
      </p:pic>
    </p:spTree>
    <p:extLst>
      <p:ext uri="{BB962C8B-B14F-4D97-AF65-F5344CB8AC3E}">
        <p14:creationId xmlns:p14="http://schemas.microsoft.com/office/powerpoint/2010/main" val="2692389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2272-A2D3-67E5-DF8A-0CC2AA84E296}"/>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6508F4B-4649-A77B-1CE8-5D78FA02286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25B2D52-D425-B903-CC42-2CE1988E77BB}"/>
              </a:ext>
            </a:extLst>
          </p:cNvPr>
          <p:cNvSpPr>
            <a:spLocks noGrp="1"/>
          </p:cNvSpPr>
          <p:nvPr>
            <p:ph type="dt" sz="half" idx="10"/>
          </p:nvPr>
        </p:nvSpPr>
        <p:spPr/>
        <p:txBody>
          <a:bodyPr/>
          <a:lstStyle/>
          <a:p>
            <a:fld id="{A2267C40-FA7B-436C-8F01-6B675898E73D}" type="datetime1">
              <a:rPr lang="en-US" smtClean="0"/>
              <a:t>10/2/2023</a:t>
            </a:fld>
            <a:endParaRPr lang="en-US"/>
          </a:p>
        </p:txBody>
      </p:sp>
      <p:sp>
        <p:nvSpPr>
          <p:cNvPr id="5" name="Footer Placeholder 4">
            <a:extLst>
              <a:ext uri="{FF2B5EF4-FFF2-40B4-BE49-F238E27FC236}">
                <a16:creationId xmlns:a16="http://schemas.microsoft.com/office/drawing/2014/main" id="{10251FB8-BDE5-046A-5B22-8E2DA40E954D}"/>
              </a:ext>
            </a:extLst>
          </p:cNvPr>
          <p:cNvSpPr>
            <a:spLocks noGrp="1"/>
          </p:cNvSpPr>
          <p:nvPr>
            <p:ph type="ftr" sz="quarter" idx="11"/>
          </p:nvPr>
        </p:nvSpPr>
        <p:spPr/>
        <p:txBody>
          <a:bodyPr/>
          <a:lstStyle/>
          <a:p>
            <a:r>
              <a:rPr lang="en-US"/>
              <a:t>© Dr. Md. Hasanul Ferdaus, Assistant Professor, East West University</a:t>
            </a:r>
          </a:p>
        </p:txBody>
      </p:sp>
      <p:sp>
        <p:nvSpPr>
          <p:cNvPr id="6" name="Slide Number Placeholder 5">
            <a:extLst>
              <a:ext uri="{FF2B5EF4-FFF2-40B4-BE49-F238E27FC236}">
                <a16:creationId xmlns:a16="http://schemas.microsoft.com/office/drawing/2014/main" id="{1BFC83CE-4FD3-C3F7-22DE-2EC13C325E94}"/>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92569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B6A0F6-E6DF-8630-5AE5-B54FBA2E6CD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B7B37CA-3EDB-8ABA-5A94-364646868EEA}"/>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08AD5A-E400-040E-2104-10876C147803}"/>
              </a:ext>
            </a:extLst>
          </p:cNvPr>
          <p:cNvSpPr>
            <a:spLocks noGrp="1"/>
          </p:cNvSpPr>
          <p:nvPr>
            <p:ph type="dt" sz="half" idx="10"/>
          </p:nvPr>
        </p:nvSpPr>
        <p:spPr/>
        <p:txBody>
          <a:bodyPr/>
          <a:lstStyle/>
          <a:p>
            <a:fld id="{B5836F9A-C7B4-460E-A86B-DE9AC671D820}" type="datetime1">
              <a:rPr lang="en-US" smtClean="0"/>
              <a:t>10/2/2023</a:t>
            </a:fld>
            <a:endParaRPr lang="en-US"/>
          </a:p>
        </p:txBody>
      </p:sp>
      <p:sp>
        <p:nvSpPr>
          <p:cNvPr id="5" name="Footer Placeholder 4">
            <a:extLst>
              <a:ext uri="{FF2B5EF4-FFF2-40B4-BE49-F238E27FC236}">
                <a16:creationId xmlns:a16="http://schemas.microsoft.com/office/drawing/2014/main" id="{7C959033-9D10-6508-99A4-A0E9705AC822}"/>
              </a:ext>
            </a:extLst>
          </p:cNvPr>
          <p:cNvSpPr>
            <a:spLocks noGrp="1"/>
          </p:cNvSpPr>
          <p:nvPr>
            <p:ph type="ftr" sz="quarter" idx="11"/>
          </p:nvPr>
        </p:nvSpPr>
        <p:spPr/>
        <p:txBody>
          <a:bodyPr/>
          <a:lstStyle/>
          <a:p>
            <a:r>
              <a:rPr lang="en-US"/>
              <a:t>© Dr. Md. Hasanul Ferdaus, Assistant Professor, East West University</a:t>
            </a:r>
          </a:p>
        </p:txBody>
      </p:sp>
      <p:sp>
        <p:nvSpPr>
          <p:cNvPr id="6" name="Slide Number Placeholder 5">
            <a:extLst>
              <a:ext uri="{FF2B5EF4-FFF2-40B4-BE49-F238E27FC236}">
                <a16:creationId xmlns:a16="http://schemas.microsoft.com/office/drawing/2014/main" id="{E08B28FE-098F-AF6D-2A0A-74FD084F0249}"/>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218428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26495-0061-5791-5A38-5A0AFC9BE25D}"/>
              </a:ext>
            </a:extLst>
          </p:cNvPr>
          <p:cNvSpPr>
            <a:spLocks noGrp="1"/>
          </p:cNvSpPr>
          <p:nvPr>
            <p:ph type="title"/>
          </p:nvPr>
        </p:nvSpPr>
        <p:spPr>
          <a:xfrm>
            <a:off x="838200" y="345247"/>
            <a:ext cx="10515600" cy="1325563"/>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272F634-39BC-CD34-D2B7-D59AC08EA50F}"/>
              </a:ext>
            </a:extLst>
          </p:cNvPr>
          <p:cNvSpPr>
            <a:spLocks noGrp="1"/>
          </p:cNvSpPr>
          <p:nvPr>
            <p:ph idx="1"/>
          </p:nvPr>
        </p:nvSpPr>
        <p:spPr/>
        <p:txBody>
          <a:bodyPr/>
          <a:lstStyle>
            <a:lvl1pPr>
              <a:spcBef>
                <a:spcPts val="2000"/>
              </a:spcBef>
              <a:defRPr/>
            </a:lvl1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36F51E01-2F17-6C27-DD5D-FB487D781991}"/>
              </a:ext>
            </a:extLst>
          </p:cNvPr>
          <p:cNvSpPr>
            <a:spLocks noGrp="1"/>
          </p:cNvSpPr>
          <p:nvPr>
            <p:ph type="dt" sz="half" idx="10"/>
          </p:nvPr>
        </p:nvSpPr>
        <p:spPr/>
        <p:txBody>
          <a:bodyPr/>
          <a:lstStyle/>
          <a:p>
            <a:fld id="{A7E4E420-D8C6-44AF-9F29-8118E96AAB35}" type="datetime1">
              <a:rPr lang="en-US" smtClean="0"/>
              <a:t>10/2/2023</a:t>
            </a:fld>
            <a:endParaRPr lang="en-US"/>
          </a:p>
        </p:txBody>
      </p:sp>
      <p:sp>
        <p:nvSpPr>
          <p:cNvPr id="5" name="Footer Placeholder 4">
            <a:extLst>
              <a:ext uri="{FF2B5EF4-FFF2-40B4-BE49-F238E27FC236}">
                <a16:creationId xmlns:a16="http://schemas.microsoft.com/office/drawing/2014/main" id="{C32811C3-DD84-2EDE-7E67-992548CCA0C7}"/>
              </a:ext>
            </a:extLst>
          </p:cNvPr>
          <p:cNvSpPr>
            <a:spLocks noGrp="1"/>
          </p:cNvSpPr>
          <p:nvPr>
            <p:ph type="ftr" sz="quarter" idx="11"/>
          </p:nvPr>
        </p:nvSpPr>
        <p:spPr/>
        <p:txBody>
          <a:bodyPr/>
          <a:lstStyle/>
          <a:p>
            <a:r>
              <a:rPr lang="en-US"/>
              <a:t>© Dr. Md. Hasanul Ferdaus, Assistant Professor, East West University</a:t>
            </a:r>
          </a:p>
        </p:txBody>
      </p:sp>
      <p:sp>
        <p:nvSpPr>
          <p:cNvPr id="6" name="Slide Number Placeholder 5">
            <a:extLst>
              <a:ext uri="{FF2B5EF4-FFF2-40B4-BE49-F238E27FC236}">
                <a16:creationId xmlns:a16="http://schemas.microsoft.com/office/drawing/2014/main" id="{15665F33-AE4E-249C-027B-140C0A1EAAB0}"/>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91236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37C1-B2F4-BC78-D77F-B4E7274A534D}"/>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1284A79-9A15-99B9-D8D8-EDE5518E535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8116644-FD0E-9D40-6531-6A53287479F2}"/>
              </a:ext>
            </a:extLst>
          </p:cNvPr>
          <p:cNvSpPr>
            <a:spLocks noGrp="1"/>
          </p:cNvSpPr>
          <p:nvPr>
            <p:ph type="dt" sz="half" idx="10"/>
          </p:nvPr>
        </p:nvSpPr>
        <p:spPr/>
        <p:txBody>
          <a:bodyPr/>
          <a:lstStyle/>
          <a:p>
            <a:fld id="{33B19344-2F80-4151-AFE0-700A5354C888}" type="datetime1">
              <a:rPr lang="en-US" smtClean="0"/>
              <a:t>10/2/2023</a:t>
            </a:fld>
            <a:endParaRPr lang="en-US"/>
          </a:p>
        </p:txBody>
      </p:sp>
      <p:sp>
        <p:nvSpPr>
          <p:cNvPr id="5" name="Footer Placeholder 4">
            <a:extLst>
              <a:ext uri="{FF2B5EF4-FFF2-40B4-BE49-F238E27FC236}">
                <a16:creationId xmlns:a16="http://schemas.microsoft.com/office/drawing/2014/main" id="{2B8D77DA-16F7-0F88-6569-ED49E4BCA51B}"/>
              </a:ext>
            </a:extLst>
          </p:cNvPr>
          <p:cNvSpPr>
            <a:spLocks noGrp="1"/>
          </p:cNvSpPr>
          <p:nvPr>
            <p:ph type="ftr" sz="quarter" idx="11"/>
          </p:nvPr>
        </p:nvSpPr>
        <p:spPr/>
        <p:txBody>
          <a:bodyPr/>
          <a:lstStyle/>
          <a:p>
            <a:r>
              <a:rPr lang="en-US"/>
              <a:t>© Dr. Md. Hasanul Ferdaus, Assistant Professor, East West University</a:t>
            </a:r>
          </a:p>
        </p:txBody>
      </p:sp>
      <p:sp>
        <p:nvSpPr>
          <p:cNvPr id="6" name="Slide Number Placeholder 5">
            <a:extLst>
              <a:ext uri="{FF2B5EF4-FFF2-40B4-BE49-F238E27FC236}">
                <a16:creationId xmlns:a16="http://schemas.microsoft.com/office/drawing/2014/main" id="{2EC7B42E-ECD0-B9B5-10EF-56F6A04427DB}"/>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0004365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ABE06-074E-745A-EA35-B8623E5A651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D1005C4-6760-E9B2-E4C9-8E838AE1553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DBEDAECE-5C9F-BC28-1E10-2C65B4BF577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0B9E206-6B24-5286-9583-7B4CEA9533CF}"/>
              </a:ext>
            </a:extLst>
          </p:cNvPr>
          <p:cNvSpPr>
            <a:spLocks noGrp="1"/>
          </p:cNvSpPr>
          <p:nvPr>
            <p:ph type="dt" sz="half" idx="10"/>
          </p:nvPr>
        </p:nvSpPr>
        <p:spPr/>
        <p:txBody>
          <a:bodyPr/>
          <a:lstStyle/>
          <a:p>
            <a:fld id="{4E531F31-197F-4144-94D0-09991904DAA9}" type="datetime1">
              <a:rPr lang="en-US" smtClean="0"/>
              <a:t>10/2/2023</a:t>
            </a:fld>
            <a:endParaRPr lang="en-US"/>
          </a:p>
        </p:txBody>
      </p:sp>
      <p:sp>
        <p:nvSpPr>
          <p:cNvPr id="6" name="Footer Placeholder 5">
            <a:extLst>
              <a:ext uri="{FF2B5EF4-FFF2-40B4-BE49-F238E27FC236}">
                <a16:creationId xmlns:a16="http://schemas.microsoft.com/office/drawing/2014/main" id="{1981EB8B-B73E-C71D-9856-97E87AF532F1}"/>
              </a:ext>
            </a:extLst>
          </p:cNvPr>
          <p:cNvSpPr>
            <a:spLocks noGrp="1"/>
          </p:cNvSpPr>
          <p:nvPr>
            <p:ph type="ftr" sz="quarter" idx="11"/>
          </p:nvPr>
        </p:nvSpPr>
        <p:spPr/>
        <p:txBody>
          <a:bodyPr/>
          <a:lstStyle/>
          <a:p>
            <a:r>
              <a:rPr lang="en-US"/>
              <a:t>© Dr. Md. Hasanul Ferdaus, Assistant Professor, East West University</a:t>
            </a:r>
          </a:p>
        </p:txBody>
      </p:sp>
      <p:sp>
        <p:nvSpPr>
          <p:cNvPr id="7" name="Slide Number Placeholder 6">
            <a:extLst>
              <a:ext uri="{FF2B5EF4-FFF2-40B4-BE49-F238E27FC236}">
                <a16:creationId xmlns:a16="http://schemas.microsoft.com/office/drawing/2014/main" id="{5B405416-485A-C7C9-02B7-70BEA04A756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547732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B3EBAD-D597-C90E-60AC-2817F9AFC72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B76C801-BED4-EF07-E88E-D5E1583F4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D91183F-AF00-7B8B-D8E7-1EEA8E381A3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8281FD7-558D-9B40-28E0-42ECB2AF186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31D580E1-304B-978B-6362-40CEE8C7497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922AA01-469C-6B5F-9F6E-4691CB54EF06}"/>
              </a:ext>
            </a:extLst>
          </p:cNvPr>
          <p:cNvSpPr>
            <a:spLocks noGrp="1"/>
          </p:cNvSpPr>
          <p:nvPr>
            <p:ph type="dt" sz="half" idx="10"/>
          </p:nvPr>
        </p:nvSpPr>
        <p:spPr/>
        <p:txBody>
          <a:bodyPr/>
          <a:lstStyle/>
          <a:p>
            <a:fld id="{79BFD688-74DB-4E7B-9C08-0A3247C31C97}" type="datetime1">
              <a:rPr lang="en-US" smtClean="0"/>
              <a:t>10/2/2023</a:t>
            </a:fld>
            <a:endParaRPr lang="en-US"/>
          </a:p>
        </p:txBody>
      </p:sp>
      <p:sp>
        <p:nvSpPr>
          <p:cNvPr id="8" name="Footer Placeholder 7">
            <a:extLst>
              <a:ext uri="{FF2B5EF4-FFF2-40B4-BE49-F238E27FC236}">
                <a16:creationId xmlns:a16="http://schemas.microsoft.com/office/drawing/2014/main" id="{8F2E6341-BFA5-5BA6-EED9-86CBEAD7929B}"/>
              </a:ext>
            </a:extLst>
          </p:cNvPr>
          <p:cNvSpPr>
            <a:spLocks noGrp="1"/>
          </p:cNvSpPr>
          <p:nvPr>
            <p:ph type="ftr" sz="quarter" idx="11"/>
          </p:nvPr>
        </p:nvSpPr>
        <p:spPr/>
        <p:txBody>
          <a:bodyPr/>
          <a:lstStyle/>
          <a:p>
            <a:r>
              <a:rPr lang="en-US"/>
              <a:t>© Dr. Md. Hasanul Ferdaus, Assistant Professor, East West University</a:t>
            </a:r>
          </a:p>
        </p:txBody>
      </p:sp>
      <p:sp>
        <p:nvSpPr>
          <p:cNvPr id="9" name="Slide Number Placeholder 8">
            <a:extLst>
              <a:ext uri="{FF2B5EF4-FFF2-40B4-BE49-F238E27FC236}">
                <a16:creationId xmlns:a16="http://schemas.microsoft.com/office/drawing/2014/main" id="{F2B04440-B40B-E518-3E1C-ACD9FAD59BA6}"/>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3589046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7C700-C47C-9B28-D3CF-4238312F698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55E8077-BC92-BB8B-F545-54682C304C3E}"/>
              </a:ext>
            </a:extLst>
          </p:cNvPr>
          <p:cNvSpPr>
            <a:spLocks noGrp="1"/>
          </p:cNvSpPr>
          <p:nvPr>
            <p:ph type="dt" sz="half" idx="10"/>
          </p:nvPr>
        </p:nvSpPr>
        <p:spPr/>
        <p:txBody>
          <a:bodyPr/>
          <a:lstStyle/>
          <a:p>
            <a:fld id="{A4096A16-0FA3-4F9B-867A-864AE272524E}" type="datetime1">
              <a:rPr lang="en-US" smtClean="0"/>
              <a:t>10/2/2023</a:t>
            </a:fld>
            <a:endParaRPr lang="en-US"/>
          </a:p>
        </p:txBody>
      </p:sp>
      <p:sp>
        <p:nvSpPr>
          <p:cNvPr id="4" name="Footer Placeholder 3">
            <a:extLst>
              <a:ext uri="{FF2B5EF4-FFF2-40B4-BE49-F238E27FC236}">
                <a16:creationId xmlns:a16="http://schemas.microsoft.com/office/drawing/2014/main" id="{29E7AEA1-0EE9-7275-1F81-B990559758DE}"/>
              </a:ext>
            </a:extLst>
          </p:cNvPr>
          <p:cNvSpPr>
            <a:spLocks noGrp="1"/>
          </p:cNvSpPr>
          <p:nvPr>
            <p:ph type="ftr" sz="quarter" idx="11"/>
          </p:nvPr>
        </p:nvSpPr>
        <p:spPr/>
        <p:txBody>
          <a:bodyPr/>
          <a:lstStyle/>
          <a:p>
            <a:r>
              <a:rPr lang="en-US"/>
              <a:t>© Dr. Md. Hasanul Ferdaus, Assistant Professor, East West University</a:t>
            </a:r>
          </a:p>
        </p:txBody>
      </p:sp>
      <p:sp>
        <p:nvSpPr>
          <p:cNvPr id="5" name="Slide Number Placeholder 4">
            <a:extLst>
              <a:ext uri="{FF2B5EF4-FFF2-40B4-BE49-F238E27FC236}">
                <a16:creationId xmlns:a16="http://schemas.microsoft.com/office/drawing/2014/main" id="{C62E5035-8BC5-52BF-3CA3-9927BD086BBF}"/>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958586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E3BFBF-E3C0-226C-AC1E-4FE521BF8B9E}"/>
              </a:ext>
            </a:extLst>
          </p:cNvPr>
          <p:cNvSpPr>
            <a:spLocks noGrp="1"/>
          </p:cNvSpPr>
          <p:nvPr>
            <p:ph type="dt" sz="half" idx="10"/>
          </p:nvPr>
        </p:nvSpPr>
        <p:spPr/>
        <p:txBody>
          <a:bodyPr/>
          <a:lstStyle/>
          <a:p>
            <a:fld id="{DAE14DED-510B-433A-A411-D83CF8779BBD}" type="datetime1">
              <a:rPr lang="en-US" smtClean="0"/>
              <a:t>10/2/2023</a:t>
            </a:fld>
            <a:endParaRPr lang="en-US"/>
          </a:p>
        </p:txBody>
      </p:sp>
      <p:sp>
        <p:nvSpPr>
          <p:cNvPr id="3" name="Footer Placeholder 2">
            <a:extLst>
              <a:ext uri="{FF2B5EF4-FFF2-40B4-BE49-F238E27FC236}">
                <a16:creationId xmlns:a16="http://schemas.microsoft.com/office/drawing/2014/main" id="{12976AD0-825E-15F6-A291-EA2E1C995129}"/>
              </a:ext>
            </a:extLst>
          </p:cNvPr>
          <p:cNvSpPr>
            <a:spLocks noGrp="1"/>
          </p:cNvSpPr>
          <p:nvPr>
            <p:ph type="ftr" sz="quarter" idx="11"/>
          </p:nvPr>
        </p:nvSpPr>
        <p:spPr/>
        <p:txBody>
          <a:bodyPr/>
          <a:lstStyle/>
          <a:p>
            <a:r>
              <a:rPr lang="en-US"/>
              <a:t>© Dr. Md. Hasanul Ferdaus, Assistant Professor, East West University</a:t>
            </a:r>
          </a:p>
        </p:txBody>
      </p:sp>
      <p:sp>
        <p:nvSpPr>
          <p:cNvPr id="4" name="Slide Number Placeholder 3">
            <a:extLst>
              <a:ext uri="{FF2B5EF4-FFF2-40B4-BE49-F238E27FC236}">
                <a16:creationId xmlns:a16="http://schemas.microsoft.com/office/drawing/2014/main" id="{C243E901-4B4C-A93E-A23E-3FBB5B9154BA}"/>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4190495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7912C-9409-0B2C-3373-F987976386F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A9CACE39-B0EF-6C74-C153-5E124A55EE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1F40C0A-774A-0624-9C5A-26D12FE62F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69A380C-6AD0-8B17-017C-58B0BB484385}"/>
              </a:ext>
            </a:extLst>
          </p:cNvPr>
          <p:cNvSpPr>
            <a:spLocks noGrp="1"/>
          </p:cNvSpPr>
          <p:nvPr>
            <p:ph type="dt" sz="half" idx="10"/>
          </p:nvPr>
        </p:nvSpPr>
        <p:spPr/>
        <p:txBody>
          <a:bodyPr/>
          <a:lstStyle/>
          <a:p>
            <a:fld id="{5CB2DBA2-0036-4EF1-A476-B798BCDBCC11}" type="datetime1">
              <a:rPr lang="en-US" smtClean="0"/>
              <a:t>10/2/2023</a:t>
            </a:fld>
            <a:endParaRPr lang="en-US"/>
          </a:p>
        </p:txBody>
      </p:sp>
      <p:sp>
        <p:nvSpPr>
          <p:cNvPr id="6" name="Footer Placeholder 5">
            <a:extLst>
              <a:ext uri="{FF2B5EF4-FFF2-40B4-BE49-F238E27FC236}">
                <a16:creationId xmlns:a16="http://schemas.microsoft.com/office/drawing/2014/main" id="{2B65EE64-6285-D945-9A89-68EBEDD3A074}"/>
              </a:ext>
            </a:extLst>
          </p:cNvPr>
          <p:cNvSpPr>
            <a:spLocks noGrp="1"/>
          </p:cNvSpPr>
          <p:nvPr>
            <p:ph type="ftr" sz="quarter" idx="11"/>
          </p:nvPr>
        </p:nvSpPr>
        <p:spPr/>
        <p:txBody>
          <a:bodyPr/>
          <a:lstStyle/>
          <a:p>
            <a:r>
              <a:rPr lang="en-US"/>
              <a:t>© Dr. Md. Hasanul Ferdaus, Assistant Professor, East West University</a:t>
            </a:r>
          </a:p>
        </p:txBody>
      </p:sp>
      <p:sp>
        <p:nvSpPr>
          <p:cNvPr id="7" name="Slide Number Placeholder 6">
            <a:extLst>
              <a:ext uri="{FF2B5EF4-FFF2-40B4-BE49-F238E27FC236}">
                <a16:creationId xmlns:a16="http://schemas.microsoft.com/office/drawing/2014/main" id="{600B2E04-B2E2-8A7F-D973-1A673E4AB4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21170964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B042-4F79-C24C-8C42-CAD35CB0C65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E9C3C56-A188-FBFF-5415-A692051528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770A565-6F27-1F77-D869-2B2A21BBC7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17B854-BDF6-DC3F-562B-C99DC19A4A38}"/>
              </a:ext>
            </a:extLst>
          </p:cNvPr>
          <p:cNvSpPr>
            <a:spLocks noGrp="1"/>
          </p:cNvSpPr>
          <p:nvPr>
            <p:ph type="dt" sz="half" idx="10"/>
          </p:nvPr>
        </p:nvSpPr>
        <p:spPr/>
        <p:txBody>
          <a:bodyPr/>
          <a:lstStyle/>
          <a:p>
            <a:fld id="{90287331-436D-4CBC-BFE4-2F016FCA4E0B}" type="datetime1">
              <a:rPr lang="en-US" smtClean="0"/>
              <a:t>10/2/2023</a:t>
            </a:fld>
            <a:endParaRPr lang="en-US"/>
          </a:p>
        </p:txBody>
      </p:sp>
      <p:sp>
        <p:nvSpPr>
          <p:cNvPr id="6" name="Footer Placeholder 5">
            <a:extLst>
              <a:ext uri="{FF2B5EF4-FFF2-40B4-BE49-F238E27FC236}">
                <a16:creationId xmlns:a16="http://schemas.microsoft.com/office/drawing/2014/main" id="{5C36EA7F-F589-F4EA-6EF6-E63906939B65}"/>
              </a:ext>
            </a:extLst>
          </p:cNvPr>
          <p:cNvSpPr>
            <a:spLocks noGrp="1"/>
          </p:cNvSpPr>
          <p:nvPr>
            <p:ph type="ftr" sz="quarter" idx="11"/>
          </p:nvPr>
        </p:nvSpPr>
        <p:spPr/>
        <p:txBody>
          <a:bodyPr/>
          <a:lstStyle/>
          <a:p>
            <a:r>
              <a:rPr lang="en-US"/>
              <a:t>© Dr. Md. Hasanul Ferdaus, Assistant Professor, East West University</a:t>
            </a:r>
          </a:p>
        </p:txBody>
      </p:sp>
      <p:sp>
        <p:nvSpPr>
          <p:cNvPr id="7" name="Slide Number Placeholder 6">
            <a:extLst>
              <a:ext uri="{FF2B5EF4-FFF2-40B4-BE49-F238E27FC236}">
                <a16:creationId xmlns:a16="http://schemas.microsoft.com/office/drawing/2014/main" id="{F689BCE2-E1AC-ACFB-47B8-2233376BFA21}"/>
              </a:ext>
            </a:extLst>
          </p:cNvPr>
          <p:cNvSpPr>
            <a:spLocks noGrp="1"/>
          </p:cNvSpPr>
          <p:nvPr>
            <p:ph type="sldNum" sz="quarter" idx="12"/>
          </p:nvPr>
        </p:nvSpPr>
        <p:spPr/>
        <p:txBody>
          <a:bodyPr/>
          <a:lstStyle/>
          <a:p>
            <a:fld id="{CC7C6C01-0E18-4E34-9A22-FD2CDEAB0997}" type="slidenum">
              <a:rPr lang="en-US" smtClean="0"/>
              <a:t>‹#›</a:t>
            </a:fld>
            <a:endParaRPr lang="en-US"/>
          </a:p>
        </p:txBody>
      </p:sp>
    </p:spTree>
    <p:extLst>
      <p:ext uri="{BB962C8B-B14F-4D97-AF65-F5344CB8AC3E}">
        <p14:creationId xmlns:p14="http://schemas.microsoft.com/office/powerpoint/2010/main" val="1498467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D9A967-8F3E-E0CF-AD1B-50B077819F0B}"/>
              </a:ext>
            </a:extLst>
          </p:cNvPr>
          <p:cNvPicPr>
            <a:picLocks noChangeAspect="1"/>
          </p:cNvPicPr>
          <p:nvPr userDrawn="1"/>
        </p:nvPicPr>
        <p:blipFill>
          <a:blip r:embed="rId13"/>
          <a:stretch>
            <a:fillRect/>
          </a:stretch>
        </p:blipFill>
        <p:spPr>
          <a:xfrm>
            <a:off x="515798" y="18995"/>
            <a:ext cx="11053349" cy="1646238"/>
          </a:xfrm>
          <a:prstGeom prst="rect">
            <a:avLst/>
          </a:prstGeom>
        </p:spPr>
      </p:pic>
      <p:sp>
        <p:nvSpPr>
          <p:cNvPr id="2" name="Title Placeholder 1">
            <a:extLst>
              <a:ext uri="{FF2B5EF4-FFF2-40B4-BE49-F238E27FC236}">
                <a16:creationId xmlns:a16="http://schemas.microsoft.com/office/drawing/2014/main" id="{6029B6F3-4135-0E21-7250-CC4394497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DD98502-5B55-7F18-8B55-656DC90957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9471048-EE63-F593-9B43-21CA3F936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6287B6-A38D-47B5-8CC9-9D25A9E02DB1}" type="datetime1">
              <a:rPr lang="en-US" smtClean="0"/>
              <a:t>10/2/2023</a:t>
            </a:fld>
            <a:endParaRPr lang="en-US"/>
          </a:p>
        </p:txBody>
      </p:sp>
      <p:sp>
        <p:nvSpPr>
          <p:cNvPr id="5" name="Footer Placeholder 4">
            <a:extLst>
              <a:ext uri="{FF2B5EF4-FFF2-40B4-BE49-F238E27FC236}">
                <a16:creationId xmlns:a16="http://schemas.microsoft.com/office/drawing/2014/main" id="{143F5827-7C80-4A48-44F7-5AC8F3F328FF}"/>
              </a:ext>
            </a:extLst>
          </p:cNvPr>
          <p:cNvSpPr>
            <a:spLocks noGrp="1"/>
          </p:cNvSpPr>
          <p:nvPr>
            <p:ph type="ftr" sz="quarter" idx="3"/>
          </p:nvPr>
        </p:nvSpPr>
        <p:spPr>
          <a:xfrm>
            <a:off x="3925957" y="6619461"/>
            <a:ext cx="4343400" cy="2195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 Dr. Md. Hasanul Ferdaus, Assistant Professor, East West University</a:t>
            </a:r>
          </a:p>
        </p:txBody>
      </p:sp>
      <p:sp>
        <p:nvSpPr>
          <p:cNvPr id="6" name="Slide Number Placeholder 5">
            <a:extLst>
              <a:ext uri="{FF2B5EF4-FFF2-40B4-BE49-F238E27FC236}">
                <a16:creationId xmlns:a16="http://schemas.microsoft.com/office/drawing/2014/main" id="{716A239E-C2C4-B6B2-477D-3BFB38861A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7C6C01-0E18-4E34-9A22-FD2CDEAB0997}" type="slidenum">
              <a:rPr lang="en-US" smtClean="0"/>
              <a:t>‹#›</a:t>
            </a:fld>
            <a:endParaRPr lang="en-US"/>
          </a:p>
        </p:txBody>
      </p:sp>
    </p:spTree>
    <p:extLst>
      <p:ext uri="{BB962C8B-B14F-4D97-AF65-F5344CB8AC3E}">
        <p14:creationId xmlns:p14="http://schemas.microsoft.com/office/powerpoint/2010/main" val="904232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thenationalnews.com/business/technology/2021/12/29/top-10-cyber-crime-trends-to-watch-out-for-in-2022/" TargetMode="External"/><Relationship Id="rId2" Type="http://schemas.openxmlformats.org/officeDocument/2006/relationships/hyperlink" Target="https://cybersecurityventures.com/cybercrime-damages-6-trillion-by-2021/" TargetMode="Externa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524000" y="196036"/>
            <a:ext cx="9144000" cy="706437"/>
          </a:xfrm>
        </p:spPr>
        <p:txBody>
          <a:bodyPr>
            <a:noAutofit/>
          </a:bodyPr>
          <a:lstStyle/>
          <a:p>
            <a:r>
              <a:rPr lang="en-US" sz="4000" b="1" dirty="0">
                <a:solidFill>
                  <a:schemeClr val="bg1"/>
                </a:solidFill>
              </a:rPr>
              <a:t>CSE487: Cyber Security, Law, and Ethics</a:t>
            </a:r>
          </a:p>
        </p:txBody>
      </p:sp>
      <p:sp>
        <p:nvSpPr>
          <p:cNvPr id="2" name="Title 5">
            <a:extLst>
              <a:ext uri="{FF2B5EF4-FFF2-40B4-BE49-F238E27FC236}">
                <a16:creationId xmlns:a16="http://schemas.microsoft.com/office/drawing/2014/main" id="{ED8268DD-EF01-870A-991F-C3B2D436036E}"/>
              </a:ext>
            </a:extLst>
          </p:cNvPr>
          <p:cNvSpPr txBox="1">
            <a:spLocks/>
          </p:cNvSpPr>
          <p:nvPr/>
        </p:nvSpPr>
        <p:spPr>
          <a:xfrm>
            <a:off x="1330960" y="1051122"/>
            <a:ext cx="10180320" cy="89271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800" b="1" dirty="0">
                <a:solidFill>
                  <a:srgbClr val="C00000"/>
                </a:solidFill>
              </a:rPr>
              <a:t>Introduction to Cyber Security</a:t>
            </a:r>
          </a:p>
        </p:txBody>
      </p:sp>
      <p:pic>
        <p:nvPicPr>
          <p:cNvPr id="4" name="Picture 3">
            <a:extLst>
              <a:ext uri="{FF2B5EF4-FFF2-40B4-BE49-F238E27FC236}">
                <a16:creationId xmlns:a16="http://schemas.microsoft.com/office/drawing/2014/main" id="{C2295249-A38A-C790-42F0-E2D131934F5C}"/>
              </a:ext>
            </a:extLst>
          </p:cNvPr>
          <p:cNvPicPr>
            <a:picLocks noChangeAspect="1"/>
          </p:cNvPicPr>
          <p:nvPr/>
        </p:nvPicPr>
        <p:blipFill>
          <a:blip r:embed="rId2"/>
          <a:stretch>
            <a:fillRect/>
          </a:stretch>
        </p:blipFill>
        <p:spPr>
          <a:xfrm>
            <a:off x="4997703" y="4275657"/>
            <a:ext cx="2602994" cy="2082396"/>
          </a:xfrm>
          <a:prstGeom prst="rect">
            <a:avLst/>
          </a:prstGeom>
        </p:spPr>
      </p:pic>
      <p:sp>
        <p:nvSpPr>
          <p:cNvPr id="5" name="Title 5">
            <a:extLst>
              <a:ext uri="{FF2B5EF4-FFF2-40B4-BE49-F238E27FC236}">
                <a16:creationId xmlns:a16="http://schemas.microsoft.com/office/drawing/2014/main" id="{CC8B1778-3DE4-5C2F-6730-F76925A69A1D}"/>
              </a:ext>
            </a:extLst>
          </p:cNvPr>
          <p:cNvSpPr txBox="1">
            <a:spLocks/>
          </p:cNvSpPr>
          <p:nvPr/>
        </p:nvSpPr>
        <p:spPr>
          <a:xfrm>
            <a:off x="1117600" y="1779979"/>
            <a:ext cx="10180320" cy="218347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200" b="1" dirty="0">
                <a:solidFill>
                  <a:srgbClr val="0070C0"/>
                </a:solidFill>
              </a:rPr>
              <a:t>Instructor: Dr. Md. Hasanul Ferdaus</a:t>
            </a:r>
          </a:p>
          <a:p>
            <a:r>
              <a:rPr lang="en-US" sz="1400" b="1" dirty="0">
                <a:solidFill>
                  <a:srgbClr val="0070C0"/>
                </a:solidFill>
              </a:rPr>
              <a:t>PhD (Monash University), MS (KIT, Germany &amp; </a:t>
            </a:r>
            <a:r>
              <a:rPr lang="en-US" sz="1400" b="1" dirty="0" err="1">
                <a:solidFill>
                  <a:srgbClr val="0070C0"/>
                </a:solidFill>
              </a:rPr>
              <a:t>Polito</a:t>
            </a:r>
            <a:r>
              <a:rPr lang="en-US" sz="1400" b="1" dirty="0">
                <a:solidFill>
                  <a:srgbClr val="0070C0"/>
                </a:solidFill>
              </a:rPr>
              <a:t>, Italy), BSc (CSE BUET)</a:t>
            </a:r>
          </a:p>
          <a:p>
            <a:r>
              <a:rPr lang="en-US" sz="2000" b="1" dirty="0">
                <a:solidFill>
                  <a:srgbClr val="0070C0"/>
                </a:solidFill>
              </a:rPr>
              <a:t>Assistant Professor</a:t>
            </a:r>
          </a:p>
          <a:p>
            <a:r>
              <a:rPr lang="en-US" sz="2000" b="1" dirty="0">
                <a:solidFill>
                  <a:srgbClr val="0070C0"/>
                </a:solidFill>
              </a:rPr>
              <a:t>Department of CSE, East West University</a:t>
            </a:r>
            <a:endParaRPr lang="en-US" sz="2400" b="1" dirty="0">
              <a:solidFill>
                <a:srgbClr val="0070C0"/>
              </a:solidFill>
            </a:endParaRPr>
          </a:p>
          <a:p>
            <a:r>
              <a:rPr lang="en-US" sz="1400" b="1" dirty="0">
                <a:solidFill>
                  <a:srgbClr val="0070C0"/>
                </a:solidFill>
              </a:rPr>
              <a:t>Former Faculty Member, Monash University and CQ University, Australia</a:t>
            </a:r>
          </a:p>
          <a:p>
            <a:r>
              <a:rPr lang="en-US" sz="1400" b="1" dirty="0">
                <a:solidFill>
                  <a:srgbClr val="0070C0"/>
                </a:solidFill>
              </a:rPr>
              <a:t>Former Researcher, Melbourne University, Australia</a:t>
            </a:r>
          </a:p>
          <a:p>
            <a:r>
              <a:rPr lang="en-US" sz="1400" b="1" dirty="0">
                <a:solidFill>
                  <a:srgbClr val="0070C0"/>
                </a:solidFill>
              </a:rPr>
              <a:t>Former Researcher, KIT and FZI, Germany</a:t>
            </a:r>
          </a:p>
        </p:txBody>
      </p:sp>
      <p:sp>
        <p:nvSpPr>
          <p:cNvPr id="8" name="Footer Placeholder 7">
            <a:extLst>
              <a:ext uri="{FF2B5EF4-FFF2-40B4-BE49-F238E27FC236}">
                <a16:creationId xmlns:a16="http://schemas.microsoft.com/office/drawing/2014/main" id="{789EF882-60B5-9095-D0A4-FED3FD274372}"/>
              </a:ext>
            </a:extLst>
          </p:cNvPr>
          <p:cNvSpPr>
            <a:spLocks noGrp="1"/>
          </p:cNvSpPr>
          <p:nvPr>
            <p:ph type="ftr" sz="quarter" idx="11"/>
          </p:nvPr>
        </p:nvSpPr>
        <p:spPr>
          <a:xfrm>
            <a:off x="3925957" y="6639781"/>
            <a:ext cx="4343400" cy="219544"/>
          </a:xfrm>
        </p:spPr>
        <p:txBody>
          <a:bodyPr/>
          <a:lstStyle/>
          <a:p>
            <a:r>
              <a:rPr lang="en-US" dirty="0"/>
              <a:t>© Dr. Md. Hasanul Ferdaus, Assistant Professor, East West University</a:t>
            </a:r>
          </a:p>
        </p:txBody>
      </p:sp>
    </p:spTree>
    <p:extLst>
      <p:ext uri="{BB962C8B-B14F-4D97-AF65-F5344CB8AC3E}">
        <p14:creationId xmlns:p14="http://schemas.microsoft.com/office/powerpoint/2010/main" val="192195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524000" y="232226"/>
            <a:ext cx="9144000" cy="706437"/>
          </a:xfrm>
        </p:spPr>
        <p:txBody>
          <a:bodyPr>
            <a:noAutofit/>
          </a:bodyPr>
          <a:lstStyle/>
          <a:p>
            <a:r>
              <a:rPr lang="en-US" sz="4800" b="1" dirty="0">
                <a:solidFill>
                  <a:schemeClr val="bg1"/>
                </a:solidFill>
              </a:rPr>
              <a:t>Scope of Cyber Security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47520"/>
            <a:ext cx="11145078" cy="48782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t>Disaster Recovery and Business Continuity Planning</a:t>
            </a:r>
          </a:p>
          <a:p>
            <a:r>
              <a:rPr lang="en-US" sz="3200" dirty="0"/>
              <a:t>The Disaster Recovery (DR) and Business Continuity (BC) subdomain encompasses procedures, notifications, monitoring, and strategies devised to assist organizations in preparing for the continuity of their business-critical systems during and after various incidents, such as extensive power outages, fires, or natural disasters.</a:t>
            </a:r>
          </a:p>
          <a:p>
            <a:r>
              <a:rPr lang="en-US" sz="3200" dirty="0"/>
              <a:t>It aims to facilitate the resumption and recovery of operations and systems that may have been compromised or disrupted as a result of the incident.</a:t>
            </a:r>
          </a:p>
        </p:txBody>
      </p:sp>
      <p:sp>
        <p:nvSpPr>
          <p:cNvPr id="2" name="Footer Placeholder 1">
            <a:extLst>
              <a:ext uri="{FF2B5EF4-FFF2-40B4-BE49-F238E27FC236}">
                <a16:creationId xmlns:a16="http://schemas.microsoft.com/office/drawing/2014/main" id="{C4D3D46A-F202-9C35-C882-570DB3C202D2}"/>
              </a:ext>
            </a:extLst>
          </p:cNvPr>
          <p:cNvSpPr>
            <a:spLocks noGrp="1"/>
          </p:cNvSpPr>
          <p:nvPr>
            <p:ph type="ftr" sz="quarter" idx="11"/>
          </p:nvPr>
        </p:nvSpPr>
        <p:spPr/>
        <p:txBody>
          <a:bodyPr/>
          <a:lstStyle/>
          <a:p>
            <a:r>
              <a:rPr lang="en-US"/>
              <a:t>© Dr. Md. Hasanul Ferdaus, Assistant Professor, East West University</a:t>
            </a:r>
          </a:p>
        </p:txBody>
      </p:sp>
    </p:spTree>
    <p:extLst>
      <p:ext uri="{BB962C8B-B14F-4D97-AF65-F5344CB8AC3E}">
        <p14:creationId xmlns:p14="http://schemas.microsoft.com/office/powerpoint/2010/main" val="36828217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524000" y="232226"/>
            <a:ext cx="9144000" cy="706437"/>
          </a:xfrm>
        </p:spPr>
        <p:txBody>
          <a:bodyPr>
            <a:noAutofit/>
          </a:bodyPr>
          <a:lstStyle/>
          <a:p>
            <a:r>
              <a:rPr lang="en-US" sz="4800" b="1" dirty="0">
                <a:solidFill>
                  <a:schemeClr val="bg1"/>
                </a:solidFill>
              </a:rPr>
              <a:t>Scope of Cyber Security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47520"/>
            <a:ext cx="11145078" cy="487825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t>User Education</a:t>
            </a:r>
          </a:p>
          <a:p>
            <a:r>
              <a:rPr lang="en-US" sz="3200" dirty="0"/>
              <a:t>Information is a valuable asset and the knowledge of cyber threats among staff plays a crucial role in the overall cybersecurity framework.</a:t>
            </a:r>
          </a:p>
          <a:p>
            <a:r>
              <a:rPr lang="en-US" sz="3200" dirty="0"/>
              <a:t>Providing comprehensive training to business personnel on the fundamentals of computer security is vital for promoting awareness about industry best practices, organizational procedures and policies, as well as recognizing, monitoring, and reporting suspicious or malicious activities. </a:t>
            </a:r>
          </a:p>
          <a:p>
            <a:r>
              <a:rPr lang="en-US" sz="3200" dirty="0"/>
              <a:t>This subdomain encompasses cyber security-oriented courses, programs, and certifications aimed at enhancing staff expertise in this field.</a:t>
            </a:r>
          </a:p>
        </p:txBody>
      </p:sp>
      <p:sp>
        <p:nvSpPr>
          <p:cNvPr id="2" name="Footer Placeholder 1">
            <a:extLst>
              <a:ext uri="{FF2B5EF4-FFF2-40B4-BE49-F238E27FC236}">
                <a16:creationId xmlns:a16="http://schemas.microsoft.com/office/drawing/2014/main" id="{1B9283FB-AE1C-B076-138F-97E1721B2231}"/>
              </a:ext>
            </a:extLst>
          </p:cNvPr>
          <p:cNvSpPr>
            <a:spLocks noGrp="1"/>
          </p:cNvSpPr>
          <p:nvPr>
            <p:ph type="ftr" sz="quarter" idx="11"/>
          </p:nvPr>
        </p:nvSpPr>
        <p:spPr/>
        <p:txBody>
          <a:bodyPr/>
          <a:lstStyle/>
          <a:p>
            <a:r>
              <a:rPr lang="en-US"/>
              <a:t>© Dr. Md. Hasanul Ferdaus, Assistant Professor, East West University</a:t>
            </a:r>
          </a:p>
        </p:txBody>
      </p:sp>
    </p:spTree>
    <p:extLst>
      <p:ext uri="{BB962C8B-B14F-4D97-AF65-F5344CB8AC3E}">
        <p14:creationId xmlns:p14="http://schemas.microsoft.com/office/powerpoint/2010/main" val="1131210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524000" y="287476"/>
            <a:ext cx="9144000" cy="706437"/>
          </a:xfrm>
        </p:spPr>
        <p:txBody>
          <a:bodyPr>
            <a:noAutofit/>
          </a:bodyPr>
          <a:lstStyle/>
          <a:p>
            <a:r>
              <a:rPr lang="en-US" sz="4800" b="1" dirty="0">
                <a:solidFill>
                  <a:schemeClr val="bg1"/>
                </a:solidFill>
              </a:rPr>
              <a:t>Cyber Security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21042"/>
            <a:ext cx="11145078" cy="50047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In present-day society, our daily lives are increasingly reliant on the use of technology. </a:t>
            </a:r>
          </a:p>
          <a:p>
            <a:r>
              <a:rPr lang="en-US" dirty="0"/>
              <a:t>This dependence brings numerous advantages, including quick access to online information and the convenience offered by smart home automation and concepts like the Internet of Things (IoT).</a:t>
            </a:r>
          </a:p>
          <a:p>
            <a:r>
              <a:rPr lang="en-US" dirty="0"/>
              <a:t>Despite the generally optimistic view of technological progress, cyber security threats posed by modern technology are indeed a tangible danger.</a:t>
            </a:r>
          </a:p>
          <a:p>
            <a:r>
              <a:rPr lang="en-US" b="1" dirty="0"/>
              <a:t>Cyber Security</a:t>
            </a:r>
            <a:r>
              <a:rPr lang="en-US" dirty="0"/>
              <a:t> is a way to protect electronic devices and services connected to the internet from potential threats.</a:t>
            </a:r>
          </a:p>
          <a:p>
            <a:endParaRPr lang="en-US" dirty="0"/>
          </a:p>
          <a:p>
            <a:endParaRPr lang="en-US" dirty="0"/>
          </a:p>
          <a:p>
            <a:endParaRPr lang="en-US" dirty="0"/>
          </a:p>
        </p:txBody>
      </p:sp>
      <p:sp>
        <p:nvSpPr>
          <p:cNvPr id="2" name="Footer Placeholder 1">
            <a:extLst>
              <a:ext uri="{FF2B5EF4-FFF2-40B4-BE49-F238E27FC236}">
                <a16:creationId xmlns:a16="http://schemas.microsoft.com/office/drawing/2014/main" id="{E1F7AA44-9FF7-2744-7C45-4E8E777B5396}"/>
              </a:ext>
            </a:extLst>
          </p:cNvPr>
          <p:cNvSpPr>
            <a:spLocks noGrp="1"/>
          </p:cNvSpPr>
          <p:nvPr>
            <p:ph type="ftr" sz="quarter" idx="11"/>
          </p:nvPr>
        </p:nvSpPr>
        <p:spPr/>
        <p:txBody>
          <a:bodyPr/>
          <a:lstStyle/>
          <a:p>
            <a:r>
              <a:rPr lang="en-US"/>
              <a:t>© Dr. Md. Hasanul Ferdaus, Assistant Professor, East West University</a:t>
            </a:r>
          </a:p>
        </p:txBody>
      </p:sp>
    </p:spTree>
    <p:extLst>
      <p:ext uri="{BB962C8B-B14F-4D97-AF65-F5344CB8AC3E}">
        <p14:creationId xmlns:p14="http://schemas.microsoft.com/office/powerpoint/2010/main" val="1507620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524000" y="287476"/>
            <a:ext cx="9144000" cy="706437"/>
          </a:xfrm>
        </p:spPr>
        <p:txBody>
          <a:bodyPr>
            <a:noAutofit/>
          </a:bodyPr>
          <a:lstStyle/>
          <a:p>
            <a:r>
              <a:rPr lang="en-US" sz="4800" b="1" dirty="0">
                <a:solidFill>
                  <a:schemeClr val="bg1"/>
                </a:solidFill>
              </a:rPr>
              <a:t>What is Cyber Security ?</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621042"/>
            <a:ext cx="11145078" cy="500473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Cyber security is a discipline that covers how to defend devices and services from electronic attacks by nefarious actors such as hackers, spammers, and cybercriminals.</a:t>
            </a:r>
          </a:p>
          <a:p>
            <a:r>
              <a:rPr lang="en-US" dirty="0"/>
              <a:t>Cybersecurity involves shielding against fraudulent tactics, such as phishing, unauthorized data access, identity theft, and malicious ransomware attacks.</a:t>
            </a:r>
          </a:p>
          <a:p>
            <a:r>
              <a:rPr lang="en-US" dirty="0"/>
              <a:t>Broadly the term "Cyber Security" is used to describe protection against various forms of cybercrimes, including identity theft and international digital warfare.</a:t>
            </a:r>
          </a:p>
          <a:p>
            <a:r>
              <a:rPr lang="en-US" dirty="0"/>
              <a:t>Definition by Cisco Systems Inc.: "</a:t>
            </a:r>
            <a:r>
              <a:rPr lang="en-US" b="1" i="1" dirty="0"/>
              <a:t>The practice of protecting systems, networks, and programs from digital attacks. These cyberattacks typically aim to gain unauthorized access, manipulate or destroy sensitive information, extort money from users, or disrupt normal business operations.</a:t>
            </a:r>
            <a:r>
              <a:rPr lang="en-US" dirty="0"/>
              <a:t>"</a:t>
            </a:r>
          </a:p>
          <a:p>
            <a:endParaRPr lang="en-US" dirty="0"/>
          </a:p>
          <a:p>
            <a:endParaRPr lang="en-US" dirty="0"/>
          </a:p>
          <a:p>
            <a:endParaRPr lang="en-US" dirty="0"/>
          </a:p>
          <a:p>
            <a:endParaRPr lang="en-US" dirty="0"/>
          </a:p>
        </p:txBody>
      </p:sp>
      <p:sp>
        <p:nvSpPr>
          <p:cNvPr id="2" name="Footer Placeholder 1">
            <a:extLst>
              <a:ext uri="{FF2B5EF4-FFF2-40B4-BE49-F238E27FC236}">
                <a16:creationId xmlns:a16="http://schemas.microsoft.com/office/drawing/2014/main" id="{71AFDDCF-46C1-C3A6-0F04-988694A9B491}"/>
              </a:ext>
            </a:extLst>
          </p:cNvPr>
          <p:cNvSpPr>
            <a:spLocks noGrp="1"/>
          </p:cNvSpPr>
          <p:nvPr>
            <p:ph type="ftr" sz="quarter" idx="11"/>
          </p:nvPr>
        </p:nvSpPr>
        <p:spPr/>
        <p:txBody>
          <a:bodyPr/>
          <a:lstStyle/>
          <a:p>
            <a:r>
              <a:rPr lang="en-US"/>
              <a:t>© Dr. Md. Hasanul Ferdaus, Assistant Professor, East West University</a:t>
            </a:r>
          </a:p>
        </p:txBody>
      </p:sp>
    </p:spTree>
    <p:extLst>
      <p:ext uri="{BB962C8B-B14F-4D97-AF65-F5344CB8AC3E}">
        <p14:creationId xmlns:p14="http://schemas.microsoft.com/office/powerpoint/2010/main" val="643816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524000" y="287476"/>
            <a:ext cx="9144000" cy="706437"/>
          </a:xfrm>
        </p:spPr>
        <p:txBody>
          <a:bodyPr>
            <a:noAutofit/>
          </a:bodyPr>
          <a:lstStyle/>
          <a:p>
            <a:r>
              <a:rPr lang="en-US" sz="4800" b="1" dirty="0">
                <a:solidFill>
                  <a:schemeClr val="bg1"/>
                </a:solidFill>
              </a:rPr>
              <a:t>Why is Cybersecurity Important ?</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47520"/>
            <a:ext cx="11145078" cy="48782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An instance of security breach can result in the exposure of personal data belonging to numerous individuals.</a:t>
            </a:r>
          </a:p>
          <a:p>
            <a:r>
              <a:rPr lang="en-US" sz="3200" dirty="0"/>
              <a:t>Such breaches not only carry significant financial implications for companies but also causes a great loss of trust of their customers.</a:t>
            </a:r>
          </a:p>
          <a:p>
            <a:r>
              <a:rPr lang="en-US" sz="3200" dirty="0"/>
              <a:t>Therefore, it is crucial to prioritize cybersecurity in order to safeguard businesses and individuals against the threats posed by spammers and cybercriminals.</a:t>
            </a:r>
            <a:endParaRPr lang="en-US" dirty="0"/>
          </a:p>
          <a:p>
            <a:endParaRPr lang="en-US" dirty="0"/>
          </a:p>
          <a:p>
            <a:endParaRPr lang="en-US" dirty="0"/>
          </a:p>
          <a:p>
            <a:endParaRPr lang="en-US" dirty="0"/>
          </a:p>
          <a:p>
            <a:endParaRPr lang="en-US" dirty="0"/>
          </a:p>
        </p:txBody>
      </p:sp>
      <p:sp>
        <p:nvSpPr>
          <p:cNvPr id="2" name="Footer Placeholder 1">
            <a:extLst>
              <a:ext uri="{FF2B5EF4-FFF2-40B4-BE49-F238E27FC236}">
                <a16:creationId xmlns:a16="http://schemas.microsoft.com/office/drawing/2014/main" id="{9685A2E2-6A9B-A95E-6679-BB6338AEE71B}"/>
              </a:ext>
            </a:extLst>
          </p:cNvPr>
          <p:cNvSpPr>
            <a:spLocks noGrp="1"/>
          </p:cNvSpPr>
          <p:nvPr>
            <p:ph type="ftr" sz="quarter" idx="11"/>
          </p:nvPr>
        </p:nvSpPr>
        <p:spPr/>
        <p:txBody>
          <a:bodyPr/>
          <a:lstStyle/>
          <a:p>
            <a:r>
              <a:rPr lang="en-US"/>
              <a:t>© Dr. Md. Hasanul Ferdaus, Assistant Professor, East West University</a:t>
            </a:r>
          </a:p>
        </p:txBody>
      </p:sp>
    </p:spTree>
    <p:extLst>
      <p:ext uri="{BB962C8B-B14F-4D97-AF65-F5344CB8AC3E}">
        <p14:creationId xmlns:p14="http://schemas.microsoft.com/office/powerpoint/2010/main" val="41715618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524000" y="287476"/>
            <a:ext cx="9144000" cy="706437"/>
          </a:xfrm>
        </p:spPr>
        <p:txBody>
          <a:bodyPr>
            <a:noAutofit/>
          </a:bodyPr>
          <a:lstStyle/>
          <a:p>
            <a:r>
              <a:rPr lang="en-US" sz="4800" b="1" dirty="0">
                <a:solidFill>
                  <a:schemeClr val="bg1"/>
                </a:solidFill>
              </a:rPr>
              <a:t>Scale of Cyber Security Threats</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47520"/>
            <a:ext cx="11145078" cy="487825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It is projected that cybercrime will result in an annual cost of 10.5 trillion USD worldwide by 2025, accordingly to Cybercrime Magazine.</a:t>
            </a:r>
          </a:p>
          <a:p>
            <a:pPr marL="457200" lvl="1" indent="0">
              <a:buNone/>
            </a:pPr>
            <a:r>
              <a:rPr lang="en-US"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https://cybersecurityventures.com/cybercrime-damages-6-trillion-by-2021/</a:t>
            </a:r>
            <a:endParaRPr lang="en-US" sz="44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endParaRPr>
          </a:p>
          <a:p>
            <a:r>
              <a:rPr lang="en-US" sz="3200" dirty="0"/>
              <a:t>The global expenses associated with cybercrime are anticipated to increase by approximately 15 percent each year over the next four years.</a:t>
            </a:r>
          </a:p>
          <a:p>
            <a:pPr marL="457200" lvl="1" indent="0">
              <a:buNone/>
            </a:pPr>
            <a:r>
              <a:rPr lang="en-US"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https://www.thenationalnews.com/business/technology/2021/12/29/top-10-cyber-crime-trends-to-watch-out-for-in-2022/</a:t>
            </a:r>
            <a:endParaRPr lang="en-US" dirty="0"/>
          </a:p>
          <a:p>
            <a:r>
              <a:rPr lang="en-US" sz="3200" dirty="0"/>
              <a:t>Various factors, including the pandemic, the prevalence of cryptocurrency, and the growing trend of remote work, are converging to create a fertile ground for criminals to exploit. </a:t>
            </a:r>
          </a:p>
        </p:txBody>
      </p:sp>
      <p:sp>
        <p:nvSpPr>
          <p:cNvPr id="2" name="Footer Placeholder 1">
            <a:extLst>
              <a:ext uri="{FF2B5EF4-FFF2-40B4-BE49-F238E27FC236}">
                <a16:creationId xmlns:a16="http://schemas.microsoft.com/office/drawing/2014/main" id="{2E20F89D-05CC-1969-69C9-C8FFCDCF6CA2}"/>
              </a:ext>
            </a:extLst>
          </p:cNvPr>
          <p:cNvSpPr>
            <a:spLocks noGrp="1"/>
          </p:cNvSpPr>
          <p:nvPr>
            <p:ph type="ftr" sz="quarter" idx="11"/>
          </p:nvPr>
        </p:nvSpPr>
        <p:spPr/>
        <p:txBody>
          <a:bodyPr/>
          <a:lstStyle/>
          <a:p>
            <a:r>
              <a:rPr lang="en-US"/>
              <a:t>© Dr. Md. Hasanul Ferdaus, Assistant Professor, East West University</a:t>
            </a:r>
          </a:p>
        </p:txBody>
      </p:sp>
    </p:spTree>
    <p:extLst>
      <p:ext uri="{BB962C8B-B14F-4D97-AF65-F5344CB8AC3E}">
        <p14:creationId xmlns:p14="http://schemas.microsoft.com/office/powerpoint/2010/main" val="1647038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524000" y="232226"/>
            <a:ext cx="9144000" cy="706437"/>
          </a:xfrm>
        </p:spPr>
        <p:txBody>
          <a:bodyPr>
            <a:noAutofit/>
          </a:bodyPr>
          <a:lstStyle/>
          <a:p>
            <a:r>
              <a:rPr lang="en-US" sz="4800" b="1" dirty="0">
                <a:solidFill>
                  <a:schemeClr val="bg1"/>
                </a:solidFill>
              </a:rPr>
              <a:t>Scope of Cyber Security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47520"/>
            <a:ext cx="11145078" cy="487825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Cybersecurity involves the utilization of technologies, procedures, and approaches to safeguard computer systems, data, and networks against malicious attacks.</a:t>
            </a:r>
          </a:p>
          <a:p>
            <a:pPr marL="0" indent="0">
              <a:buNone/>
            </a:pPr>
            <a:r>
              <a:rPr lang="en-US" sz="3200" b="1" dirty="0"/>
              <a:t>Application Security</a:t>
            </a:r>
          </a:p>
          <a:p>
            <a:r>
              <a:rPr lang="en-US" sz="3200" dirty="0"/>
              <a:t>Implementation of various protective measures within an organization's software and services to counter a wide range of threats.</a:t>
            </a:r>
          </a:p>
          <a:p>
            <a:r>
              <a:rPr lang="en-US" sz="3200" dirty="0"/>
              <a:t>Development of secure code, design of secure application structures, establishment of rigorous data input validation, and other tasks aimed at reducing the risk of unauthorized access or alteration of application resources.</a:t>
            </a:r>
          </a:p>
          <a:p>
            <a:endParaRPr lang="en-US" sz="3200" dirty="0"/>
          </a:p>
          <a:p>
            <a:endParaRPr lang="en-US" sz="3200" dirty="0"/>
          </a:p>
        </p:txBody>
      </p:sp>
      <p:sp>
        <p:nvSpPr>
          <p:cNvPr id="2" name="Footer Placeholder 1">
            <a:extLst>
              <a:ext uri="{FF2B5EF4-FFF2-40B4-BE49-F238E27FC236}">
                <a16:creationId xmlns:a16="http://schemas.microsoft.com/office/drawing/2014/main" id="{A767C584-7FF4-4F8B-BC14-37D937256354}"/>
              </a:ext>
            </a:extLst>
          </p:cNvPr>
          <p:cNvSpPr>
            <a:spLocks noGrp="1"/>
          </p:cNvSpPr>
          <p:nvPr>
            <p:ph type="ftr" sz="quarter" idx="11"/>
          </p:nvPr>
        </p:nvSpPr>
        <p:spPr/>
        <p:txBody>
          <a:bodyPr/>
          <a:lstStyle/>
          <a:p>
            <a:r>
              <a:rPr lang="en-US"/>
              <a:t>© Dr. Md. Hasanul Ferdaus, Assistant Professor, East West University</a:t>
            </a:r>
          </a:p>
        </p:txBody>
      </p:sp>
    </p:spTree>
    <p:extLst>
      <p:ext uri="{BB962C8B-B14F-4D97-AF65-F5344CB8AC3E}">
        <p14:creationId xmlns:p14="http://schemas.microsoft.com/office/powerpoint/2010/main" val="40382939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524000" y="232226"/>
            <a:ext cx="9144000" cy="706437"/>
          </a:xfrm>
        </p:spPr>
        <p:txBody>
          <a:bodyPr>
            <a:noAutofit/>
          </a:bodyPr>
          <a:lstStyle/>
          <a:p>
            <a:r>
              <a:rPr lang="en-US" sz="4800" b="1" dirty="0">
                <a:solidFill>
                  <a:schemeClr val="bg1"/>
                </a:solidFill>
              </a:rPr>
              <a:t>Scope of Cyber Security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47520"/>
            <a:ext cx="11145078" cy="48782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t>Identity Management and Data Security</a:t>
            </a:r>
          </a:p>
          <a:p>
            <a:r>
              <a:rPr lang="en-US" sz="3200" dirty="0"/>
              <a:t>Actions, frameworks, and procedures that facilitate the verification and validation of legitimate individuals accessing an organization's information systems.</a:t>
            </a:r>
          </a:p>
          <a:p>
            <a:r>
              <a:rPr lang="en-US" sz="3200" dirty="0"/>
              <a:t>Implementation of robust data storage mechanisms to safeguard information, whether it is in transit or stored on servers or computers.</a:t>
            </a:r>
          </a:p>
          <a:p>
            <a:r>
              <a:rPr lang="en-US" sz="3200" dirty="0"/>
              <a:t>Utilization of state-of-the-art authentication protocols, such as two-factor or multi-factor authentication, to enhance security.</a:t>
            </a:r>
          </a:p>
        </p:txBody>
      </p:sp>
      <p:sp>
        <p:nvSpPr>
          <p:cNvPr id="2" name="Footer Placeholder 1">
            <a:extLst>
              <a:ext uri="{FF2B5EF4-FFF2-40B4-BE49-F238E27FC236}">
                <a16:creationId xmlns:a16="http://schemas.microsoft.com/office/drawing/2014/main" id="{2D2564F2-F466-EB61-E04E-707F7130FEC8}"/>
              </a:ext>
            </a:extLst>
          </p:cNvPr>
          <p:cNvSpPr>
            <a:spLocks noGrp="1"/>
          </p:cNvSpPr>
          <p:nvPr>
            <p:ph type="ftr" sz="quarter" idx="11"/>
          </p:nvPr>
        </p:nvSpPr>
        <p:spPr/>
        <p:txBody>
          <a:bodyPr/>
          <a:lstStyle/>
          <a:p>
            <a:r>
              <a:rPr lang="en-US"/>
              <a:t>© Dr. Md. Hasanul Ferdaus, Assistant Professor, East West University</a:t>
            </a:r>
          </a:p>
        </p:txBody>
      </p:sp>
    </p:spTree>
    <p:extLst>
      <p:ext uri="{BB962C8B-B14F-4D97-AF65-F5344CB8AC3E}">
        <p14:creationId xmlns:p14="http://schemas.microsoft.com/office/powerpoint/2010/main" val="1274918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524000" y="232226"/>
            <a:ext cx="9144000" cy="706437"/>
          </a:xfrm>
        </p:spPr>
        <p:txBody>
          <a:bodyPr>
            <a:noAutofit/>
          </a:bodyPr>
          <a:lstStyle/>
          <a:p>
            <a:r>
              <a:rPr lang="en-US" sz="4800" b="1" dirty="0">
                <a:solidFill>
                  <a:schemeClr val="bg1"/>
                </a:solidFill>
              </a:rPr>
              <a:t>Scope of Cyber Security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47520"/>
            <a:ext cx="11145078" cy="48782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t>Network Security</a:t>
            </a:r>
          </a:p>
          <a:p>
            <a:r>
              <a:rPr lang="en-US" sz="3200" dirty="0"/>
              <a:t>Hardware and software components employed to safeguard the network and infrastructure against disruptions, unauthorized entry, and various forms of misuse.</a:t>
            </a:r>
          </a:p>
          <a:p>
            <a:r>
              <a:rPr lang="en-US" sz="3200" dirty="0"/>
              <a:t>By implementing robust network security measures, organizations can effectively shield their assets from a diverse range of threats, whether originating from within the organization or outside of it.</a:t>
            </a:r>
          </a:p>
          <a:p>
            <a:endParaRPr lang="en-US" sz="3200" dirty="0"/>
          </a:p>
        </p:txBody>
      </p:sp>
      <p:sp>
        <p:nvSpPr>
          <p:cNvPr id="2" name="Footer Placeholder 1">
            <a:extLst>
              <a:ext uri="{FF2B5EF4-FFF2-40B4-BE49-F238E27FC236}">
                <a16:creationId xmlns:a16="http://schemas.microsoft.com/office/drawing/2014/main" id="{38C64ABB-79A3-7A5E-0118-3EA53DCCB55C}"/>
              </a:ext>
            </a:extLst>
          </p:cNvPr>
          <p:cNvSpPr>
            <a:spLocks noGrp="1"/>
          </p:cNvSpPr>
          <p:nvPr>
            <p:ph type="ftr" sz="quarter" idx="11"/>
          </p:nvPr>
        </p:nvSpPr>
        <p:spPr/>
        <p:txBody>
          <a:bodyPr/>
          <a:lstStyle/>
          <a:p>
            <a:r>
              <a:rPr lang="en-US"/>
              <a:t>© Dr. Md. Hasanul Ferdaus, Assistant Professor, East West University</a:t>
            </a:r>
          </a:p>
        </p:txBody>
      </p:sp>
    </p:spTree>
    <p:extLst>
      <p:ext uri="{BB962C8B-B14F-4D97-AF65-F5344CB8AC3E}">
        <p14:creationId xmlns:p14="http://schemas.microsoft.com/office/powerpoint/2010/main" val="2908864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EE11D59-6220-B670-D7BF-CD034376F3DA}"/>
              </a:ext>
            </a:extLst>
          </p:cNvPr>
          <p:cNvSpPr>
            <a:spLocks noGrp="1"/>
          </p:cNvSpPr>
          <p:nvPr>
            <p:ph type="ctrTitle"/>
          </p:nvPr>
        </p:nvSpPr>
        <p:spPr>
          <a:xfrm>
            <a:off x="1524000" y="232226"/>
            <a:ext cx="9144000" cy="706437"/>
          </a:xfrm>
        </p:spPr>
        <p:txBody>
          <a:bodyPr>
            <a:noAutofit/>
          </a:bodyPr>
          <a:lstStyle/>
          <a:p>
            <a:r>
              <a:rPr lang="en-US" sz="4800" b="1" dirty="0">
                <a:solidFill>
                  <a:schemeClr val="bg1"/>
                </a:solidFill>
              </a:rPr>
              <a:t>Scope of Cyber Security</a:t>
            </a:r>
          </a:p>
        </p:txBody>
      </p:sp>
      <p:sp>
        <p:nvSpPr>
          <p:cNvPr id="7" name="Content Placeholder 2">
            <a:extLst>
              <a:ext uri="{FF2B5EF4-FFF2-40B4-BE49-F238E27FC236}">
                <a16:creationId xmlns:a16="http://schemas.microsoft.com/office/drawing/2014/main" id="{977C6D70-C9D8-6584-80FC-859610597B72}"/>
              </a:ext>
            </a:extLst>
          </p:cNvPr>
          <p:cNvSpPr txBox="1">
            <a:spLocks/>
          </p:cNvSpPr>
          <p:nvPr/>
        </p:nvSpPr>
        <p:spPr>
          <a:xfrm>
            <a:off x="654751" y="1747520"/>
            <a:ext cx="11145078" cy="4878254"/>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2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200" b="1" dirty="0"/>
              <a:t>Mobile Security</a:t>
            </a:r>
          </a:p>
          <a:p>
            <a:r>
              <a:rPr lang="en-US" sz="3200" dirty="0"/>
              <a:t>This particular field focuses on safeguarding both personal and organizational data stored on devices such as tablets, cell phones, and laptops from various risks, including unauthorized entry, device misplacement or theft, malware, viruses, and more. </a:t>
            </a:r>
          </a:p>
          <a:p>
            <a:r>
              <a:rPr lang="en-US" sz="3200" dirty="0"/>
              <a:t>Furthermore, mobile security utilizes authentication and educational measures to enhance overall security.</a:t>
            </a:r>
          </a:p>
          <a:p>
            <a:endParaRPr lang="en-US" sz="3200" dirty="0"/>
          </a:p>
          <a:p>
            <a:pPr marL="0" indent="0">
              <a:buNone/>
            </a:pPr>
            <a:r>
              <a:rPr lang="en-US" sz="3200" b="1" dirty="0"/>
              <a:t>Cloud Security</a:t>
            </a:r>
            <a:endParaRPr lang="en-US" sz="3200" dirty="0"/>
          </a:p>
          <a:p>
            <a:r>
              <a:rPr lang="en-US" sz="3200" dirty="0"/>
              <a:t>The establishment of secure cloud architectures and applications for organizations that utilize cloud service providers such as Amazon Web Services, Google Cloud, Microsoft Azure, Rackspace, and others.</a:t>
            </a:r>
          </a:p>
        </p:txBody>
      </p:sp>
      <p:sp>
        <p:nvSpPr>
          <p:cNvPr id="2" name="Footer Placeholder 1">
            <a:extLst>
              <a:ext uri="{FF2B5EF4-FFF2-40B4-BE49-F238E27FC236}">
                <a16:creationId xmlns:a16="http://schemas.microsoft.com/office/drawing/2014/main" id="{13B5578E-6A0D-72AC-11CF-A99D956F9674}"/>
              </a:ext>
            </a:extLst>
          </p:cNvPr>
          <p:cNvSpPr>
            <a:spLocks noGrp="1"/>
          </p:cNvSpPr>
          <p:nvPr>
            <p:ph type="ftr" sz="quarter" idx="11"/>
          </p:nvPr>
        </p:nvSpPr>
        <p:spPr/>
        <p:txBody>
          <a:bodyPr/>
          <a:lstStyle/>
          <a:p>
            <a:r>
              <a:rPr lang="en-US"/>
              <a:t>© Dr. Md. Hasanul Ferdaus, Assistant Professor, East West University</a:t>
            </a:r>
          </a:p>
        </p:txBody>
      </p:sp>
    </p:spTree>
    <p:extLst>
      <p:ext uri="{BB962C8B-B14F-4D97-AF65-F5344CB8AC3E}">
        <p14:creationId xmlns:p14="http://schemas.microsoft.com/office/powerpoint/2010/main" val="32916942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aramond">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11804</TotalTime>
  <Words>1113</Words>
  <Application>Microsoft Office PowerPoint</Application>
  <PresentationFormat>Widescreen</PresentationFormat>
  <Paragraphs>75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Garamond</vt:lpstr>
      <vt:lpstr>Office Theme</vt:lpstr>
      <vt:lpstr>CSE487: Cyber Security, Law, and Ethics</vt:lpstr>
      <vt:lpstr>Cyber Security</vt:lpstr>
      <vt:lpstr>What is Cyber Security ?</vt:lpstr>
      <vt:lpstr>Why is Cybersecurity Important ?</vt:lpstr>
      <vt:lpstr>Scale of Cyber Security Threats</vt:lpstr>
      <vt:lpstr>Scope of Cyber Security</vt:lpstr>
      <vt:lpstr>Scope of Cyber Security</vt:lpstr>
      <vt:lpstr>Scope of Cyber Security</vt:lpstr>
      <vt:lpstr>Scope of Cyber Security</vt:lpstr>
      <vt:lpstr>Scope of Cyber Security</vt:lpstr>
      <vt:lpstr>Scope of Cyber Security</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Symmetric Cryptography</dc:title>
  <dc:creator>Md Hasanul Ferdaus</dc:creator>
  <cp:lastModifiedBy>Md Hasanul Ferdaus</cp:lastModifiedBy>
  <cp:revision>451</cp:revision>
  <dcterms:created xsi:type="dcterms:W3CDTF">2023-02-09T14:28:53Z</dcterms:created>
  <dcterms:modified xsi:type="dcterms:W3CDTF">2023-10-02T08:26:56Z</dcterms:modified>
</cp:coreProperties>
</file>