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2" r:id="rId2"/>
    <p:sldId id="283" r:id="rId3"/>
    <p:sldId id="284" r:id="rId4"/>
    <p:sldId id="285" r:id="rId5"/>
    <p:sldId id="287" r:id="rId6"/>
    <p:sldId id="288" r:id="rId7"/>
    <p:sldId id="289" r:id="rId8"/>
    <p:sldId id="290"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63" d="100"/>
          <a:sy n="63" d="100"/>
        </p:scale>
        <p:origin x="8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10/8/2023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10/8/2023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10/8/2023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10/8/2023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10/8/2023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10/8/2023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10/8/2023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10/8/2023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10/8/2023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10/8/2023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10/8/2023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10/8/2023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Computer and Network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899920"/>
            <a:ext cx="11145078" cy="4725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Traditionally, security was provided by </a:t>
            </a:r>
            <a:r>
              <a:rPr lang="en-US" b="1" dirty="0"/>
              <a:t>physical measures</a:t>
            </a:r>
            <a:r>
              <a:rPr lang="en-US" dirty="0"/>
              <a:t> (such as doors, locks, vaults, etc.) and </a:t>
            </a:r>
            <a:r>
              <a:rPr lang="en-US" b="1" dirty="0"/>
              <a:t>administrative mechanisms</a:t>
            </a:r>
            <a:r>
              <a:rPr lang="en-US" dirty="0"/>
              <a:t> (such as access procedures, security guards, etc.)</a:t>
            </a:r>
          </a:p>
          <a:p>
            <a:r>
              <a:rPr lang="en-US" dirty="0"/>
              <a:t>Data and files stored in computer systems requires </a:t>
            </a:r>
            <a:r>
              <a:rPr lang="en-US" b="1" dirty="0"/>
              <a:t>automated tools</a:t>
            </a:r>
            <a:r>
              <a:rPr lang="en-US" dirty="0"/>
              <a:t> for their protection. </a:t>
            </a:r>
          </a:p>
          <a:p>
            <a:r>
              <a:rPr lang="en-US" dirty="0"/>
              <a:t>Also, when data is exchanged between computing systems through </a:t>
            </a:r>
            <a:r>
              <a:rPr lang="en-US" b="1" dirty="0"/>
              <a:t>networks and communication links</a:t>
            </a:r>
            <a:r>
              <a:rPr lang="en-US" dirty="0"/>
              <a:t>, appropriate security must be enforced to </a:t>
            </a:r>
            <a:r>
              <a:rPr lang="en-US" b="1" dirty="0"/>
              <a:t>protect the data during the transmission</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234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CIA Triad</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704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00B0F0"/>
                </a:solidFill>
              </a:rPr>
              <a:t>Availability</a:t>
            </a:r>
          </a:p>
          <a:p>
            <a:r>
              <a:rPr lang="en-US" sz="2400" dirty="0"/>
              <a:t>Availability indicates that networks, systems, and applications are up and operating. It assures that authorized users have timely, trustworthy access to resources when they are required.</a:t>
            </a:r>
          </a:p>
          <a:p>
            <a:r>
              <a:rPr lang="en-US" sz="2400" dirty="0"/>
              <a:t>Multiple things can threaten availability, including hardware collapse or software issues, power failure, natural circumstances beyond one's control, human error, security attacks such as Denial-of-Service (DoS) or DDoS attack</a:t>
            </a:r>
          </a:p>
          <a:p>
            <a:r>
              <a:rPr lang="en-US" sz="2400" dirty="0"/>
              <a:t>Measures to help guarantee availability include redundancy in servers, internal networks, applications, hardware fault tolerance, regular software patching, system upgrades, backups, comprehensive disaster recovery plans, etc.</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01387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Computer and Network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940560"/>
            <a:ext cx="11145078" cy="46852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B0F0"/>
                </a:solidFill>
              </a:rPr>
              <a:t>Computer Security:</a:t>
            </a:r>
            <a:r>
              <a:rPr lang="en-US" b="1" dirty="0"/>
              <a:t> </a:t>
            </a:r>
            <a:r>
              <a:rPr lang="en-US" dirty="0"/>
              <a:t>A generic name that refers to the </a:t>
            </a:r>
            <a:r>
              <a:rPr lang="en-US" b="1" dirty="0"/>
              <a:t>overall security of computing systems</a:t>
            </a:r>
            <a:r>
              <a:rPr lang="en-US" dirty="0"/>
              <a:t>, including the tools designed to protect data that are processed and stored in computer systems from various attacks.</a:t>
            </a:r>
          </a:p>
          <a:p>
            <a:r>
              <a:rPr lang="en-US" b="1" dirty="0">
                <a:solidFill>
                  <a:srgbClr val="00B0F0"/>
                </a:solidFill>
              </a:rPr>
              <a:t>Network Security:</a:t>
            </a:r>
            <a:r>
              <a:rPr lang="en-US" b="1" dirty="0"/>
              <a:t> </a:t>
            </a:r>
            <a:r>
              <a:rPr lang="en-US" dirty="0"/>
              <a:t>Approaches, techniques, protocols, technologies, and tools adopted to protect data during their transmission from one computer to another, or from one network to another. </a:t>
            </a:r>
          </a:p>
          <a:p>
            <a:r>
              <a:rPr lang="en-US" dirty="0"/>
              <a:t>The aim of both computer and network security consists of measures to </a:t>
            </a:r>
            <a:r>
              <a:rPr lang="en-US" b="1" i="1" dirty="0"/>
              <a:t>deter</a:t>
            </a:r>
            <a:r>
              <a:rPr lang="en-US" dirty="0"/>
              <a:t>, </a:t>
            </a:r>
            <a:r>
              <a:rPr lang="en-US" b="1" i="1" dirty="0"/>
              <a:t>prevent</a:t>
            </a:r>
            <a:r>
              <a:rPr lang="en-US" dirty="0"/>
              <a:t>, </a:t>
            </a:r>
            <a:r>
              <a:rPr lang="en-US" b="1" i="1" dirty="0"/>
              <a:t>detect</a:t>
            </a:r>
            <a:r>
              <a:rPr lang="en-US" dirty="0"/>
              <a:t>, and </a:t>
            </a:r>
            <a:r>
              <a:rPr lang="en-US" b="1" i="1" dirty="0"/>
              <a:t>correct</a:t>
            </a:r>
            <a:r>
              <a:rPr lang="en-US" dirty="0"/>
              <a:t> security violations that involve </a:t>
            </a:r>
            <a:r>
              <a:rPr lang="en-US" b="1" dirty="0"/>
              <a:t>processing, storage, and transmission of data</a:t>
            </a:r>
            <a:r>
              <a:rPr lang="en-US" dirty="0"/>
              <a:t> (information).</a:t>
            </a:r>
          </a:p>
          <a:p>
            <a:endParaRPr lang="en-US" dirty="0"/>
          </a:p>
          <a:p>
            <a:endParaRPr lang="en-US" dirty="0"/>
          </a:p>
          <a:p>
            <a:endParaRPr lang="en-US" dirty="0"/>
          </a:p>
        </p:txBody>
      </p:sp>
    </p:spTree>
    <p:extLst>
      <p:ext uri="{BB962C8B-B14F-4D97-AF65-F5344CB8AC3E}">
        <p14:creationId xmlns:p14="http://schemas.microsoft.com/office/powerpoint/2010/main" val="405076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Categories of Security Attacks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57680"/>
            <a:ext cx="11145078" cy="51003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solidFill>
                  <a:srgbClr val="00B0F0"/>
                </a:solidFill>
              </a:rPr>
              <a:t>Passive Attacks</a:t>
            </a:r>
          </a:p>
          <a:p>
            <a:r>
              <a:rPr lang="en-US" dirty="0"/>
              <a:t>A passive attack refers to a network attack where a </a:t>
            </a:r>
            <a:r>
              <a:rPr lang="en-US" b="1" i="1" dirty="0"/>
              <a:t>system is observed and occasionally checked for open ports and vulnerabilities</a:t>
            </a:r>
            <a:r>
              <a:rPr lang="en-US" dirty="0"/>
              <a:t>. The objective of such an attack is to gather details about the targeted system, without engaging in any direct actions against it.</a:t>
            </a:r>
          </a:p>
          <a:p>
            <a:r>
              <a:rPr lang="en-US" dirty="0"/>
              <a:t>Examples: Eavesdropping of data transmission, obtain message contents or monitoring of traffic flows in a network.</a:t>
            </a:r>
          </a:p>
          <a:p>
            <a:pPr marL="0" indent="0">
              <a:buNone/>
            </a:pPr>
            <a:r>
              <a:rPr lang="en-US" sz="3300" b="1" dirty="0">
                <a:solidFill>
                  <a:srgbClr val="00B0F0"/>
                </a:solidFill>
              </a:rPr>
              <a:t>Active Attacks</a:t>
            </a:r>
          </a:p>
          <a:p>
            <a:r>
              <a:rPr lang="en-US" dirty="0"/>
              <a:t>Active attacks are malicious attempts by cybercriminal to </a:t>
            </a:r>
            <a:r>
              <a:rPr lang="en-US" b="1" i="1" dirty="0"/>
              <a:t>modify or manipulate the content of messages or information</a:t>
            </a:r>
            <a:r>
              <a:rPr lang="en-US" dirty="0"/>
              <a:t>. These attacks pose a risk to the integrity and availability of a system. As a result of active attacks, systems can be damaged, and the information within them can be modified. </a:t>
            </a:r>
          </a:p>
          <a:p>
            <a:r>
              <a:rPr lang="en-US" dirty="0"/>
              <a:t>Examples: Denial of Service (DoS), masquerade (impersonate) of one entity as some other, replay previous messages, modify messages in transit.</a:t>
            </a:r>
          </a:p>
          <a:p>
            <a:endParaRPr lang="en-US" dirty="0"/>
          </a:p>
          <a:p>
            <a:endParaRPr lang="en-US" dirty="0"/>
          </a:p>
          <a:p>
            <a:endParaRPr lang="en-US" dirty="0"/>
          </a:p>
        </p:txBody>
      </p:sp>
    </p:spTree>
    <p:extLst>
      <p:ext uri="{BB962C8B-B14F-4D97-AF65-F5344CB8AC3E}">
        <p14:creationId xmlns:p14="http://schemas.microsoft.com/office/powerpoint/2010/main" val="23085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Model for Network Security</a:t>
            </a:r>
          </a:p>
        </p:txBody>
      </p:sp>
      <p:pic>
        <p:nvPicPr>
          <p:cNvPr id="10" name="Picture 9">
            <a:extLst>
              <a:ext uri="{FF2B5EF4-FFF2-40B4-BE49-F238E27FC236}">
                <a16:creationId xmlns:a16="http://schemas.microsoft.com/office/drawing/2014/main" id="{E7C7DF08-74C9-FF3C-427B-816732D11C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7169" y="1615440"/>
            <a:ext cx="9290406" cy="4866640"/>
          </a:xfrm>
          <a:prstGeom prst="rect">
            <a:avLst/>
          </a:prstGeom>
          <a:noFill/>
          <a:ln>
            <a:solidFill>
              <a:schemeClr val="accent1"/>
            </a:solidFill>
          </a:ln>
        </p:spPr>
      </p:pic>
    </p:spTree>
    <p:extLst>
      <p:ext uri="{BB962C8B-B14F-4D97-AF65-F5344CB8AC3E}">
        <p14:creationId xmlns:p14="http://schemas.microsoft.com/office/powerpoint/2010/main" val="167088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Model for Network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96720"/>
            <a:ext cx="11145078" cy="492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Sender</a:t>
            </a:r>
            <a:r>
              <a:rPr lang="en-US" sz="2400" dirty="0"/>
              <a:t> wants to send a message to the </a:t>
            </a:r>
            <a:r>
              <a:rPr lang="en-US" sz="2400" b="1" dirty="0"/>
              <a:t>Recipient</a:t>
            </a:r>
            <a:r>
              <a:rPr lang="en-US" sz="2400" dirty="0"/>
              <a:t> in a confidential manner through the </a:t>
            </a:r>
            <a:r>
              <a:rPr lang="en-US" sz="2400" b="1" dirty="0"/>
              <a:t>Information Channel</a:t>
            </a:r>
            <a:r>
              <a:rPr lang="en-US" sz="2400" dirty="0"/>
              <a:t>. </a:t>
            </a:r>
          </a:p>
          <a:p>
            <a:r>
              <a:rPr lang="en-US" sz="2400" dirty="0"/>
              <a:t>The Information Channel is considered insecure in nature.</a:t>
            </a:r>
          </a:p>
          <a:p>
            <a:r>
              <a:rPr lang="en-US" sz="2400" dirty="0"/>
              <a:t>Therefore, if some third party (shown as </a:t>
            </a:r>
            <a:r>
              <a:rPr lang="en-US" sz="2400" b="1" dirty="0"/>
              <a:t>Opponent</a:t>
            </a:r>
            <a:r>
              <a:rPr lang="en-US" sz="2400" dirty="0"/>
              <a:t>) somehow gets the message, it will not be legible to the Opponent (that is, opponent must not be able to get any meaningful information from the message).</a:t>
            </a:r>
          </a:p>
          <a:p>
            <a:r>
              <a:rPr lang="en-US" sz="2400" dirty="0"/>
              <a:t>To achieve the goal, Sender performs some security-related transformation of the message (called </a:t>
            </a:r>
            <a:r>
              <a:rPr lang="en-US" sz="2400" b="1" i="1" dirty="0"/>
              <a:t>Encryption</a:t>
            </a:r>
            <a:r>
              <a:rPr lang="en-US" sz="2400" dirty="0"/>
              <a:t>) to convert the original message to a secure message. The Sender uses some secret information (called </a:t>
            </a:r>
            <a:r>
              <a:rPr lang="en-US" sz="2400" b="1" i="1" dirty="0"/>
              <a:t>Key</a:t>
            </a:r>
            <a:r>
              <a:rPr lang="en-US" sz="2400" dirty="0"/>
              <a:t>) for the conversion.</a:t>
            </a:r>
          </a:p>
          <a:p>
            <a:r>
              <a:rPr lang="en-US" sz="2400" dirty="0"/>
              <a:t>Afterwards, Sender sends the message to the Recipient via the insecurity channel.</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37694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Model for Network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06880"/>
            <a:ext cx="11145078" cy="49188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Afterwards, Sender sends the message to the Recipient via the insecurity channel.</a:t>
            </a:r>
          </a:p>
          <a:p>
            <a:r>
              <a:rPr lang="en-US" sz="2400" dirty="0"/>
              <a:t>Upon receipt, the Recipient performs another security-related transformation of the message (called </a:t>
            </a:r>
            <a:r>
              <a:rPr lang="en-US" sz="2400" b="1" i="1" dirty="0"/>
              <a:t>Decryption</a:t>
            </a:r>
            <a:r>
              <a:rPr lang="en-US" sz="2400" dirty="0"/>
              <a:t>) to convert the secure message to the original message. The Recipient uses some secret information (called Key) for the conversion.</a:t>
            </a:r>
          </a:p>
          <a:p>
            <a:r>
              <a:rPr lang="en-US" sz="2400" dirty="0"/>
              <a:t>The secured message is such that even though some opponent collects it during the transit, it will not be readable (that is, it would be impossible to get any useful meaning from the secure message).</a:t>
            </a:r>
          </a:p>
          <a:p>
            <a:r>
              <a:rPr lang="en-US" sz="2400" b="1" dirty="0"/>
              <a:t>Trusted Third Party</a:t>
            </a:r>
            <a:r>
              <a:rPr lang="en-US" sz="2400" dirty="0"/>
              <a:t> is some kind of service or company that both Sender and Recipient trusts for their secure communications. </a:t>
            </a:r>
          </a:p>
          <a:p>
            <a:r>
              <a:rPr lang="en-US" sz="2400" dirty="0"/>
              <a:t>Most often, the Trusted Third Party sends a secret Key to both the Sender and Recipient via pre-established secure communication channels between itself and the Sender and Recipient.</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05483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Model for Network Access Security</a:t>
            </a:r>
          </a:p>
        </p:txBody>
      </p:sp>
      <p:pic>
        <p:nvPicPr>
          <p:cNvPr id="2" name="Picture 1">
            <a:extLst>
              <a:ext uri="{FF2B5EF4-FFF2-40B4-BE49-F238E27FC236}">
                <a16:creationId xmlns:a16="http://schemas.microsoft.com/office/drawing/2014/main" id="{7580F85D-C3D8-DE31-AC21-DF566D9155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192" y="1950720"/>
            <a:ext cx="11264750" cy="3708400"/>
          </a:xfrm>
          <a:prstGeom prst="rect">
            <a:avLst/>
          </a:prstGeom>
          <a:noFill/>
          <a:ln>
            <a:noFill/>
          </a:ln>
        </p:spPr>
      </p:pic>
    </p:spTree>
    <p:extLst>
      <p:ext uri="{BB962C8B-B14F-4D97-AF65-F5344CB8AC3E}">
        <p14:creationId xmlns:p14="http://schemas.microsoft.com/office/powerpoint/2010/main" val="102840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Model for Network Access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7040"/>
            <a:ext cx="11145078" cy="491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Information System</a:t>
            </a:r>
            <a:r>
              <a:rPr lang="en-US" sz="2400" dirty="0"/>
              <a:t> is a very important component of any organization or company.</a:t>
            </a:r>
          </a:p>
          <a:p>
            <a:r>
              <a:rPr lang="en-US" sz="2400" dirty="0"/>
              <a:t>There may be some legitimate users who may need to access the information system from outside the organization’s network through the </a:t>
            </a:r>
            <a:r>
              <a:rPr lang="en-US" sz="2400" b="1" dirty="0"/>
              <a:t>Access Channel</a:t>
            </a:r>
            <a:r>
              <a:rPr lang="en-US" sz="2400" dirty="0"/>
              <a:t> (such as, MAN, WAN, or Internet).</a:t>
            </a:r>
          </a:p>
          <a:p>
            <a:r>
              <a:rPr lang="en-US" sz="2400" dirty="0"/>
              <a:t>This provides opportunities to the </a:t>
            </a:r>
            <a:r>
              <a:rPr lang="en-US" sz="2400" b="1" dirty="0"/>
              <a:t>Opponents</a:t>
            </a:r>
            <a:r>
              <a:rPr lang="en-US" sz="2400" dirty="0"/>
              <a:t> (human opponents such as cybercriminals, and software opponents such as virus, worms) to try to access the information system through the Access Channel.</a:t>
            </a:r>
          </a:p>
          <a:p>
            <a:r>
              <a:rPr lang="en-US" sz="2400" b="1" dirty="0"/>
              <a:t>Gatekeeper Functions</a:t>
            </a:r>
            <a:r>
              <a:rPr lang="en-US" sz="2400" dirty="0"/>
              <a:t> are installed at the entry point of the organization’s network. </a:t>
            </a:r>
          </a:p>
          <a:p>
            <a:r>
              <a:rPr lang="en-US" sz="2400" dirty="0"/>
              <a:t>Such Gatekeeper Functions can be configured in network and security devices and software, such as Routers, Firewalls, Intrusion Detection Systems (IDS), Intrusion Prevention Systems (IPS), and Gateways.</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67541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CIA Triad</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7040"/>
            <a:ext cx="7331009" cy="49188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00B0F0"/>
                </a:solidFill>
              </a:rPr>
              <a:t>Confidentiality</a:t>
            </a:r>
          </a:p>
          <a:p>
            <a:r>
              <a:rPr lang="en-US" sz="2400" dirty="0"/>
              <a:t>Confidentiality in information security assures that information is accessible only by authorized individuals.</a:t>
            </a:r>
          </a:p>
          <a:p>
            <a:r>
              <a:rPr lang="en-US" sz="2400" dirty="0"/>
              <a:t>Encryption mechanisms are effectively used for ensuring confidentiality of information during transmission. </a:t>
            </a:r>
          </a:p>
          <a:p>
            <a:pPr marL="0" indent="0">
              <a:buNone/>
            </a:pPr>
            <a:r>
              <a:rPr lang="en-US" sz="2400" b="1" dirty="0">
                <a:solidFill>
                  <a:srgbClr val="00B0F0"/>
                </a:solidFill>
              </a:rPr>
              <a:t>Integrity</a:t>
            </a:r>
          </a:p>
          <a:p>
            <a:r>
              <a:rPr lang="en-US" sz="2400" dirty="0"/>
              <a:t>Integrity of information means assuring that data has not been tampered with and can be trusted. </a:t>
            </a:r>
          </a:p>
          <a:p>
            <a:r>
              <a:rPr lang="en-US" sz="2400" dirty="0"/>
              <a:t>Measures that protect data integrity comprise encryption, hashing, digital signatures, and digital certificates by trusted certificate authorities (CAs) to organizations to verify their originality to website users.</a:t>
            </a:r>
          </a:p>
          <a:p>
            <a:endParaRPr lang="en-US" sz="2400" dirty="0"/>
          </a:p>
          <a:p>
            <a:endParaRPr lang="en-US" sz="2400" dirty="0"/>
          </a:p>
          <a:p>
            <a:endParaRPr lang="en-US" sz="2400" dirty="0"/>
          </a:p>
          <a:p>
            <a:endParaRPr lang="en-US" sz="2400" dirty="0"/>
          </a:p>
          <a:p>
            <a:endParaRPr lang="en-US" sz="2400" dirty="0"/>
          </a:p>
        </p:txBody>
      </p:sp>
      <p:pic>
        <p:nvPicPr>
          <p:cNvPr id="3" name="Picture 2">
            <a:extLst>
              <a:ext uri="{FF2B5EF4-FFF2-40B4-BE49-F238E27FC236}">
                <a16:creationId xmlns:a16="http://schemas.microsoft.com/office/drawing/2014/main" id="{0AA6B43B-25A3-E789-A71E-C756B61CAA45}"/>
              </a:ext>
            </a:extLst>
          </p:cNvPr>
          <p:cNvPicPr>
            <a:picLocks noChangeAspect="1"/>
          </p:cNvPicPr>
          <p:nvPr/>
        </p:nvPicPr>
        <p:blipFill>
          <a:blip r:embed="rId2"/>
          <a:stretch>
            <a:fillRect/>
          </a:stretch>
        </p:blipFill>
        <p:spPr>
          <a:xfrm>
            <a:off x="8262118" y="1960879"/>
            <a:ext cx="3655561" cy="3184419"/>
          </a:xfrm>
          <a:prstGeom prst="rect">
            <a:avLst/>
          </a:prstGeom>
        </p:spPr>
      </p:pic>
      <p:sp>
        <p:nvSpPr>
          <p:cNvPr id="4" name="TextBox 3">
            <a:extLst>
              <a:ext uri="{FF2B5EF4-FFF2-40B4-BE49-F238E27FC236}">
                <a16:creationId xmlns:a16="http://schemas.microsoft.com/office/drawing/2014/main" id="{EA546678-4D4D-58F8-B3BD-A542F68FB628}"/>
              </a:ext>
            </a:extLst>
          </p:cNvPr>
          <p:cNvSpPr txBox="1"/>
          <p:nvPr/>
        </p:nvSpPr>
        <p:spPr>
          <a:xfrm>
            <a:off x="8961120" y="5145298"/>
            <a:ext cx="2702560" cy="230832"/>
          </a:xfrm>
          <a:prstGeom prst="rect">
            <a:avLst/>
          </a:prstGeom>
          <a:noFill/>
        </p:spPr>
        <p:txBody>
          <a:bodyPr wrap="square">
            <a:spAutoFit/>
          </a:bodyPr>
          <a:lstStyle/>
          <a:p>
            <a:r>
              <a:rPr lang="en-US" sz="900" dirty="0"/>
              <a:t>https://appcheck-ng.com/broken-access-control</a:t>
            </a:r>
          </a:p>
        </p:txBody>
      </p:sp>
    </p:spTree>
    <p:extLst>
      <p:ext uri="{BB962C8B-B14F-4D97-AF65-F5344CB8AC3E}">
        <p14:creationId xmlns:p14="http://schemas.microsoft.com/office/powerpoint/2010/main" val="1047623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11974</TotalTime>
  <Words>952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Office Theme</vt:lpstr>
      <vt:lpstr>Computer and Network Security</vt:lpstr>
      <vt:lpstr>Computer and Network Security</vt:lpstr>
      <vt:lpstr>Categories of Security Attacks</vt:lpstr>
      <vt:lpstr>Model for Network Security</vt:lpstr>
      <vt:lpstr>Model for Network Security</vt:lpstr>
      <vt:lpstr>Model for Network Security</vt:lpstr>
      <vt:lpstr>Model for Network Access Security</vt:lpstr>
      <vt:lpstr>Model for Network Access Security</vt:lpstr>
      <vt:lpstr>CIA Triad</vt:lpstr>
      <vt:lpstr>CIA Triad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599</cp:revision>
  <dcterms:created xsi:type="dcterms:W3CDTF">2023-02-09T14:28:53Z</dcterms:created>
  <dcterms:modified xsi:type="dcterms:W3CDTF">2023-10-08T07:22:25Z</dcterms:modified>
</cp:coreProperties>
</file>