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82" r:id="rId2"/>
    <p:sldId id="283" r:id="rId3"/>
    <p:sldId id="284" r:id="rId4"/>
    <p:sldId id="286" r:id="rId5"/>
    <p:sldId id="287" r:id="rId6"/>
    <p:sldId id="289" r:id="rId7"/>
    <p:sldId id="288" r:id="rId8"/>
    <p:sldId id="290" r:id="rId9"/>
    <p:sldId id="292" r:id="rId10"/>
    <p:sldId id="285" r:id="rId11"/>
    <p:sldId id="293" r:id="rId12"/>
    <p:sldId id="294" r:id="rId13"/>
    <p:sldId id="295" r:id="rId14"/>
    <p:sldId id="296" r:id="rId15"/>
    <p:sldId id="297" r:id="rId16"/>
    <p:sldId id="298" r:id="rId17"/>
    <p:sldId id="299" r:id="rId18"/>
    <p:sldId id="30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7/4/2023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7/4/2023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7/4/2023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7/4/2023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7/4/2023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7/4/2023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7/4/2023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7/4/2023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7/4/2023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7/4/2023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7/4/2023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7/4/2023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7/4/2023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FmWH1gMvOD8" TargetMode="External"/><Relationship Id="rId2" Type="http://schemas.openxmlformats.org/officeDocument/2006/relationships/hyperlink" Target="https://www.youtube.com/watch?v=AQDCe585Lnc" TargetMode="External"/><Relationship Id="rId1" Type="http://schemas.openxmlformats.org/officeDocument/2006/relationships/slideLayout" Target="../slideLayouts/slideLayout1.xml"/><Relationship Id="rId4" Type="http://schemas.openxmlformats.org/officeDocument/2006/relationships/hyperlink" Target="https://www.youtube.com/watch?v=hP7-kuHBLD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ryptii.com/pipes/caesar-cipher"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614680" y="1100906"/>
            <a:ext cx="10292080" cy="3034214"/>
          </a:xfrm>
        </p:spPr>
        <p:txBody>
          <a:bodyPr>
            <a:noAutofit/>
          </a:bodyPr>
          <a:lstStyle/>
          <a:p>
            <a:r>
              <a:rPr lang="en-US" b="1" dirty="0">
                <a:solidFill>
                  <a:schemeClr val="accent1">
                    <a:lumMod val="75000"/>
                  </a:schemeClr>
                </a:solidFill>
              </a:rPr>
              <a:t>Symmetric Encryption</a:t>
            </a:r>
            <a:br>
              <a:rPr lang="en-US" b="1" dirty="0">
                <a:solidFill>
                  <a:schemeClr val="accent1">
                    <a:lumMod val="75000"/>
                  </a:schemeClr>
                </a:solidFill>
              </a:rPr>
            </a:br>
            <a:r>
              <a:rPr lang="en-US" sz="4800" b="1"/>
              <a:t>Part 1</a:t>
            </a:r>
            <a:endParaRPr lang="en-US" b="1" dirty="0">
              <a:solidFill>
                <a:schemeClr val="accent1">
                  <a:lumMod val="75000"/>
                </a:schemeClr>
              </a:solidFill>
            </a:endParaRPr>
          </a:p>
        </p:txBody>
      </p:sp>
    </p:spTree>
    <p:extLst>
      <p:ext uri="{BB962C8B-B14F-4D97-AF65-F5344CB8AC3E}">
        <p14:creationId xmlns:p14="http://schemas.microsoft.com/office/powerpoint/2010/main" val="338234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Mathematical Representation	</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61515" y="1867376"/>
                <a:ext cx="11145078" cy="199342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operation of encryption and decryption can be denoted as the following:</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r>
                        <a:rPr lang="en-US" sz="2800" b="0" i="1" smtClean="0">
                          <a:latin typeface="Cambria Math" panose="02040503050406030204" pitchFamily="18" charset="0"/>
                        </a:rPr>
                        <m:t>𝐸</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latin typeface="Cambria Math" panose="02040503050406030204" pitchFamily="18" charset="0"/>
                            </a:rPr>
                            <m:t>, </m:t>
                          </m:r>
                          <m:r>
                            <a:rPr lang="en-US" sz="2800" b="0" i="1" smtClean="0">
                              <a:latin typeface="Cambria Math" panose="02040503050406030204" pitchFamily="18" charset="0"/>
                            </a:rPr>
                            <m:t>𝐾</m:t>
                          </m:r>
                        </m:e>
                      </m:d>
                    </m:oMath>
                  </m:oMathPara>
                </a14:m>
                <a:endParaRPr lang="en-US" sz="2800" b="0" dirty="0"/>
              </a:p>
              <a:p>
                <a:pPr marL="457200" lvl="1" indent="0">
                  <a:buNone/>
                </a:pPr>
                <a:endParaRPr lang="en-US" sz="2800" b="0" dirty="0"/>
              </a:p>
              <a:p>
                <a:pPr marL="45720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𝑌</m:t>
                          </m:r>
                          <m:r>
                            <a:rPr lang="en-US" sz="2800" b="0" i="1" smtClean="0">
                              <a:latin typeface="Cambria Math" panose="02040503050406030204" pitchFamily="18" charset="0"/>
                            </a:rPr>
                            <m:t>, </m:t>
                          </m:r>
                          <m:r>
                            <a:rPr lang="en-US" sz="2800" b="0" i="1" smtClean="0">
                              <a:latin typeface="Cambria Math" panose="02040503050406030204" pitchFamily="18" charset="0"/>
                            </a:rPr>
                            <m:t>𝐾</m:t>
                          </m:r>
                        </m:e>
                      </m:d>
                    </m:oMath>
                  </m:oMathPara>
                </a14:m>
                <a:endParaRPr lang="en-US" sz="2800" b="0" dirty="0"/>
              </a:p>
              <a:p>
                <a:endParaRPr lang="en-US" b="0" dirty="0"/>
              </a:p>
              <a:p>
                <a:endParaRPr lang="en-US" dirty="0"/>
              </a:p>
              <a:p>
                <a:endParaRPr lang="en-US" dirty="0"/>
              </a:p>
              <a:p>
                <a:endParaRPr lang="en-US" dirty="0"/>
              </a:p>
              <a:p>
                <a:endParaRPr lang="en-US" dirty="0"/>
              </a:p>
            </p:txBody>
          </p:sp>
        </mc:Choice>
        <mc:Fallback xmlns="">
          <p:sp>
            <p:nvSpPr>
              <p:cNvPr id="7" name="Content Placeholder 2">
                <a:extLst>
                  <a:ext uri="{FF2B5EF4-FFF2-40B4-BE49-F238E27FC236}">
                    <a16:creationId xmlns:a16="http://schemas.microsoft.com/office/drawing/2014/main" id="{977C6D70-C9D8-6584-80FC-859610597B72}"/>
                  </a:ext>
                </a:extLst>
              </p:cNvPr>
              <p:cNvSpPr txBox="1">
                <a:spLocks noRot="1" noChangeAspect="1" noMove="1" noResize="1" noEditPoints="1" noAdjustHandles="1" noChangeArrowheads="1" noChangeShapeType="1" noTextEdit="1"/>
              </p:cNvSpPr>
              <p:nvPr/>
            </p:nvSpPr>
            <p:spPr>
              <a:xfrm>
                <a:off x="661515" y="1867376"/>
                <a:ext cx="11145078" cy="1993424"/>
              </a:xfrm>
              <a:prstGeom prst="rect">
                <a:avLst/>
              </a:prstGeom>
              <a:blipFill>
                <a:blip r:embed="rId2"/>
                <a:stretch>
                  <a:fillRect l="-875" t="-7645"/>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C557FB7-CEB0-09B2-7289-295AA7014E79}"/>
              </a:ext>
            </a:extLst>
          </p:cNvPr>
          <p:cNvGraphicFramePr>
            <a:graphicFrameLocks noGrp="1"/>
          </p:cNvGraphicFramePr>
          <p:nvPr>
            <p:extLst>
              <p:ext uri="{D42A27DB-BD31-4B8C-83A1-F6EECF244321}">
                <p14:modId xmlns:p14="http://schemas.microsoft.com/office/powerpoint/2010/main" val="1367622795"/>
              </p:ext>
            </p:extLst>
          </p:nvPr>
        </p:nvGraphicFramePr>
        <p:xfrm>
          <a:off x="1574800" y="4074160"/>
          <a:ext cx="8829040" cy="2489196"/>
        </p:xfrm>
        <a:graphic>
          <a:graphicData uri="http://schemas.openxmlformats.org/drawingml/2006/table">
            <a:tbl>
              <a:tblPr firstRow="1" firstCol="1" bandRow="1">
                <a:tableStyleId>{5C22544A-7EE6-4342-B048-85BDC9FD1C3A}</a:tableStyleId>
              </a:tblPr>
              <a:tblGrid>
                <a:gridCol w="1781016">
                  <a:extLst>
                    <a:ext uri="{9D8B030D-6E8A-4147-A177-3AD203B41FA5}">
                      <a16:colId xmlns:a16="http://schemas.microsoft.com/office/drawing/2014/main" val="1462277102"/>
                    </a:ext>
                  </a:extLst>
                </a:gridCol>
                <a:gridCol w="7048024">
                  <a:extLst>
                    <a:ext uri="{9D8B030D-6E8A-4147-A177-3AD203B41FA5}">
                      <a16:colId xmlns:a16="http://schemas.microsoft.com/office/drawing/2014/main" val="871578599"/>
                    </a:ext>
                  </a:extLst>
                </a:gridCol>
              </a:tblGrid>
              <a:tr h="414866">
                <a:tc>
                  <a:txBody>
                    <a:bodyPr/>
                    <a:lstStyle/>
                    <a:p>
                      <a:pPr marL="0" marR="0" algn="ctr">
                        <a:lnSpc>
                          <a:spcPct val="107000"/>
                        </a:lnSpc>
                        <a:spcBef>
                          <a:spcPts val="0"/>
                        </a:spcBef>
                        <a:spcAft>
                          <a:spcPts val="0"/>
                        </a:spcAft>
                      </a:pPr>
                      <a:r>
                        <a:rPr lang="en-US" sz="2400" kern="100">
                          <a:effectLst/>
                        </a:rPr>
                        <a:t>Notation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kern="100" dirty="0">
                          <a:effectLst/>
                        </a:rPr>
                        <a:t>Meaning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6988614"/>
                  </a:ext>
                </a:extLst>
              </a:tr>
              <a:tr h="414866">
                <a:tc>
                  <a:txBody>
                    <a:bodyPr/>
                    <a:lstStyle/>
                    <a:p>
                      <a:pPr marL="0" marR="0" algn="ctr">
                        <a:lnSpc>
                          <a:spcPct val="107000"/>
                        </a:lnSpc>
                        <a:spcBef>
                          <a:spcPts val="0"/>
                        </a:spcBef>
                        <a:spcAft>
                          <a:spcPts val="0"/>
                        </a:spcAft>
                      </a:pPr>
                      <a:r>
                        <a:rPr lang="en-US" sz="2400" kern="100" dirty="0">
                          <a:effectLst/>
                        </a:rPr>
                        <a:t>X</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kern="100">
                          <a:effectLst/>
                        </a:rPr>
                        <a:t>Plaintext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767431"/>
                  </a:ext>
                </a:extLst>
              </a:tr>
              <a:tr h="414866">
                <a:tc>
                  <a:txBody>
                    <a:bodyPr/>
                    <a:lstStyle/>
                    <a:p>
                      <a:pPr marL="0" marR="0" algn="ctr">
                        <a:lnSpc>
                          <a:spcPct val="107000"/>
                        </a:lnSpc>
                        <a:spcBef>
                          <a:spcPts val="0"/>
                        </a:spcBef>
                        <a:spcAft>
                          <a:spcPts val="0"/>
                        </a:spcAft>
                      </a:pPr>
                      <a:r>
                        <a:rPr lang="en-US" sz="2400" kern="100" dirty="0">
                          <a:effectLst/>
                        </a:rPr>
                        <a:t>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kern="100">
                          <a:effectLst/>
                        </a:rPr>
                        <a:t>Ciphertext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8668354"/>
                  </a:ext>
                </a:extLst>
              </a:tr>
              <a:tr h="414866">
                <a:tc>
                  <a:txBody>
                    <a:bodyPr/>
                    <a:lstStyle/>
                    <a:p>
                      <a:pPr marL="0" marR="0" algn="ctr">
                        <a:lnSpc>
                          <a:spcPct val="107000"/>
                        </a:lnSpc>
                        <a:spcBef>
                          <a:spcPts val="0"/>
                        </a:spcBef>
                        <a:spcAft>
                          <a:spcPts val="0"/>
                        </a:spcAft>
                      </a:pPr>
                      <a:r>
                        <a:rPr lang="en-US" sz="2400" kern="100" dirty="0">
                          <a:effectLst/>
                        </a:rPr>
                        <a:t>K</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kern="100">
                          <a:effectLst/>
                        </a:rPr>
                        <a:t>Symmetric Encryption Key (Secret Key)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80331836"/>
                  </a:ext>
                </a:extLst>
              </a:tr>
              <a:tr h="414866">
                <a:tc>
                  <a:txBody>
                    <a:bodyPr/>
                    <a:lstStyle/>
                    <a:p>
                      <a:pPr marL="0" marR="0" algn="ctr">
                        <a:lnSpc>
                          <a:spcPct val="107000"/>
                        </a:lnSpc>
                        <a:spcBef>
                          <a:spcPts val="0"/>
                        </a:spcBef>
                        <a:spcAft>
                          <a:spcPts val="0"/>
                        </a:spcAft>
                      </a:pPr>
                      <a:r>
                        <a:rPr lang="en-US" sz="2400" kern="100" dirty="0">
                          <a:effectLst/>
                        </a:rPr>
                        <a:t>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kern="100" dirty="0">
                          <a:effectLst/>
                        </a:rPr>
                        <a:t>Encryption Algorithm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1384779"/>
                  </a:ext>
                </a:extLst>
              </a:tr>
              <a:tr h="414866">
                <a:tc>
                  <a:txBody>
                    <a:bodyPr/>
                    <a:lstStyle/>
                    <a:p>
                      <a:pPr marL="0" marR="0" algn="ctr">
                        <a:lnSpc>
                          <a:spcPct val="107000"/>
                        </a:lnSpc>
                        <a:spcBef>
                          <a:spcPts val="0"/>
                        </a:spcBef>
                        <a:spcAft>
                          <a:spcPts val="0"/>
                        </a:spcAft>
                      </a:pPr>
                      <a:r>
                        <a:rPr lang="en-US" sz="2400" kern="100" dirty="0">
                          <a:effectLst/>
                        </a:rPr>
                        <a:t>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400" kern="100" dirty="0">
                          <a:effectLst/>
                        </a:rPr>
                        <a:t>Decryption Algorithm</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0791774"/>
                  </a:ext>
                </a:extLst>
              </a:tr>
            </a:tbl>
          </a:graphicData>
        </a:graphic>
      </p:graphicFrame>
    </p:spTree>
    <p:extLst>
      <p:ext uri="{BB962C8B-B14F-4D97-AF65-F5344CB8AC3E}">
        <p14:creationId xmlns:p14="http://schemas.microsoft.com/office/powerpoint/2010/main" val="292065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3200" b="1" dirty="0">
                <a:solidFill>
                  <a:schemeClr val="bg1"/>
                </a:solidFill>
              </a:rPr>
              <a:t>Video Demonstration</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369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https://www.youtube.com/watch?v=AQDCe585Lnc</a:t>
            </a:r>
            <a:endParaRPr lang="en-US" dirty="0"/>
          </a:p>
          <a:p>
            <a:endParaRPr lang="en-US" dirty="0"/>
          </a:p>
          <a:p>
            <a:r>
              <a:rPr lang="en-US" dirty="0">
                <a:hlinkClick r:id="rId3"/>
              </a:rPr>
              <a:t>https://www.youtube.com/watch?v=FmWH1gMvOD8</a:t>
            </a:r>
            <a:endParaRPr lang="en-US" dirty="0"/>
          </a:p>
          <a:p>
            <a:endParaRPr lang="en-US" dirty="0"/>
          </a:p>
          <a:p>
            <a:r>
              <a:rPr lang="en-US" dirty="0">
                <a:hlinkClick r:id="rId4"/>
              </a:rPr>
              <a:t>https://www.youtube.com/watch?v=hP7-kuHBLD4</a:t>
            </a:r>
            <a:endParaRPr lang="en-US" dirty="0"/>
          </a:p>
          <a:p>
            <a:endParaRPr lang="en-US" dirty="0"/>
          </a:p>
        </p:txBody>
      </p:sp>
    </p:spTree>
    <p:extLst>
      <p:ext uri="{BB962C8B-B14F-4D97-AF65-F5344CB8AC3E}">
        <p14:creationId xmlns:p14="http://schemas.microsoft.com/office/powerpoint/2010/main" val="1037418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Classical Substitution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 classical substitution cipher is a type of encryption technique where each letter in the plaintext is replaced with a different letter from the alphabet, or by some numbers or symbols. </a:t>
            </a:r>
          </a:p>
          <a:p>
            <a:r>
              <a:rPr lang="en-US" sz="2600" dirty="0"/>
              <a:t>If the plaintext is viewed as a sequence of bits, then substitution involves replacing plaintext bit patterns with ciphertext bit patterns.</a:t>
            </a:r>
          </a:p>
          <a:p>
            <a:r>
              <a:rPr lang="en-US" sz="2600" dirty="0"/>
              <a:t>To decrypt the ciphertext, the recipient needs to know the exact substitution mapping and reverse the process by replacing each ciphered letter with its corresponding plaintext letter.</a:t>
            </a:r>
          </a:p>
          <a:p>
            <a:r>
              <a:rPr lang="en-US" sz="2600" dirty="0"/>
              <a:t>Examples: Caesar Cipher, Vigenère Cipher, Simple Substitution Cipher, Atbash Cipher, Polybius Square, Playfair Cipher, and so on.</a:t>
            </a:r>
          </a:p>
        </p:txBody>
      </p:sp>
    </p:spTree>
    <p:extLst>
      <p:ext uri="{BB962C8B-B14F-4D97-AF65-F5344CB8AC3E}">
        <p14:creationId xmlns:p14="http://schemas.microsoft.com/office/powerpoint/2010/main" val="2080375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Caesar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The Caesar cipher is one of the simplest and oldest encryption techniques.</a:t>
            </a:r>
          </a:p>
          <a:p>
            <a:r>
              <a:rPr lang="en-US" sz="2600" dirty="0"/>
              <a:t>It was named after Roman Emperor Julius Caesar who used this cipher technique.</a:t>
            </a:r>
          </a:p>
          <a:p>
            <a:r>
              <a:rPr lang="en-US" sz="2600" dirty="0"/>
              <a:t>It involves shifting each letter of the plaintext a certain number of positions down the alphabet.</a:t>
            </a:r>
          </a:p>
          <a:p>
            <a:r>
              <a:rPr lang="en-US" sz="2600" dirty="0"/>
              <a:t>For example, with a shift of 3, "A" would become "D," "B" would become "E," and so on.</a:t>
            </a:r>
          </a:p>
          <a:p>
            <a:r>
              <a:rPr lang="en-US" sz="2600" dirty="0"/>
              <a:t>This substitution process is applied to the entire message, resulting in the ciphertext.</a:t>
            </a:r>
          </a:p>
          <a:p>
            <a:r>
              <a:rPr lang="en-US" sz="2600" dirty="0"/>
              <a:t>To decrypt the message, the recipient performs the reverse shift, shifting each letter back up the alphabet.</a:t>
            </a:r>
          </a:p>
          <a:p>
            <a:r>
              <a:rPr lang="en-US" sz="2600" dirty="0"/>
              <a:t>The Caesar cipher is a type of substitution cipher and can be easily cracked through frequency analysis.</a:t>
            </a:r>
          </a:p>
          <a:p>
            <a:r>
              <a:rPr lang="en-US" sz="2600" dirty="0"/>
              <a:t>Despite its simplicity, the Caesar cipher laid the foundation for modern encryption techniques.</a:t>
            </a:r>
          </a:p>
        </p:txBody>
      </p:sp>
    </p:spTree>
    <p:extLst>
      <p:ext uri="{BB962C8B-B14F-4D97-AF65-F5344CB8AC3E}">
        <p14:creationId xmlns:p14="http://schemas.microsoft.com/office/powerpoint/2010/main" val="187982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Caesar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4795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Caesar Cipher Example:</a:t>
            </a:r>
          </a:p>
          <a:p>
            <a:pPr marL="0" indent="0">
              <a:buNone/>
            </a:pPr>
            <a:endParaRPr lang="en-US" sz="2600" dirty="0"/>
          </a:p>
          <a:p>
            <a:r>
              <a:rPr lang="en-US" sz="2600" dirty="0"/>
              <a:t>Replace by 3</a:t>
            </a:r>
            <a:r>
              <a:rPr lang="en-US" sz="2600" baseline="30000" dirty="0"/>
              <a:t>rd</a:t>
            </a:r>
            <a:r>
              <a:rPr lang="en-US" sz="2600" dirty="0"/>
              <a:t> letter on the right (shift +3).</a:t>
            </a:r>
          </a:p>
          <a:p>
            <a:endParaRPr lang="en-US" sz="2600" dirty="0"/>
          </a:p>
          <a:p>
            <a:endParaRPr lang="en-US" sz="4400" dirty="0"/>
          </a:p>
          <a:p>
            <a:r>
              <a:rPr lang="en-US" sz="2600" dirty="0"/>
              <a:t>Replace by 7</a:t>
            </a:r>
            <a:r>
              <a:rPr lang="en-US" sz="2600" baseline="30000" dirty="0"/>
              <a:t>th</a:t>
            </a:r>
            <a:r>
              <a:rPr lang="en-US" sz="2600" dirty="0"/>
              <a:t> letter on the left (shift -7).</a:t>
            </a:r>
          </a:p>
          <a:p>
            <a:endParaRPr lang="en-US" sz="2600" dirty="0"/>
          </a:p>
          <a:p>
            <a:endParaRPr lang="en-US" sz="2600" dirty="0"/>
          </a:p>
          <a:p>
            <a:endParaRPr lang="en-US" sz="2600" dirty="0"/>
          </a:p>
          <a:p>
            <a:pPr lvl="1"/>
            <a:endParaRPr lang="en-US" sz="2600" dirty="0">
              <a:latin typeface="Arial" panose="020B0604020202020204" pitchFamily="34" charset="0"/>
              <a:cs typeface="Arial" panose="020B0604020202020204" pitchFamily="34" charset="0"/>
            </a:endParaRPr>
          </a:p>
          <a:p>
            <a:endParaRPr lang="en-US" sz="2600" dirty="0"/>
          </a:p>
          <a:p>
            <a:endParaRPr lang="en-US" sz="2600" dirty="0"/>
          </a:p>
        </p:txBody>
      </p:sp>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1838A36B-D732-937E-A214-42DC78D4578F}"/>
                  </a:ext>
                </a:extLst>
              </p:cNvPr>
              <p:cNvGraphicFramePr>
                <a:graphicFrameLocks noGrp="1"/>
              </p:cNvGraphicFramePr>
              <p:nvPr>
                <p:extLst>
                  <p:ext uri="{D42A27DB-BD31-4B8C-83A1-F6EECF244321}">
                    <p14:modId xmlns:p14="http://schemas.microsoft.com/office/powerpoint/2010/main" val="246464121"/>
                  </p:ext>
                </p:extLst>
              </p:nvPr>
            </p:nvGraphicFramePr>
            <p:xfrm>
              <a:off x="2032000" y="3437757"/>
              <a:ext cx="8128000" cy="103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82690863"/>
                        </a:ext>
                      </a:extLst>
                    </a:gridCol>
                    <a:gridCol w="4064000">
                      <a:extLst>
                        <a:ext uri="{9D8B030D-6E8A-4147-A177-3AD203B41FA5}">
                          <a16:colId xmlns:a16="http://schemas.microsoft.com/office/drawing/2014/main" val="91988249"/>
                        </a:ext>
                      </a:extLst>
                    </a:gridCol>
                  </a:tblGrid>
                  <a:tr h="403014">
                    <a:tc>
                      <a:txBody>
                        <a:bodyPr/>
                        <a:lstStyle/>
                        <a:p>
                          <a:pPr algn="ctr"/>
                          <a:r>
                            <a:rPr lang="en-US" sz="2800" dirty="0"/>
                            <a:t>Plaintext</a:t>
                          </a:r>
                        </a:p>
                      </a:txBody>
                      <a:tcPr/>
                    </a:tc>
                    <a:tc>
                      <a:txBody>
                        <a:bodyPr/>
                        <a:lstStyle/>
                        <a:p>
                          <a:pPr algn="ctr"/>
                          <a:r>
                            <a:rPr lang="en-US" sz="2800" dirty="0"/>
                            <a:t>Ciphertext</a:t>
                          </a:r>
                        </a:p>
                      </a:txBody>
                      <a:tcPr/>
                    </a:tc>
                    <a:extLst>
                      <a:ext uri="{0D108BD9-81ED-4DB2-BD59-A6C34878D82A}">
                        <a16:rowId xmlns:a16="http://schemas.microsoft.com/office/drawing/2014/main" val="3772641604"/>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cs typeface="Arial" panose="020B0604020202020204" pitchFamily="34" charset="0"/>
                                  </a:rPr>
                                  <m:t>cyber</m:t>
                                </m:r>
                                <m:r>
                                  <a:rPr lang="en-US" sz="2800" b="0" i="0" smtClean="0">
                                    <a:latin typeface="Cambria Math" panose="02040503050406030204" pitchFamily="18" charset="0"/>
                                    <a:cs typeface="Arial" panose="020B0604020202020204" pitchFamily="34" charset="0"/>
                                  </a:rPr>
                                  <m:t> </m:t>
                                </m:r>
                                <m:r>
                                  <m:rPr>
                                    <m:sty m:val="p"/>
                                  </m:rPr>
                                  <a:rPr lang="en-US" sz="2800" b="0" i="0" smtClean="0">
                                    <a:latin typeface="Cambria Math" panose="02040503050406030204" pitchFamily="18" charset="0"/>
                                    <a:cs typeface="Arial" panose="020B0604020202020204" pitchFamily="34" charset="0"/>
                                  </a:rPr>
                                  <m:t>security</m:t>
                                </m:r>
                              </m:oMath>
                            </m:oMathPara>
                          </a14:m>
                          <a:endParaRPr lang="en-US" sz="2800" dirty="0"/>
                        </a:p>
                      </a:txBody>
                      <a:tcPr/>
                    </a:tc>
                    <a:tc>
                      <a:txBody>
                        <a:bodyPr/>
                        <a:lstStyle/>
                        <a:p>
                          <a:pPr algn="ctr"/>
                          <a14:m>
                            <m:oMath xmlns:m="http://schemas.openxmlformats.org/officeDocument/2006/math">
                              <m:r>
                                <m:rPr>
                                  <m:sty m:val="p"/>
                                </m:rPr>
                                <a:rPr lang="en-US" sz="2800" b="0" i="0" smtClean="0">
                                  <a:latin typeface="Cambria Math" panose="02040503050406030204" pitchFamily="18" charset="0"/>
                                  <a:cs typeface="Arial" panose="020B0604020202020204" pitchFamily="34" charset="0"/>
                                </a:rPr>
                                <m:t>FBEHU</m:t>
                              </m:r>
                              <m:r>
                                <a:rPr lang="en-US" sz="2800" b="0" i="0" smtClean="0">
                                  <a:latin typeface="Cambria Math" panose="02040503050406030204" pitchFamily="18" charset="0"/>
                                  <a:cs typeface="Arial" panose="020B0604020202020204" pitchFamily="34" charset="0"/>
                                </a:rPr>
                                <m:t> </m:t>
                              </m:r>
                              <m:r>
                                <m:rPr>
                                  <m:sty m:val="p"/>
                                </m:rPr>
                                <a:rPr lang="en-US" sz="2800" b="0" i="0" smtClean="0">
                                  <a:latin typeface="Cambria Math" panose="02040503050406030204" pitchFamily="18" charset="0"/>
                                  <a:cs typeface="Arial" panose="020B0604020202020204" pitchFamily="34" charset="0"/>
                                </a:rPr>
                                <m:t>VHFXULW</m:t>
                              </m:r>
                            </m:oMath>
                          </a14:m>
                          <a:r>
                            <a:rPr lang="en-US" sz="2800" dirty="0"/>
                            <a:t>B</a:t>
                          </a:r>
                        </a:p>
                      </a:txBody>
                      <a:tcPr/>
                    </a:tc>
                    <a:extLst>
                      <a:ext uri="{0D108BD9-81ED-4DB2-BD59-A6C34878D82A}">
                        <a16:rowId xmlns:a16="http://schemas.microsoft.com/office/drawing/2014/main" val="3444620977"/>
                      </a:ext>
                    </a:extLst>
                  </a:tr>
                </a:tbl>
              </a:graphicData>
            </a:graphic>
          </p:graphicFrame>
        </mc:Choice>
        <mc:Fallback xmlns="">
          <p:graphicFrame>
            <p:nvGraphicFramePr>
              <p:cNvPr id="2" name="Table 2">
                <a:extLst>
                  <a:ext uri="{FF2B5EF4-FFF2-40B4-BE49-F238E27FC236}">
                    <a16:creationId xmlns:a16="http://schemas.microsoft.com/office/drawing/2014/main" id="{1838A36B-D732-937E-A214-42DC78D4578F}"/>
                  </a:ext>
                </a:extLst>
              </p:cNvPr>
              <p:cNvGraphicFramePr>
                <a:graphicFrameLocks noGrp="1"/>
              </p:cNvGraphicFramePr>
              <p:nvPr>
                <p:extLst>
                  <p:ext uri="{D42A27DB-BD31-4B8C-83A1-F6EECF244321}">
                    <p14:modId xmlns:p14="http://schemas.microsoft.com/office/powerpoint/2010/main" val="246464121"/>
                  </p:ext>
                </p:extLst>
              </p:nvPr>
            </p:nvGraphicFramePr>
            <p:xfrm>
              <a:off x="2032000" y="3437757"/>
              <a:ext cx="8128000" cy="103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82690863"/>
                        </a:ext>
                      </a:extLst>
                    </a:gridCol>
                    <a:gridCol w="4064000">
                      <a:extLst>
                        <a:ext uri="{9D8B030D-6E8A-4147-A177-3AD203B41FA5}">
                          <a16:colId xmlns:a16="http://schemas.microsoft.com/office/drawing/2014/main" val="91988249"/>
                        </a:ext>
                      </a:extLst>
                    </a:gridCol>
                  </a:tblGrid>
                  <a:tr h="518160">
                    <a:tc>
                      <a:txBody>
                        <a:bodyPr/>
                        <a:lstStyle/>
                        <a:p>
                          <a:pPr algn="ctr"/>
                          <a:r>
                            <a:rPr lang="en-US" sz="2800" dirty="0"/>
                            <a:t>Plaintext</a:t>
                          </a:r>
                        </a:p>
                      </a:txBody>
                      <a:tcPr/>
                    </a:tc>
                    <a:tc>
                      <a:txBody>
                        <a:bodyPr/>
                        <a:lstStyle/>
                        <a:p>
                          <a:pPr algn="ctr"/>
                          <a:r>
                            <a:rPr lang="en-US" sz="2800" dirty="0"/>
                            <a:t>Ciphertext</a:t>
                          </a:r>
                        </a:p>
                      </a:txBody>
                      <a:tcPr/>
                    </a:tc>
                    <a:extLst>
                      <a:ext uri="{0D108BD9-81ED-4DB2-BD59-A6C34878D82A}">
                        <a16:rowId xmlns:a16="http://schemas.microsoft.com/office/drawing/2014/main" val="3772641604"/>
                      </a:ext>
                    </a:extLst>
                  </a:tr>
                  <a:tr h="518160">
                    <a:tc>
                      <a:txBody>
                        <a:bodyPr/>
                        <a:lstStyle/>
                        <a:p>
                          <a:endParaRPr lang="en-US"/>
                        </a:p>
                      </a:txBody>
                      <a:tcPr>
                        <a:blipFill>
                          <a:blip r:embed="rId2"/>
                          <a:stretch>
                            <a:fillRect l="-150" t="-112941" r="-100600" b="-32941"/>
                          </a:stretch>
                        </a:blipFill>
                      </a:tcPr>
                    </a:tc>
                    <a:tc>
                      <a:txBody>
                        <a:bodyPr/>
                        <a:lstStyle/>
                        <a:p>
                          <a:endParaRPr lang="en-US"/>
                        </a:p>
                      </a:txBody>
                      <a:tcPr>
                        <a:blipFill>
                          <a:blip r:embed="rId2"/>
                          <a:stretch>
                            <a:fillRect l="-100150" t="-112941" r="-600" b="-32941"/>
                          </a:stretch>
                        </a:blipFill>
                      </a:tcPr>
                    </a:tc>
                    <a:extLst>
                      <a:ext uri="{0D108BD9-81ED-4DB2-BD59-A6C34878D82A}">
                        <a16:rowId xmlns:a16="http://schemas.microsoft.com/office/drawing/2014/main" val="344462097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 name="Table 2">
                <a:extLst>
                  <a:ext uri="{FF2B5EF4-FFF2-40B4-BE49-F238E27FC236}">
                    <a16:creationId xmlns:a16="http://schemas.microsoft.com/office/drawing/2014/main" id="{10966E6D-56BB-ED2A-936E-4976FBC0CD0B}"/>
                  </a:ext>
                </a:extLst>
              </p:cNvPr>
              <p:cNvGraphicFramePr>
                <a:graphicFrameLocks noGrp="1"/>
              </p:cNvGraphicFramePr>
              <p:nvPr>
                <p:extLst>
                  <p:ext uri="{D42A27DB-BD31-4B8C-83A1-F6EECF244321}">
                    <p14:modId xmlns:p14="http://schemas.microsoft.com/office/powerpoint/2010/main" val="1789741483"/>
                  </p:ext>
                </p:extLst>
              </p:nvPr>
            </p:nvGraphicFramePr>
            <p:xfrm>
              <a:off x="2032000" y="5521960"/>
              <a:ext cx="8128000" cy="103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82690863"/>
                        </a:ext>
                      </a:extLst>
                    </a:gridCol>
                    <a:gridCol w="4064000">
                      <a:extLst>
                        <a:ext uri="{9D8B030D-6E8A-4147-A177-3AD203B41FA5}">
                          <a16:colId xmlns:a16="http://schemas.microsoft.com/office/drawing/2014/main" val="91988249"/>
                        </a:ext>
                      </a:extLst>
                    </a:gridCol>
                  </a:tblGrid>
                  <a:tr h="403014">
                    <a:tc>
                      <a:txBody>
                        <a:bodyPr/>
                        <a:lstStyle/>
                        <a:p>
                          <a:pPr algn="ctr"/>
                          <a:r>
                            <a:rPr lang="en-US" sz="2800" dirty="0"/>
                            <a:t>Plaintext</a:t>
                          </a:r>
                        </a:p>
                      </a:txBody>
                      <a:tcPr/>
                    </a:tc>
                    <a:tc>
                      <a:txBody>
                        <a:bodyPr/>
                        <a:lstStyle/>
                        <a:p>
                          <a:pPr algn="ctr"/>
                          <a:r>
                            <a:rPr lang="en-US" sz="2800" dirty="0"/>
                            <a:t>Ciphertext</a:t>
                          </a:r>
                        </a:p>
                      </a:txBody>
                      <a:tcPr/>
                    </a:tc>
                    <a:extLst>
                      <a:ext uri="{0D108BD9-81ED-4DB2-BD59-A6C34878D82A}">
                        <a16:rowId xmlns:a16="http://schemas.microsoft.com/office/drawing/2014/main" val="3772641604"/>
                      </a:ext>
                    </a:extLst>
                  </a:tr>
                  <a:tr h="254000">
                    <a:tc>
                      <a:txBody>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cs typeface="Arial" panose="020B0604020202020204" pitchFamily="34" charset="0"/>
                                  </a:rPr>
                                  <m:t>cyber</m:t>
                                </m:r>
                                <m:r>
                                  <a:rPr lang="en-US" sz="2800" b="0" i="0" smtClean="0">
                                    <a:latin typeface="Cambria Math" panose="02040503050406030204" pitchFamily="18" charset="0"/>
                                    <a:cs typeface="Arial" panose="020B0604020202020204" pitchFamily="34" charset="0"/>
                                  </a:rPr>
                                  <m:t> </m:t>
                                </m:r>
                                <m:r>
                                  <m:rPr>
                                    <m:sty m:val="p"/>
                                  </m:rPr>
                                  <a:rPr lang="en-US" sz="2800" b="0" i="0" smtClean="0">
                                    <a:latin typeface="Cambria Math" panose="02040503050406030204" pitchFamily="18" charset="0"/>
                                    <a:cs typeface="Arial" panose="020B0604020202020204" pitchFamily="34" charset="0"/>
                                  </a:rPr>
                                  <m:t>security</m:t>
                                </m:r>
                              </m:oMath>
                            </m:oMathPara>
                          </a14:m>
                          <a:endParaRPr lang="en-US" sz="2800" dirty="0"/>
                        </a:p>
                      </a:txBody>
                      <a:tcPr/>
                    </a:tc>
                    <a:tc>
                      <a:txBody>
                        <a:bodyPr/>
                        <a:lstStyle/>
                        <a:p>
                          <a:pPr algn="ctr"/>
                          <a14:m>
                            <m:oMath xmlns:m="http://schemas.openxmlformats.org/officeDocument/2006/math">
                              <m:r>
                                <m:rPr>
                                  <m:sty m:val="p"/>
                                </m:rPr>
                                <a:rPr lang="en-US" sz="2800" b="0" i="0" smtClean="0">
                                  <a:latin typeface="Cambria Math" panose="02040503050406030204" pitchFamily="18" charset="0"/>
                                  <a:cs typeface="Arial" panose="020B0604020202020204" pitchFamily="34" charset="0"/>
                                </a:rPr>
                                <m:t>VRUXK</m:t>
                              </m:r>
                              <m:r>
                                <a:rPr lang="en-US" sz="2800" b="0" i="0" smtClean="0">
                                  <a:latin typeface="Cambria Math" panose="02040503050406030204" pitchFamily="18" charset="0"/>
                                  <a:cs typeface="Arial" panose="020B0604020202020204" pitchFamily="34" charset="0"/>
                                </a:rPr>
                                <m:t> </m:t>
                              </m:r>
                              <m:r>
                                <m:rPr>
                                  <m:sty m:val="p"/>
                                </m:rPr>
                                <a:rPr lang="en-US" sz="2800" b="0" i="0" smtClean="0">
                                  <a:latin typeface="Cambria Math" panose="02040503050406030204" pitchFamily="18" charset="0"/>
                                  <a:cs typeface="Arial" panose="020B0604020202020204" pitchFamily="34" charset="0"/>
                                </a:rPr>
                                <m:t>LXVNKBM</m:t>
                              </m:r>
                            </m:oMath>
                          </a14:m>
                          <a:r>
                            <a:rPr lang="en-US" sz="2800" dirty="0"/>
                            <a:t>R</a:t>
                          </a:r>
                        </a:p>
                      </a:txBody>
                      <a:tcPr/>
                    </a:tc>
                    <a:extLst>
                      <a:ext uri="{0D108BD9-81ED-4DB2-BD59-A6C34878D82A}">
                        <a16:rowId xmlns:a16="http://schemas.microsoft.com/office/drawing/2014/main" val="3444620977"/>
                      </a:ext>
                    </a:extLst>
                  </a:tr>
                </a:tbl>
              </a:graphicData>
            </a:graphic>
          </p:graphicFrame>
        </mc:Choice>
        <mc:Fallback xmlns="">
          <p:graphicFrame>
            <p:nvGraphicFramePr>
              <p:cNvPr id="4" name="Table 2">
                <a:extLst>
                  <a:ext uri="{FF2B5EF4-FFF2-40B4-BE49-F238E27FC236}">
                    <a16:creationId xmlns:a16="http://schemas.microsoft.com/office/drawing/2014/main" id="{10966E6D-56BB-ED2A-936E-4976FBC0CD0B}"/>
                  </a:ext>
                </a:extLst>
              </p:cNvPr>
              <p:cNvGraphicFramePr>
                <a:graphicFrameLocks noGrp="1"/>
              </p:cNvGraphicFramePr>
              <p:nvPr>
                <p:extLst>
                  <p:ext uri="{D42A27DB-BD31-4B8C-83A1-F6EECF244321}">
                    <p14:modId xmlns:p14="http://schemas.microsoft.com/office/powerpoint/2010/main" val="1789741483"/>
                  </p:ext>
                </p:extLst>
              </p:nvPr>
            </p:nvGraphicFramePr>
            <p:xfrm>
              <a:off x="2032000" y="5521960"/>
              <a:ext cx="8128000" cy="1036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82690863"/>
                        </a:ext>
                      </a:extLst>
                    </a:gridCol>
                    <a:gridCol w="4064000">
                      <a:extLst>
                        <a:ext uri="{9D8B030D-6E8A-4147-A177-3AD203B41FA5}">
                          <a16:colId xmlns:a16="http://schemas.microsoft.com/office/drawing/2014/main" val="91988249"/>
                        </a:ext>
                      </a:extLst>
                    </a:gridCol>
                  </a:tblGrid>
                  <a:tr h="518160">
                    <a:tc>
                      <a:txBody>
                        <a:bodyPr/>
                        <a:lstStyle/>
                        <a:p>
                          <a:pPr algn="ctr"/>
                          <a:r>
                            <a:rPr lang="en-US" sz="2800" dirty="0"/>
                            <a:t>Plaintext</a:t>
                          </a:r>
                        </a:p>
                      </a:txBody>
                      <a:tcPr/>
                    </a:tc>
                    <a:tc>
                      <a:txBody>
                        <a:bodyPr/>
                        <a:lstStyle/>
                        <a:p>
                          <a:pPr algn="ctr"/>
                          <a:r>
                            <a:rPr lang="en-US" sz="2800" dirty="0"/>
                            <a:t>Ciphertext</a:t>
                          </a:r>
                        </a:p>
                      </a:txBody>
                      <a:tcPr/>
                    </a:tc>
                    <a:extLst>
                      <a:ext uri="{0D108BD9-81ED-4DB2-BD59-A6C34878D82A}">
                        <a16:rowId xmlns:a16="http://schemas.microsoft.com/office/drawing/2014/main" val="3772641604"/>
                      </a:ext>
                    </a:extLst>
                  </a:tr>
                  <a:tr h="518160">
                    <a:tc>
                      <a:txBody>
                        <a:bodyPr/>
                        <a:lstStyle/>
                        <a:p>
                          <a:endParaRPr lang="en-US"/>
                        </a:p>
                      </a:txBody>
                      <a:tcPr>
                        <a:blipFill>
                          <a:blip r:embed="rId3"/>
                          <a:stretch>
                            <a:fillRect l="-150" t="-112941" r="-100600" b="-32941"/>
                          </a:stretch>
                        </a:blipFill>
                      </a:tcPr>
                    </a:tc>
                    <a:tc>
                      <a:txBody>
                        <a:bodyPr/>
                        <a:lstStyle/>
                        <a:p>
                          <a:endParaRPr lang="en-US"/>
                        </a:p>
                      </a:txBody>
                      <a:tcPr>
                        <a:blipFill>
                          <a:blip r:embed="rId3"/>
                          <a:stretch>
                            <a:fillRect l="-100150" t="-112941" r="-600" b="-32941"/>
                          </a:stretch>
                        </a:blipFill>
                      </a:tcPr>
                    </a:tc>
                    <a:extLst>
                      <a:ext uri="{0D108BD9-81ED-4DB2-BD59-A6C34878D82A}">
                        <a16:rowId xmlns:a16="http://schemas.microsoft.com/office/drawing/2014/main" val="3444620977"/>
                      </a:ext>
                    </a:extLst>
                  </a:tr>
                </a:tbl>
              </a:graphicData>
            </a:graphic>
          </p:graphicFrame>
        </mc:Fallback>
      </mc:AlternateContent>
      <p:graphicFrame>
        <p:nvGraphicFramePr>
          <p:cNvPr id="5" name="Table 7">
            <a:extLst>
              <a:ext uri="{FF2B5EF4-FFF2-40B4-BE49-F238E27FC236}">
                <a16:creationId xmlns:a16="http://schemas.microsoft.com/office/drawing/2014/main" id="{1281DCC9-C09E-DD78-1EFA-1751AC4E4927}"/>
              </a:ext>
            </a:extLst>
          </p:cNvPr>
          <p:cNvGraphicFramePr>
            <a:graphicFrameLocks noGrp="1"/>
          </p:cNvGraphicFramePr>
          <p:nvPr>
            <p:extLst>
              <p:ext uri="{D42A27DB-BD31-4B8C-83A1-F6EECF244321}">
                <p14:modId xmlns:p14="http://schemas.microsoft.com/office/powerpoint/2010/main" val="1058507217"/>
              </p:ext>
            </p:extLst>
          </p:nvPr>
        </p:nvGraphicFramePr>
        <p:xfrm>
          <a:off x="914399" y="2212340"/>
          <a:ext cx="10622846" cy="45720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sz="2400" dirty="0"/>
                        <a:t>A</a:t>
                      </a:r>
                    </a:p>
                  </a:txBody>
                  <a:tcPr/>
                </a:tc>
                <a:tc>
                  <a:txBody>
                    <a:bodyPr/>
                    <a:lstStyle/>
                    <a:p>
                      <a:r>
                        <a:rPr lang="en-US" sz="2400" dirty="0"/>
                        <a:t>B</a:t>
                      </a:r>
                    </a:p>
                  </a:txBody>
                  <a:tcPr/>
                </a:tc>
                <a:tc>
                  <a:txBody>
                    <a:bodyPr/>
                    <a:lstStyle/>
                    <a:p>
                      <a:r>
                        <a:rPr lang="en-US" sz="2400" dirty="0"/>
                        <a:t>C</a:t>
                      </a:r>
                    </a:p>
                  </a:txBody>
                  <a:tcPr/>
                </a:tc>
                <a:tc>
                  <a:txBody>
                    <a:bodyPr/>
                    <a:lstStyle/>
                    <a:p>
                      <a:r>
                        <a:rPr lang="en-US" sz="2400" dirty="0"/>
                        <a:t>D</a:t>
                      </a:r>
                    </a:p>
                  </a:txBody>
                  <a:tcPr/>
                </a:tc>
                <a:tc>
                  <a:txBody>
                    <a:bodyPr/>
                    <a:lstStyle/>
                    <a:p>
                      <a:r>
                        <a:rPr lang="en-US" sz="2400" dirty="0"/>
                        <a:t>E</a:t>
                      </a:r>
                    </a:p>
                  </a:txBody>
                  <a:tcPr/>
                </a:tc>
                <a:tc>
                  <a:txBody>
                    <a:bodyPr/>
                    <a:lstStyle/>
                    <a:p>
                      <a:r>
                        <a:rPr lang="en-US" sz="2400" dirty="0"/>
                        <a:t>F</a:t>
                      </a:r>
                    </a:p>
                  </a:txBody>
                  <a:tcPr/>
                </a:tc>
                <a:tc>
                  <a:txBody>
                    <a:bodyPr/>
                    <a:lstStyle/>
                    <a:p>
                      <a:r>
                        <a:rPr lang="en-US" sz="2400" dirty="0"/>
                        <a:t>G</a:t>
                      </a:r>
                    </a:p>
                  </a:txBody>
                  <a:tcPr/>
                </a:tc>
                <a:tc>
                  <a:txBody>
                    <a:bodyPr/>
                    <a:lstStyle/>
                    <a:p>
                      <a:r>
                        <a:rPr lang="en-US" sz="2400" dirty="0"/>
                        <a:t>H</a:t>
                      </a:r>
                    </a:p>
                  </a:txBody>
                  <a:tcPr/>
                </a:tc>
                <a:tc>
                  <a:txBody>
                    <a:bodyPr/>
                    <a:lstStyle/>
                    <a:p>
                      <a:r>
                        <a:rPr lang="en-US" sz="2400" dirty="0"/>
                        <a:t>I</a:t>
                      </a:r>
                    </a:p>
                  </a:txBody>
                  <a:tcPr/>
                </a:tc>
                <a:tc>
                  <a:txBody>
                    <a:bodyPr/>
                    <a:lstStyle/>
                    <a:p>
                      <a:r>
                        <a:rPr lang="en-US" sz="2400" dirty="0"/>
                        <a:t>J</a:t>
                      </a:r>
                    </a:p>
                  </a:txBody>
                  <a:tcPr/>
                </a:tc>
                <a:tc>
                  <a:txBody>
                    <a:bodyPr/>
                    <a:lstStyle/>
                    <a:p>
                      <a:r>
                        <a:rPr lang="en-US" sz="2400" dirty="0"/>
                        <a:t>K</a:t>
                      </a:r>
                    </a:p>
                  </a:txBody>
                  <a:tcPr/>
                </a:tc>
                <a:tc>
                  <a:txBody>
                    <a:bodyPr/>
                    <a:lstStyle/>
                    <a:p>
                      <a:r>
                        <a:rPr lang="en-US" sz="2400" dirty="0"/>
                        <a:t>L</a:t>
                      </a:r>
                    </a:p>
                  </a:txBody>
                  <a:tcPr/>
                </a:tc>
                <a:tc>
                  <a:txBody>
                    <a:bodyPr/>
                    <a:lstStyle/>
                    <a:p>
                      <a:r>
                        <a:rPr lang="en-US" sz="2400" dirty="0"/>
                        <a:t>M</a:t>
                      </a:r>
                    </a:p>
                  </a:txBody>
                  <a:tcPr/>
                </a:tc>
                <a:tc>
                  <a:txBody>
                    <a:bodyPr/>
                    <a:lstStyle/>
                    <a:p>
                      <a:r>
                        <a:rPr lang="en-US" sz="2400" dirty="0"/>
                        <a:t>N</a:t>
                      </a:r>
                    </a:p>
                  </a:txBody>
                  <a:tcPr/>
                </a:tc>
                <a:tc>
                  <a:txBody>
                    <a:bodyPr/>
                    <a:lstStyle/>
                    <a:p>
                      <a:r>
                        <a:rPr lang="en-US" sz="2400" dirty="0"/>
                        <a:t>O</a:t>
                      </a:r>
                    </a:p>
                  </a:txBody>
                  <a:tcPr/>
                </a:tc>
                <a:tc>
                  <a:txBody>
                    <a:bodyPr/>
                    <a:lstStyle/>
                    <a:p>
                      <a:r>
                        <a:rPr lang="en-US" sz="2400" dirty="0"/>
                        <a:t>P</a:t>
                      </a:r>
                    </a:p>
                  </a:txBody>
                  <a:tcPr/>
                </a:tc>
                <a:tc>
                  <a:txBody>
                    <a:bodyPr/>
                    <a:lstStyle/>
                    <a:p>
                      <a:r>
                        <a:rPr lang="en-US" sz="2400" dirty="0"/>
                        <a:t>Q</a:t>
                      </a:r>
                    </a:p>
                  </a:txBody>
                  <a:tcPr/>
                </a:tc>
                <a:tc>
                  <a:txBody>
                    <a:bodyPr/>
                    <a:lstStyle/>
                    <a:p>
                      <a:r>
                        <a:rPr lang="en-US" sz="2400" dirty="0"/>
                        <a:t>R</a:t>
                      </a:r>
                    </a:p>
                  </a:txBody>
                  <a:tcPr/>
                </a:tc>
                <a:tc>
                  <a:txBody>
                    <a:bodyPr/>
                    <a:lstStyle/>
                    <a:p>
                      <a:r>
                        <a:rPr lang="en-US" sz="2400" dirty="0"/>
                        <a:t>S</a:t>
                      </a:r>
                    </a:p>
                  </a:txBody>
                  <a:tcPr/>
                </a:tc>
                <a:tc>
                  <a:txBody>
                    <a:bodyPr/>
                    <a:lstStyle/>
                    <a:p>
                      <a:r>
                        <a:rPr lang="en-US" sz="2400" dirty="0"/>
                        <a:t>T</a:t>
                      </a:r>
                    </a:p>
                  </a:txBody>
                  <a:tcPr/>
                </a:tc>
                <a:tc>
                  <a:txBody>
                    <a:bodyPr/>
                    <a:lstStyle/>
                    <a:p>
                      <a:r>
                        <a:rPr lang="en-US" sz="2400" dirty="0"/>
                        <a:t>U</a:t>
                      </a:r>
                    </a:p>
                  </a:txBody>
                  <a:tcPr/>
                </a:tc>
                <a:tc>
                  <a:txBody>
                    <a:bodyPr/>
                    <a:lstStyle/>
                    <a:p>
                      <a:r>
                        <a:rPr lang="en-US" sz="2400" dirty="0"/>
                        <a:t>V</a:t>
                      </a:r>
                    </a:p>
                  </a:txBody>
                  <a:tcPr/>
                </a:tc>
                <a:tc>
                  <a:txBody>
                    <a:bodyPr/>
                    <a:lstStyle/>
                    <a:p>
                      <a:r>
                        <a:rPr lang="en-US" sz="2400" dirty="0"/>
                        <a:t>W</a:t>
                      </a:r>
                    </a:p>
                  </a:txBody>
                  <a:tcPr/>
                </a:tc>
                <a:tc>
                  <a:txBody>
                    <a:bodyPr/>
                    <a:lstStyle/>
                    <a:p>
                      <a:r>
                        <a:rPr lang="en-US" sz="2400" dirty="0"/>
                        <a:t>X</a:t>
                      </a:r>
                    </a:p>
                  </a:txBody>
                  <a:tcPr/>
                </a:tc>
                <a:tc>
                  <a:txBody>
                    <a:bodyPr/>
                    <a:lstStyle/>
                    <a:p>
                      <a:r>
                        <a:rPr lang="en-US" sz="2400" dirty="0"/>
                        <a:t>Y</a:t>
                      </a:r>
                    </a:p>
                  </a:txBody>
                  <a:tcPr/>
                </a:tc>
                <a:tc>
                  <a:txBody>
                    <a:bodyPr/>
                    <a:lstStyle/>
                    <a:p>
                      <a:r>
                        <a:rPr lang="en-US" sz="2400" dirty="0"/>
                        <a:t>Z</a:t>
                      </a:r>
                    </a:p>
                  </a:txBody>
                  <a:tcPr/>
                </a:tc>
                <a:extLst>
                  <a:ext uri="{0D108BD9-81ED-4DB2-BD59-A6C34878D82A}">
                    <a16:rowId xmlns:a16="http://schemas.microsoft.com/office/drawing/2014/main" val="45568941"/>
                  </a:ext>
                </a:extLst>
              </a:tr>
            </a:tbl>
          </a:graphicData>
        </a:graphic>
      </p:graphicFrame>
    </p:spTree>
    <p:extLst>
      <p:ext uri="{BB962C8B-B14F-4D97-AF65-F5344CB8AC3E}">
        <p14:creationId xmlns:p14="http://schemas.microsoft.com/office/powerpoint/2010/main" val="1926395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3600" b="1" dirty="0">
                <a:solidFill>
                  <a:schemeClr val="bg1"/>
                </a:solidFill>
              </a:rPr>
              <a:t>Mathematical Representation of Caesar Cipher</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1" dirty="0"/>
                  <a:t>Alphabets with numbers</a:t>
                </a:r>
              </a:p>
              <a:p>
                <a:pPr marL="0" indent="0">
                  <a:buNone/>
                </a:pPr>
                <a:endParaRPr lang="en-US" sz="2600" b="1" dirty="0"/>
              </a:p>
              <a:p>
                <a:pPr marL="0" indent="0">
                  <a:buNone/>
                </a:pPr>
                <a:endParaRPr lang="en-US" sz="2600" b="1" dirty="0"/>
              </a:p>
              <a:p>
                <a:r>
                  <a:rPr lang="en-US" sz="2600" b="1" dirty="0"/>
                  <a:t>Encryption</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𝑌</m:t>
                      </m:r>
                      <m:r>
                        <a:rPr lang="da-DK" sz="2600" b="0" i="1">
                          <a:latin typeface="Cambria Math" panose="02040503050406030204" pitchFamily="18" charset="0"/>
                        </a:rPr>
                        <m:t> = </m:t>
                      </m:r>
                      <m:r>
                        <a:rPr lang="da-DK" sz="2600" b="0" i="1">
                          <a:latin typeface="Cambria Math" panose="02040503050406030204" pitchFamily="18" charset="0"/>
                        </a:rPr>
                        <m:t>𝐸</m:t>
                      </m:r>
                      <m:r>
                        <a:rPr lang="en-US" sz="2600" b="0" i="1" smtClean="0">
                          <a:latin typeface="Cambria Math" panose="02040503050406030204" pitchFamily="18" charset="0"/>
                        </a:rPr>
                        <m:t> </m:t>
                      </m:r>
                      <m:d>
                        <m:dPr>
                          <m:ctrlPr>
                            <a:rPr lang="da-DK" sz="2600" i="1">
                              <a:latin typeface="Cambria Math" panose="02040503050406030204" pitchFamily="18" charset="0"/>
                            </a:rPr>
                          </m:ctrlPr>
                        </m:dPr>
                        <m:e>
                          <m:r>
                            <a:rPr lang="en-US" sz="2600" b="0" i="1" smtClean="0">
                              <a:latin typeface="Cambria Math" panose="02040503050406030204" pitchFamily="18" charset="0"/>
                            </a:rPr>
                            <m:t>𝑋</m:t>
                          </m:r>
                          <m:r>
                            <a:rPr lang="en-US" sz="2600" b="0" i="1" smtClean="0">
                              <a:latin typeface="Cambria Math" panose="02040503050406030204" pitchFamily="18" charset="0"/>
                            </a:rPr>
                            <m:t>, </m:t>
                          </m:r>
                          <m:r>
                            <a:rPr lang="en-US" sz="2600" b="0" i="1" smtClean="0">
                              <a:latin typeface="Cambria Math" panose="02040503050406030204" pitchFamily="18" charset="0"/>
                            </a:rPr>
                            <m:t>𝐾</m:t>
                          </m:r>
                        </m:e>
                      </m:d>
                      <m:r>
                        <a:rPr lang="da-DK" sz="2600" b="0" i="1">
                          <a:latin typeface="Cambria Math" panose="02040503050406030204" pitchFamily="18" charset="0"/>
                        </a:rPr>
                        <m:t>= </m:t>
                      </m:r>
                      <m:d>
                        <m:dPr>
                          <m:ctrlPr>
                            <a:rPr lang="da-DK" sz="2600" i="1">
                              <a:latin typeface="Cambria Math" panose="02040503050406030204" pitchFamily="18" charset="0"/>
                            </a:rPr>
                          </m:ctrlPr>
                        </m:dPr>
                        <m:e>
                          <m:r>
                            <a:rPr lang="en-US" sz="2600" b="0" i="1" smtClean="0">
                              <a:latin typeface="Cambria Math" panose="02040503050406030204" pitchFamily="18" charset="0"/>
                            </a:rPr>
                            <m:t>𝑋</m:t>
                          </m:r>
                          <m:r>
                            <a:rPr lang="da-DK" sz="2600" b="0" i="1">
                              <a:latin typeface="Cambria Math" panose="02040503050406030204" pitchFamily="18" charset="0"/>
                            </a:rPr>
                            <m:t> + </m:t>
                          </m:r>
                          <m:r>
                            <a:rPr lang="da-DK" sz="2600" b="0" i="1">
                              <a:latin typeface="Cambria Math" panose="02040503050406030204" pitchFamily="18" charset="0"/>
                            </a:rPr>
                            <m:t>𝑘</m:t>
                          </m:r>
                        </m:e>
                      </m:d>
                      <m:r>
                        <a:rPr lang="en-US" sz="2600" b="0" i="1" smtClean="0">
                          <a:latin typeface="Cambria Math" panose="02040503050406030204" pitchFamily="18" charset="0"/>
                        </a:rPr>
                        <m:t> </m:t>
                      </m:r>
                      <m:r>
                        <a:rPr lang="da-DK" sz="2600" b="0" i="1">
                          <a:latin typeface="Cambria Math" panose="02040503050406030204" pitchFamily="18" charset="0"/>
                        </a:rPr>
                        <m:t>𝑚𝑜𝑑</m:t>
                      </m:r>
                      <m:r>
                        <a:rPr lang="da-DK" sz="2600" b="0" i="1">
                          <a:latin typeface="Cambria Math" panose="02040503050406030204" pitchFamily="18" charset="0"/>
                        </a:rPr>
                        <m:t> </m:t>
                      </m:r>
                      <m:d>
                        <m:dPr>
                          <m:ctrlPr>
                            <a:rPr lang="da-DK" sz="2600" i="1">
                              <a:latin typeface="Cambria Math" panose="02040503050406030204" pitchFamily="18" charset="0"/>
                            </a:rPr>
                          </m:ctrlPr>
                        </m:dPr>
                        <m:e>
                          <m:r>
                            <a:rPr lang="da-DK" sz="2600" b="0" i="1">
                              <a:latin typeface="Cambria Math" panose="02040503050406030204" pitchFamily="18" charset="0"/>
                            </a:rPr>
                            <m:t>26</m:t>
                          </m:r>
                        </m:e>
                      </m:d>
                    </m:oMath>
                  </m:oMathPara>
                </a14:m>
                <a:endParaRPr lang="en-US" sz="2600" dirty="0"/>
              </a:p>
              <a:p>
                <a:pPr marL="0" indent="0">
                  <a:buNone/>
                </a:pPr>
                <a:endParaRPr lang="en-US" sz="1100" b="1" dirty="0"/>
              </a:p>
              <a:p>
                <a:r>
                  <a:rPr lang="en-US" sz="2600" b="1" dirty="0"/>
                  <a:t>Decryption</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𝑋</m:t>
                      </m:r>
                      <m:r>
                        <a:rPr lang="da-DK" sz="2600" b="0" i="1">
                          <a:latin typeface="Cambria Math" panose="02040503050406030204" pitchFamily="18" charset="0"/>
                        </a:rPr>
                        <m:t> =</m:t>
                      </m:r>
                      <m:r>
                        <a:rPr lang="en-US" sz="2600" b="0" i="1" smtClean="0">
                          <a:latin typeface="Cambria Math" panose="02040503050406030204" pitchFamily="18" charset="0"/>
                        </a:rPr>
                        <m:t>𝐷</m:t>
                      </m:r>
                      <m:r>
                        <a:rPr lang="en-US" sz="2600" b="0" i="1" smtClean="0">
                          <a:latin typeface="Cambria Math" panose="02040503050406030204" pitchFamily="18" charset="0"/>
                        </a:rPr>
                        <m:t> </m:t>
                      </m:r>
                      <m:d>
                        <m:dPr>
                          <m:ctrlPr>
                            <a:rPr lang="da-DK" sz="2600" i="1">
                              <a:latin typeface="Cambria Math" panose="02040503050406030204" pitchFamily="18" charset="0"/>
                            </a:rPr>
                          </m:ctrlPr>
                        </m:dPr>
                        <m:e>
                          <m:r>
                            <a:rPr lang="en-US" sz="2600" b="0" i="1" smtClean="0">
                              <a:latin typeface="Cambria Math" panose="02040503050406030204" pitchFamily="18" charset="0"/>
                            </a:rPr>
                            <m:t>𝑌</m:t>
                          </m:r>
                          <m:r>
                            <a:rPr lang="en-US" sz="2600" b="0" i="1" smtClean="0">
                              <a:latin typeface="Cambria Math" panose="02040503050406030204" pitchFamily="18" charset="0"/>
                            </a:rPr>
                            <m:t>, </m:t>
                          </m:r>
                          <m:r>
                            <a:rPr lang="en-US" sz="2600" b="0" i="1" smtClean="0">
                              <a:latin typeface="Cambria Math" panose="02040503050406030204" pitchFamily="18" charset="0"/>
                            </a:rPr>
                            <m:t>𝐾</m:t>
                          </m:r>
                        </m:e>
                      </m:d>
                      <m:r>
                        <a:rPr lang="da-DK" sz="2600" b="0" i="1">
                          <a:latin typeface="Cambria Math" panose="02040503050406030204" pitchFamily="18" charset="0"/>
                        </a:rPr>
                        <m:t>= </m:t>
                      </m:r>
                      <m:d>
                        <m:dPr>
                          <m:ctrlPr>
                            <a:rPr lang="da-DK" sz="2600" i="1">
                              <a:latin typeface="Cambria Math" panose="02040503050406030204" pitchFamily="18" charset="0"/>
                            </a:rPr>
                          </m:ctrlPr>
                        </m:dPr>
                        <m:e>
                          <m:r>
                            <a:rPr lang="en-US" sz="2600" b="0" i="1" smtClean="0">
                              <a:latin typeface="Cambria Math" panose="02040503050406030204" pitchFamily="18" charset="0"/>
                            </a:rPr>
                            <m:t>𝑌</m:t>
                          </m:r>
                          <m:r>
                            <a:rPr lang="da-DK" sz="2600" b="0" i="1">
                              <a:latin typeface="Cambria Math" panose="02040503050406030204" pitchFamily="18" charset="0"/>
                            </a:rPr>
                            <m:t> </m:t>
                          </m:r>
                          <m:r>
                            <a:rPr lang="en-US" sz="2600" b="0" i="1" smtClean="0">
                              <a:latin typeface="Cambria Math" panose="02040503050406030204" pitchFamily="18" charset="0"/>
                            </a:rPr>
                            <m:t>−</m:t>
                          </m:r>
                          <m:r>
                            <a:rPr lang="da-DK" sz="2600" b="0" i="1">
                              <a:latin typeface="Cambria Math" panose="02040503050406030204" pitchFamily="18" charset="0"/>
                            </a:rPr>
                            <m:t> </m:t>
                          </m:r>
                          <m:r>
                            <a:rPr lang="da-DK" sz="2600" b="0" i="1">
                              <a:latin typeface="Cambria Math" panose="02040503050406030204" pitchFamily="18" charset="0"/>
                            </a:rPr>
                            <m:t>𝑘</m:t>
                          </m:r>
                        </m:e>
                      </m:d>
                      <m:r>
                        <a:rPr lang="en-US" sz="2600" b="0" i="1" smtClean="0">
                          <a:latin typeface="Cambria Math" panose="02040503050406030204" pitchFamily="18" charset="0"/>
                        </a:rPr>
                        <m:t> </m:t>
                      </m:r>
                      <m:r>
                        <a:rPr lang="da-DK" sz="2600" b="0" i="1">
                          <a:latin typeface="Cambria Math" panose="02040503050406030204" pitchFamily="18" charset="0"/>
                        </a:rPr>
                        <m:t>𝑚𝑜𝑑</m:t>
                      </m:r>
                      <m:r>
                        <a:rPr lang="da-DK" sz="2600" b="0" i="1">
                          <a:latin typeface="Cambria Math" panose="02040503050406030204" pitchFamily="18" charset="0"/>
                        </a:rPr>
                        <m:t> </m:t>
                      </m:r>
                      <m:d>
                        <m:dPr>
                          <m:ctrlPr>
                            <a:rPr lang="da-DK" sz="2600" i="1">
                              <a:latin typeface="Cambria Math" panose="02040503050406030204" pitchFamily="18" charset="0"/>
                            </a:rPr>
                          </m:ctrlPr>
                        </m:dPr>
                        <m:e>
                          <m:r>
                            <a:rPr lang="da-DK" sz="2600" b="0" i="1">
                              <a:latin typeface="Cambria Math" panose="02040503050406030204" pitchFamily="18" charset="0"/>
                            </a:rPr>
                            <m:t>26</m:t>
                          </m:r>
                        </m:e>
                      </m:d>
                    </m:oMath>
                  </m:oMathPara>
                </a14:m>
                <a:endParaRPr lang="en-US" sz="2600" dirty="0"/>
              </a:p>
              <a:p>
                <a:pPr marL="0" indent="0">
                  <a:buNone/>
                </a:pPr>
                <a:endParaRPr lang="en-US" sz="1100" b="1" dirty="0"/>
              </a:p>
              <a:p>
                <a:r>
                  <a:rPr lang="en-US" sz="2600" b="1" dirty="0"/>
                  <a:t>Online Caesar Cipher</a:t>
                </a:r>
              </a:p>
              <a:p>
                <a:pPr marL="457200" lvl="1" indent="0">
                  <a:buNone/>
                </a:pPr>
                <a:r>
                  <a:rPr lang="en-US" sz="2200" dirty="0">
                    <a:hlinkClick r:id="rId2"/>
                  </a:rPr>
                  <a:t>https://cryptii.com/pipes/caesar-cipher</a:t>
                </a:r>
                <a:endParaRPr lang="en-US" sz="2200" dirty="0"/>
              </a:p>
            </p:txBody>
          </p:sp>
        </mc:Choice>
        <mc:Fallback xmlns="">
          <p:sp>
            <p:nvSpPr>
              <p:cNvPr id="7" name="Content Placeholder 2">
                <a:extLst>
                  <a:ext uri="{FF2B5EF4-FFF2-40B4-BE49-F238E27FC236}">
                    <a16:creationId xmlns:a16="http://schemas.microsoft.com/office/drawing/2014/main" id="{977C6D70-C9D8-6584-80FC-859610597B72}"/>
                  </a:ext>
                </a:extLst>
              </p:cNvPr>
              <p:cNvSpPr txBox="1">
                <a:spLocks noRot="1" noChangeAspect="1" noMove="1" noResize="1" noEditPoints="1" noAdjustHandles="1" noChangeArrowheads="1" noChangeShapeType="1" noTextEdit="1"/>
              </p:cNvSpPr>
              <p:nvPr/>
            </p:nvSpPr>
            <p:spPr>
              <a:xfrm>
                <a:off x="654751" y="1666240"/>
                <a:ext cx="11145078" cy="5191760"/>
              </a:xfrm>
              <a:prstGeom prst="rect">
                <a:avLst/>
              </a:prstGeom>
              <a:blipFill>
                <a:blip r:embed="rId3"/>
                <a:stretch>
                  <a:fillRect l="-820" t="-2347" b="-587"/>
                </a:stretch>
              </a:blipFill>
            </p:spPr>
            <p:txBody>
              <a:bodyPr/>
              <a:lstStyle/>
              <a:p>
                <a:r>
                  <a:rPr lang="en-US">
                    <a:noFill/>
                  </a:rPr>
                  <a:t> </a:t>
                </a:r>
              </a:p>
            </p:txBody>
          </p:sp>
        </mc:Fallback>
      </mc:AlternateContent>
      <p:graphicFrame>
        <p:nvGraphicFramePr>
          <p:cNvPr id="4" name="Table 7">
            <a:extLst>
              <a:ext uri="{FF2B5EF4-FFF2-40B4-BE49-F238E27FC236}">
                <a16:creationId xmlns:a16="http://schemas.microsoft.com/office/drawing/2014/main" id="{A0908AA9-5CD1-F85B-4613-8F2DD06D1CE6}"/>
              </a:ext>
            </a:extLst>
          </p:cNvPr>
          <p:cNvGraphicFramePr>
            <a:graphicFrameLocks noGrp="1"/>
          </p:cNvGraphicFramePr>
          <p:nvPr>
            <p:extLst>
              <p:ext uri="{D42A27DB-BD31-4B8C-83A1-F6EECF244321}">
                <p14:modId xmlns:p14="http://schemas.microsoft.com/office/powerpoint/2010/main" val="2508325150"/>
              </p:ext>
            </p:extLst>
          </p:nvPr>
        </p:nvGraphicFramePr>
        <p:xfrm>
          <a:off x="914399" y="2212340"/>
          <a:ext cx="10622846" cy="74168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4556894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tc>
                  <a:txBody>
                    <a:bodyPr/>
                    <a:lstStyle/>
                    <a:p>
                      <a:r>
                        <a:rPr lang="en-US" dirty="0"/>
                        <a:t>21</a:t>
                      </a:r>
                    </a:p>
                  </a:txBody>
                  <a:tcPr/>
                </a:tc>
                <a:tc>
                  <a:txBody>
                    <a:bodyPr/>
                    <a:lstStyle/>
                    <a:p>
                      <a:r>
                        <a:rPr lang="en-US" dirty="0"/>
                        <a:t>22</a:t>
                      </a:r>
                    </a:p>
                  </a:txBody>
                  <a:tcPr/>
                </a:tc>
                <a:tc>
                  <a:txBody>
                    <a:bodyPr/>
                    <a:lstStyle/>
                    <a:p>
                      <a:r>
                        <a:rPr lang="en-US" dirty="0"/>
                        <a:t>23</a:t>
                      </a:r>
                    </a:p>
                  </a:txBody>
                  <a:tcPr/>
                </a:tc>
                <a:tc>
                  <a:txBody>
                    <a:bodyPr/>
                    <a:lstStyle/>
                    <a:p>
                      <a:r>
                        <a:rPr lang="en-US" dirty="0"/>
                        <a:t>24</a:t>
                      </a:r>
                    </a:p>
                  </a:txBody>
                  <a:tcPr/>
                </a:tc>
                <a:tc>
                  <a:txBody>
                    <a:bodyPr/>
                    <a:lstStyle/>
                    <a:p>
                      <a:r>
                        <a:rPr lang="en-US" dirty="0"/>
                        <a:t>25</a:t>
                      </a:r>
                    </a:p>
                  </a:txBody>
                  <a:tcPr/>
                </a:tc>
                <a:extLst>
                  <a:ext uri="{0D108BD9-81ED-4DB2-BD59-A6C34878D82A}">
                    <a16:rowId xmlns:a16="http://schemas.microsoft.com/office/drawing/2014/main" val="3927654528"/>
                  </a:ext>
                </a:extLst>
              </a:tr>
            </a:tbl>
          </a:graphicData>
        </a:graphic>
      </p:graphicFrame>
    </p:spTree>
    <p:extLst>
      <p:ext uri="{BB962C8B-B14F-4D97-AF65-F5344CB8AC3E}">
        <p14:creationId xmlns:p14="http://schemas.microsoft.com/office/powerpoint/2010/main" val="28774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3600" b="1" dirty="0">
                <a:solidFill>
                  <a:schemeClr val="bg1"/>
                </a:solidFill>
              </a:rPr>
              <a:t>Exercise on Caesar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600" b="1" dirty="0"/>
          </a:p>
          <a:p>
            <a:pPr marL="0" indent="0">
              <a:buNone/>
            </a:pPr>
            <a:endParaRPr lang="en-US" sz="2600" b="1" dirty="0"/>
          </a:p>
          <a:p>
            <a:pPr marL="0" indent="0">
              <a:buNone/>
            </a:pPr>
            <a:endParaRPr lang="en-US" sz="2600" b="1" dirty="0"/>
          </a:p>
        </p:txBody>
      </p:sp>
      <p:graphicFrame>
        <p:nvGraphicFramePr>
          <p:cNvPr id="4" name="Table 7">
            <a:extLst>
              <a:ext uri="{FF2B5EF4-FFF2-40B4-BE49-F238E27FC236}">
                <a16:creationId xmlns:a16="http://schemas.microsoft.com/office/drawing/2014/main" id="{A0908AA9-5CD1-F85B-4613-8F2DD06D1CE6}"/>
              </a:ext>
            </a:extLst>
          </p:cNvPr>
          <p:cNvGraphicFramePr>
            <a:graphicFrameLocks noGrp="1"/>
          </p:cNvGraphicFramePr>
          <p:nvPr>
            <p:extLst>
              <p:ext uri="{D42A27DB-BD31-4B8C-83A1-F6EECF244321}">
                <p14:modId xmlns:p14="http://schemas.microsoft.com/office/powerpoint/2010/main" val="1171981934"/>
              </p:ext>
            </p:extLst>
          </p:nvPr>
        </p:nvGraphicFramePr>
        <p:xfrm>
          <a:off x="915867" y="1836420"/>
          <a:ext cx="10622846" cy="74168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4556894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tc>
                  <a:txBody>
                    <a:bodyPr/>
                    <a:lstStyle/>
                    <a:p>
                      <a:r>
                        <a:rPr lang="en-US" dirty="0"/>
                        <a:t>21</a:t>
                      </a:r>
                    </a:p>
                  </a:txBody>
                  <a:tcPr/>
                </a:tc>
                <a:tc>
                  <a:txBody>
                    <a:bodyPr/>
                    <a:lstStyle/>
                    <a:p>
                      <a:r>
                        <a:rPr lang="en-US" dirty="0"/>
                        <a:t>22</a:t>
                      </a:r>
                    </a:p>
                  </a:txBody>
                  <a:tcPr/>
                </a:tc>
                <a:tc>
                  <a:txBody>
                    <a:bodyPr/>
                    <a:lstStyle/>
                    <a:p>
                      <a:r>
                        <a:rPr lang="en-US" dirty="0"/>
                        <a:t>23</a:t>
                      </a:r>
                    </a:p>
                  </a:txBody>
                  <a:tcPr/>
                </a:tc>
                <a:tc>
                  <a:txBody>
                    <a:bodyPr/>
                    <a:lstStyle/>
                    <a:p>
                      <a:r>
                        <a:rPr lang="en-US" dirty="0"/>
                        <a:t>24</a:t>
                      </a:r>
                    </a:p>
                  </a:txBody>
                  <a:tcPr/>
                </a:tc>
                <a:tc>
                  <a:txBody>
                    <a:bodyPr/>
                    <a:lstStyle/>
                    <a:p>
                      <a:r>
                        <a:rPr lang="en-US" dirty="0"/>
                        <a:t>25</a:t>
                      </a:r>
                    </a:p>
                  </a:txBody>
                  <a:tcPr/>
                </a:tc>
                <a:extLst>
                  <a:ext uri="{0D108BD9-81ED-4DB2-BD59-A6C34878D82A}">
                    <a16:rowId xmlns:a16="http://schemas.microsoft.com/office/drawing/2014/main" val="3927654528"/>
                  </a:ext>
                </a:extLst>
              </a:tr>
            </a:tbl>
          </a:graphicData>
        </a:graphic>
      </p:graphicFrame>
      <p:graphicFrame>
        <p:nvGraphicFramePr>
          <p:cNvPr id="2" name="Table 2">
            <a:extLst>
              <a:ext uri="{FF2B5EF4-FFF2-40B4-BE49-F238E27FC236}">
                <a16:creationId xmlns:a16="http://schemas.microsoft.com/office/drawing/2014/main" id="{76D36C8D-2BA1-FFD1-1C4B-427A11E2D177}"/>
              </a:ext>
            </a:extLst>
          </p:cNvPr>
          <p:cNvGraphicFramePr>
            <a:graphicFrameLocks noGrp="1"/>
          </p:cNvGraphicFramePr>
          <p:nvPr>
            <p:extLst>
              <p:ext uri="{D42A27DB-BD31-4B8C-83A1-F6EECF244321}">
                <p14:modId xmlns:p14="http://schemas.microsoft.com/office/powerpoint/2010/main" val="731232507"/>
              </p:ext>
            </p:extLst>
          </p:nvPr>
        </p:nvGraphicFramePr>
        <p:xfrm>
          <a:off x="1452880" y="3389497"/>
          <a:ext cx="8453120" cy="1030104"/>
        </p:xfrm>
        <a:graphic>
          <a:graphicData uri="http://schemas.openxmlformats.org/drawingml/2006/table">
            <a:tbl>
              <a:tblPr firstRow="1" bandRow="1">
                <a:tableStyleId>{5C22544A-7EE6-4342-B048-85BDC9FD1C3A}</a:tableStyleId>
              </a:tblPr>
              <a:tblGrid>
                <a:gridCol w="4226560">
                  <a:extLst>
                    <a:ext uri="{9D8B030D-6E8A-4147-A177-3AD203B41FA5}">
                      <a16:colId xmlns:a16="http://schemas.microsoft.com/office/drawing/2014/main" val="1219195820"/>
                    </a:ext>
                  </a:extLst>
                </a:gridCol>
                <a:gridCol w="4226560">
                  <a:extLst>
                    <a:ext uri="{9D8B030D-6E8A-4147-A177-3AD203B41FA5}">
                      <a16:colId xmlns:a16="http://schemas.microsoft.com/office/drawing/2014/main" val="2198748176"/>
                    </a:ext>
                  </a:extLst>
                </a:gridCol>
              </a:tblGrid>
              <a:tr h="515052">
                <a:tc>
                  <a:txBody>
                    <a:bodyPr/>
                    <a:lstStyle/>
                    <a:p>
                      <a:pPr algn="ctr"/>
                      <a:r>
                        <a:rPr lang="en-US" sz="2600" dirty="0"/>
                        <a:t>Plaintext</a:t>
                      </a:r>
                    </a:p>
                  </a:txBody>
                  <a:tcPr/>
                </a:tc>
                <a:tc>
                  <a:txBody>
                    <a:bodyPr/>
                    <a:lstStyle/>
                    <a:p>
                      <a:pPr algn="ctr"/>
                      <a:r>
                        <a:rPr lang="en-US" sz="2600" dirty="0"/>
                        <a:t>Ciphertext </a:t>
                      </a:r>
                    </a:p>
                  </a:txBody>
                  <a:tcPr/>
                </a:tc>
                <a:extLst>
                  <a:ext uri="{0D108BD9-81ED-4DB2-BD59-A6C34878D82A}">
                    <a16:rowId xmlns:a16="http://schemas.microsoft.com/office/drawing/2014/main" val="2542139006"/>
                  </a:ext>
                </a:extLst>
              </a:tr>
              <a:tr h="515052">
                <a:tc>
                  <a:txBody>
                    <a:bodyPr/>
                    <a:lstStyle/>
                    <a:p>
                      <a:pPr algn="ctr"/>
                      <a:r>
                        <a:rPr lang="en-US" sz="2600" dirty="0"/>
                        <a:t>computer science</a:t>
                      </a:r>
                    </a:p>
                  </a:txBody>
                  <a:tcPr/>
                </a:tc>
                <a:tc>
                  <a:txBody>
                    <a:bodyPr/>
                    <a:lstStyle/>
                    <a:p>
                      <a:pPr algn="ctr"/>
                      <a:r>
                        <a:rPr lang="en-US" sz="2600" dirty="0"/>
                        <a:t>?</a:t>
                      </a:r>
                    </a:p>
                  </a:txBody>
                  <a:tcPr/>
                </a:tc>
                <a:extLst>
                  <a:ext uri="{0D108BD9-81ED-4DB2-BD59-A6C34878D82A}">
                    <a16:rowId xmlns:a16="http://schemas.microsoft.com/office/drawing/2014/main" val="3248000670"/>
                  </a:ext>
                </a:extLst>
              </a:tr>
            </a:tbl>
          </a:graphicData>
        </a:graphic>
      </p:graphicFrame>
      <p:sp>
        <p:nvSpPr>
          <p:cNvPr id="3" name="Content Placeholder 2">
            <a:extLst>
              <a:ext uri="{FF2B5EF4-FFF2-40B4-BE49-F238E27FC236}">
                <a16:creationId xmlns:a16="http://schemas.microsoft.com/office/drawing/2014/main" id="{91F22255-5AB1-FA03-CB3E-3DCCB3FEE317}"/>
              </a:ext>
            </a:extLst>
          </p:cNvPr>
          <p:cNvSpPr txBox="1">
            <a:spLocks/>
          </p:cNvSpPr>
          <p:nvPr/>
        </p:nvSpPr>
        <p:spPr>
          <a:xfrm>
            <a:off x="807151" y="2578100"/>
            <a:ext cx="11145078" cy="4432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p>
        </p:txBody>
      </p:sp>
      <p:sp>
        <p:nvSpPr>
          <p:cNvPr id="5" name="Content Placeholder 2">
            <a:extLst>
              <a:ext uri="{FF2B5EF4-FFF2-40B4-BE49-F238E27FC236}">
                <a16:creationId xmlns:a16="http://schemas.microsoft.com/office/drawing/2014/main" id="{C0338C9D-765E-7313-75B1-0E226E6D2C4D}"/>
              </a:ext>
            </a:extLst>
          </p:cNvPr>
          <p:cNvSpPr txBox="1">
            <a:spLocks/>
          </p:cNvSpPr>
          <p:nvPr/>
        </p:nvSpPr>
        <p:spPr>
          <a:xfrm>
            <a:off x="654751" y="2839720"/>
            <a:ext cx="11145078" cy="3826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Key = +5</a:t>
            </a:r>
          </a:p>
          <a:p>
            <a:endParaRPr lang="en-US" sz="2600" dirty="0"/>
          </a:p>
          <a:p>
            <a:endParaRPr lang="en-US" sz="4000" dirty="0"/>
          </a:p>
          <a:p>
            <a:r>
              <a:rPr lang="en-US" sz="2600" dirty="0"/>
              <a:t>Key = -4</a:t>
            </a:r>
          </a:p>
        </p:txBody>
      </p:sp>
      <p:graphicFrame>
        <p:nvGraphicFramePr>
          <p:cNvPr id="8" name="Table 2">
            <a:extLst>
              <a:ext uri="{FF2B5EF4-FFF2-40B4-BE49-F238E27FC236}">
                <a16:creationId xmlns:a16="http://schemas.microsoft.com/office/drawing/2014/main" id="{64CDB506-BDD4-61DA-E8B9-6252D0FE1A99}"/>
              </a:ext>
            </a:extLst>
          </p:cNvPr>
          <p:cNvGraphicFramePr>
            <a:graphicFrameLocks noGrp="1"/>
          </p:cNvGraphicFramePr>
          <p:nvPr>
            <p:extLst>
              <p:ext uri="{D42A27DB-BD31-4B8C-83A1-F6EECF244321}">
                <p14:modId xmlns:p14="http://schemas.microsoft.com/office/powerpoint/2010/main" val="1201906285"/>
              </p:ext>
            </p:extLst>
          </p:nvPr>
        </p:nvGraphicFramePr>
        <p:xfrm>
          <a:off x="1452880" y="5418109"/>
          <a:ext cx="8453120" cy="1030104"/>
        </p:xfrm>
        <a:graphic>
          <a:graphicData uri="http://schemas.openxmlformats.org/drawingml/2006/table">
            <a:tbl>
              <a:tblPr firstRow="1" bandRow="1">
                <a:tableStyleId>{5C22544A-7EE6-4342-B048-85BDC9FD1C3A}</a:tableStyleId>
              </a:tblPr>
              <a:tblGrid>
                <a:gridCol w="4226560">
                  <a:extLst>
                    <a:ext uri="{9D8B030D-6E8A-4147-A177-3AD203B41FA5}">
                      <a16:colId xmlns:a16="http://schemas.microsoft.com/office/drawing/2014/main" val="1219195820"/>
                    </a:ext>
                  </a:extLst>
                </a:gridCol>
                <a:gridCol w="4226560">
                  <a:extLst>
                    <a:ext uri="{9D8B030D-6E8A-4147-A177-3AD203B41FA5}">
                      <a16:colId xmlns:a16="http://schemas.microsoft.com/office/drawing/2014/main" val="2198748176"/>
                    </a:ext>
                  </a:extLst>
                </a:gridCol>
              </a:tblGrid>
              <a:tr h="515052">
                <a:tc>
                  <a:txBody>
                    <a:bodyPr/>
                    <a:lstStyle/>
                    <a:p>
                      <a:pPr algn="ctr"/>
                      <a:r>
                        <a:rPr lang="en-US" sz="2600" dirty="0"/>
                        <a:t>Ciphertext </a:t>
                      </a:r>
                    </a:p>
                  </a:txBody>
                  <a:tcPr/>
                </a:tc>
                <a:tc>
                  <a:txBody>
                    <a:bodyPr/>
                    <a:lstStyle/>
                    <a:p>
                      <a:pPr algn="ctr"/>
                      <a:r>
                        <a:rPr lang="en-US" sz="2600" dirty="0"/>
                        <a:t>Plaintext</a:t>
                      </a:r>
                    </a:p>
                  </a:txBody>
                  <a:tcPr/>
                </a:tc>
                <a:extLst>
                  <a:ext uri="{0D108BD9-81ED-4DB2-BD59-A6C34878D82A}">
                    <a16:rowId xmlns:a16="http://schemas.microsoft.com/office/drawing/2014/main" val="2542139006"/>
                  </a:ext>
                </a:extLst>
              </a:tr>
              <a:tr h="515052">
                <a:tc>
                  <a:txBody>
                    <a:bodyPr/>
                    <a:lstStyle/>
                    <a:p>
                      <a:pPr algn="ctr"/>
                      <a:r>
                        <a:rPr lang="en-US" sz="2600" dirty="0"/>
                        <a:t>YWAOWN YELDAN</a:t>
                      </a:r>
                    </a:p>
                  </a:txBody>
                  <a:tcPr/>
                </a:tc>
                <a:tc>
                  <a:txBody>
                    <a:bodyPr/>
                    <a:lstStyle/>
                    <a:p>
                      <a:pPr algn="ctr"/>
                      <a:r>
                        <a:rPr lang="en-US" sz="2600"/>
                        <a:t>?</a:t>
                      </a:r>
                      <a:endParaRPr lang="en-US" sz="2600" dirty="0"/>
                    </a:p>
                  </a:txBody>
                  <a:tcPr/>
                </a:tc>
                <a:extLst>
                  <a:ext uri="{0D108BD9-81ED-4DB2-BD59-A6C34878D82A}">
                    <a16:rowId xmlns:a16="http://schemas.microsoft.com/office/drawing/2014/main" val="3248000670"/>
                  </a:ext>
                </a:extLst>
              </a:tr>
            </a:tbl>
          </a:graphicData>
        </a:graphic>
      </p:graphicFrame>
    </p:spTree>
    <p:extLst>
      <p:ext uri="{BB962C8B-B14F-4D97-AF65-F5344CB8AC3E}">
        <p14:creationId xmlns:p14="http://schemas.microsoft.com/office/powerpoint/2010/main" val="183555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3600" b="1" dirty="0">
                <a:solidFill>
                  <a:schemeClr val="bg1"/>
                </a:solidFill>
              </a:rPr>
              <a:t>Exercise on Caesar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600" b="1" dirty="0"/>
          </a:p>
          <a:p>
            <a:pPr marL="0" indent="0">
              <a:buNone/>
            </a:pPr>
            <a:endParaRPr lang="en-US" sz="2600" b="1" dirty="0"/>
          </a:p>
          <a:p>
            <a:pPr marL="0" indent="0">
              <a:buNone/>
            </a:pPr>
            <a:endParaRPr lang="en-US" sz="2600" b="1" dirty="0"/>
          </a:p>
        </p:txBody>
      </p:sp>
      <p:graphicFrame>
        <p:nvGraphicFramePr>
          <p:cNvPr id="4" name="Table 7">
            <a:extLst>
              <a:ext uri="{FF2B5EF4-FFF2-40B4-BE49-F238E27FC236}">
                <a16:creationId xmlns:a16="http://schemas.microsoft.com/office/drawing/2014/main" id="{A0908AA9-5CD1-F85B-4613-8F2DD06D1CE6}"/>
              </a:ext>
            </a:extLst>
          </p:cNvPr>
          <p:cNvGraphicFramePr>
            <a:graphicFrameLocks noGrp="1"/>
          </p:cNvGraphicFramePr>
          <p:nvPr/>
        </p:nvGraphicFramePr>
        <p:xfrm>
          <a:off x="915867" y="1836420"/>
          <a:ext cx="10622846" cy="741680"/>
        </p:xfrm>
        <a:graphic>
          <a:graphicData uri="http://schemas.openxmlformats.org/drawingml/2006/table">
            <a:tbl>
              <a:tblPr firstRow="1" bandRow="1">
                <a:tableStyleId>{5C22544A-7EE6-4342-B048-85BDC9FD1C3A}</a:tableStyleId>
              </a:tblPr>
              <a:tblGrid>
                <a:gridCol w="408571">
                  <a:extLst>
                    <a:ext uri="{9D8B030D-6E8A-4147-A177-3AD203B41FA5}">
                      <a16:colId xmlns:a16="http://schemas.microsoft.com/office/drawing/2014/main" val="3869827592"/>
                    </a:ext>
                  </a:extLst>
                </a:gridCol>
                <a:gridCol w="408571">
                  <a:extLst>
                    <a:ext uri="{9D8B030D-6E8A-4147-A177-3AD203B41FA5}">
                      <a16:colId xmlns:a16="http://schemas.microsoft.com/office/drawing/2014/main" val="1279223280"/>
                    </a:ext>
                  </a:extLst>
                </a:gridCol>
                <a:gridCol w="408571">
                  <a:extLst>
                    <a:ext uri="{9D8B030D-6E8A-4147-A177-3AD203B41FA5}">
                      <a16:colId xmlns:a16="http://schemas.microsoft.com/office/drawing/2014/main" val="3151352572"/>
                    </a:ext>
                  </a:extLst>
                </a:gridCol>
                <a:gridCol w="408571">
                  <a:extLst>
                    <a:ext uri="{9D8B030D-6E8A-4147-A177-3AD203B41FA5}">
                      <a16:colId xmlns:a16="http://schemas.microsoft.com/office/drawing/2014/main" val="1202355722"/>
                    </a:ext>
                  </a:extLst>
                </a:gridCol>
                <a:gridCol w="408571">
                  <a:extLst>
                    <a:ext uri="{9D8B030D-6E8A-4147-A177-3AD203B41FA5}">
                      <a16:colId xmlns:a16="http://schemas.microsoft.com/office/drawing/2014/main" val="2566366962"/>
                    </a:ext>
                  </a:extLst>
                </a:gridCol>
                <a:gridCol w="408571">
                  <a:extLst>
                    <a:ext uri="{9D8B030D-6E8A-4147-A177-3AD203B41FA5}">
                      <a16:colId xmlns:a16="http://schemas.microsoft.com/office/drawing/2014/main" val="2737571802"/>
                    </a:ext>
                  </a:extLst>
                </a:gridCol>
                <a:gridCol w="408571">
                  <a:extLst>
                    <a:ext uri="{9D8B030D-6E8A-4147-A177-3AD203B41FA5}">
                      <a16:colId xmlns:a16="http://schemas.microsoft.com/office/drawing/2014/main" val="368826575"/>
                    </a:ext>
                  </a:extLst>
                </a:gridCol>
                <a:gridCol w="408571">
                  <a:extLst>
                    <a:ext uri="{9D8B030D-6E8A-4147-A177-3AD203B41FA5}">
                      <a16:colId xmlns:a16="http://schemas.microsoft.com/office/drawing/2014/main" val="2219208677"/>
                    </a:ext>
                  </a:extLst>
                </a:gridCol>
                <a:gridCol w="408571">
                  <a:extLst>
                    <a:ext uri="{9D8B030D-6E8A-4147-A177-3AD203B41FA5}">
                      <a16:colId xmlns:a16="http://schemas.microsoft.com/office/drawing/2014/main" val="124714834"/>
                    </a:ext>
                  </a:extLst>
                </a:gridCol>
                <a:gridCol w="408571">
                  <a:extLst>
                    <a:ext uri="{9D8B030D-6E8A-4147-A177-3AD203B41FA5}">
                      <a16:colId xmlns:a16="http://schemas.microsoft.com/office/drawing/2014/main" val="2827909694"/>
                    </a:ext>
                  </a:extLst>
                </a:gridCol>
                <a:gridCol w="408571">
                  <a:extLst>
                    <a:ext uri="{9D8B030D-6E8A-4147-A177-3AD203B41FA5}">
                      <a16:colId xmlns:a16="http://schemas.microsoft.com/office/drawing/2014/main" val="876196337"/>
                    </a:ext>
                  </a:extLst>
                </a:gridCol>
                <a:gridCol w="408571">
                  <a:extLst>
                    <a:ext uri="{9D8B030D-6E8A-4147-A177-3AD203B41FA5}">
                      <a16:colId xmlns:a16="http://schemas.microsoft.com/office/drawing/2014/main" val="1533737715"/>
                    </a:ext>
                  </a:extLst>
                </a:gridCol>
                <a:gridCol w="408571">
                  <a:extLst>
                    <a:ext uri="{9D8B030D-6E8A-4147-A177-3AD203B41FA5}">
                      <a16:colId xmlns:a16="http://schemas.microsoft.com/office/drawing/2014/main" val="1364301800"/>
                    </a:ext>
                  </a:extLst>
                </a:gridCol>
                <a:gridCol w="408571">
                  <a:extLst>
                    <a:ext uri="{9D8B030D-6E8A-4147-A177-3AD203B41FA5}">
                      <a16:colId xmlns:a16="http://schemas.microsoft.com/office/drawing/2014/main" val="142118491"/>
                    </a:ext>
                  </a:extLst>
                </a:gridCol>
                <a:gridCol w="408571">
                  <a:extLst>
                    <a:ext uri="{9D8B030D-6E8A-4147-A177-3AD203B41FA5}">
                      <a16:colId xmlns:a16="http://schemas.microsoft.com/office/drawing/2014/main" val="1340634446"/>
                    </a:ext>
                  </a:extLst>
                </a:gridCol>
                <a:gridCol w="408571">
                  <a:extLst>
                    <a:ext uri="{9D8B030D-6E8A-4147-A177-3AD203B41FA5}">
                      <a16:colId xmlns:a16="http://schemas.microsoft.com/office/drawing/2014/main" val="2699899104"/>
                    </a:ext>
                  </a:extLst>
                </a:gridCol>
                <a:gridCol w="408571">
                  <a:extLst>
                    <a:ext uri="{9D8B030D-6E8A-4147-A177-3AD203B41FA5}">
                      <a16:colId xmlns:a16="http://schemas.microsoft.com/office/drawing/2014/main" val="1617683779"/>
                    </a:ext>
                  </a:extLst>
                </a:gridCol>
                <a:gridCol w="408571">
                  <a:extLst>
                    <a:ext uri="{9D8B030D-6E8A-4147-A177-3AD203B41FA5}">
                      <a16:colId xmlns:a16="http://schemas.microsoft.com/office/drawing/2014/main" val="340621875"/>
                    </a:ext>
                  </a:extLst>
                </a:gridCol>
                <a:gridCol w="408571">
                  <a:extLst>
                    <a:ext uri="{9D8B030D-6E8A-4147-A177-3AD203B41FA5}">
                      <a16:colId xmlns:a16="http://schemas.microsoft.com/office/drawing/2014/main" val="1207902403"/>
                    </a:ext>
                  </a:extLst>
                </a:gridCol>
                <a:gridCol w="408571">
                  <a:extLst>
                    <a:ext uri="{9D8B030D-6E8A-4147-A177-3AD203B41FA5}">
                      <a16:colId xmlns:a16="http://schemas.microsoft.com/office/drawing/2014/main" val="2456544257"/>
                    </a:ext>
                  </a:extLst>
                </a:gridCol>
                <a:gridCol w="408571">
                  <a:extLst>
                    <a:ext uri="{9D8B030D-6E8A-4147-A177-3AD203B41FA5}">
                      <a16:colId xmlns:a16="http://schemas.microsoft.com/office/drawing/2014/main" val="1727909258"/>
                    </a:ext>
                  </a:extLst>
                </a:gridCol>
                <a:gridCol w="408571">
                  <a:extLst>
                    <a:ext uri="{9D8B030D-6E8A-4147-A177-3AD203B41FA5}">
                      <a16:colId xmlns:a16="http://schemas.microsoft.com/office/drawing/2014/main" val="3241235485"/>
                    </a:ext>
                  </a:extLst>
                </a:gridCol>
                <a:gridCol w="408571">
                  <a:extLst>
                    <a:ext uri="{9D8B030D-6E8A-4147-A177-3AD203B41FA5}">
                      <a16:colId xmlns:a16="http://schemas.microsoft.com/office/drawing/2014/main" val="3785691228"/>
                    </a:ext>
                  </a:extLst>
                </a:gridCol>
                <a:gridCol w="408571">
                  <a:extLst>
                    <a:ext uri="{9D8B030D-6E8A-4147-A177-3AD203B41FA5}">
                      <a16:colId xmlns:a16="http://schemas.microsoft.com/office/drawing/2014/main" val="2341494337"/>
                    </a:ext>
                  </a:extLst>
                </a:gridCol>
                <a:gridCol w="408571">
                  <a:extLst>
                    <a:ext uri="{9D8B030D-6E8A-4147-A177-3AD203B41FA5}">
                      <a16:colId xmlns:a16="http://schemas.microsoft.com/office/drawing/2014/main" val="4123285732"/>
                    </a:ext>
                  </a:extLst>
                </a:gridCol>
                <a:gridCol w="408571">
                  <a:extLst>
                    <a:ext uri="{9D8B030D-6E8A-4147-A177-3AD203B41FA5}">
                      <a16:colId xmlns:a16="http://schemas.microsoft.com/office/drawing/2014/main" val="2725801554"/>
                    </a:ext>
                  </a:extLst>
                </a:gridCol>
              </a:tblGrid>
              <a:tr h="370840">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extLst>
                  <a:ext uri="{0D108BD9-81ED-4DB2-BD59-A6C34878D82A}">
                    <a16:rowId xmlns:a16="http://schemas.microsoft.com/office/drawing/2014/main" val="45568941"/>
                  </a:ext>
                </a:extLst>
              </a:tr>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tc>
                  <a:txBody>
                    <a:bodyPr/>
                    <a:lstStyle/>
                    <a:p>
                      <a:r>
                        <a:rPr lang="en-US" dirty="0"/>
                        <a:t>21</a:t>
                      </a:r>
                    </a:p>
                  </a:txBody>
                  <a:tcPr/>
                </a:tc>
                <a:tc>
                  <a:txBody>
                    <a:bodyPr/>
                    <a:lstStyle/>
                    <a:p>
                      <a:r>
                        <a:rPr lang="en-US" dirty="0"/>
                        <a:t>22</a:t>
                      </a:r>
                    </a:p>
                  </a:txBody>
                  <a:tcPr/>
                </a:tc>
                <a:tc>
                  <a:txBody>
                    <a:bodyPr/>
                    <a:lstStyle/>
                    <a:p>
                      <a:r>
                        <a:rPr lang="en-US" dirty="0"/>
                        <a:t>23</a:t>
                      </a:r>
                    </a:p>
                  </a:txBody>
                  <a:tcPr/>
                </a:tc>
                <a:tc>
                  <a:txBody>
                    <a:bodyPr/>
                    <a:lstStyle/>
                    <a:p>
                      <a:r>
                        <a:rPr lang="en-US" dirty="0"/>
                        <a:t>24</a:t>
                      </a:r>
                    </a:p>
                  </a:txBody>
                  <a:tcPr/>
                </a:tc>
                <a:tc>
                  <a:txBody>
                    <a:bodyPr/>
                    <a:lstStyle/>
                    <a:p>
                      <a:r>
                        <a:rPr lang="en-US" dirty="0"/>
                        <a:t>25</a:t>
                      </a:r>
                    </a:p>
                  </a:txBody>
                  <a:tcPr/>
                </a:tc>
                <a:extLst>
                  <a:ext uri="{0D108BD9-81ED-4DB2-BD59-A6C34878D82A}">
                    <a16:rowId xmlns:a16="http://schemas.microsoft.com/office/drawing/2014/main" val="3927654528"/>
                  </a:ext>
                </a:extLst>
              </a:tr>
            </a:tbl>
          </a:graphicData>
        </a:graphic>
      </p:graphicFrame>
      <p:graphicFrame>
        <p:nvGraphicFramePr>
          <p:cNvPr id="2" name="Table 2">
            <a:extLst>
              <a:ext uri="{FF2B5EF4-FFF2-40B4-BE49-F238E27FC236}">
                <a16:creationId xmlns:a16="http://schemas.microsoft.com/office/drawing/2014/main" id="{76D36C8D-2BA1-FFD1-1C4B-427A11E2D177}"/>
              </a:ext>
            </a:extLst>
          </p:cNvPr>
          <p:cNvGraphicFramePr>
            <a:graphicFrameLocks noGrp="1"/>
          </p:cNvGraphicFramePr>
          <p:nvPr/>
        </p:nvGraphicFramePr>
        <p:xfrm>
          <a:off x="1452880" y="3389497"/>
          <a:ext cx="8453120" cy="1030104"/>
        </p:xfrm>
        <a:graphic>
          <a:graphicData uri="http://schemas.openxmlformats.org/drawingml/2006/table">
            <a:tbl>
              <a:tblPr firstRow="1" bandRow="1">
                <a:tableStyleId>{5C22544A-7EE6-4342-B048-85BDC9FD1C3A}</a:tableStyleId>
              </a:tblPr>
              <a:tblGrid>
                <a:gridCol w="4226560">
                  <a:extLst>
                    <a:ext uri="{9D8B030D-6E8A-4147-A177-3AD203B41FA5}">
                      <a16:colId xmlns:a16="http://schemas.microsoft.com/office/drawing/2014/main" val="1219195820"/>
                    </a:ext>
                  </a:extLst>
                </a:gridCol>
                <a:gridCol w="4226560">
                  <a:extLst>
                    <a:ext uri="{9D8B030D-6E8A-4147-A177-3AD203B41FA5}">
                      <a16:colId xmlns:a16="http://schemas.microsoft.com/office/drawing/2014/main" val="2198748176"/>
                    </a:ext>
                  </a:extLst>
                </a:gridCol>
              </a:tblGrid>
              <a:tr h="515052">
                <a:tc>
                  <a:txBody>
                    <a:bodyPr/>
                    <a:lstStyle/>
                    <a:p>
                      <a:pPr algn="ctr"/>
                      <a:r>
                        <a:rPr lang="en-US" sz="2600" dirty="0"/>
                        <a:t>Plaintext</a:t>
                      </a:r>
                    </a:p>
                  </a:txBody>
                  <a:tcPr/>
                </a:tc>
                <a:tc>
                  <a:txBody>
                    <a:bodyPr/>
                    <a:lstStyle/>
                    <a:p>
                      <a:pPr algn="ctr"/>
                      <a:r>
                        <a:rPr lang="en-US" sz="2600" dirty="0"/>
                        <a:t>Ciphertext </a:t>
                      </a:r>
                    </a:p>
                  </a:txBody>
                  <a:tcPr/>
                </a:tc>
                <a:extLst>
                  <a:ext uri="{0D108BD9-81ED-4DB2-BD59-A6C34878D82A}">
                    <a16:rowId xmlns:a16="http://schemas.microsoft.com/office/drawing/2014/main" val="2542139006"/>
                  </a:ext>
                </a:extLst>
              </a:tr>
              <a:tr h="515052">
                <a:tc>
                  <a:txBody>
                    <a:bodyPr/>
                    <a:lstStyle/>
                    <a:p>
                      <a:pPr algn="ctr"/>
                      <a:r>
                        <a:rPr lang="en-US" sz="2600" dirty="0"/>
                        <a:t>computer science</a:t>
                      </a:r>
                    </a:p>
                  </a:txBody>
                  <a:tcPr/>
                </a:tc>
                <a:tc>
                  <a:txBody>
                    <a:bodyPr/>
                    <a:lstStyle/>
                    <a:p>
                      <a:pPr algn="ctr"/>
                      <a:r>
                        <a:rPr lang="en-US" sz="2600" dirty="0"/>
                        <a:t>HTRUZYJW XHNJSHJ</a:t>
                      </a:r>
                    </a:p>
                  </a:txBody>
                  <a:tcPr/>
                </a:tc>
                <a:extLst>
                  <a:ext uri="{0D108BD9-81ED-4DB2-BD59-A6C34878D82A}">
                    <a16:rowId xmlns:a16="http://schemas.microsoft.com/office/drawing/2014/main" val="3248000670"/>
                  </a:ext>
                </a:extLst>
              </a:tr>
            </a:tbl>
          </a:graphicData>
        </a:graphic>
      </p:graphicFrame>
      <p:sp>
        <p:nvSpPr>
          <p:cNvPr id="3" name="Content Placeholder 2">
            <a:extLst>
              <a:ext uri="{FF2B5EF4-FFF2-40B4-BE49-F238E27FC236}">
                <a16:creationId xmlns:a16="http://schemas.microsoft.com/office/drawing/2014/main" id="{91F22255-5AB1-FA03-CB3E-3DCCB3FEE317}"/>
              </a:ext>
            </a:extLst>
          </p:cNvPr>
          <p:cNvSpPr txBox="1">
            <a:spLocks/>
          </p:cNvSpPr>
          <p:nvPr/>
        </p:nvSpPr>
        <p:spPr>
          <a:xfrm>
            <a:off x="807151" y="2578100"/>
            <a:ext cx="11145078" cy="4432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600" dirty="0"/>
          </a:p>
        </p:txBody>
      </p:sp>
      <p:sp>
        <p:nvSpPr>
          <p:cNvPr id="5" name="Content Placeholder 2">
            <a:extLst>
              <a:ext uri="{FF2B5EF4-FFF2-40B4-BE49-F238E27FC236}">
                <a16:creationId xmlns:a16="http://schemas.microsoft.com/office/drawing/2014/main" id="{C0338C9D-765E-7313-75B1-0E226E6D2C4D}"/>
              </a:ext>
            </a:extLst>
          </p:cNvPr>
          <p:cNvSpPr txBox="1">
            <a:spLocks/>
          </p:cNvSpPr>
          <p:nvPr/>
        </p:nvSpPr>
        <p:spPr>
          <a:xfrm>
            <a:off x="654751" y="2839720"/>
            <a:ext cx="11145078" cy="3826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Key = +5</a:t>
            </a:r>
          </a:p>
          <a:p>
            <a:endParaRPr lang="en-US" sz="2600" dirty="0"/>
          </a:p>
          <a:p>
            <a:endParaRPr lang="en-US" sz="4000" dirty="0"/>
          </a:p>
          <a:p>
            <a:r>
              <a:rPr lang="en-US" sz="2600" dirty="0"/>
              <a:t>Key = -4</a:t>
            </a:r>
          </a:p>
        </p:txBody>
      </p:sp>
      <p:graphicFrame>
        <p:nvGraphicFramePr>
          <p:cNvPr id="8" name="Table 2">
            <a:extLst>
              <a:ext uri="{FF2B5EF4-FFF2-40B4-BE49-F238E27FC236}">
                <a16:creationId xmlns:a16="http://schemas.microsoft.com/office/drawing/2014/main" id="{64CDB506-BDD4-61DA-E8B9-6252D0FE1A99}"/>
              </a:ext>
            </a:extLst>
          </p:cNvPr>
          <p:cNvGraphicFramePr>
            <a:graphicFrameLocks noGrp="1"/>
          </p:cNvGraphicFramePr>
          <p:nvPr>
            <p:extLst>
              <p:ext uri="{D42A27DB-BD31-4B8C-83A1-F6EECF244321}">
                <p14:modId xmlns:p14="http://schemas.microsoft.com/office/powerpoint/2010/main" val="941765935"/>
              </p:ext>
            </p:extLst>
          </p:nvPr>
        </p:nvGraphicFramePr>
        <p:xfrm>
          <a:off x="1452880" y="5418109"/>
          <a:ext cx="8453120" cy="1030104"/>
        </p:xfrm>
        <a:graphic>
          <a:graphicData uri="http://schemas.openxmlformats.org/drawingml/2006/table">
            <a:tbl>
              <a:tblPr firstRow="1" bandRow="1">
                <a:tableStyleId>{5C22544A-7EE6-4342-B048-85BDC9FD1C3A}</a:tableStyleId>
              </a:tblPr>
              <a:tblGrid>
                <a:gridCol w="4226560">
                  <a:extLst>
                    <a:ext uri="{9D8B030D-6E8A-4147-A177-3AD203B41FA5}">
                      <a16:colId xmlns:a16="http://schemas.microsoft.com/office/drawing/2014/main" val="1219195820"/>
                    </a:ext>
                  </a:extLst>
                </a:gridCol>
                <a:gridCol w="4226560">
                  <a:extLst>
                    <a:ext uri="{9D8B030D-6E8A-4147-A177-3AD203B41FA5}">
                      <a16:colId xmlns:a16="http://schemas.microsoft.com/office/drawing/2014/main" val="2198748176"/>
                    </a:ext>
                  </a:extLst>
                </a:gridCol>
              </a:tblGrid>
              <a:tr h="515052">
                <a:tc>
                  <a:txBody>
                    <a:bodyPr/>
                    <a:lstStyle/>
                    <a:p>
                      <a:pPr algn="ctr"/>
                      <a:r>
                        <a:rPr lang="en-US" sz="2600" dirty="0"/>
                        <a:t>Ciphertext</a:t>
                      </a:r>
                    </a:p>
                  </a:txBody>
                  <a:tcPr/>
                </a:tc>
                <a:tc>
                  <a:txBody>
                    <a:bodyPr/>
                    <a:lstStyle/>
                    <a:p>
                      <a:pPr algn="ctr"/>
                      <a:r>
                        <a:rPr lang="en-US" sz="2600" dirty="0"/>
                        <a:t>Plaintext </a:t>
                      </a:r>
                    </a:p>
                  </a:txBody>
                  <a:tcPr/>
                </a:tc>
                <a:extLst>
                  <a:ext uri="{0D108BD9-81ED-4DB2-BD59-A6C34878D82A}">
                    <a16:rowId xmlns:a16="http://schemas.microsoft.com/office/drawing/2014/main" val="2542139006"/>
                  </a:ext>
                </a:extLst>
              </a:tr>
              <a:tr h="515052">
                <a:tc>
                  <a:txBody>
                    <a:bodyPr/>
                    <a:lstStyle/>
                    <a:p>
                      <a:pPr algn="ctr"/>
                      <a:r>
                        <a:rPr lang="en-US" sz="2600" dirty="0"/>
                        <a:t>YWAOWN YELDAN</a:t>
                      </a:r>
                    </a:p>
                  </a:txBody>
                  <a:tcPr/>
                </a:tc>
                <a:tc>
                  <a:txBody>
                    <a:bodyPr/>
                    <a:lstStyle/>
                    <a:p>
                      <a:pPr algn="ctr"/>
                      <a:r>
                        <a:rPr lang="en-US" sz="2600" dirty="0"/>
                        <a:t>caesar cipher</a:t>
                      </a:r>
                    </a:p>
                  </a:txBody>
                  <a:tcPr/>
                </a:tc>
                <a:extLst>
                  <a:ext uri="{0D108BD9-81ED-4DB2-BD59-A6C34878D82A}">
                    <a16:rowId xmlns:a16="http://schemas.microsoft.com/office/drawing/2014/main" val="3248000670"/>
                  </a:ext>
                </a:extLst>
              </a:tr>
            </a:tbl>
          </a:graphicData>
        </a:graphic>
      </p:graphicFrame>
    </p:spTree>
    <p:extLst>
      <p:ext uri="{BB962C8B-B14F-4D97-AF65-F5344CB8AC3E}">
        <p14:creationId xmlns:p14="http://schemas.microsoft.com/office/powerpoint/2010/main" val="41746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Cryptanalysis of Caesar Cipher</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2032000"/>
            <a:ext cx="11145078" cy="4826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English alphabet set, there are only 26 possible ciphers.</a:t>
            </a:r>
          </a:p>
          <a:p>
            <a:r>
              <a:rPr lang="en-US" dirty="0"/>
              <a:t>Within any ciphertext, letter ‘A’ maps to either ‘A’, ‘B’, ‘C’, …, ‘Z’</a:t>
            </a:r>
          </a:p>
          <a:p>
            <a:r>
              <a:rPr lang="en-US" dirty="0"/>
              <a:t>Cryptanalysis would simply try each letter in turn to try to find plaintext.</a:t>
            </a:r>
          </a:p>
          <a:p>
            <a:r>
              <a:rPr lang="en-US" dirty="0"/>
              <a:t>Therefore, a Brute Force Search will break Caesar Cipher within a short time.</a:t>
            </a:r>
          </a:p>
          <a:p>
            <a:r>
              <a:rPr lang="en-US" dirty="0"/>
              <a:t>Codebreaking must know that the ciphertext was coded using Caesar cipher.</a:t>
            </a:r>
          </a:p>
        </p:txBody>
      </p:sp>
    </p:spTree>
    <p:extLst>
      <p:ext uri="{BB962C8B-B14F-4D97-AF65-F5344CB8AC3E}">
        <p14:creationId xmlns:p14="http://schemas.microsoft.com/office/powerpoint/2010/main" val="257844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4124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Cryptography is the study and practice of techniques for secure communication in the presence of third parties called adversaries.</a:t>
            </a:r>
          </a:p>
          <a:p>
            <a:r>
              <a:rPr lang="en-US" dirty="0"/>
              <a:t>It deals with developing and analyzing protocols that prevents malicious third parties from retrieving information being shared between two entities thereby following the various aspects of information security.</a:t>
            </a:r>
          </a:p>
          <a:p>
            <a:r>
              <a:rPr lang="en-US" dirty="0"/>
              <a:t>In Cryptography, an Adversary is a malicious entity, which aims to retrieve precious information or data thereby undermining the principles of information security.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076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Core Principles of 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485793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Confidentiality, Data Integrity, Authentication and Non-repudiation are core principles of modern-day cryptography.</a:t>
            </a:r>
          </a:p>
          <a:p>
            <a:pPr marL="0" indent="0">
              <a:buNone/>
            </a:pPr>
            <a:r>
              <a:rPr lang="en-US" sz="3300" b="1" dirty="0"/>
              <a:t>Data Confidentiality</a:t>
            </a:r>
          </a:p>
          <a:p>
            <a:r>
              <a:rPr lang="en-US" dirty="0"/>
              <a:t>Principle and practice of ensuring that sensitive or confidential data is protected from unauthorized access, disclosure, or exposure.</a:t>
            </a:r>
          </a:p>
          <a:p>
            <a:r>
              <a:rPr lang="en-US" dirty="0"/>
              <a:t>It involves implementing measures and controls to restrict access to confidential information, ensuring that only authorized individuals or entities can access and view it.</a:t>
            </a:r>
          </a:p>
          <a:p>
            <a:pPr marL="0" indent="0">
              <a:buNone/>
            </a:pPr>
            <a:r>
              <a:rPr lang="en-US" sz="3300" b="1" dirty="0"/>
              <a:t>Data Integrity</a:t>
            </a:r>
          </a:p>
          <a:p>
            <a:r>
              <a:rPr lang="en-US" dirty="0"/>
              <a:t>Data integrity in information security refers to the assurance that data remains accurate, consistent, and trustworthy over time.</a:t>
            </a:r>
          </a:p>
          <a:p>
            <a:r>
              <a:rPr lang="en-US" dirty="0"/>
              <a:t>It ensures that data is protected from unauthorized modifications, corruption, or tampering, and that it retains its intended meaning and reliability.</a:t>
            </a:r>
          </a:p>
          <a:p>
            <a:endParaRPr lang="en-US" dirty="0"/>
          </a:p>
          <a:p>
            <a:endParaRPr lang="en-US" dirty="0"/>
          </a:p>
          <a:p>
            <a:endParaRPr lang="en-US" dirty="0"/>
          </a:p>
        </p:txBody>
      </p:sp>
    </p:spTree>
    <p:extLst>
      <p:ext uri="{BB962C8B-B14F-4D97-AF65-F5344CB8AC3E}">
        <p14:creationId xmlns:p14="http://schemas.microsoft.com/office/powerpoint/2010/main" val="142827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Core Principles of 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485793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b="1" dirty="0"/>
              <a:t>Authentication</a:t>
            </a:r>
          </a:p>
          <a:p>
            <a:r>
              <a:rPr lang="en-US" dirty="0"/>
              <a:t>Authentication in information security is the process of verifying the identity of an individual or entity.</a:t>
            </a:r>
          </a:p>
          <a:p>
            <a:r>
              <a:rPr lang="en-US" dirty="0"/>
              <a:t>It ensures that the claimed identity is valid and trustworthy.</a:t>
            </a:r>
          </a:p>
          <a:p>
            <a:pPr marL="0" indent="0">
              <a:buNone/>
            </a:pPr>
            <a:r>
              <a:rPr lang="en-US" sz="3300" b="1" dirty="0"/>
              <a:t>Non-repudiation</a:t>
            </a:r>
          </a:p>
          <a:p>
            <a:r>
              <a:rPr lang="en-US" dirty="0"/>
              <a:t>Non-repudiation refers to the assurance that a sender of a message cannot deny sending it and a receiver cannot deny receiving it.</a:t>
            </a:r>
          </a:p>
          <a:p>
            <a:r>
              <a:rPr lang="en-US" dirty="0"/>
              <a:t>It provides proof of the integrity and origin of a communication, making it legally binding and irrefutable.</a:t>
            </a:r>
          </a:p>
          <a:p>
            <a:r>
              <a:rPr lang="en-US" dirty="0"/>
              <a:t>Non-repudiation is achieved through techniques such as digital signatures and audit trails, which ensure that actions or transactions can be traced back to the responsible parties, preventing them from denying their involvement in the communication or transaction.</a:t>
            </a:r>
          </a:p>
          <a:p>
            <a:endParaRPr lang="en-US" dirty="0"/>
          </a:p>
          <a:p>
            <a:endParaRPr lang="en-US" dirty="0"/>
          </a:p>
          <a:p>
            <a:endParaRPr lang="en-US" dirty="0"/>
          </a:p>
        </p:txBody>
      </p:sp>
    </p:spTree>
    <p:extLst>
      <p:ext uri="{BB962C8B-B14F-4D97-AF65-F5344CB8AC3E}">
        <p14:creationId xmlns:p14="http://schemas.microsoft.com/office/powerpoint/2010/main" val="774905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Types of 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There are several types of cryptography, each with its own applications and security properties:</a:t>
            </a:r>
          </a:p>
          <a:p>
            <a:pPr lvl="1"/>
            <a:r>
              <a:rPr lang="en-US" b="1" dirty="0"/>
              <a:t>Symmetric-key cryptography:</a:t>
            </a:r>
            <a:r>
              <a:rPr lang="en-US" dirty="0"/>
              <a:t> Uses a single shared key for both encryption and decryption.</a:t>
            </a:r>
          </a:p>
          <a:p>
            <a:pPr lvl="1"/>
            <a:r>
              <a:rPr lang="en-US" b="1" dirty="0"/>
              <a:t>Asymmetric-key cryptography (Public-key cryptography):</a:t>
            </a:r>
            <a:r>
              <a:rPr lang="en-US" dirty="0"/>
              <a:t> Uses a pair of keys, a public key for encryption and a private key for decryption.</a:t>
            </a:r>
          </a:p>
          <a:p>
            <a:pPr lvl="1"/>
            <a:r>
              <a:rPr lang="en-US" b="1" dirty="0"/>
              <a:t>Hash functions:</a:t>
            </a:r>
            <a:r>
              <a:rPr lang="en-US" dirty="0"/>
              <a:t> Transform data into a fixed-length hash value, used for data integrity verification and password storage.</a:t>
            </a:r>
          </a:p>
          <a:p>
            <a:pPr lvl="1"/>
            <a:r>
              <a:rPr lang="en-US" b="1" dirty="0"/>
              <a:t>Digital signatures:</a:t>
            </a:r>
            <a:r>
              <a:rPr lang="en-US" dirty="0"/>
              <a:t> Use asymmetric-key cryptography to verify the authenticity and integrity of digital documents or messages.</a:t>
            </a:r>
          </a:p>
          <a:p>
            <a:pPr lvl="1"/>
            <a:r>
              <a:rPr lang="en-US" b="1" dirty="0"/>
              <a:t>Key exchange algorithms:</a:t>
            </a:r>
            <a:r>
              <a:rPr lang="en-US" dirty="0"/>
              <a:t> Securely exchange encryption keys between parties to establish secure communication channels.</a:t>
            </a:r>
          </a:p>
          <a:p>
            <a:pPr lvl="1"/>
            <a:r>
              <a:rPr lang="en-US" b="1" dirty="0"/>
              <a:t>Homomorphic encryption:</a:t>
            </a:r>
            <a:r>
              <a:rPr lang="en-US" dirty="0"/>
              <a:t> Allows computations to be performed on encrypted data without decrypting it.</a:t>
            </a:r>
          </a:p>
          <a:p>
            <a:pPr lvl="1"/>
            <a:r>
              <a:rPr lang="en-US" b="1" dirty="0"/>
              <a:t>Quantum cryptography:</a:t>
            </a:r>
            <a:r>
              <a:rPr lang="en-US" dirty="0"/>
              <a:t> Uses principles of quantum mechanics to provide secure communication and key distribution.</a:t>
            </a:r>
          </a:p>
          <a:p>
            <a:endParaRPr lang="en-US" dirty="0"/>
          </a:p>
          <a:p>
            <a:endParaRPr lang="en-US" dirty="0"/>
          </a:p>
          <a:p>
            <a:endParaRPr lang="en-US" dirty="0"/>
          </a:p>
        </p:txBody>
      </p:sp>
    </p:spTree>
    <p:extLst>
      <p:ext uri="{BB962C8B-B14F-4D97-AF65-F5344CB8AC3E}">
        <p14:creationId xmlns:p14="http://schemas.microsoft.com/office/powerpoint/2010/main" val="53238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Related Terminologies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34431" y="1666240"/>
            <a:ext cx="11145078" cy="48579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b="1" dirty="0"/>
              <a:t>Cryptanalysis (Codebreaking)</a:t>
            </a:r>
          </a:p>
          <a:p>
            <a:r>
              <a:rPr lang="en-US" dirty="0"/>
              <a:t>The process of studying and analyzing cryptographic systems to uncover their vulnerabilities and decrypt encrypted messages without knowing the secret key.</a:t>
            </a:r>
          </a:p>
          <a:p>
            <a:r>
              <a:rPr lang="en-US" dirty="0"/>
              <a:t>It involves analyzing patterns, algorithms, and weaknesses in order to break the encryption and gain unauthorized access to the protected information.</a:t>
            </a:r>
          </a:p>
          <a:p>
            <a:pPr marL="0" indent="0">
              <a:buNone/>
            </a:pPr>
            <a:r>
              <a:rPr lang="en-US" sz="3300" b="1" dirty="0"/>
              <a:t>Cryptology</a:t>
            </a:r>
          </a:p>
          <a:p>
            <a:r>
              <a:rPr lang="en-US" dirty="0"/>
              <a:t>The study and practice of secure communication and data protection.</a:t>
            </a:r>
          </a:p>
          <a:p>
            <a:r>
              <a:rPr lang="en-US" dirty="0"/>
              <a:t>It encompasses both cryptography, which focuses on encryption and decryption techniques, and cryptanalysis, which involves analyzing and breaking encrypted messages.</a:t>
            </a:r>
          </a:p>
          <a:p>
            <a:endParaRPr lang="en-US" dirty="0"/>
          </a:p>
          <a:p>
            <a:endParaRPr lang="en-US" dirty="0"/>
          </a:p>
        </p:txBody>
      </p:sp>
    </p:spTree>
    <p:extLst>
      <p:ext uri="{BB962C8B-B14F-4D97-AF65-F5344CB8AC3E}">
        <p14:creationId xmlns:p14="http://schemas.microsoft.com/office/powerpoint/2010/main" val="30291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Symmetric 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23469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Symmetric encryption is a cryptographic technique where the same secret key is used for both the encryption and decryption processes.</a:t>
            </a:r>
          </a:p>
          <a:p>
            <a:r>
              <a:rPr lang="en-US" dirty="0"/>
              <a:t>Also known as </a:t>
            </a:r>
            <a:r>
              <a:rPr lang="en-US" b="1" dirty="0"/>
              <a:t>Conventional</a:t>
            </a:r>
            <a:r>
              <a:rPr lang="en-US" dirty="0"/>
              <a:t>, </a:t>
            </a:r>
            <a:r>
              <a:rPr lang="en-US" b="1" dirty="0"/>
              <a:t>Private-key</a:t>
            </a:r>
            <a:r>
              <a:rPr lang="en-US" dirty="0"/>
              <a:t>, or </a:t>
            </a:r>
            <a:r>
              <a:rPr lang="en-US" b="1" dirty="0"/>
              <a:t>Single-key cryptography</a:t>
            </a:r>
            <a:r>
              <a:rPr lang="en-US" dirty="0"/>
              <a:t>.</a:t>
            </a:r>
          </a:p>
          <a:p>
            <a:r>
              <a:rPr lang="en-US" dirty="0"/>
              <a:t>The sender uses this key to transform plaintext into ciphertext, and the recipient uses the same key to reverse the process and recover the original plaintext.</a:t>
            </a:r>
          </a:p>
          <a:p>
            <a:endParaRPr lang="en-US" dirty="0"/>
          </a:p>
          <a:p>
            <a:endParaRPr lang="en-US" dirty="0"/>
          </a:p>
          <a:p>
            <a:endParaRPr lang="en-US" dirty="0"/>
          </a:p>
        </p:txBody>
      </p:sp>
      <p:pic>
        <p:nvPicPr>
          <p:cNvPr id="2" name="Picture 1">
            <a:extLst>
              <a:ext uri="{FF2B5EF4-FFF2-40B4-BE49-F238E27FC236}">
                <a16:creationId xmlns:a16="http://schemas.microsoft.com/office/drawing/2014/main" id="{01E5B532-799C-DA34-2827-73991C6652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5899" y="4007485"/>
            <a:ext cx="7620201" cy="2658929"/>
          </a:xfrm>
          <a:prstGeom prst="rect">
            <a:avLst/>
          </a:prstGeom>
          <a:noFill/>
          <a:ln>
            <a:solidFill>
              <a:schemeClr val="accent1"/>
            </a:solidFill>
          </a:ln>
        </p:spPr>
      </p:pic>
    </p:spTree>
    <p:extLst>
      <p:ext uri="{BB962C8B-B14F-4D97-AF65-F5344CB8AC3E}">
        <p14:creationId xmlns:p14="http://schemas.microsoft.com/office/powerpoint/2010/main" val="1114490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4000" b="1" dirty="0">
                <a:solidFill>
                  <a:schemeClr val="bg1"/>
                </a:solidFill>
              </a:rPr>
              <a:t>Symmetric Cryptography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symmetric encryption scheme has five ingredients:</a:t>
            </a:r>
          </a:p>
          <a:p>
            <a:pPr marL="971550" lvl="1" indent="-514350">
              <a:buFont typeface="+mj-lt"/>
              <a:buAutoNum type="arabicPeriod"/>
            </a:pPr>
            <a:r>
              <a:rPr lang="en-US" b="1" dirty="0"/>
              <a:t>Plaintext</a:t>
            </a:r>
            <a:r>
              <a:rPr lang="en-US" dirty="0"/>
              <a:t>: This is the original intelligible message or data that is fed into the algorithm as input.</a:t>
            </a:r>
          </a:p>
          <a:p>
            <a:pPr marL="971550" lvl="1" indent="-514350">
              <a:buFont typeface="+mj-lt"/>
              <a:buAutoNum type="arabicPeriod"/>
            </a:pPr>
            <a:r>
              <a:rPr lang="en-US" b="1" dirty="0"/>
              <a:t>Encryption algorithm (Cipher):</a:t>
            </a:r>
            <a:r>
              <a:rPr lang="en-US" dirty="0"/>
              <a:t> The encryption algorithm performs various substitutions and transformations on the plaintext.</a:t>
            </a:r>
          </a:p>
          <a:p>
            <a:pPr marL="971550" lvl="1" indent="-514350">
              <a:buFont typeface="+mj-lt"/>
              <a:buAutoNum type="arabicPeriod"/>
            </a:pPr>
            <a:r>
              <a:rPr lang="en-US" b="1" dirty="0"/>
              <a:t>Secret key:</a:t>
            </a:r>
            <a:r>
              <a:rPr lang="en-US" dirty="0"/>
              <a:t> The secret key is also input to the encryption algorithm. The key is a value independent of the plaintext and of the algorithm. The algorithm will produce a different output depending on the specific key being used at the time. The exact substitutions and transformations performed by the algorithm depend on the key.</a:t>
            </a:r>
          </a:p>
          <a:p>
            <a:pPr marL="971550" lvl="1" indent="-514350">
              <a:buFont typeface="+mj-lt"/>
              <a:buAutoNum type="arabicPeriod"/>
            </a:pPr>
            <a:r>
              <a:rPr lang="en-US" b="1" dirty="0"/>
              <a:t>Ciphertext:</a:t>
            </a:r>
            <a:r>
              <a:rPr lang="en-US" dirty="0"/>
              <a:t> This is the scrambled message produced as output. It depends on the plaintext and the secret key. For a given message, two different keys will produce two different ciphertexts. The ciphertext is an apparently random stream of data and, as it stands, is unintelligible.</a:t>
            </a:r>
          </a:p>
          <a:p>
            <a:pPr marL="971550" lvl="1" indent="-514350">
              <a:buFont typeface="+mj-lt"/>
              <a:buAutoNum type="arabicPeriod"/>
            </a:pPr>
            <a:r>
              <a:rPr lang="en-US" b="1" dirty="0"/>
              <a:t>Decryption algorithm:</a:t>
            </a:r>
            <a:r>
              <a:rPr lang="en-US" dirty="0"/>
              <a:t> This is essentially the encryption algorithm run in reverse. It takes the ciphertext and the secret key and produces the original plaintext.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5625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081250" y="191586"/>
            <a:ext cx="10292080" cy="706437"/>
          </a:xfrm>
        </p:spPr>
        <p:txBody>
          <a:bodyPr>
            <a:noAutofit/>
          </a:bodyPr>
          <a:lstStyle/>
          <a:p>
            <a:r>
              <a:rPr lang="en-US" sz="3200" b="1" dirty="0">
                <a:solidFill>
                  <a:schemeClr val="bg1"/>
                </a:solidFill>
              </a:rPr>
              <a:t>Related Terminologies, Requirements, and Assumptions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66240"/>
            <a:ext cx="11145078" cy="519176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Related Terminologies</a:t>
            </a:r>
          </a:p>
          <a:p>
            <a:r>
              <a:rPr lang="en-US" sz="2600" b="1" dirty="0"/>
              <a:t>Encrypt (Encipher):</a:t>
            </a:r>
            <a:r>
              <a:rPr lang="en-US" sz="2600" dirty="0"/>
              <a:t> The action of converting plaintext to ciphertext.</a:t>
            </a:r>
          </a:p>
          <a:p>
            <a:r>
              <a:rPr lang="en-US" sz="2600" b="1" dirty="0"/>
              <a:t>Decrypt (Decipher):</a:t>
            </a:r>
            <a:r>
              <a:rPr lang="en-US" sz="2600" dirty="0"/>
              <a:t> The action of recovering plaintext from ciphertext.</a:t>
            </a:r>
          </a:p>
          <a:p>
            <a:pPr marL="0" indent="0">
              <a:buNone/>
            </a:pPr>
            <a:endParaRPr lang="en-US" sz="100" dirty="0"/>
          </a:p>
          <a:p>
            <a:pPr marL="0" indent="0">
              <a:buNone/>
            </a:pPr>
            <a:r>
              <a:rPr lang="en-US" b="1" dirty="0"/>
              <a:t>Two Requirements</a:t>
            </a:r>
          </a:p>
          <a:p>
            <a:r>
              <a:rPr lang="en-US" sz="2600" dirty="0"/>
              <a:t>The following two requirements must be fulfilled for a symmetric encryption scheme to work:</a:t>
            </a:r>
          </a:p>
          <a:p>
            <a:pPr marL="971550" lvl="1" indent="-514350">
              <a:buFont typeface="+mj-lt"/>
              <a:buAutoNum type="arabicPeriod"/>
            </a:pPr>
            <a:r>
              <a:rPr lang="en-US" sz="2600" dirty="0"/>
              <a:t>A strong encryption algorithm that is complex enough, and</a:t>
            </a:r>
          </a:p>
          <a:p>
            <a:pPr marL="971550" lvl="1" indent="-514350">
              <a:buFont typeface="+mj-lt"/>
              <a:buAutoNum type="arabicPeriod"/>
            </a:pPr>
            <a:r>
              <a:rPr lang="en-US" sz="2600" dirty="0"/>
              <a:t>A secret key known only to sender and receiver (also, sometimes known to trusted third parties).</a:t>
            </a:r>
          </a:p>
          <a:p>
            <a:pPr marL="0" indent="0">
              <a:buNone/>
            </a:pPr>
            <a:r>
              <a:rPr lang="en-US" b="1" dirty="0"/>
              <a:t>Assumption</a:t>
            </a:r>
          </a:p>
          <a:p>
            <a:r>
              <a:rPr lang="en-US" sz="2600" dirty="0"/>
              <a:t>It is assumed that the encryption and decryption algorithm is known to the public (including adversaries and attackers).</a:t>
            </a:r>
          </a:p>
          <a:p>
            <a:endParaRPr lang="en-US" dirty="0"/>
          </a:p>
          <a:p>
            <a:endParaRPr lang="en-US" dirty="0"/>
          </a:p>
          <a:p>
            <a:endParaRPr lang="en-US" dirty="0"/>
          </a:p>
        </p:txBody>
      </p:sp>
    </p:spTree>
    <p:extLst>
      <p:ext uri="{BB962C8B-B14F-4D97-AF65-F5344CB8AC3E}">
        <p14:creationId xmlns:p14="http://schemas.microsoft.com/office/powerpoint/2010/main" val="393350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12041</TotalTime>
  <Words>1622</Words>
  <Application>Microsoft Office PowerPoint</Application>
  <PresentationFormat>Widescreen</PresentationFormat>
  <Paragraphs>356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Garamond</vt:lpstr>
      <vt:lpstr>Office Theme</vt:lpstr>
      <vt:lpstr>Symmetric Encryption Part 1</vt:lpstr>
      <vt:lpstr>Cryptography</vt:lpstr>
      <vt:lpstr>Core Principles of Cryptography</vt:lpstr>
      <vt:lpstr>Core Principles of Cryptography</vt:lpstr>
      <vt:lpstr>Types of Cryptography</vt:lpstr>
      <vt:lpstr>Related Terminologies</vt:lpstr>
      <vt:lpstr>Symmetric Cryptography</vt:lpstr>
      <vt:lpstr>Symmetric Cryptography</vt:lpstr>
      <vt:lpstr>Related Terminologies, Requirements, and Assumptions</vt:lpstr>
      <vt:lpstr>Mathematical Representation </vt:lpstr>
      <vt:lpstr>Video Demonstration</vt:lpstr>
      <vt:lpstr>Classical Substitution Cipher</vt:lpstr>
      <vt:lpstr>Caesar Cipher</vt:lpstr>
      <vt:lpstr>Caesar Cipher</vt:lpstr>
      <vt:lpstr>Mathematical Representation of Caesar Cipher</vt:lpstr>
      <vt:lpstr>Exercise on Caesar Cipher</vt:lpstr>
      <vt:lpstr>Exercise on Caesar Cipher</vt:lpstr>
      <vt:lpstr>Cryptanalysis of Caesar Cipher</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856</cp:revision>
  <dcterms:created xsi:type="dcterms:W3CDTF">2023-02-09T14:28:53Z</dcterms:created>
  <dcterms:modified xsi:type="dcterms:W3CDTF">2023-07-03T20:04:32Z</dcterms:modified>
</cp:coreProperties>
</file>