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2" r:id="rId2"/>
    <p:sldId id="283" r:id="rId3"/>
    <p:sldId id="305" r:id="rId4"/>
    <p:sldId id="284" r:id="rId5"/>
    <p:sldId id="285" r:id="rId6"/>
    <p:sldId id="286" r:id="rId7"/>
    <p:sldId id="287" r:id="rId8"/>
    <p:sldId id="289" r:id="rId9"/>
    <p:sldId id="288"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6" r:id="rId26"/>
    <p:sldId id="307" r:id="rId27"/>
    <p:sldId id="308" r:id="rId28"/>
    <p:sldId id="30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A54E-7FBF-484C-A6C4-F49DDEB3D82F}"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3559-EDE7-4C02-BA95-DAA1E537C5EE}" type="slidenum">
              <a:rPr lang="en-US" smtClean="0"/>
              <a:t>‹#›</a:t>
            </a:fld>
            <a:endParaRPr lang="en-US"/>
          </a:p>
        </p:txBody>
      </p:sp>
    </p:spTree>
    <p:extLst>
      <p:ext uri="{BB962C8B-B14F-4D97-AF65-F5344CB8AC3E}">
        <p14:creationId xmlns:p14="http://schemas.microsoft.com/office/powerpoint/2010/main" val="123722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AB8B-5C76-C722-00D1-DAC7530428F3}"/>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2F06F68D-C497-AEB7-900B-72F9DF70F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EBD540-8471-3CC1-489E-8B29ACFBF8F5}"/>
              </a:ext>
            </a:extLst>
          </p:cNvPr>
          <p:cNvSpPr>
            <a:spLocks noGrp="1"/>
          </p:cNvSpPr>
          <p:nvPr>
            <p:ph type="dt" sz="half" idx="10"/>
          </p:nvPr>
        </p:nvSpPr>
        <p:spPr/>
        <p:txBody>
          <a:bodyPr/>
          <a:lstStyle/>
          <a:p>
            <a:fld id="{86D98317-623C-4883-B4AD-1E295C46C634}" type="datetime1">
              <a:rPr lang="en-US" smtClean="0"/>
              <a:t>12/14/2023</a:t>
            </a:fld>
            <a:endParaRPr lang="en-US"/>
          </a:p>
        </p:txBody>
      </p:sp>
      <p:sp>
        <p:nvSpPr>
          <p:cNvPr id="5" name="Footer Placeholder 4">
            <a:extLst>
              <a:ext uri="{FF2B5EF4-FFF2-40B4-BE49-F238E27FC236}">
                <a16:creationId xmlns:a16="http://schemas.microsoft.com/office/drawing/2014/main" id="{BF1B27AA-417E-A12A-CDA3-F5C9BB1AD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A8113-F6A5-484E-5494-0615EF5A21E2}"/>
              </a:ext>
            </a:extLst>
          </p:cNvPr>
          <p:cNvSpPr>
            <a:spLocks noGrp="1"/>
          </p:cNvSpPr>
          <p:nvPr>
            <p:ph type="sldNum" sz="quarter" idx="12"/>
          </p:nvPr>
        </p:nvSpPr>
        <p:spPr/>
        <p:txBody>
          <a:bodyPr/>
          <a:lstStyle/>
          <a:p>
            <a:fld id="{CC7C6C01-0E18-4E34-9A22-FD2CDEAB0997}" type="slidenum">
              <a:rPr lang="en-US" smtClean="0"/>
              <a:t>‹#›</a:t>
            </a:fld>
            <a:endParaRPr lang="en-US"/>
          </a:p>
        </p:txBody>
      </p:sp>
      <p:pic>
        <p:nvPicPr>
          <p:cNvPr id="7" name="Picture 6">
            <a:extLst>
              <a:ext uri="{FF2B5EF4-FFF2-40B4-BE49-F238E27FC236}">
                <a16:creationId xmlns:a16="http://schemas.microsoft.com/office/drawing/2014/main" id="{81661C5B-4D81-4C8F-C891-2CF25F2BEA62}"/>
              </a:ext>
            </a:extLst>
          </p:cNvPr>
          <p:cNvPicPr>
            <a:picLocks noChangeAspect="1"/>
          </p:cNvPicPr>
          <p:nvPr userDrawn="1"/>
        </p:nvPicPr>
        <p:blipFill>
          <a:blip r:embed="rId2"/>
          <a:stretch>
            <a:fillRect/>
          </a:stretch>
        </p:blipFill>
        <p:spPr>
          <a:xfrm>
            <a:off x="569325" y="8835"/>
            <a:ext cx="11053349" cy="1646238"/>
          </a:xfrm>
          <a:prstGeom prst="rect">
            <a:avLst/>
          </a:prstGeom>
        </p:spPr>
      </p:pic>
    </p:spTree>
    <p:extLst>
      <p:ext uri="{BB962C8B-B14F-4D97-AF65-F5344CB8AC3E}">
        <p14:creationId xmlns:p14="http://schemas.microsoft.com/office/powerpoint/2010/main" val="26923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2272-A2D3-67E5-DF8A-0CC2AA84E2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508F4B-4649-A77B-1CE8-5D78FA0228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5B2D52-D425-B903-CC42-2CE1988E77BB}"/>
              </a:ext>
            </a:extLst>
          </p:cNvPr>
          <p:cNvSpPr>
            <a:spLocks noGrp="1"/>
          </p:cNvSpPr>
          <p:nvPr>
            <p:ph type="dt" sz="half" idx="10"/>
          </p:nvPr>
        </p:nvSpPr>
        <p:spPr/>
        <p:txBody>
          <a:bodyPr/>
          <a:lstStyle/>
          <a:p>
            <a:fld id="{A7BEA199-0764-418B-A66D-D876F64CE834}" type="datetime1">
              <a:rPr lang="en-US" smtClean="0"/>
              <a:t>12/14/2023</a:t>
            </a:fld>
            <a:endParaRPr lang="en-US"/>
          </a:p>
        </p:txBody>
      </p:sp>
      <p:sp>
        <p:nvSpPr>
          <p:cNvPr id="5" name="Footer Placeholder 4">
            <a:extLst>
              <a:ext uri="{FF2B5EF4-FFF2-40B4-BE49-F238E27FC236}">
                <a16:creationId xmlns:a16="http://schemas.microsoft.com/office/drawing/2014/main" id="{10251FB8-BDE5-046A-5B22-8E2DA40E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C83CE-4FD3-C3F7-22DE-2EC13C325E94}"/>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9256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6A0F6-E6DF-8630-5AE5-B54FBA2E6C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7B37CA-3EDB-8ABA-5A94-364646868E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8AD5A-E400-040E-2104-10876C147803}"/>
              </a:ext>
            </a:extLst>
          </p:cNvPr>
          <p:cNvSpPr>
            <a:spLocks noGrp="1"/>
          </p:cNvSpPr>
          <p:nvPr>
            <p:ph type="dt" sz="half" idx="10"/>
          </p:nvPr>
        </p:nvSpPr>
        <p:spPr/>
        <p:txBody>
          <a:bodyPr/>
          <a:lstStyle/>
          <a:p>
            <a:fld id="{87E7624A-87B1-4D68-8D22-236F2F55ED43}" type="datetime1">
              <a:rPr lang="en-US" smtClean="0"/>
              <a:t>12/14/2023</a:t>
            </a:fld>
            <a:endParaRPr lang="en-US"/>
          </a:p>
        </p:txBody>
      </p:sp>
      <p:sp>
        <p:nvSpPr>
          <p:cNvPr id="5" name="Footer Placeholder 4">
            <a:extLst>
              <a:ext uri="{FF2B5EF4-FFF2-40B4-BE49-F238E27FC236}">
                <a16:creationId xmlns:a16="http://schemas.microsoft.com/office/drawing/2014/main" id="{7C959033-9D10-6508-99A4-A0E9705A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B28FE-098F-AF6D-2A0A-74FD084F0249}"/>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21842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495-0061-5791-5A38-5A0AFC9BE25D}"/>
              </a:ext>
            </a:extLst>
          </p:cNvPr>
          <p:cNvSpPr>
            <a:spLocks noGrp="1"/>
          </p:cNvSpPr>
          <p:nvPr>
            <p:ph type="title"/>
          </p:nvPr>
        </p:nvSpPr>
        <p:spPr>
          <a:xfrm>
            <a:off x="838200" y="345247"/>
            <a:ext cx="10515600" cy="1325563"/>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72F634-39BC-CD34-D2B7-D59AC08EA50F}"/>
              </a:ext>
            </a:extLst>
          </p:cNvPr>
          <p:cNvSpPr>
            <a:spLocks noGrp="1"/>
          </p:cNvSpPr>
          <p:nvPr>
            <p:ph idx="1"/>
          </p:nvPr>
        </p:nvSpPr>
        <p:spPr/>
        <p:txBody>
          <a:bodyPr/>
          <a:lstStyle>
            <a:lvl1pPr>
              <a:spcBef>
                <a:spcPts val="2000"/>
              </a:spcBef>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36F51E01-2F17-6C27-DD5D-FB487D781991}"/>
              </a:ext>
            </a:extLst>
          </p:cNvPr>
          <p:cNvSpPr>
            <a:spLocks noGrp="1"/>
          </p:cNvSpPr>
          <p:nvPr>
            <p:ph type="dt" sz="half" idx="10"/>
          </p:nvPr>
        </p:nvSpPr>
        <p:spPr/>
        <p:txBody>
          <a:bodyPr/>
          <a:lstStyle/>
          <a:p>
            <a:fld id="{814FDA18-703C-41F4-A31A-FBA9B10C8D2E}" type="datetime1">
              <a:rPr lang="en-US" smtClean="0"/>
              <a:t>12/14/2023</a:t>
            </a:fld>
            <a:endParaRPr lang="en-US"/>
          </a:p>
        </p:txBody>
      </p:sp>
      <p:sp>
        <p:nvSpPr>
          <p:cNvPr id="5" name="Footer Placeholder 4">
            <a:extLst>
              <a:ext uri="{FF2B5EF4-FFF2-40B4-BE49-F238E27FC236}">
                <a16:creationId xmlns:a16="http://schemas.microsoft.com/office/drawing/2014/main" id="{C32811C3-DD84-2EDE-7E67-992548CCA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65F33-AE4E-249C-027B-140C0A1EAAB0}"/>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9123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7C1-B2F4-BC78-D77F-B4E7274A53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284A79-9A15-99B9-D8D8-EDE5518E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116644-FD0E-9D40-6531-6A53287479F2}"/>
              </a:ext>
            </a:extLst>
          </p:cNvPr>
          <p:cNvSpPr>
            <a:spLocks noGrp="1"/>
          </p:cNvSpPr>
          <p:nvPr>
            <p:ph type="dt" sz="half" idx="10"/>
          </p:nvPr>
        </p:nvSpPr>
        <p:spPr/>
        <p:txBody>
          <a:bodyPr/>
          <a:lstStyle/>
          <a:p>
            <a:fld id="{58D018D0-63ED-46DE-A08D-E622FB3A899E}" type="datetime1">
              <a:rPr lang="en-US" smtClean="0"/>
              <a:t>12/14/2023</a:t>
            </a:fld>
            <a:endParaRPr lang="en-US"/>
          </a:p>
        </p:txBody>
      </p:sp>
      <p:sp>
        <p:nvSpPr>
          <p:cNvPr id="5" name="Footer Placeholder 4">
            <a:extLst>
              <a:ext uri="{FF2B5EF4-FFF2-40B4-BE49-F238E27FC236}">
                <a16:creationId xmlns:a16="http://schemas.microsoft.com/office/drawing/2014/main" id="{2B8D77DA-16F7-0F88-6569-ED49E4BCA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7B42E-ECD0-B9B5-10EF-56F6A04427DB}"/>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0004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BE06-074E-745A-EA35-B8623E5A65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1005C4-6760-E9B2-E4C9-8E838AE15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DAECE-5C9F-BC28-1E10-2C65B4BF57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B9E206-6B24-5286-9583-7B4CEA9533CF}"/>
              </a:ext>
            </a:extLst>
          </p:cNvPr>
          <p:cNvSpPr>
            <a:spLocks noGrp="1"/>
          </p:cNvSpPr>
          <p:nvPr>
            <p:ph type="dt" sz="half" idx="10"/>
          </p:nvPr>
        </p:nvSpPr>
        <p:spPr/>
        <p:txBody>
          <a:bodyPr/>
          <a:lstStyle/>
          <a:p>
            <a:fld id="{4B5BE250-FEB3-4DD2-9052-B6062BC27032}" type="datetime1">
              <a:rPr lang="en-US" smtClean="0"/>
              <a:t>12/14/2023</a:t>
            </a:fld>
            <a:endParaRPr lang="en-US"/>
          </a:p>
        </p:txBody>
      </p:sp>
      <p:sp>
        <p:nvSpPr>
          <p:cNvPr id="6" name="Footer Placeholder 5">
            <a:extLst>
              <a:ext uri="{FF2B5EF4-FFF2-40B4-BE49-F238E27FC236}">
                <a16:creationId xmlns:a16="http://schemas.microsoft.com/office/drawing/2014/main" id="{1981EB8B-B73E-C71D-9856-97E87AF53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5416-485A-C7C9-02B7-70BEA04A756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4773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BAD-D597-C90E-60AC-2817F9AFC7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76C801-BED4-EF07-E88E-D5E1583F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91183F-AF00-7B8B-D8E7-1EEA8E381A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281FD7-558D-9B40-28E0-42ECB2AF1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D580E1-304B-978B-6362-40CEE8C749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2AA01-469C-6B5F-9F6E-4691CB54EF06}"/>
              </a:ext>
            </a:extLst>
          </p:cNvPr>
          <p:cNvSpPr>
            <a:spLocks noGrp="1"/>
          </p:cNvSpPr>
          <p:nvPr>
            <p:ph type="dt" sz="half" idx="10"/>
          </p:nvPr>
        </p:nvSpPr>
        <p:spPr/>
        <p:txBody>
          <a:bodyPr/>
          <a:lstStyle/>
          <a:p>
            <a:fld id="{CC96C8DC-0449-45F4-AFBA-7979DF7CA5D5}" type="datetime1">
              <a:rPr lang="en-US" smtClean="0"/>
              <a:t>12/14/2023</a:t>
            </a:fld>
            <a:endParaRPr lang="en-US"/>
          </a:p>
        </p:txBody>
      </p:sp>
      <p:sp>
        <p:nvSpPr>
          <p:cNvPr id="8" name="Footer Placeholder 7">
            <a:extLst>
              <a:ext uri="{FF2B5EF4-FFF2-40B4-BE49-F238E27FC236}">
                <a16:creationId xmlns:a16="http://schemas.microsoft.com/office/drawing/2014/main" id="{8F2E6341-BFA5-5BA6-EED9-86CBEAD79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04440-B40B-E518-3E1C-ACD9FAD59BA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358904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C700-C47C-9B28-D3CF-4238312F69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5E8077-BC92-BB8B-F545-54682C304C3E}"/>
              </a:ext>
            </a:extLst>
          </p:cNvPr>
          <p:cNvSpPr>
            <a:spLocks noGrp="1"/>
          </p:cNvSpPr>
          <p:nvPr>
            <p:ph type="dt" sz="half" idx="10"/>
          </p:nvPr>
        </p:nvSpPr>
        <p:spPr/>
        <p:txBody>
          <a:bodyPr/>
          <a:lstStyle/>
          <a:p>
            <a:fld id="{A8BC47AC-9E37-4986-8D3D-D024A0051A3D}" type="datetime1">
              <a:rPr lang="en-US" smtClean="0"/>
              <a:t>12/14/2023</a:t>
            </a:fld>
            <a:endParaRPr lang="en-US"/>
          </a:p>
        </p:txBody>
      </p:sp>
      <p:sp>
        <p:nvSpPr>
          <p:cNvPr id="4" name="Footer Placeholder 3">
            <a:extLst>
              <a:ext uri="{FF2B5EF4-FFF2-40B4-BE49-F238E27FC236}">
                <a16:creationId xmlns:a16="http://schemas.microsoft.com/office/drawing/2014/main" id="{29E7AEA1-0EE9-7275-1F81-B99055975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E5035-8BC5-52BF-3CA3-9927BD086BBF}"/>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5858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3BFBF-E3C0-226C-AC1E-4FE521BF8B9E}"/>
              </a:ext>
            </a:extLst>
          </p:cNvPr>
          <p:cNvSpPr>
            <a:spLocks noGrp="1"/>
          </p:cNvSpPr>
          <p:nvPr>
            <p:ph type="dt" sz="half" idx="10"/>
          </p:nvPr>
        </p:nvSpPr>
        <p:spPr/>
        <p:txBody>
          <a:bodyPr/>
          <a:lstStyle/>
          <a:p>
            <a:fld id="{FCA2B43A-75F1-45AC-AF22-611DAA98945F}" type="datetime1">
              <a:rPr lang="en-US" smtClean="0"/>
              <a:t>12/14/2023</a:t>
            </a:fld>
            <a:endParaRPr lang="en-US"/>
          </a:p>
        </p:txBody>
      </p:sp>
      <p:sp>
        <p:nvSpPr>
          <p:cNvPr id="3" name="Footer Placeholder 2">
            <a:extLst>
              <a:ext uri="{FF2B5EF4-FFF2-40B4-BE49-F238E27FC236}">
                <a16:creationId xmlns:a16="http://schemas.microsoft.com/office/drawing/2014/main" id="{12976AD0-825E-15F6-A291-EA2E1C99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43E901-4B4C-A93E-A23E-3FBB5B9154BA}"/>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19049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912C-9409-0B2C-3373-F987976386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CACE39-B0EF-6C74-C153-5E124A55E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F40C0A-774A-0624-9C5A-26D12FE6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A380C-6AD0-8B17-017C-58B0BB484385}"/>
              </a:ext>
            </a:extLst>
          </p:cNvPr>
          <p:cNvSpPr>
            <a:spLocks noGrp="1"/>
          </p:cNvSpPr>
          <p:nvPr>
            <p:ph type="dt" sz="half" idx="10"/>
          </p:nvPr>
        </p:nvSpPr>
        <p:spPr/>
        <p:txBody>
          <a:bodyPr/>
          <a:lstStyle/>
          <a:p>
            <a:fld id="{D95D6E55-D0AD-40F6-B05B-B5DB2C32EDA7}" type="datetime1">
              <a:rPr lang="en-US" smtClean="0"/>
              <a:t>12/14/2023</a:t>
            </a:fld>
            <a:endParaRPr lang="en-US"/>
          </a:p>
        </p:txBody>
      </p:sp>
      <p:sp>
        <p:nvSpPr>
          <p:cNvPr id="6" name="Footer Placeholder 5">
            <a:extLst>
              <a:ext uri="{FF2B5EF4-FFF2-40B4-BE49-F238E27FC236}">
                <a16:creationId xmlns:a16="http://schemas.microsoft.com/office/drawing/2014/main" id="{2B65EE64-6285-D945-9A89-68EBEDD3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B2E04-B2E2-8A7F-D973-1A673E4AB4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11709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B042-4F79-C24C-8C42-CAD35CB0C6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9C3C56-A188-FBFF-5415-A69205152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0A565-6F27-1F77-D869-2B2A21BBC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17B854-BDF6-DC3F-562B-C99DC19A4A38}"/>
              </a:ext>
            </a:extLst>
          </p:cNvPr>
          <p:cNvSpPr>
            <a:spLocks noGrp="1"/>
          </p:cNvSpPr>
          <p:nvPr>
            <p:ph type="dt" sz="half" idx="10"/>
          </p:nvPr>
        </p:nvSpPr>
        <p:spPr/>
        <p:txBody>
          <a:bodyPr/>
          <a:lstStyle/>
          <a:p>
            <a:fld id="{228B8391-A988-45C0-9910-040D87DDCA2E}" type="datetime1">
              <a:rPr lang="en-US" smtClean="0"/>
              <a:t>12/14/2023</a:t>
            </a:fld>
            <a:endParaRPr lang="en-US"/>
          </a:p>
        </p:txBody>
      </p:sp>
      <p:sp>
        <p:nvSpPr>
          <p:cNvPr id="6" name="Footer Placeholder 5">
            <a:extLst>
              <a:ext uri="{FF2B5EF4-FFF2-40B4-BE49-F238E27FC236}">
                <a16:creationId xmlns:a16="http://schemas.microsoft.com/office/drawing/2014/main" id="{5C36EA7F-F589-F4EA-6EF6-E63906939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9BCE2-E1AC-ACFB-47B8-2233376BFA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498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D9A967-8F3E-E0CF-AD1B-50B077819F0B}"/>
              </a:ext>
            </a:extLst>
          </p:cNvPr>
          <p:cNvPicPr>
            <a:picLocks noChangeAspect="1"/>
          </p:cNvPicPr>
          <p:nvPr userDrawn="1"/>
        </p:nvPicPr>
        <p:blipFill>
          <a:blip r:embed="rId13"/>
          <a:stretch>
            <a:fillRect/>
          </a:stretch>
        </p:blipFill>
        <p:spPr>
          <a:xfrm>
            <a:off x="515798" y="18995"/>
            <a:ext cx="11053349" cy="1646238"/>
          </a:xfrm>
          <a:prstGeom prst="rect">
            <a:avLst/>
          </a:prstGeom>
        </p:spPr>
      </p:pic>
      <p:sp>
        <p:nvSpPr>
          <p:cNvPr id="2" name="Title Placeholder 1">
            <a:extLst>
              <a:ext uri="{FF2B5EF4-FFF2-40B4-BE49-F238E27FC236}">
                <a16:creationId xmlns:a16="http://schemas.microsoft.com/office/drawing/2014/main" id="{6029B6F3-4135-0E21-7250-CC439449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D98502-5B55-7F18-8B55-656DC9095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471048-EE63-F593-9B43-21CA3F936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27700-82ED-4E52-93AE-412B36EDC3FC}" type="datetime1">
              <a:rPr lang="en-US" smtClean="0"/>
              <a:t>12/14/2023</a:t>
            </a:fld>
            <a:endParaRPr lang="en-US"/>
          </a:p>
        </p:txBody>
      </p:sp>
      <p:sp>
        <p:nvSpPr>
          <p:cNvPr id="5" name="Footer Placeholder 4">
            <a:extLst>
              <a:ext uri="{FF2B5EF4-FFF2-40B4-BE49-F238E27FC236}">
                <a16:creationId xmlns:a16="http://schemas.microsoft.com/office/drawing/2014/main" id="{143F5827-7C80-4A48-44F7-5AC8F3F3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6A239E-C2C4-B6B2-477D-3BFB38861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C6C01-0E18-4E34-9A22-FD2CDEAB0997}" type="slidenum">
              <a:rPr lang="en-US" smtClean="0"/>
              <a:t>‹#›</a:t>
            </a:fld>
            <a:endParaRPr lang="en-US"/>
          </a:p>
        </p:txBody>
      </p:sp>
    </p:spTree>
    <p:extLst>
      <p:ext uri="{BB962C8B-B14F-4D97-AF65-F5344CB8AC3E}">
        <p14:creationId xmlns:p14="http://schemas.microsoft.com/office/powerpoint/2010/main" val="9042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614680" y="1100906"/>
            <a:ext cx="10292080" cy="3003734"/>
          </a:xfrm>
        </p:spPr>
        <p:txBody>
          <a:bodyPr>
            <a:noAutofit/>
          </a:bodyPr>
          <a:lstStyle/>
          <a:p>
            <a:r>
              <a:rPr lang="en-US" b="1" dirty="0">
                <a:solidFill>
                  <a:schemeClr val="accent1">
                    <a:lumMod val="75000"/>
                  </a:schemeClr>
                </a:solidFill>
              </a:rPr>
              <a:t>Symmetric Encryption</a:t>
            </a:r>
            <a:br>
              <a:rPr lang="en-US" b="1" dirty="0">
                <a:solidFill>
                  <a:schemeClr val="accent1">
                    <a:lumMod val="75000"/>
                  </a:schemeClr>
                </a:solidFill>
              </a:rPr>
            </a:br>
            <a:r>
              <a:rPr lang="en-US" sz="4800" b="1" dirty="0"/>
              <a:t>Part 2</a:t>
            </a:r>
          </a:p>
        </p:txBody>
      </p:sp>
    </p:spTree>
    <p:extLst>
      <p:ext uri="{BB962C8B-B14F-4D97-AF65-F5344CB8AC3E}">
        <p14:creationId xmlns:p14="http://schemas.microsoft.com/office/powerpoint/2010/main" val="338234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Frequency Analysis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86560"/>
            <a:ext cx="11145078" cy="5262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Example Cryptanalysis</a:t>
            </a:r>
          </a:p>
          <a:p>
            <a:r>
              <a:rPr lang="en-US" sz="2000" dirty="0"/>
              <a:t>Ciphertext:</a:t>
            </a:r>
          </a:p>
          <a:p>
            <a:endParaRPr lang="en-US" sz="1100" dirty="0"/>
          </a:p>
          <a:p>
            <a:endParaRPr lang="en-US" altLang="en-US" sz="500" dirty="0"/>
          </a:p>
          <a:p>
            <a:r>
              <a:rPr lang="en-US" altLang="en-US" sz="2000" dirty="0"/>
              <a:t>Count relative letter frequencies (see text)</a:t>
            </a:r>
          </a:p>
          <a:p>
            <a:r>
              <a:rPr lang="en-US" altLang="en-US" sz="2000" dirty="0"/>
              <a:t>Assume ‘P’ and ‘Z’ are ‘e’ and ‘t’</a:t>
            </a:r>
          </a:p>
          <a:p>
            <a:r>
              <a:rPr lang="en-US" altLang="en-US" sz="2000" dirty="0"/>
              <a:t>Guess ‘ZW’ is ‘</a:t>
            </a:r>
            <a:r>
              <a:rPr lang="en-US" altLang="en-US" sz="2000" dirty="0" err="1"/>
              <a:t>th</a:t>
            </a:r>
            <a:r>
              <a:rPr lang="en-US" altLang="en-US" sz="2000" dirty="0"/>
              <a:t>’ and hence ‘ZWP’ is ‘the’</a:t>
            </a:r>
          </a:p>
          <a:p>
            <a:r>
              <a:rPr lang="en-US" sz="2000" dirty="0"/>
              <a:t>Proceed with a trial-and-error approach.</a:t>
            </a:r>
          </a:p>
          <a:p>
            <a:endParaRPr lang="en-US" sz="2000" dirty="0"/>
          </a:p>
          <a:p>
            <a:endParaRPr lang="en-US" sz="2000" dirty="0"/>
          </a:p>
          <a:p>
            <a:endParaRPr lang="en-US" sz="2000" dirty="0"/>
          </a:p>
        </p:txBody>
      </p:sp>
      <p:graphicFrame>
        <p:nvGraphicFramePr>
          <p:cNvPr id="2" name="Table 2">
            <a:extLst>
              <a:ext uri="{FF2B5EF4-FFF2-40B4-BE49-F238E27FC236}">
                <a16:creationId xmlns:a16="http://schemas.microsoft.com/office/drawing/2014/main" id="{6168B4BF-BBEC-EE8A-078F-0F1C0BE7B536}"/>
              </a:ext>
            </a:extLst>
          </p:cNvPr>
          <p:cNvGraphicFramePr>
            <a:graphicFrameLocks noGrp="1"/>
          </p:cNvGraphicFramePr>
          <p:nvPr>
            <p:extLst>
              <p:ext uri="{D42A27DB-BD31-4B8C-83A1-F6EECF244321}">
                <p14:modId xmlns:p14="http://schemas.microsoft.com/office/powerpoint/2010/main" val="3804441835"/>
              </p:ext>
            </p:extLst>
          </p:nvPr>
        </p:nvGraphicFramePr>
        <p:xfrm>
          <a:off x="2209010" y="2240280"/>
          <a:ext cx="9328239" cy="1188720"/>
        </p:xfrm>
        <a:graphic>
          <a:graphicData uri="http://schemas.openxmlformats.org/drawingml/2006/table">
            <a:tbl>
              <a:tblPr firstRow="1" bandRow="1">
                <a:tableStyleId>{5C22544A-7EE6-4342-B048-85BDC9FD1C3A}</a:tableStyleId>
              </a:tblPr>
              <a:tblGrid>
                <a:gridCol w="9328239">
                  <a:extLst>
                    <a:ext uri="{9D8B030D-6E8A-4147-A177-3AD203B41FA5}">
                      <a16:colId xmlns:a16="http://schemas.microsoft.com/office/drawing/2014/main" val="3808236782"/>
                    </a:ext>
                  </a:extLst>
                </a:gridCol>
              </a:tblGrid>
              <a:tr h="1188720">
                <a:tc>
                  <a:txBody>
                    <a:bodyPr/>
                    <a:lstStyle/>
                    <a:p>
                      <a:r>
                        <a:rPr lang="en-US" sz="2000" dirty="0"/>
                        <a:t>UZ QSO VUOHXMOPV GPOZPEVSG ZWSZ OPFPESX UDBMETSX AIZ VUEPHZ HMDZSHZO WSFP APPD TSVP QUZW YMXUZUHSX EPYEPOPDZSZUFPO MB ZWP FUPZ HMDJ UD TMOHMQ</a:t>
                      </a:r>
                    </a:p>
                  </a:txBody>
                  <a:tcPr/>
                </a:tc>
                <a:extLst>
                  <a:ext uri="{0D108BD9-81ED-4DB2-BD59-A6C34878D82A}">
                    <a16:rowId xmlns:a16="http://schemas.microsoft.com/office/drawing/2014/main" val="2861410287"/>
                  </a:ext>
                </a:extLst>
              </a:tr>
            </a:tbl>
          </a:graphicData>
        </a:graphic>
      </p:graphicFrame>
    </p:spTree>
    <p:extLst>
      <p:ext uri="{BB962C8B-B14F-4D97-AF65-F5344CB8AC3E}">
        <p14:creationId xmlns:p14="http://schemas.microsoft.com/office/powerpoint/2010/main" val="254769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Frequency Analysis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86560"/>
            <a:ext cx="11145078" cy="5262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Example Cryptanalysis</a:t>
            </a:r>
          </a:p>
          <a:p>
            <a:r>
              <a:rPr lang="en-US" sz="2000" dirty="0"/>
              <a:t>Ciphertext:</a:t>
            </a:r>
          </a:p>
          <a:p>
            <a:endParaRPr lang="en-US" sz="1100" dirty="0"/>
          </a:p>
          <a:p>
            <a:endParaRPr lang="en-US" altLang="en-US" sz="500" dirty="0"/>
          </a:p>
          <a:p>
            <a:r>
              <a:rPr lang="en-US" altLang="en-US" sz="2000" dirty="0"/>
              <a:t>Count relative letter frequencies (see text)</a:t>
            </a:r>
          </a:p>
          <a:p>
            <a:r>
              <a:rPr lang="en-US" altLang="en-US" sz="2000" dirty="0"/>
              <a:t>Assume ‘P’ and ‘Z’ are ‘e’ and ‘t’</a:t>
            </a:r>
          </a:p>
          <a:p>
            <a:r>
              <a:rPr lang="en-US" altLang="en-US" sz="2000" dirty="0"/>
              <a:t>Guess ‘ZW’ is ‘</a:t>
            </a:r>
            <a:r>
              <a:rPr lang="en-US" altLang="en-US" sz="2000" dirty="0" err="1"/>
              <a:t>th</a:t>
            </a:r>
            <a:r>
              <a:rPr lang="en-US" altLang="en-US" sz="2000" dirty="0"/>
              <a:t>’ and hence ‘ZWP’ is ‘the’</a:t>
            </a:r>
          </a:p>
          <a:p>
            <a:r>
              <a:rPr lang="en-US" sz="2000" dirty="0"/>
              <a:t>Proceed a trial-and-error to finally get the plaintext:</a:t>
            </a:r>
          </a:p>
          <a:p>
            <a:endParaRPr lang="en-US" sz="2000" dirty="0"/>
          </a:p>
          <a:p>
            <a:endParaRPr lang="en-US" sz="2000" dirty="0"/>
          </a:p>
          <a:p>
            <a:endParaRPr lang="en-US" sz="2000" dirty="0"/>
          </a:p>
        </p:txBody>
      </p:sp>
      <p:graphicFrame>
        <p:nvGraphicFramePr>
          <p:cNvPr id="2" name="Table 2">
            <a:extLst>
              <a:ext uri="{FF2B5EF4-FFF2-40B4-BE49-F238E27FC236}">
                <a16:creationId xmlns:a16="http://schemas.microsoft.com/office/drawing/2014/main" id="{6168B4BF-BBEC-EE8A-078F-0F1C0BE7B536}"/>
              </a:ext>
            </a:extLst>
          </p:cNvPr>
          <p:cNvGraphicFramePr>
            <a:graphicFrameLocks noGrp="1"/>
          </p:cNvGraphicFramePr>
          <p:nvPr/>
        </p:nvGraphicFramePr>
        <p:xfrm>
          <a:off x="2209010" y="2240280"/>
          <a:ext cx="9328239" cy="1188720"/>
        </p:xfrm>
        <a:graphic>
          <a:graphicData uri="http://schemas.openxmlformats.org/drawingml/2006/table">
            <a:tbl>
              <a:tblPr firstRow="1" bandRow="1">
                <a:tableStyleId>{5C22544A-7EE6-4342-B048-85BDC9FD1C3A}</a:tableStyleId>
              </a:tblPr>
              <a:tblGrid>
                <a:gridCol w="9328239">
                  <a:extLst>
                    <a:ext uri="{9D8B030D-6E8A-4147-A177-3AD203B41FA5}">
                      <a16:colId xmlns:a16="http://schemas.microsoft.com/office/drawing/2014/main" val="3808236782"/>
                    </a:ext>
                  </a:extLst>
                </a:gridCol>
              </a:tblGrid>
              <a:tr h="1188720">
                <a:tc>
                  <a:txBody>
                    <a:bodyPr/>
                    <a:lstStyle/>
                    <a:p>
                      <a:r>
                        <a:rPr lang="en-US" sz="2000" dirty="0"/>
                        <a:t>UZ QSO VUOHXMOPV GPOZPEVSG ZWSZ OPFPESX UDBMETSX AIZ VUEPHZ HMDZSHZO WSFP APPD TSVP QUZW YMXUZUHSX EPYEPOPDZSZUFPO MB ZWP FUPZ HMDJ UD TMOHMQ</a:t>
                      </a:r>
                    </a:p>
                  </a:txBody>
                  <a:tcPr/>
                </a:tc>
                <a:extLst>
                  <a:ext uri="{0D108BD9-81ED-4DB2-BD59-A6C34878D82A}">
                    <a16:rowId xmlns:a16="http://schemas.microsoft.com/office/drawing/2014/main" val="2861410287"/>
                  </a:ext>
                </a:extLst>
              </a:tr>
            </a:tbl>
          </a:graphicData>
        </a:graphic>
      </p:graphicFrame>
      <p:graphicFrame>
        <p:nvGraphicFramePr>
          <p:cNvPr id="3" name="Table 2">
            <a:extLst>
              <a:ext uri="{FF2B5EF4-FFF2-40B4-BE49-F238E27FC236}">
                <a16:creationId xmlns:a16="http://schemas.microsoft.com/office/drawing/2014/main" id="{3CAB94A1-0CE2-61E2-90AD-E7A1452D720C}"/>
              </a:ext>
            </a:extLst>
          </p:cNvPr>
          <p:cNvGraphicFramePr>
            <a:graphicFrameLocks noGrp="1"/>
          </p:cNvGraphicFramePr>
          <p:nvPr/>
        </p:nvGraphicFramePr>
        <p:xfrm>
          <a:off x="1245169" y="5497287"/>
          <a:ext cx="10292080" cy="1045753"/>
        </p:xfrm>
        <a:graphic>
          <a:graphicData uri="http://schemas.openxmlformats.org/drawingml/2006/table">
            <a:tbl>
              <a:tblPr firstRow="1" bandRow="1">
                <a:tableStyleId>{5C22544A-7EE6-4342-B048-85BDC9FD1C3A}</a:tableStyleId>
              </a:tblPr>
              <a:tblGrid>
                <a:gridCol w="10292080">
                  <a:extLst>
                    <a:ext uri="{9D8B030D-6E8A-4147-A177-3AD203B41FA5}">
                      <a16:colId xmlns:a16="http://schemas.microsoft.com/office/drawing/2014/main" val="3808236782"/>
                    </a:ext>
                  </a:extLst>
                </a:gridCol>
              </a:tblGrid>
              <a:tr h="1045753">
                <a:tc>
                  <a:txBody>
                    <a:bodyPr/>
                    <a:lstStyle/>
                    <a:p>
                      <a:r>
                        <a:rPr lang="en-US" sz="2400" dirty="0"/>
                        <a:t>it was disclosed yesterday that several informal but direct contacts have been made with political representatives of the </a:t>
                      </a:r>
                      <a:r>
                        <a:rPr lang="en-US" sz="2400" dirty="0" err="1"/>
                        <a:t>viet</a:t>
                      </a:r>
                      <a:r>
                        <a:rPr lang="en-US" sz="2400" dirty="0"/>
                        <a:t> </a:t>
                      </a:r>
                      <a:r>
                        <a:rPr lang="en-US" sz="2400" dirty="0" err="1"/>
                        <a:t>cong</a:t>
                      </a:r>
                      <a:r>
                        <a:rPr lang="en-US" sz="2400" dirty="0"/>
                        <a:t> in </a:t>
                      </a:r>
                      <a:r>
                        <a:rPr lang="en-US" sz="2400" dirty="0" err="1"/>
                        <a:t>moscow</a:t>
                      </a:r>
                      <a:endParaRPr lang="en-US" sz="2400" dirty="0"/>
                    </a:p>
                  </a:txBody>
                  <a:tcPr/>
                </a:tc>
                <a:extLst>
                  <a:ext uri="{0D108BD9-81ED-4DB2-BD59-A6C34878D82A}">
                    <a16:rowId xmlns:a16="http://schemas.microsoft.com/office/drawing/2014/main" val="2861410287"/>
                  </a:ext>
                </a:extLst>
              </a:tr>
            </a:tbl>
          </a:graphicData>
        </a:graphic>
      </p:graphicFrame>
    </p:spTree>
    <p:extLst>
      <p:ext uri="{BB962C8B-B14F-4D97-AF65-F5344CB8AC3E}">
        <p14:creationId xmlns:p14="http://schemas.microsoft.com/office/powerpoint/2010/main" val="403764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Frequency Analysis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Counter Measures</a:t>
            </a:r>
          </a:p>
          <a:p>
            <a:r>
              <a:rPr lang="en-US" dirty="0"/>
              <a:t>To counter frequency analysis attacks, more complex encryption techniques such as polyalphabetic ciphers, transposition ciphers, or modern cryptographic algorithms like AES or RSA are used. </a:t>
            </a:r>
          </a:p>
          <a:p>
            <a:r>
              <a:rPr lang="en-US" dirty="0"/>
              <a:t>These methods make it much more difficult to discern patterns in the ciphertext and prevent attackers from exploiting the frequency distribution of letters.</a:t>
            </a:r>
          </a:p>
          <a:p>
            <a:endParaRPr lang="en-US" dirty="0"/>
          </a:p>
          <a:p>
            <a:endParaRPr lang="en-US" dirty="0"/>
          </a:p>
        </p:txBody>
      </p:sp>
    </p:spTree>
    <p:extLst>
      <p:ext uri="{BB962C8B-B14F-4D97-AF65-F5344CB8AC3E}">
        <p14:creationId xmlns:p14="http://schemas.microsoft.com/office/powerpoint/2010/main" val="235523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Polyalphabetic Substitution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Polyalphabetic substitution cipher is a cryptographic technique that involves the use of multiple substitution alphabets.</a:t>
            </a:r>
          </a:p>
          <a:p>
            <a:r>
              <a:rPr lang="en-US" sz="3200" dirty="0"/>
              <a:t>In a polyalphabetic substitution cipher, the substitution rules vary based on the position of the letter within the plaintext.</a:t>
            </a:r>
          </a:p>
          <a:p>
            <a:r>
              <a:rPr lang="en-US" sz="3200" dirty="0"/>
              <a:t>This approach makes frequency analysis (cryptanalysis) harder with more alphabets to guess.</a:t>
            </a:r>
          </a:p>
          <a:p>
            <a:r>
              <a:rPr lang="en-US" sz="3200" dirty="0"/>
              <a:t>Examples: Vigenère Cipher, Beaufort Cipher, Autokey Cipher, Playfair Cipher, and Hill Cipher.</a:t>
            </a:r>
          </a:p>
        </p:txBody>
      </p:sp>
    </p:spTree>
    <p:extLst>
      <p:ext uri="{BB962C8B-B14F-4D97-AF65-F5344CB8AC3E}">
        <p14:creationId xmlns:p14="http://schemas.microsoft.com/office/powerpoint/2010/main" val="232464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Vigenère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The most well-known example of a polyalphabetic cipher is the Vigenère cipher.</a:t>
            </a:r>
          </a:p>
          <a:p>
            <a:r>
              <a:rPr lang="en-US" sz="3200" dirty="0"/>
              <a:t>The Vigenère cipher uses a keyword to determine the shifting of letters in multiple Caesar ciphers.</a:t>
            </a:r>
          </a:p>
          <a:p>
            <a:r>
              <a:rPr lang="en-US" sz="3200" dirty="0"/>
              <a:t>The keyword is repeated to match the length of the plaintext, and each letter of the keyword determines the shift value for the corresponding letter of the plaintext.</a:t>
            </a:r>
          </a:p>
          <a:p>
            <a:endParaRPr lang="en-US" sz="3200" dirty="0"/>
          </a:p>
        </p:txBody>
      </p:sp>
    </p:spTree>
    <p:extLst>
      <p:ext uri="{BB962C8B-B14F-4D97-AF65-F5344CB8AC3E}">
        <p14:creationId xmlns:p14="http://schemas.microsoft.com/office/powerpoint/2010/main" val="322228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Vigenère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15440"/>
            <a:ext cx="11145078" cy="524256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Example</a:t>
            </a:r>
          </a:p>
          <a:p>
            <a:r>
              <a:rPr lang="en-US" sz="2400" dirty="0"/>
              <a:t>Key: </a:t>
            </a:r>
            <a:r>
              <a:rPr lang="en-US" sz="2400" b="1" dirty="0"/>
              <a:t>deceptive</a:t>
            </a:r>
          </a:p>
          <a:p>
            <a:endParaRPr lang="en-US" sz="3200" b="1" dirty="0"/>
          </a:p>
          <a:p>
            <a:endParaRPr lang="en-US" sz="2200" dirty="0"/>
          </a:p>
          <a:p>
            <a:r>
              <a:rPr lang="en-US" sz="2400" dirty="0"/>
              <a:t>To encrypt the plaintext using the Vigenère cipher with the keyword “deceptive”, repeat the keyword to match the length of the plaintext.</a:t>
            </a:r>
            <a:r>
              <a:rPr lang="en-US" sz="2100" dirty="0"/>
              <a:t> </a:t>
            </a:r>
          </a:p>
          <a:p>
            <a:endParaRPr lang="en-US" sz="2000" dirty="0"/>
          </a:p>
          <a:p>
            <a:endParaRPr lang="en-US" sz="2000" dirty="0"/>
          </a:p>
          <a:p>
            <a:endParaRPr lang="en-US" sz="2000" dirty="0"/>
          </a:p>
          <a:p>
            <a:endParaRPr lang="en-US" sz="2000" dirty="0"/>
          </a:p>
          <a:p>
            <a:r>
              <a:rPr lang="en-US" sz="2400" dirty="0"/>
              <a:t>To encrypt the first letter ‘w’, shift it by 3 positions (the position of ‘d’ in the alphabet), resulting in ‘Z’. The second letter ‘e’ is shifted by 4 positions (‘e’ in the alphabet), resulting in ‘I’. The process continues for each letter using the corresponding letter of the keyword for the shift value.</a:t>
            </a:r>
          </a:p>
        </p:txBody>
      </p:sp>
      <p:graphicFrame>
        <p:nvGraphicFramePr>
          <p:cNvPr id="2" name="Table 2">
            <a:extLst>
              <a:ext uri="{FF2B5EF4-FFF2-40B4-BE49-F238E27FC236}">
                <a16:creationId xmlns:a16="http://schemas.microsoft.com/office/drawing/2014/main" id="{EFE646F0-F796-05A7-9DEE-5029CEEA9D4E}"/>
              </a:ext>
            </a:extLst>
          </p:cNvPr>
          <p:cNvGraphicFramePr>
            <a:graphicFrameLocks noGrp="1"/>
          </p:cNvGraphicFramePr>
          <p:nvPr>
            <p:extLst>
              <p:ext uri="{D42A27DB-BD31-4B8C-83A1-F6EECF244321}">
                <p14:modId xmlns:p14="http://schemas.microsoft.com/office/powerpoint/2010/main" val="2263010005"/>
              </p:ext>
            </p:extLst>
          </p:nvPr>
        </p:nvGraphicFramePr>
        <p:xfrm>
          <a:off x="2427450" y="4165600"/>
          <a:ext cx="7599680" cy="1402615"/>
        </p:xfrm>
        <a:graphic>
          <a:graphicData uri="http://schemas.openxmlformats.org/drawingml/2006/table">
            <a:tbl>
              <a:tblPr firstRow="1" bandRow="1">
                <a:tableStyleId>{5C22544A-7EE6-4342-B048-85BDC9FD1C3A}</a:tableStyleId>
              </a:tblPr>
              <a:tblGrid>
                <a:gridCol w="1544320">
                  <a:extLst>
                    <a:ext uri="{9D8B030D-6E8A-4147-A177-3AD203B41FA5}">
                      <a16:colId xmlns:a16="http://schemas.microsoft.com/office/drawing/2014/main" val="2123026820"/>
                    </a:ext>
                  </a:extLst>
                </a:gridCol>
                <a:gridCol w="6055360">
                  <a:extLst>
                    <a:ext uri="{9D8B030D-6E8A-4147-A177-3AD203B41FA5}">
                      <a16:colId xmlns:a16="http://schemas.microsoft.com/office/drawing/2014/main" val="2453761509"/>
                    </a:ext>
                  </a:extLst>
                </a:gridCol>
              </a:tblGrid>
              <a:tr h="512813">
                <a:tc>
                  <a:txBody>
                    <a:bodyPr/>
                    <a:lstStyle/>
                    <a:p>
                      <a:r>
                        <a:rPr lang="en-US" sz="1800" b="1" dirty="0"/>
                        <a:t>Key</a:t>
                      </a:r>
                    </a:p>
                  </a:txBody>
                  <a:tcPr/>
                </a:tc>
                <a:tc>
                  <a:txBody>
                    <a:bodyPr/>
                    <a:lstStyle/>
                    <a:p>
                      <a:r>
                        <a:rPr lang="pt-BR" sz="2800" b="1" dirty="0"/>
                        <a:t>deceptivedeceptivedeceptive</a:t>
                      </a:r>
                      <a:endParaRPr lang="en-US" sz="2800" b="1" dirty="0"/>
                    </a:p>
                  </a:txBody>
                  <a:tcPr/>
                </a:tc>
                <a:extLst>
                  <a:ext uri="{0D108BD9-81ED-4DB2-BD59-A6C34878D82A}">
                    <a16:rowId xmlns:a16="http://schemas.microsoft.com/office/drawing/2014/main" val="3708034547"/>
                  </a:ext>
                </a:extLst>
              </a:tr>
              <a:tr h="415156">
                <a:tc>
                  <a:txBody>
                    <a:bodyPr/>
                    <a:lstStyle/>
                    <a:p>
                      <a:r>
                        <a:rPr lang="en-US" sz="1800" b="1" dirty="0"/>
                        <a:t>Plaintext</a:t>
                      </a:r>
                    </a:p>
                  </a:txBody>
                  <a:tcPr/>
                </a:tc>
                <a:tc>
                  <a:txBody>
                    <a:bodyPr/>
                    <a:lstStyle/>
                    <a:p>
                      <a:r>
                        <a:rPr lang="en-US" sz="2800" b="1" dirty="0"/>
                        <a:t>wearediscoveredsaveyourself</a:t>
                      </a:r>
                      <a:endParaRPr lang="en-US" sz="2000" b="1" dirty="0"/>
                    </a:p>
                  </a:txBody>
                  <a:tcPr/>
                </a:tc>
                <a:extLst>
                  <a:ext uri="{0D108BD9-81ED-4DB2-BD59-A6C34878D82A}">
                    <a16:rowId xmlns:a16="http://schemas.microsoft.com/office/drawing/2014/main" val="2176202786"/>
                  </a:ext>
                </a:extLst>
              </a:tr>
              <a:tr h="366295">
                <a:tc>
                  <a:txBody>
                    <a:bodyPr/>
                    <a:lstStyle/>
                    <a:p>
                      <a:r>
                        <a:rPr lang="en-US" sz="1800" b="1" dirty="0"/>
                        <a:t>Ciphertext</a:t>
                      </a:r>
                    </a:p>
                  </a:txBody>
                  <a:tcPr/>
                </a:tc>
                <a:tc>
                  <a:txBody>
                    <a:bodyPr/>
                    <a:lstStyle/>
                    <a:p>
                      <a:r>
                        <a:rPr lang="en-US" sz="1800" b="1" dirty="0"/>
                        <a:t>ZICVTWQNGRZGVTWAVZHCQYGLMGJ </a:t>
                      </a:r>
                    </a:p>
                  </a:txBody>
                  <a:tcPr/>
                </a:tc>
                <a:extLst>
                  <a:ext uri="{0D108BD9-81ED-4DB2-BD59-A6C34878D82A}">
                    <a16:rowId xmlns:a16="http://schemas.microsoft.com/office/drawing/2014/main" val="627440430"/>
                  </a:ext>
                </a:extLst>
              </a:tr>
            </a:tbl>
          </a:graphicData>
        </a:graphic>
      </p:graphicFrame>
      <p:graphicFrame>
        <p:nvGraphicFramePr>
          <p:cNvPr id="3" name="Table 7">
            <a:extLst>
              <a:ext uri="{FF2B5EF4-FFF2-40B4-BE49-F238E27FC236}">
                <a16:creationId xmlns:a16="http://schemas.microsoft.com/office/drawing/2014/main" id="{59F99809-F50C-1A5E-10AA-29998765DE56}"/>
              </a:ext>
            </a:extLst>
          </p:cNvPr>
          <p:cNvGraphicFramePr>
            <a:graphicFrameLocks noGrp="1"/>
          </p:cNvGraphicFramePr>
          <p:nvPr>
            <p:extLst>
              <p:ext uri="{D42A27DB-BD31-4B8C-83A1-F6EECF244321}">
                <p14:modId xmlns:p14="http://schemas.microsoft.com/office/powerpoint/2010/main" val="511546413"/>
              </p:ext>
            </p:extLst>
          </p:nvPr>
        </p:nvGraphicFramePr>
        <p:xfrm>
          <a:off x="914403" y="2519680"/>
          <a:ext cx="10622846" cy="741680"/>
        </p:xfrm>
        <a:graphic>
          <a:graphicData uri="http://schemas.openxmlformats.org/drawingml/2006/table">
            <a:tbl>
              <a:tblPr firstRow="1" bandRow="1">
                <a:tableStyleId>{5C22544A-7EE6-4342-B048-85BDC9FD1C3A}</a:tableStyleId>
              </a:tblPr>
              <a:tblGrid>
                <a:gridCol w="408571">
                  <a:extLst>
                    <a:ext uri="{9D8B030D-6E8A-4147-A177-3AD203B41FA5}">
                      <a16:colId xmlns:a16="http://schemas.microsoft.com/office/drawing/2014/main" val="3869827592"/>
                    </a:ext>
                  </a:extLst>
                </a:gridCol>
                <a:gridCol w="408571">
                  <a:extLst>
                    <a:ext uri="{9D8B030D-6E8A-4147-A177-3AD203B41FA5}">
                      <a16:colId xmlns:a16="http://schemas.microsoft.com/office/drawing/2014/main" val="1279223280"/>
                    </a:ext>
                  </a:extLst>
                </a:gridCol>
                <a:gridCol w="408571">
                  <a:extLst>
                    <a:ext uri="{9D8B030D-6E8A-4147-A177-3AD203B41FA5}">
                      <a16:colId xmlns:a16="http://schemas.microsoft.com/office/drawing/2014/main" val="3151352572"/>
                    </a:ext>
                  </a:extLst>
                </a:gridCol>
                <a:gridCol w="408571">
                  <a:extLst>
                    <a:ext uri="{9D8B030D-6E8A-4147-A177-3AD203B41FA5}">
                      <a16:colId xmlns:a16="http://schemas.microsoft.com/office/drawing/2014/main" val="1202355722"/>
                    </a:ext>
                  </a:extLst>
                </a:gridCol>
                <a:gridCol w="408571">
                  <a:extLst>
                    <a:ext uri="{9D8B030D-6E8A-4147-A177-3AD203B41FA5}">
                      <a16:colId xmlns:a16="http://schemas.microsoft.com/office/drawing/2014/main" val="2566366962"/>
                    </a:ext>
                  </a:extLst>
                </a:gridCol>
                <a:gridCol w="408571">
                  <a:extLst>
                    <a:ext uri="{9D8B030D-6E8A-4147-A177-3AD203B41FA5}">
                      <a16:colId xmlns:a16="http://schemas.microsoft.com/office/drawing/2014/main" val="2737571802"/>
                    </a:ext>
                  </a:extLst>
                </a:gridCol>
                <a:gridCol w="408571">
                  <a:extLst>
                    <a:ext uri="{9D8B030D-6E8A-4147-A177-3AD203B41FA5}">
                      <a16:colId xmlns:a16="http://schemas.microsoft.com/office/drawing/2014/main" val="368826575"/>
                    </a:ext>
                  </a:extLst>
                </a:gridCol>
                <a:gridCol w="408571">
                  <a:extLst>
                    <a:ext uri="{9D8B030D-6E8A-4147-A177-3AD203B41FA5}">
                      <a16:colId xmlns:a16="http://schemas.microsoft.com/office/drawing/2014/main" val="2219208677"/>
                    </a:ext>
                  </a:extLst>
                </a:gridCol>
                <a:gridCol w="408571">
                  <a:extLst>
                    <a:ext uri="{9D8B030D-6E8A-4147-A177-3AD203B41FA5}">
                      <a16:colId xmlns:a16="http://schemas.microsoft.com/office/drawing/2014/main" val="124714834"/>
                    </a:ext>
                  </a:extLst>
                </a:gridCol>
                <a:gridCol w="408571">
                  <a:extLst>
                    <a:ext uri="{9D8B030D-6E8A-4147-A177-3AD203B41FA5}">
                      <a16:colId xmlns:a16="http://schemas.microsoft.com/office/drawing/2014/main" val="2827909694"/>
                    </a:ext>
                  </a:extLst>
                </a:gridCol>
                <a:gridCol w="408571">
                  <a:extLst>
                    <a:ext uri="{9D8B030D-6E8A-4147-A177-3AD203B41FA5}">
                      <a16:colId xmlns:a16="http://schemas.microsoft.com/office/drawing/2014/main" val="876196337"/>
                    </a:ext>
                  </a:extLst>
                </a:gridCol>
                <a:gridCol w="408571">
                  <a:extLst>
                    <a:ext uri="{9D8B030D-6E8A-4147-A177-3AD203B41FA5}">
                      <a16:colId xmlns:a16="http://schemas.microsoft.com/office/drawing/2014/main" val="1533737715"/>
                    </a:ext>
                  </a:extLst>
                </a:gridCol>
                <a:gridCol w="408571">
                  <a:extLst>
                    <a:ext uri="{9D8B030D-6E8A-4147-A177-3AD203B41FA5}">
                      <a16:colId xmlns:a16="http://schemas.microsoft.com/office/drawing/2014/main" val="1364301800"/>
                    </a:ext>
                  </a:extLst>
                </a:gridCol>
                <a:gridCol w="408571">
                  <a:extLst>
                    <a:ext uri="{9D8B030D-6E8A-4147-A177-3AD203B41FA5}">
                      <a16:colId xmlns:a16="http://schemas.microsoft.com/office/drawing/2014/main" val="142118491"/>
                    </a:ext>
                  </a:extLst>
                </a:gridCol>
                <a:gridCol w="408571">
                  <a:extLst>
                    <a:ext uri="{9D8B030D-6E8A-4147-A177-3AD203B41FA5}">
                      <a16:colId xmlns:a16="http://schemas.microsoft.com/office/drawing/2014/main" val="1340634446"/>
                    </a:ext>
                  </a:extLst>
                </a:gridCol>
                <a:gridCol w="408571">
                  <a:extLst>
                    <a:ext uri="{9D8B030D-6E8A-4147-A177-3AD203B41FA5}">
                      <a16:colId xmlns:a16="http://schemas.microsoft.com/office/drawing/2014/main" val="2699899104"/>
                    </a:ext>
                  </a:extLst>
                </a:gridCol>
                <a:gridCol w="408571">
                  <a:extLst>
                    <a:ext uri="{9D8B030D-6E8A-4147-A177-3AD203B41FA5}">
                      <a16:colId xmlns:a16="http://schemas.microsoft.com/office/drawing/2014/main" val="1617683779"/>
                    </a:ext>
                  </a:extLst>
                </a:gridCol>
                <a:gridCol w="408571">
                  <a:extLst>
                    <a:ext uri="{9D8B030D-6E8A-4147-A177-3AD203B41FA5}">
                      <a16:colId xmlns:a16="http://schemas.microsoft.com/office/drawing/2014/main" val="340621875"/>
                    </a:ext>
                  </a:extLst>
                </a:gridCol>
                <a:gridCol w="408571">
                  <a:extLst>
                    <a:ext uri="{9D8B030D-6E8A-4147-A177-3AD203B41FA5}">
                      <a16:colId xmlns:a16="http://schemas.microsoft.com/office/drawing/2014/main" val="1207902403"/>
                    </a:ext>
                  </a:extLst>
                </a:gridCol>
                <a:gridCol w="408571">
                  <a:extLst>
                    <a:ext uri="{9D8B030D-6E8A-4147-A177-3AD203B41FA5}">
                      <a16:colId xmlns:a16="http://schemas.microsoft.com/office/drawing/2014/main" val="2456544257"/>
                    </a:ext>
                  </a:extLst>
                </a:gridCol>
                <a:gridCol w="408571">
                  <a:extLst>
                    <a:ext uri="{9D8B030D-6E8A-4147-A177-3AD203B41FA5}">
                      <a16:colId xmlns:a16="http://schemas.microsoft.com/office/drawing/2014/main" val="1727909258"/>
                    </a:ext>
                  </a:extLst>
                </a:gridCol>
                <a:gridCol w="408571">
                  <a:extLst>
                    <a:ext uri="{9D8B030D-6E8A-4147-A177-3AD203B41FA5}">
                      <a16:colId xmlns:a16="http://schemas.microsoft.com/office/drawing/2014/main" val="3241235485"/>
                    </a:ext>
                  </a:extLst>
                </a:gridCol>
                <a:gridCol w="408571">
                  <a:extLst>
                    <a:ext uri="{9D8B030D-6E8A-4147-A177-3AD203B41FA5}">
                      <a16:colId xmlns:a16="http://schemas.microsoft.com/office/drawing/2014/main" val="3785691228"/>
                    </a:ext>
                  </a:extLst>
                </a:gridCol>
                <a:gridCol w="408571">
                  <a:extLst>
                    <a:ext uri="{9D8B030D-6E8A-4147-A177-3AD203B41FA5}">
                      <a16:colId xmlns:a16="http://schemas.microsoft.com/office/drawing/2014/main" val="2341494337"/>
                    </a:ext>
                  </a:extLst>
                </a:gridCol>
                <a:gridCol w="408571">
                  <a:extLst>
                    <a:ext uri="{9D8B030D-6E8A-4147-A177-3AD203B41FA5}">
                      <a16:colId xmlns:a16="http://schemas.microsoft.com/office/drawing/2014/main" val="4123285732"/>
                    </a:ext>
                  </a:extLst>
                </a:gridCol>
                <a:gridCol w="408571">
                  <a:extLst>
                    <a:ext uri="{9D8B030D-6E8A-4147-A177-3AD203B41FA5}">
                      <a16:colId xmlns:a16="http://schemas.microsoft.com/office/drawing/2014/main" val="2725801554"/>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45568941"/>
                  </a:ext>
                </a:extLst>
              </a:tr>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tc>
                  <a:txBody>
                    <a:bodyPr/>
                    <a:lstStyle/>
                    <a:p>
                      <a:r>
                        <a:rPr lang="en-US" dirty="0"/>
                        <a:t>19</a:t>
                      </a:r>
                    </a:p>
                  </a:txBody>
                  <a:tcPr/>
                </a:tc>
                <a:tc>
                  <a:txBody>
                    <a:bodyPr/>
                    <a:lstStyle/>
                    <a:p>
                      <a:r>
                        <a:rPr lang="en-US" dirty="0"/>
                        <a:t>20</a:t>
                      </a:r>
                    </a:p>
                  </a:txBody>
                  <a:tcPr/>
                </a:tc>
                <a:tc>
                  <a:txBody>
                    <a:bodyPr/>
                    <a:lstStyle/>
                    <a:p>
                      <a:r>
                        <a:rPr lang="en-US" dirty="0"/>
                        <a:t>21</a:t>
                      </a:r>
                    </a:p>
                  </a:txBody>
                  <a:tcPr/>
                </a:tc>
                <a:tc>
                  <a:txBody>
                    <a:bodyPr/>
                    <a:lstStyle/>
                    <a:p>
                      <a:r>
                        <a:rPr lang="en-US" dirty="0"/>
                        <a:t>22</a:t>
                      </a:r>
                    </a:p>
                  </a:txBody>
                  <a:tcPr/>
                </a:tc>
                <a:tc>
                  <a:txBody>
                    <a:bodyPr/>
                    <a:lstStyle/>
                    <a:p>
                      <a:r>
                        <a:rPr lang="en-US" dirty="0"/>
                        <a:t>23</a:t>
                      </a:r>
                    </a:p>
                  </a:txBody>
                  <a:tcPr/>
                </a:tc>
                <a:tc>
                  <a:txBody>
                    <a:bodyPr/>
                    <a:lstStyle/>
                    <a:p>
                      <a:r>
                        <a:rPr lang="en-US" dirty="0"/>
                        <a:t>24</a:t>
                      </a:r>
                    </a:p>
                  </a:txBody>
                  <a:tcPr/>
                </a:tc>
                <a:tc>
                  <a:txBody>
                    <a:bodyPr/>
                    <a:lstStyle/>
                    <a:p>
                      <a:r>
                        <a:rPr lang="en-US" dirty="0"/>
                        <a:t>25</a:t>
                      </a:r>
                    </a:p>
                  </a:txBody>
                  <a:tcPr/>
                </a:tc>
                <a:extLst>
                  <a:ext uri="{0D108BD9-81ED-4DB2-BD59-A6C34878D82A}">
                    <a16:rowId xmlns:a16="http://schemas.microsoft.com/office/drawing/2014/main" val="3927654528"/>
                  </a:ext>
                </a:extLst>
              </a:tr>
            </a:tbl>
          </a:graphicData>
        </a:graphic>
      </p:graphicFrame>
    </p:spTree>
    <p:extLst>
      <p:ext uri="{BB962C8B-B14F-4D97-AF65-F5344CB8AC3E}">
        <p14:creationId xmlns:p14="http://schemas.microsoft.com/office/powerpoint/2010/main" val="411758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Vigenère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15440"/>
            <a:ext cx="11145078" cy="5242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Exercise</a:t>
            </a:r>
          </a:p>
          <a:p>
            <a:r>
              <a:rPr lang="en-US" sz="2400" dirty="0"/>
              <a:t>Key: </a:t>
            </a:r>
            <a:r>
              <a:rPr lang="en-US" sz="2400" b="1" dirty="0"/>
              <a:t>lemon</a:t>
            </a:r>
          </a:p>
          <a:p>
            <a:endParaRPr lang="en-US" sz="3200" b="1" dirty="0"/>
          </a:p>
          <a:p>
            <a:endParaRPr lang="en-US" sz="2000" dirty="0"/>
          </a:p>
          <a:p>
            <a:r>
              <a:rPr lang="en-US" sz="2400" dirty="0"/>
              <a:t>Encryption:</a:t>
            </a:r>
          </a:p>
          <a:p>
            <a:endParaRPr lang="en-US" sz="2000" dirty="0"/>
          </a:p>
        </p:txBody>
      </p:sp>
      <p:graphicFrame>
        <p:nvGraphicFramePr>
          <p:cNvPr id="2" name="Table 2">
            <a:extLst>
              <a:ext uri="{FF2B5EF4-FFF2-40B4-BE49-F238E27FC236}">
                <a16:creationId xmlns:a16="http://schemas.microsoft.com/office/drawing/2014/main" id="{EFE646F0-F796-05A7-9DEE-5029CEEA9D4E}"/>
              </a:ext>
            </a:extLst>
          </p:cNvPr>
          <p:cNvGraphicFramePr>
            <a:graphicFrameLocks noGrp="1"/>
          </p:cNvGraphicFramePr>
          <p:nvPr>
            <p:extLst>
              <p:ext uri="{D42A27DB-BD31-4B8C-83A1-F6EECF244321}">
                <p14:modId xmlns:p14="http://schemas.microsoft.com/office/powerpoint/2010/main" val="183586346"/>
              </p:ext>
            </p:extLst>
          </p:nvPr>
        </p:nvGraphicFramePr>
        <p:xfrm>
          <a:off x="2296160" y="4757860"/>
          <a:ext cx="7599680" cy="1432560"/>
        </p:xfrm>
        <a:graphic>
          <a:graphicData uri="http://schemas.openxmlformats.org/drawingml/2006/table">
            <a:tbl>
              <a:tblPr firstRow="1" bandRow="1">
                <a:tableStyleId>{5C22544A-7EE6-4342-B048-85BDC9FD1C3A}</a:tableStyleId>
              </a:tblPr>
              <a:tblGrid>
                <a:gridCol w="1544320">
                  <a:extLst>
                    <a:ext uri="{9D8B030D-6E8A-4147-A177-3AD203B41FA5}">
                      <a16:colId xmlns:a16="http://schemas.microsoft.com/office/drawing/2014/main" val="2123026820"/>
                    </a:ext>
                  </a:extLst>
                </a:gridCol>
                <a:gridCol w="6055360">
                  <a:extLst>
                    <a:ext uri="{9D8B030D-6E8A-4147-A177-3AD203B41FA5}">
                      <a16:colId xmlns:a16="http://schemas.microsoft.com/office/drawing/2014/main" val="2453761509"/>
                    </a:ext>
                  </a:extLst>
                </a:gridCol>
              </a:tblGrid>
              <a:tr h="512813">
                <a:tc>
                  <a:txBody>
                    <a:bodyPr/>
                    <a:lstStyle/>
                    <a:p>
                      <a:r>
                        <a:rPr lang="en-US" sz="1800" b="1" dirty="0"/>
                        <a:t>Key</a:t>
                      </a:r>
                    </a:p>
                  </a:txBody>
                  <a:tcPr/>
                </a:tc>
                <a:tc>
                  <a:txBody>
                    <a:bodyPr/>
                    <a:lstStyle/>
                    <a:p>
                      <a:r>
                        <a:rPr lang="en-US" sz="2800" b="1" dirty="0"/>
                        <a:t>lemon</a:t>
                      </a:r>
                    </a:p>
                  </a:txBody>
                  <a:tcPr/>
                </a:tc>
                <a:extLst>
                  <a:ext uri="{0D108BD9-81ED-4DB2-BD59-A6C34878D82A}">
                    <a16:rowId xmlns:a16="http://schemas.microsoft.com/office/drawing/2014/main" val="3708034547"/>
                  </a:ext>
                </a:extLst>
              </a:tr>
              <a:tr h="415156">
                <a:tc>
                  <a:txBody>
                    <a:bodyPr/>
                    <a:lstStyle/>
                    <a:p>
                      <a:r>
                        <a:rPr lang="en-US" sz="1800" b="1" dirty="0"/>
                        <a:t>Plaintext</a:t>
                      </a:r>
                    </a:p>
                  </a:txBody>
                  <a:tcPr/>
                </a:tc>
                <a:tc>
                  <a:txBody>
                    <a:bodyPr/>
                    <a:lstStyle/>
                    <a:p>
                      <a:r>
                        <a:rPr lang="en-US" sz="2800" b="1" dirty="0"/>
                        <a:t>a t </a:t>
                      </a:r>
                      <a:r>
                        <a:rPr lang="en-US" sz="2800" b="1" dirty="0" err="1"/>
                        <a:t>t</a:t>
                      </a:r>
                      <a:r>
                        <a:rPr lang="en-US" sz="2800" b="1" dirty="0"/>
                        <a:t> a c k a t d a w n</a:t>
                      </a:r>
                      <a:endParaRPr lang="en-US" sz="2000" b="1" dirty="0"/>
                    </a:p>
                  </a:txBody>
                  <a:tcPr/>
                </a:tc>
                <a:extLst>
                  <a:ext uri="{0D108BD9-81ED-4DB2-BD59-A6C34878D82A}">
                    <a16:rowId xmlns:a16="http://schemas.microsoft.com/office/drawing/2014/main" val="2176202786"/>
                  </a:ext>
                </a:extLst>
              </a:tr>
              <a:tr h="366295">
                <a:tc>
                  <a:txBody>
                    <a:bodyPr/>
                    <a:lstStyle/>
                    <a:p>
                      <a:r>
                        <a:rPr lang="en-US" sz="1800" b="1" dirty="0"/>
                        <a:t>Ciphertext</a:t>
                      </a:r>
                    </a:p>
                  </a:txBody>
                  <a:tcPr/>
                </a:tc>
                <a:tc>
                  <a:txBody>
                    <a:bodyPr/>
                    <a:lstStyle/>
                    <a:p>
                      <a:endParaRPr lang="en-US" sz="2000" b="1" dirty="0"/>
                    </a:p>
                  </a:txBody>
                  <a:tcPr/>
                </a:tc>
                <a:extLst>
                  <a:ext uri="{0D108BD9-81ED-4DB2-BD59-A6C34878D82A}">
                    <a16:rowId xmlns:a16="http://schemas.microsoft.com/office/drawing/2014/main" val="627440430"/>
                  </a:ext>
                </a:extLst>
              </a:tr>
            </a:tbl>
          </a:graphicData>
        </a:graphic>
      </p:graphicFrame>
      <p:graphicFrame>
        <p:nvGraphicFramePr>
          <p:cNvPr id="3" name="Table 7">
            <a:extLst>
              <a:ext uri="{FF2B5EF4-FFF2-40B4-BE49-F238E27FC236}">
                <a16:creationId xmlns:a16="http://schemas.microsoft.com/office/drawing/2014/main" id="{59F99809-F50C-1A5E-10AA-29998765DE56}"/>
              </a:ext>
            </a:extLst>
          </p:cNvPr>
          <p:cNvGraphicFramePr>
            <a:graphicFrameLocks noGrp="1"/>
          </p:cNvGraphicFramePr>
          <p:nvPr>
            <p:extLst>
              <p:ext uri="{D42A27DB-BD31-4B8C-83A1-F6EECF244321}">
                <p14:modId xmlns:p14="http://schemas.microsoft.com/office/powerpoint/2010/main" val="1018874710"/>
              </p:ext>
            </p:extLst>
          </p:nvPr>
        </p:nvGraphicFramePr>
        <p:xfrm>
          <a:off x="914403" y="2815810"/>
          <a:ext cx="10622846" cy="741680"/>
        </p:xfrm>
        <a:graphic>
          <a:graphicData uri="http://schemas.openxmlformats.org/drawingml/2006/table">
            <a:tbl>
              <a:tblPr firstRow="1" bandRow="1">
                <a:tableStyleId>{5C22544A-7EE6-4342-B048-85BDC9FD1C3A}</a:tableStyleId>
              </a:tblPr>
              <a:tblGrid>
                <a:gridCol w="408571">
                  <a:extLst>
                    <a:ext uri="{9D8B030D-6E8A-4147-A177-3AD203B41FA5}">
                      <a16:colId xmlns:a16="http://schemas.microsoft.com/office/drawing/2014/main" val="3869827592"/>
                    </a:ext>
                  </a:extLst>
                </a:gridCol>
                <a:gridCol w="408571">
                  <a:extLst>
                    <a:ext uri="{9D8B030D-6E8A-4147-A177-3AD203B41FA5}">
                      <a16:colId xmlns:a16="http://schemas.microsoft.com/office/drawing/2014/main" val="1279223280"/>
                    </a:ext>
                  </a:extLst>
                </a:gridCol>
                <a:gridCol w="408571">
                  <a:extLst>
                    <a:ext uri="{9D8B030D-6E8A-4147-A177-3AD203B41FA5}">
                      <a16:colId xmlns:a16="http://schemas.microsoft.com/office/drawing/2014/main" val="3151352572"/>
                    </a:ext>
                  </a:extLst>
                </a:gridCol>
                <a:gridCol w="408571">
                  <a:extLst>
                    <a:ext uri="{9D8B030D-6E8A-4147-A177-3AD203B41FA5}">
                      <a16:colId xmlns:a16="http://schemas.microsoft.com/office/drawing/2014/main" val="1202355722"/>
                    </a:ext>
                  </a:extLst>
                </a:gridCol>
                <a:gridCol w="408571">
                  <a:extLst>
                    <a:ext uri="{9D8B030D-6E8A-4147-A177-3AD203B41FA5}">
                      <a16:colId xmlns:a16="http://schemas.microsoft.com/office/drawing/2014/main" val="2566366962"/>
                    </a:ext>
                  </a:extLst>
                </a:gridCol>
                <a:gridCol w="408571">
                  <a:extLst>
                    <a:ext uri="{9D8B030D-6E8A-4147-A177-3AD203B41FA5}">
                      <a16:colId xmlns:a16="http://schemas.microsoft.com/office/drawing/2014/main" val="2737571802"/>
                    </a:ext>
                  </a:extLst>
                </a:gridCol>
                <a:gridCol w="408571">
                  <a:extLst>
                    <a:ext uri="{9D8B030D-6E8A-4147-A177-3AD203B41FA5}">
                      <a16:colId xmlns:a16="http://schemas.microsoft.com/office/drawing/2014/main" val="368826575"/>
                    </a:ext>
                  </a:extLst>
                </a:gridCol>
                <a:gridCol w="408571">
                  <a:extLst>
                    <a:ext uri="{9D8B030D-6E8A-4147-A177-3AD203B41FA5}">
                      <a16:colId xmlns:a16="http://schemas.microsoft.com/office/drawing/2014/main" val="2219208677"/>
                    </a:ext>
                  </a:extLst>
                </a:gridCol>
                <a:gridCol w="408571">
                  <a:extLst>
                    <a:ext uri="{9D8B030D-6E8A-4147-A177-3AD203B41FA5}">
                      <a16:colId xmlns:a16="http://schemas.microsoft.com/office/drawing/2014/main" val="124714834"/>
                    </a:ext>
                  </a:extLst>
                </a:gridCol>
                <a:gridCol w="408571">
                  <a:extLst>
                    <a:ext uri="{9D8B030D-6E8A-4147-A177-3AD203B41FA5}">
                      <a16:colId xmlns:a16="http://schemas.microsoft.com/office/drawing/2014/main" val="2827909694"/>
                    </a:ext>
                  </a:extLst>
                </a:gridCol>
                <a:gridCol w="408571">
                  <a:extLst>
                    <a:ext uri="{9D8B030D-6E8A-4147-A177-3AD203B41FA5}">
                      <a16:colId xmlns:a16="http://schemas.microsoft.com/office/drawing/2014/main" val="876196337"/>
                    </a:ext>
                  </a:extLst>
                </a:gridCol>
                <a:gridCol w="408571">
                  <a:extLst>
                    <a:ext uri="{9D8B030D-6E8A-4147-A177-3AD203B41FA5}">
                      <a16:colId xmlns:a16="http://schemas.microsoft.com/office/drawing/2014/main" val="1533737715"/>
                    </a:ext>
                  </a:extLst>
                </a:gridCol>
                <a:gridCol w="408571">
                  <a:extLst>
                    <a:ext uri="{9D8B030D-6E8A-4147-A177-3AD203B41FA5}">
                      <a16:colId xmlns:a16="http://schemas.microsoft.com/office/drawing/2014/main" val="1364301800"/>
                    </a:ext>
                  </a:extLst>
                </a:gridCol>
                <a:gridCol w="408571">
                  <a:extLst>
                    <a:ext uri="{9D8B030D-6E8A-4147-A177-3AD203B41FA5}">
                      <a16:colId xmlns:a16="http://schemas.microsoft.com/office/drawing/2014/main" val="142118491"/>
                    </a:ext>
                  </a:extLst>
                </a:gridCol>
                <a:gridCol w="408571">
                  <a:extLst>
                    <a:ext uri="{9D8B030D-6E8A-4147-A177-3AD203B41FA5}">
                      <a16:colId xmlns:a16="http://schemas.microsoft.com/office/drawing/2014/main" val="1340634446"/>
                    </a:ext>
                  </a:extLst>
                </a:gridCol>
                <a:gridCol w="408571">
                  <a:extLst>
                    <a:ext uri="{9D8B030D-6E8A-4147-A177-3AD203B41FA5}">
                      <a16:colId xmlns:a16="http://schemas.microsoft.com/office/drawing/2014/main" val="2699899104"/>
                    </a:ext>
                  </a:extLst>
                </a:gridCol>
                <a:gridCol w="408571">
                  <a:extLst>
                    <a:ext uri="{9D8B030D-6E8A-4147-A177-3AD203B41FA5}">
                      <a16:colId xmlns:a16="http://schemas.microsoft.com/office/drawing/2014/main" val="1617683779"/>
                    </a:ext>
                  </a:extLst>
                </a:gridCol>
                <a:gridCol w="408571">
                  <a:extLst>
                    <a:ext uri="{9D8B030D-6E8A-4147-A177-3AD203B41FA5}">
                      <a16:colId xmlns:a16="http://schemas.microsoft.com/office/drawing/2014/main" val="340621875"/>
                    </a:ext>
                  </a:extLst>
                </a:gridCol>
                <a:gridCol w="408571">
                  <a:extLst>
                    <a:ext uri="{9D8B030D-6E8A-4147-A177-3AD203B41FA5}">
                      <a16:colId xmlns:a16="http://schemas.microsoft.com/office/drawing/2014/main" val="1207902403"/>
                    </a:ext>
                  </a:extLst>
                </a:gridCol>
                <a:gridCol w="408571">
                  <a:extLst>
                    <a:ext uri="{9D8B030D-6E8A-4147-A177-3AD203B41FA5}">
                      <a16:colId xmlns:a16="http://schemas.microsoft.com/office/drawing/2014/main" val="2456544257"/>
                    </a:ext>
                  </a:extLst>
                </a:gridCol>
                <a:gridCol w="408571">
                  <a:extLst>
                    <a:ext uri="{9D8B030D-6E8A-4147-A177-3AD203B41FA5}">
                      <a16:colId xmlns:a16="http://schemas.microsoft.com/office/drawing/2014/main" val="1727909258"/>
                    </a:ext>
                  </a:extLst>
                </a:gridCol>
                <a:gridCol w="408571">
                  <a:extLst>
                    <a:ext uri="{9D8B030D-6E8A-4147-A177-3AD203B41FA5}">
                      <a16:colId xmlns:a16="http://schemas.microsoft.com/office/drawing/2014/main" val="3241235485"/>
                    </a:ext>
                  </a:extLst>
                </a:gridCol>
                <a:gridCol w="408571">
                  <a:extLst>
                    <a:ext uri="{9D8B030D-6E8A-4147-A177-3AD203B41FA5}">
                      <a16:colId xmlns:a16="http://schemas.microsoft.com/office/drawing/2014/main" val="3785691228"/>
                    </a:ext>
                  </a:extLst>
                </a:gridCol>
                <a:gridCol w="408571">
                  <a:extLst>
                    <a:ext uri="{9D8B030D-6E8A-4147-A177-3AD203B41FA5}">
                      <a16:colId xmlns:a16="http://schemas.microsoft.com/office/drawing/2014/main" val="2341494337"/>
                    </a:ext>
                  </a:extLst>
                </a:gridCol>
                <a:gridCol w="408571">
                  <a:extLst>
                    <a:ext uri="{9D8B030D-6E8A-4147-A177-3AD203B41FA5}">
                      <a16:colId xmlns:a16="http://schemas.microsoft.com/office/drawing/2014/main" val="4123285732"/>
                    </a:ext>
                  </a:extLst>
                </a:gridCol>
                <a:gridCol w="408571">
                  <a:extLst>
                    <a:ext uri="{9D8B030D-6E8A-4147-A177-3AD203B41FA5}">
                      <a16:colId xmlns:a16="http://schemas.microsoft.com/office/drawing/2014/main" val="2725801554"/>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45568941"/>
                  </a:ext>
                </a:extLst>
              </a:tr>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tc>
                  <a:txBody>
                    <a:bodyPr/>
                    <a:lstStyle/>
                    <a:p>
                      <a:r>
                        <a:rPr lang="en-US" dirty="0"/>
                        <a:t>19</a:t>
                      </a:r>
                    </a:p>
                  </a:txBody>
                  <a:tcPr/>
                </a:tc>
                <a:tc>
                  <a:txBody>
                    <a:bodyPr/>
                    <a:lstStyle/>
                    <a:p>
                      <a:r>
                        <a:rPr lang="en-US" dirty="0"/>
                        <a:t>20</a:t>
                      </a:r>
                    </a:p>
                  </a:txBody>
                  <a:tcPr/>
                </a:tc>
                <a:tc>
                  <a:txBody>
                    <a:bodyPr/>
                    <a:lstStyle/>
                    <a:p>
                      <a:r>
                        <a:rPr lang="en-US" dirty="0"/>
                        <a:t>21</a:t>
                      </a:r>
                    </a:p>
                  </a:txBody>
                  <a:tcPr/>
                </a:tc>
                <a:tc>
                  <a:txBody>
                    <a:bodyPr/>
                    <a:lstStyle/>
                    <a:p>
                      <a:r>
                        <a:rPr lang="en-US" dirty="0"/>
                        <a:t>22</a:t>
                      </a:r>
                    </a:p>
                  </a:txBody>
                  <a:tcPr/>
                </a:tc>
                <a:tc>
                  <a:txBody>
                    <a:bodyPr/>
                    <a:lstStyle/>
                    <a:p>
                      <a:r>
                        <a:rPr lang="en-US" dirty="0"/>
                        <a:t>23</a:t>
                      </a:r>
                    </a:p>
                  </a:txBody>
                  <a:tcPr/>
                </a:tc>
                <a:tc>
                  <a:txBody>
                    <a:bodyPr/>
                    <a:lstStyle/>
                    <a:p>
                      <a:r>
                        <a:rPr lang="en-US" dirty="0"/>
                        <a:t>24</a:t>
                      </a:r>
                    </a:p>
                  </a:txBody>
                  <a:tcPr/>
                </a:tc>
                <a:tc>
                  <a:txBody>
                    <a:bodyPr/>
                    <a:lstStyle/>
                    <a:p>
                      <a:r>
                        <a:rPr lang="en-US" dirty="0"/>
                        <a:t>25</a:t>
                      </a:r>
                    </a:p>
                  </a:txBody>
                  <a:tcPr/>
                </a:tc>
                <a:extLst>
                  <a:ext uri="{0D108BD9-81ED-4DB2-BD59-A6C34878D82A}">
                    <a16:rowId xmlns:a16="http://schemas.microsoft.com/office/drawing/2014/main" val="3927654528"/>
                  </a:ext>
                </a:extLst>
              </a:tr>
            </a:tbl>
          </a:graphicData>
        </a:graphic>
      </p:graphicFrame>
    </p:spTree>
    <p:extLst>
      <p:ext uri="{BB962C8B-B14F-4D97-AF65-F5344CB8AC3E}">
        <p14:creationId xmlns:p14="http://schemas.microsoft.com/office/powerpoint/2010/main" val="531873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Vigenère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15440"/>
            <a:ext cx="11145078" cy="5242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Exercise</a:t>
            </a:r>
          </a:p>
          <a:p>
            <a:r>
              <a:rPr lang="en-US" sz="2400" dirty="0"/>
              <a:t>Key: </a:t>
            </a:r>
            <a:r>
              <a:rPr lang="en-US" sz="2400" b="1" dirty="0"/>
              <a:t>lemon</a:t>
            </a:r>
          </a:p>
          <a:p>
            <a:endParaRPr lang="en-US" sz="3200" b="1" dirty="0"/>
          </a:p>
          <a:p>
            <a:endParaRPr lang="en-US" sz="2400" dirty="0"/>
          </a:p>
          <a:p>
            <a:endParaRPr lang="en-US" sz="2400" dirty="0"/>
          </a:p>
          <a:p>
            <a:endParaRPr lang="en-US" sz="2400" dirty="0"/>
          </a:p>
          <a:p>
            <a:r>
              <a:rPr lang="en-US" sz="2400" dirty="0"/>
              <a:t>Encryption: To encrypt the first letter 'A', we shift it by 11 positions (the position of 'L' in the alphabet), resulting in 'L', The second letter 'T' is shifted by 4 positions ('E' in the alphabet), resulting in 'X', The process continues for each letter using the corresponding letter of the keyword for the shift value.</a:t>
            </a:r>
          </a:p>
          <a:p>
            <a:endParaRPr lang="en-US" sz="2000" dirty="0"/>
          </a:p>
        </p:txBody>
      </p:sp>
      <p:graphicFrame>
        <p:nvGraphicFramePr>
          <p:cNvPr id="2" name="Table 2">
            <a:extLst>
              <a:ext uri="{FF2B5EF4-FFF2-40B4-BE49-F238E27FC236}">
                <a16:creationId xmlns:a16="http://schemas.microsoft.com/office/drawing/2014/main" id="{EFE646F0-F796-05A7-9DEE-5029CEEA9D4E}"/>
              </a:ext>
            </a:extLst>
          </p:cNvPr>
          <p:cNvGraphicFramePr>
            <a:graphicFrameLocks noGrp="1"/>
          </p:cNvGraphicFramePr>
          <p:nvPr>
            <p:extLst>
              <p:ext uri="{D42A27DB-BD31-4B8C-83A1-F6EECF244321}">
                <p14:modId xmlns:p14="http://schemas.microsoft.com/office/powerpoint/2010/main" val="801271314"/>
              </p:ext>
            </p:extLst>
          </p:nvPr>
        </p:nvGraphicFramePr>
        <p:xfrm>
          <a:off x="2296160" y="3685321"/>
          <a:ext cx="7599680" cy="1447800"/>
        </p:xfrm>
        <a:graphic>
          <a:graphicData uri="http://schemas.openxmlformats.org/drawingml/2006/table">
            <a:tbl>
              <a:tblPr firstRow="1" bandRow="1">
                <a:tableStyleId>{5C22544A-7EE6-4342-B048-85BDC9FD1C3A}</a:tableStyleId>
              </a:tblPr>
              <a:tblGrid>
                <a:gridCol w="1544320">
                  <a:extLst>
                    <a:ext uri="{9D8B030D-6E8A-4147-A177-3AD203B41FA5}">
                      <a16:colId xmlns:a16="http://schemas.microsoft.com/office/drawing/2014/main" val="2123026820"/>
                    </a:ext>
                  </a:extLst>
                </a:gridCol>
                <a:gridCol w="6055360">
                  <a:extLst>
                    <a:ext uri="{9D8B030D-6E8A-4147-A177-3AD203B41FA5}">
                      <a16:colId xmlns:a16="http://schemas.microsoft.com/office/drawing/2014/main" val="2453761509"/>
                    </a:ext>
                  </a:extLst>
                </a:gridCol>
              </a:tblGrid>
              <a:tr h="477473">
                <a:tc>
                  <a:txBody>
                    <a:bodyPr/>
                    <a:lstStyle/>
                    <a:p>
                      <a:r>
                        <a:rPr lang="en-US" sz="1800" b="1" dirty="0"/>
                        <a:t>Key</a:t>
                      </a:r>
                    </a:p>
                  </a:txBody>
                  <a:tcPr/>
                </a:tc>
                <a:tc>
                  <a:txBody>
                    <a:bodyPr/>
                    <a:lstStyle/>
                    <a:p>
                      <a:r>
                        <a:rPr lang="en-US" sz="2700" b="1" dirty="0"/>
                        <a:t>l e m o n l  e  m o n l  e</a:t>
                      </a:r>
                    </a:p>
                  </a:txBody>
                  <a:tcPr/>
                </a:tc>
                <a:extLst>
                  <a:ext uri="{0D108BD9-81ED-4DB2-BD59-A6C34878D82A}">
                    <a16:rowId xmlns:a16="http://schemas.microsoft.com/office/drawing/2014/main" val="3708034547"/>
                  </a:ext>
                </a:extLst>
              </a:tr>
              <a:tr h="482452">
                <a:tc>
                  <a:txBody>
                    <a:bodyPr/>
                    <a:lstStyle/>
                    <a:p>
                      <a:r>
                        <a:rPr lang="en-US" sz="1800" b="1" dirty="0"/>
                        <a:t>Plaintext</a:t>
                      </a:r>
                    </a:p>
                  </a:txBody>
                  <a:tcPr/>
                </a:tc>
                <a:tc>
                  <a:txBody>
                    <a:bodyPr/>
                    <a:lstStyle/>
                    <a:p>
                      <a:r>
                        <a:rPr lang="en-US" sz="2800" b="1" dirty="0"/>
                        <a:t>a t  </a:t>
                      </a:r>
                      <a:r>
                        <a:rPr lang="en-US" sz="2800" b="1" dirty="0" err="1"/>
                        <a:t>t</a:t>
                      </a:r>
                      <a:r>
                        <a:rPr lang="en-US" sz="2800" b="1" dirty="0"/>
                        <a:t>  a c k a  t  d a w n</a:t>
                      </a:r>
                      <a:endParaRPr lang="en-US" sz="2000" b="1" dirty="0"/>
                    </a:p>
                  </a:txBody>
                  <a:tcPr/>
                </a:tc>
                <a:extLst>
                  <a:ext uri="{0D108BD9-81ED-4DB2-BD59-A6C34878D82A}">
                    <a16:rowId xmlns:a16="http://schemas.microsoft.com/office/drawing/2014/main" val="2176202786"/>
                  </a:ext>
                </a:extLst>
              </a:tr>
              <a:tr h="368934">
                <a:tc>
                  <a:txBody>
                    <a:bodyPr/>
                    <a:lstStyle/>
                    <a:p>
                      <a:r>
                        <a:rPr lang="en-US" sz="1800" b="1" dirty="0"/>
                        <a:t>Ciphertext</a:t>
                      </a:r>
                    </a:p>
                  </a:txBody>
                  <a:tcPr/>
                </a:tc>
                <a:tc>
                  <a:txBody>
                    <a:bodyPr/>
                    <a:lstStyle/>
                    <a:p>
                      <a:r>
                        <a:rPr lang="en-US" sz="2200" b="1" dirty="0"/>
                        <a:t>L X F  O P V E  F  R N H R</a:t>
                      </a:r>
                    </a:p>
                  </a:txBody>
                  <a:tcPr/>
                </a:tc>
                <a:extLst>
                  <a:ext uri="{0D108BD9-81ED-4DB2-BD59-A6C34878D82A}">
                    <a16:rowId xmlns:a16="http://schemas.microsoft.com/office/drawing/2014/main" val="627440430"/>
                  </a:ext>
                </a:extLst>
              </a:tr>
            </a:tbl>
          </a:graphicData>
        </a:graphic>
      </p:graphicFrame>
      <p:graphicFrame>
        <p:nvGraphicFramePr>
          <p:cNvPr id="3" name="Table 7">
            <a:extLst>
              <a:ext uri="{FF2B5EF4-FFF2-40B4-BE49-F238E27FC236}">
                <a16:creationId xmlns:a16="http://schemas.microsoft.com/office/drawing/2014/main" id="{59F99809-F50C-1A5E-10AA-29998765DE56}"/>
              </a:ext>
            </a:extLst>
          </p:cNvPr>
          <p:cNvGraphicFramePr>
            <a:graphicFrameLocks noGrp="1"/>
          </p:cNvGraphicFramePr>
          <p:nvPr>
            <p:extLst>
              <p:ext uri="{D42A27DB-BD31-4B8C-83A1-F6EECF244321}">
                <p14:modId xmlns:p14="http://schemas.microsoft.com/office/powerpoint/2010/main" val="600825660"/>
              </p:ext>
            </p:extLst>
          </p:nvPr>
        </p:nvGraphicFramePr>
        <p:xfrm>
          <a:off x="987976" y="2605603"/>
          <a:ext cx="10622846" cy="741680"/>
        </p:xfrm>
        <a:graphic>
          <a:graphicData uri="http://schemas.openxmlformats.org/drawingml/2006/table">
            <a:tbl>
              <a:tblPr firstRow="1" bandRow="1">
                <a:tableStyleId>{5C22544A-7EE6-4342-B048-85BDC9FD1C3A}</a:tableStyleId>
              </a:tblPr>
              <a:tblGrid>
                <a:gridCol w="408571">
                  <a:extLst>
                    <a:ext uri="{9D8B030D-6E8A-4147-A177-3AD203B41FA5}">
                      <a16:colId xmlns:a16="http://schemas.microsoft.com/office/drawing/2014/main" val="3869827592"/>
                    </a:ext>
                  </a:extLst>
                </a:gridCol>
                <a:gridCol w="408571">
                  <a:extLst>
                    <a:ext uri="{9D8B030D-6E8A-4147-A177-3AD203B41FA5}">
                      <a16:colId xmlns:a16="http://schemas.microsoft.com/office/drawing/2014/main" val="1279223280"/>
                    </a:ext>
                  </a:extLst>
                </a:gridCol>
                <a:gridCol w="408571">
                  <a:extLst>
                    <a:ext uri="{9D8B030D-6E8A-4147-A177-3AD203B41FA5}">
                      <a16:colId xmlns:a16="http://schemas.microsoft.com/office/drawing/2014/main" val="3151352572"/>
                    </a:ext>
                  </a:extLst>
                </a:gridCol>
                <a:gridCol w="408571">
                  <a:extLst>
                    <a:ext uri="{9D8B030D-6E8A-4147-A177-3AD203B41FA5}">
                      <a16:colId xmlns:a16="http://schemas.microsoft.com/office/drawing/2014/main" val="1202355722"/>
                    </a:ext>
                  </a:extLst>
                </a:gridCol>
                <a:gridCol w="408571">
                  <a:extLst>
                    <a:ext uri="{9D8B030D-6E8A-4147-A177-3AD203B41FA5}">
                      <a16:colId xmlns:a16="http://schemas.microsoft.com/office/drawing/2014/main" val="2566366962"/>
                    </a:ext>
                  </a:extLst>
                </a:gridCol>
                <a:gridCol w="408571">
                  <a:extLst>
                    <a:ext uri="{9D8B030D-6E8A-4147-A177-3AD203B41FA5}">
                      <a16:colId xmlns:a16="http://schemas.microsoft.com/office/drawing/2014/main" val="2737571802"/>
                    </a:ext>
                  </a:extLst>
                </a:gridCol>
                <a:gridCol w="408571">
                  <a:extLst>
                    <a:ext uri="{9D8B030D-6E8A-4147-A177-3AD203B41FA5}">
                      <a16:colId xmlns:a16="http://schemas.microsoft.com/office/drawing/2014/main" val="368826575"/>
                    </a:ext>
                  </a:extLst>
                </a:gridCol>
                <a:gridCol w="408571">
                  <a:extLst>
                    <a:ext uri="{9D8B030D-6E8A-4147-A177-3AD203B41FA5}">
                      <a16:colId xmlns:a16="http://schemas.microsoft.com/office/drawing/2014/main" val="2219208677"/>
                    </a:ext>
                  </a:extLst>
                </a:gridCol>
                <a:gridCol w="408571">
                  <a:extLst>
                    <a:ext uri="{9D8B030D-6E8A-4147-A177-3AD203B41FA5}">
                      <a16:colId xmlns:a16="http://schemas.microsoft.com/office/drawing/2014/main" val="124714834"/>
                    </a:ext>
                  </a:extLst>
                </a:gridCol>
                <a:gridCol w="408571">
                  <a:extLst>
                    <a:ext uri="{9D8B030D-6E8A-4147-A177-3AD203B41FA5}">
                      <a16:colId xmlns:a16="http://schemas.microsoft.com/office/drawing/2014/main" val="2827909694"/>
                    </a:ext>
                  </a:extLst>
                </a:gridCol>
                <a:gridCol w="408571">
                  <a:extLst>
                    <a:ext uri="{9D8B030D-6E8A-4147-A177-3AD203B41FA5}">
                      <a16:colId xmlns:a16="http://schemas.microsoft.com/office/drawing/2014/main" val="876196337"/>
                    </a:ext>
                  </a:extLst>
                </a:gridCol>
                <a:gridCol w="408571">
                  <a:extLst>
                    <a:ext uri="{9D8B030D-6E8A-4147-A177-3AD203B41FA5}">
                      <a16:colId xmlns:a16="http://schemas.microsoft.com/office/drawing/2014/main" val="1533737715"/>
                    </a:ext>
                  </a:extLst>
                </a:gridCol>
                <a:gridCol w="408571">
                  <a:extLst>
                    <a:ext uri="{9D8B030D-6E8A-4147-A177-3AD203B41FA5}">
                      <a16:colId xmlns:a16="http://schemas.microsoft.com/office/drawing/2014/main" val="1364301800"/>
                    </a:ext>
                  </a:extLst>
                </a:gridCol>
                <a:gridCol w="408571">
                  <a:extLst>
                    <a:ext uri="{9D8B030D-6E8A-4147-A177-3AD203B41FA5}">
                      <a16:colId xmlns:a16="http://schemas.microsoft.com/office/drawing/2014/main" val="142118491"/>
                    </a:ext>
                  </a:extLst>
                </a:gridCol>
                <a:gridCol w="408571">
                  <a:extLst>
                    <a:ext uri="{9D8B030D-6E8A-4147-A177-3AD203B41FA5}">
                      <a16:colId xmlns:a16="http://schemas.microsoft.com/office/drawing/2014/main" val="1340634446"/>
                    </a:ext>
                  </a:extLst>
                </a:gridCol>
                <a:gridCol w="408571">
                  <a:extLst>
                    <a:ext uri="{9D8B030D-6E8A-4147-A177-3AD203B41FA5}">
                      <a16:colId xmlns:a16="http://schemas.microsoft.com/office/drawing/2014/main" val="2699899104"/>
                    </a:ext>
                  </a:extLst>
                </a:gridCol>
                <a:gridCol w="408571">
                  <a:extLst>
                    <a:ext uri="{9D8B030D-6E8A-4147-A177-3AD203B41FA5}">
                      <a16:colId xmlns:a16="http://schemas.microsoft.com/office/drawing/2014/main" val="1617683779"/>
                    </a:ext>
                  </a:extLst>
                </a:gridCol>
                <a:gridCol w="408571">
                  <a:extLst>
                    <a:ext uri="{9D8B030D-6E8A-4147-A177-3AD203B41FA5}">
                      <a16:colId xmlns:a16="http://schemas.microsoft.com/office/drawing/2014/main" val="340621875"/>
                    </a:ext>
                  </a:extLst>
                </a:gridCol>
                <a:gridCol w="408571">
                  <a:extLst>
                    <a:ext uri="{9D8B030D-6E8A-4147-A177-3AD203B41FA5}">
                      <a16:colId xmlns:a16="http://schemas.microsoft.com/office/drawing/2014/main" val="1207902403"/>
                    </a:ext>
                  </a:extLst>
                </a:gridCol>
                <a:gridCol w="408571">
                  <a:extLst>
                    <a:ext uri="{9D8B030D-6E8A-4147-A177-3AD203B41FA5}">
                      <a16:colId xmlns:a16="http://schemas.microsoft.com/office/drawing/2014/main" val="2456544257"/>
                    </a:ext>
                  </a:extLst>
                </a:gridCol>
                <a:gridCol w="408571">
                  <a:extLst>
                    <a:ext uri="{9D8B030D-6E8A-4147-A177-3AD203B41FA5}">
                      <a16:colId xmlns:a16="http://schemas.microsoft.com/office/drawing/2014/main" val="1727909258"/>
                    </a:ext>
                  </a:extLst>
                </a:gridCol>
                <a:gridCol w="408571">
                  <a:extLst>
                    <a:ext uri="{9D8B030D-6E8A-4147-A177-3AD203B41FA5}">
                      <a16:colId xmlns:a16="http://schemas.microsoft.com/office/drawing/2014/main" val="3241235485"/>
                    </a:ext>
                  </a:extLst>
                </a:gridCol>
                <a:gridCol w="408571">
                  <a:extLst>
                    <a:ext uri="{9D8B030D-6E8A-4147-A177-3AD203B41FA5}">
                      <a16:colId xmlns:a16="http://schemas.microsoft.com/office/drawing/2014/main" val="3785691228"/>
                    </a:ext>
                  </a:extLst>
                </a:gridCol>
                <a:gridCol w="408571">
                  <a:extLst>
                    <a:ext uri="{9D8B030D-6E8A-4147-A177-3AD203B41FA5}">
                      <a16:colId xmlns:a16="http://schemas.microsoft.com/office/drawing/2014/main" val="2341494337"/>
                    </a:ext>
                  </a:extLst>
                </a:gridCol>
                <a:gridCol w="408571">
                  <a:extLst>
                    <a:ext uri="{9D8B030D-6E8A-4147-A177-3AD203B41FA5}">
                      <a16:colId xmlns:a16="http://schemas.microsoft.com/office/drawing/2014/main" val="4123285732"/>
                    </a:ext>
                  </a:extLst>
                </a:gridCol>
                <a:gridCol w="408571">
                  <a:extLst>
                    <a:ext uri="{9D8B030D-6E8A-4147-A177-3AD203B41FA5}">
                      <a16:colId xmlns:a16="http://schemas.microsoft.com/office/drawing/2014/main" val="2725801554"/>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45568941"/>
                  </a:ext>
                </a:extLst>
              </a:tr>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tc>
                  <a:txBody>
                    <a:bodyPr/>
                    <a:lstStyle/>
                    <a:p>
                      <a:r>
                        <a:rPr lang="en-US" dirty="0"/>
                        <a:t>19</a:t>
                      </a:r>
                    </a:p>
                  </a:txBody>
                  <a:tcPr/>
                </a:tc>
                <a:tc>
                  <a:txBody>
                    <a:bodyPr/>
                    <a:lstStyle/>
                    <a:p>
                      <a:r>
                        <a:rPr lang="en-US" dirty="0"/>
                        <a:t>20</a:t>
                      </a:r>
                    </a:p>
                  </a:txBody>
                  <a:tcPr/>
                </a:tc>
                <a:tc>
                  <a:txBody>
                    <a:bodyPr/>
                    <a:lstStyle/>
                    <a:p>
                      <a:r>
                        <a:rPr lang="en-US" dirty="0"/>
                        <a:t>21</a:t>
                      </a:r>
                    </a:p>
                  </a:txBody>
                  <a:tcPr/>
                </a:tc>
                <a:tc>
                  <a:txBody>
                    <a:bodyPr/>
                    <a:lstStyle/>
                    <a:p>
                      <a:r>
                        <a:rPr lang="en-US" dirty="0"/>
                        <a:t>22</a:t>
                      </a:r>
                    </a:p>
                  </a:txBody>
                  <a:tcPr/>
                </a:tc>
                <a:tc>
                  <a:txBody>
                    <a:bodyPr/>
                    <a:lstStyle/>
                    <a:p>
                      <a:r>
                        <a:rPr lang="en-US" dirty="0"/>
                        <a:t>23</a:t>
                      </a:r>
                    </a:p>
                  </a:txBody>
                  <a:tcPr/>
                </a:tc>
                <a:tc>
                  <a:txBody>
                    <a:bodyPr/>
                    <a:lstStyle/>
                    <a:p>
                      <a:r>
                        <a:rPr lang="en-US" dirty="0"/>
                        <a:t>24</a:t>
                      </a:r>
                    </a:p>
                  </a:txBody>
                  <a:tcPr/>
                </a:tc>
                <a:tc>
                  <a:txBody>
                    <a:bodyPr/>
                    <a:lstStyle/>
                    <a:p>
                      <a:r>
                        <a:rPr lang="en-US" dirty="0"/>
                        <a:t>25</a:t>
                      </a:r>
                    </a:p>
                  </a:txBody>
                  <a:tcPr/>
                </a:tc>
                <a:extLst>
                  <a:ext uri="{0D108BD9-81ED-4DB2-BD59-A6C34878D82A}">
                    <a16:rowId xmlns:a16="http://schemas.microsoft.com/office/drawing/2014/main" val="3927654528"/>
                  </a:ext>
                </a:extLst>
              </a:tr>
            </a:tbl>
          </a:graphicData>
        </a:graphic>
      </p:graphicFrame>
    </p:spTree>
    <p:extLst>
      <p:ext uri="{BB962C8B-B14F-4D97-AF65-F5344CB8AC3E}">
        <p14:creationId xmlns:p14="http://schemas.microsoft.com/office/powerpoint/2010/main" val="1673191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Vigenère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15440"/>
            <a:ext cx="11145078" cy="5242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Exercise</a:t>
            </a:r>
          </a:p>
          <a:p>
            <a:r>
              <a:rPr lang="en-US" sz="2400" dirty="0"/>
              <a:t>Key: </a:t>
            </a:r>
            <a:r>
              <a:rPr lang="en-US" sz="2400" b="1" dirty="0"/>
              <a:t>lemon</a:t>
            </a:r>
          </a:p>
          <a:p>
            <a:endParaRPr lang="en-US" sz="3200" b="1" dirty="0"/>
          </a:p>
          <a:p>
            <a:endParaRPr lang="en-US" sz="2000" dirty="0"/>
          </a:p>
          <a:p>
            <a:r>
              <a:rPr lang="en-US" sz="2400" dirty="0"/>
              <a:t>Decryption: To decrypt the ciphertext back to the plaintext, the same keyword is used, but this time, the letters are shifted in the opposite direction.</a:t>
            </a:r>
          </a:p>
          <a:p>
            <a:endParaRPr lang="en-US" sz="2000" dirty="0"/>
          </a:p>
        </p:txBody>
      </p:sp>
      <p:graphicFrame>
        <p:nvGraphicFramePr>
          <p:cNvPr id="2" name="Table 2">
            <a:extLst>
              <a:ext uri="{FF2B5EF4-FFF2-40B4-BE49-F238E27FC236}">
                <a16:creationId xmlns:a16="http://schemas.microsoft.com/office/drawing/2014/main" id="{EFE646F0-F796-05A7-9DEE-5029CEEA9D4E}"/>
              </a:ext>
            </a:extLst>
          </p:cNvPr>
          <p:cNvGraphicFramePr>
            <a:graphicFrameLocks noGrp="1"/>
          </p:cNvGraphicFramePr>
          <p:nvPr>
            <p:extLst>
              <p:ext uri="{D42A27DB-BD31-4B8C-83A1-F6EECF244321}">
                <p14:modId xmlns:p14="http://schemas.microsoft.com/office/powerpoint/2010/main" val="1370783456"/>
              </p:ext>
            </p:extLst>
          </p:nvPr>
        </p:nvGraphicFramePr>
        <p:xfrm>
          <a:off x="2425986" y="4987858"/>
          <a:ext cx="7599680" cy="1503532"/>
        </p:xfrm>
        <a:graphic>
          <a:graphicData uri="http://schemas.openxmlformats.org/drawingml/2006/table">
            <a:tbl>
              <a:tblPr firstRow="1" bandRow="1">
                <a:tableStyleId>{5C22544A-7EE6-4342-B048-85BDC9FD1C3A}</a:tableStyleId>
              </a:tblPr>
              <a:tblGrid>
                <a:gridCol w="1544320">
                  <a:extLst>
                    <a:ext uri="{9D8B030D-6E8A-4147-A177-3AD203B41FA5}">
                      <a16:colId xmlns:a16="http://schemas.microsoft.com/office/drawing/2014/main" val="2123026820"/>
                    </a:ext>
                  </a:extLst>
                </a:gridCol>
                <a:gridCol w="6055360">
                  <a:extLst>
                    <a:ext uri="{9D8B030D-6E8A-4147-A177-3AD203B41FA5}">
                      <a16:colId xmlns:a16="http://schemas.microsoft.com/office/drawing/2014/main" val="2453761509"/>
                    </a:ext>
                  </a:extLst>
                </a:gridCol>
              </a:tblGrid>
              <a:tr h="477473">
                <a:tc>
                  <a:txBody>
                    <a:bodyPr/>
                    <a:lstStyle/>
                    <a:p>
                      <a:r>
                        <a:rPr lang="en-US" sz="1800" b="1" dirty="0"/>
                        <a:t>Key</a:t>
                      </a:r>
                    </a:p>
                  </a:txBody>
                  <a:tcPr/>
                </a:tc>
                <a:tc>
                  <a:txBody>
                    <a:bodyPr/>
                    <a:lstStyle/>
                    <a:p>
                      <a:r>
                        <a:rPr lang="en-US" sz="2700" b="1" dirty="0"/>
                        <a:t>l e m o n l  e  m o n l  e</a:t>
                      </a:r>
                    </a:p>
                  </a:txBody>
                  <a:tcPr/>
                </a:tc>
                <a:extLst>
                  <a:ext uri="{0D108BD9-81ED-4DB2-BD59-A6C34878D82A}">
                    <a16:rowId xmlns:a16="http://schemas.microsoft.com/office/drawing/2014/main" val="3708034547"/>
                  </a:ext>
                </a:extLst>
              </a:tr>
              <a:tr h="482452">
                <a:tc>
                  <a:txBody>
                    <a:bodyPr/>
                    <a:lstStyle/>
                    <a:p>
                      <a:r>
                        <a:rPr lang="en-US" sz="1800" b="1" dirty="0"/>
                        <a:t>Ciphertext</a:t>
                      </a:r>
                    </a:p>
                  </a:txBody>
                  <a:tcPr/>
                </a:tc>
                <a:tc>
                  <a:txBody>
                    <a:bodyPr/>
                    <a:lstStyle/>
                    <a:p>
                      <a:r>
                        <a:rPr lang="en-US" sz="2000" b="1" dirty="0"/>
                        <a:t>L X  </a:t>
                      </a:r>
                      <a:r>
                        <a:rPr lang="en-US" sz="2000" b="1" dirty="0">
                          <a:highlight>
                            <a:srgbClr val="FFFF00"/>
                          </a:highlight>
                        </a:rPr>
                        <a:t>F</a:t>
                      </a:r>
                      <a:r>
                        <a:rPr lang="en-US" sz="2000" b="1" dirty="0"/>
                        <a:t>  O P  V  E  F  R N H R</a:t>
                      </a:r>
                    </a:p>
                  </a:txBody>
                  <a:tcPr/>
                </a:tc>
                <a:extLst>
                  <a:ext uri="{0D108BD9-81ED-4DB2-BD59-A6C34878D82A}">
                    <a16:rowId xmlns:a16="http://schemas.microsoft.com/office/drawing/2014/main" val="2176202786"/>
                  </a:ext>
                </a:extLst>
              </a:tr>
              <a:tr h="368934">
                <a:tc>
                  <a:txBody>
                    <a:bodyPr/>
                    <a:lstStyle/>
                    <a:p>
                      <a:r>
                        <a:rPr lang="en-US" sz="1800" b="1" dirty="0"/>
                        <a:t>Plaintext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a t  </a:t>
                      </a:r>
                      <a:r>
                        <a:rPr lang="en-US" sz="2800" b="1" dirty="0" err="1"/>
                        <a:t>t</a:t>
                      </a:r>
                      <a:r>
                        <a:rPr lang="en-US" sz="2800" b="1" dirty="0"/>
                        <a:t>  a c k a  t d a w n</a:t>
                      </a:r>
                      <a:endParaRPr lang="en-US" sz="2000" b="1" dirty="0"/>
                    </a:p>
                  </a:txBody>
                  <a:tcPr/>
                </a:tc>
                <a:extLst>
                  <a:ext uri="{0D108BD9-81ED-4DB2-BD59-A6C34878D82A}">
                    <a16:rowId xmlns:a16="http://schemas.microsoft.com/office/drawing/2014/main" val="627440430"/>
                  </a:ext>
                </a:extLst>
              </a:tr>
            </a:tbl>
          </a:graphicData>
        </a:graphic>
      </p:graphicFrame>
      <p:graphicFrame>
        <p:nvGraphicFramePr>
          <p:cNvPr id="3" name="Table 7">
            <a:extLst>
              <a:ext uri="{FF2B5EF4-FFF2-40B4-BE49-F238E27FC236}">
                <a16:creationId xmlns:a16="http://schemas.microsoft.com/office/drawing/2014/main" id="{59F99809-F50C-1A5E-10AA-29998765DE56}"/>
              </a:ext>
            </a:extLst>
          </p:cNvPr>
          <p:cNvGraphicFramePr>
            <a:graphicFrameLocks noGrp="1"/>
          </p:cNvGraphicFramePr>
          <p:nvPr/>
        </p:nvGraphicFramePr>
        <p:xfrm>
          <a:off x="914403" y="2815810"/>
          <a:ext cx="10622846" cy="741680"/>
        </p:xfrm>
        <a:graphic>
          <a:graphicData uri="http://schemas.openxmlformats.org/drawingml/2006/table">
            <a:tbl>
              <a:tblPr firstRow="1" bandRow="1">
                <a:tableStyleId>{5C22544A-7EE6-4342-B048-85BDC9FD1C3A}</a:tableStyleId>
              </a:tblPr>
              <a:tblGrid>
                <a:gridCol w="408571">
                  <a:extLst>
                    <a:ext uri="{9D8B030D-6E8A-4147-A177-3AD203B41FA5}">
                      <a16:colId xmlns:a16="http://schemas.microsoft.com/office/drawing/2014/main" val="3869827592"/>
                    </a:ext>
                  </a:extLst>
                </a:gridCol>
                <a:gridCol w="408571">
                  <a:extLst>
                    <a:ext uri="{9D8B030D-6E8A-4147-A177-3AD203B41FA5}">
                      <a16:colId xmlns:a16="http://schemas.microsoft.com/office/drawing/2014/main" val="1279223280"/>
                    </a:ext>
                  </a:extLst>
                </a:gridCol>
                <a:gridCol w="408571">
                  <a:extLst>
                    <a:ext uri="{9D8B030D-6E8A-4147-A177-3AD203B41FA5}">
                      <a16:colId xmlns:a16="http://schemas.microsoft.com/office/drawing/2014/main" val="3151352572"/>
                    </a:ext>
                  </a:extLst>
                </a:gridCol>
                <a:gridCol w="408571">
                  <a:extLst>
                    <a:ext uri="{9D8B030D-6E8A-4147-A177-3AD203B41FA5}">
                      <a16:colId xmlns:a16="http://schemas.microsoft.com/office/drawing/2014/main" val="1202355722"/>
                    </a:ext>
                  </a:extLst>
                </a:gridCol>
                <a:gridCol w="408571">
                  <a:extLst>
                    <a:ext uri="{9D8B030D-6E8A-4147-A177-3AD203B41FA5}">
                      <a16:colId xmlns:a16="http://schemas.microsoft.com/office/drawing/2014/main" val="2566366962"/>
                    </a:ext>
                  </a:extLst>
                </a:gridCol>
                <a:gridCol w="408571">
                  <a:extLst>
                    <a:ext uri="{9D8B030D-6E8A-4147-A177-3AD203B41FA5}">
                      <a16:colId xmlns:a16="http://schemas.microsoft.com/office/drawing/2014/main" val="2737571802"/>
                    </a:ext>
                  </a:extLst>
                </a:gridCol>
                <a:gridCol w="408571">
                  <a:extLst>
                    <a:ext uri="{9D8B030D-6E8A-4147-A177-3AD203B41FA5}">
                      <a16:colId xmlns:a16="http://schemas.microsoft.com/office/drawing/2014/main" val="368826575"/>
                    </a:ext>
                  </a:extLst>
                </a:gridCol>
                <a:gridCol w="408571">
                  <a:extLst>
                    <a:ext uri="{9D8B030D-6E8A-4147-A177-3AD203B41FA5}">
                      <a16:colId xmlns:a16="http://schemas.microsoft.com/office/drawing/2014/main" val="2219208677"/>
                    </a:ext>
                  </a:extLst>
                </a:gridCol>
                <a:gridCol w="408571">
                  <a:extLst>
                    <a:ext uri="{9D8B030D-6E8A-4147-A177-3AD203B41FA5}">
                      <a16:colId xmlns:a16="http://schemas.microsoft.com/office/drawing/2014/main" val="124714834"/>
                    </a:ext>
                  </a:extLst>
                </a:gridCol>
                <a:gridCol w="408571">
                  <a:extLst>
                    <a:ext uri="{9D8B030D-6E8A-4147-A177-3AD203B41FA5}">
                      <a16:colId xmlns:a16="http://schemas.microsoft.com/office/drawing/2014/main" val="2827909694"/>
                    </a:ext>
                  </a:extLst>
                </a:gridCol>
                <a:gridCol w="408571">
                  <a:extLst>
                    <a:ext uri="{9D8B030D-6E8A-4147-A177-3AD203B41FA5}">
                      <a16:colId xmlns:a16="http://schemas.microsoft.com/office/drawing/2014/main" val="876196337"/>
                    </a:ext>
                  </a:extLst>
                </a:gridCol>
                <a:gridCol w="408571">
                  <a:extLst>
                    <a:ext uri="{9D8B030D-6E8A-4147-A177-3AD203B41FA5}">
                      <a16:colId xmlns:a16="http://schemas.microsoft.com/office/drawing/2014/main" val="1533737715"/>
                    </a:ext>
                  </a:extLst>
                </a:gridCol>
                <a:gridCol w="408571">
                  <a:extLst>
                    <a:ext uri="{9D8B030D-6E8A-4147-A177-3AD203B41FA5}">
                      <a16:colId xmlns:a16="http://schemas.microsoft.com/office/drawing/2014/main" val="1364301800"/>
                    </a:ext>
                  </a:extLst>
                </a:gridCol>
                <a:gridCol w="408571">
                  <a:extLst>
                    <a:ext uri="{9D8B030D-6E8A-4147-A177-3AD203B41FA5}">
                      <a16:colId xmlns:a16="http://schemas.microsoft.com/office/drawing/2014/main" val="142118491"/>
                    </a:ext>
                  </a:extLst>
                </a:gridCol>
                <a:gridCol w="408571">
                  <a:extLst>
                    <a:ext uri="{9D8B030D-6E8A-4147-A177-3AD203B41FA5}">
                      <a16:colId xmlns:a16="http://schemas.microsoft.com/office/drawing/2014/main" val="1340634446"/>
                    </a:ext>
                  </a:extLst>
                </a:gridCol>
                <a:gridCol w="408571">
                  <a:extLst>
                    <a:ext uri="{9D8B030D-6E8A-4147-A177-3AD203B41FA5}">
                      <a16:colId xmlns:a16="http://schemas.microsoft.com/office/drawing/2014/main" val="2699899104"/>
                    </a:ext>
                  </a:extLst>
                </a:gridCol>
                <a:gridCol w="408571">
                  <a:extLst>
                    <a:ext uri="{9D8B030D-6E8A-4147-A177-3AD203B41FA5}">
                      <a16:colId xmlns:a16="http://schemas.microsoft.com/office/drawing/2014/main" val="1617683779"/>
                    </a:ext>
                  </a:extLst>
                </a:gridCol>
                <a:gridCol w="408571">
                  <a:extLst>
                    <a:ext uri="{9D8B030D-6E8A-4147-A177-3AD203B41FA5}">
                      <a16:colId xmlns:a16="http://schemas.microsoft.com/office/drawing/2014/main" val="340621875"/>
                    </a:ext>
                  </a:extLst>
                </a:gridCol>
                <a:gridCol w="408571">
                  <a:extLst>
                    <a:ext uri="{9D8B030D-6E8A-4147-A177-3AD203B41FA5}">
                      <a16:colId xmlns:a16="http://schemas.microsoft.com/office/drawing/2014/main" val="1207902403"/>
                    </a:ext>
                  </a:extLst>
                </a:gridCol>
                <a:gridCol w="408571">
                  <a:extLst>
                    <a:ext uri="{9D8B030D-6E8A-4147-A177-3AD203B41FA5}">
                      <a16:colId xmlns:a16="http://schemas.microsoft.com/office/drawing/2014/main" val="2456544257"/>
                    </a:ext>
                  </a:extLst>
                </a:gridCol>
                <a:gridCol w="408571">
                  <a:extLst>
                    <a:ext uri="{9D8B030D-6E8A-4147-A177-3AD203B41FA5}">
                      <a16:colId xmlns:a16="http://schemas.microsoft.com/office/drawing/2014/main" val="1727909258"/>
                    </a:ext>
                  </a:extLst>
                </a:gridCol>
                <a:gridCol w="408571">
                  <a:extLst>
                    <a:ext uri="{9D8B030D-6E8A-4147-A177-3AD203B41FA5}">
                      <a16:colId xmlns:a16="http://schemas.microsoft.com/office/drawing/2014/main" val="3241235485"/>
                    </a:ext>
                  </a:extLst>
                </a:gridCol>
                <a:gridCol w="408571">
                  <a:extLst>
                    <a:ext uri="{9D8B030D-6E8A-4147-A177-3AD203B41FA5}">
                      <a16:colId xmlns:a16="http://schemas.microsoft.com/office/drawing/2014/main" val="3785691228"/>
                    </a:ext>
                  </a:extLst>
                </a:gridCol>
                <a:gridCol w="408571">
                  <a:extLst>
                    <a:ext uri="{9D8B030D-6E8A-4147-A177-3AD203B41FA5}">
                      <a16:colId xmlns:a16="http://schemas.microsoft.com/office/drawing/2014/main" val="2341494337"/>
                    </a:ext>
                  </a:extLst>
                </a:gridCol>
                <a:gridCol w="408571">
                  <a:extLst>
                    <a:ext uri="{9D8B030D-6E8A-4147-A177-3AD203B41FA5}">
                      <a16:colId xmlns:a16="http://schemas.microsoft.com/office/drawing/2014/main" val="4123285732"/>
                    </a:ext>
                  </a:extLst>
                </a:gridCol>
                <a:gridCol w="408571">
                  <a:extLst>
                    <a:ext uri="{9D8B030D-6E8A-4147-A177-3AD203B41FA5}">
                      <a16:colId xmlns:a16="http://schemas.microsoft.com/office/drawing/2014/main" val="2725801554"/>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45568941"/>
                  </a:ext>
                </a:extLst>
              </a:tr>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tc>
                  <a:txBody>
                    <a:bodyPr/>
                    <a:lstStyle/>
                    <a:p>
                      <a:r>
                        <a:rPr lang="en-US" dirty="0"/>
                        <a:t>19</a:t>
                      </a:r>
                    </a:p>
                  </a:txBody>
                  <a:tcPr/>
                </a:tc>
                <a:tc>
                  <a:txBody>
                    <a:bodyPr/>
                    <a:lstStyle/>
                    <a:p>
                      <a:r>
                        <a:rPr lang="en-US" dirty="0"/>
                        <a:t>20</a:t>
                      </a:r>
                    </a:p>
                  </a:txBody>
                  <a:tcPr/>
                </a:tc>
                <a:tc>
                  <a:txBody>
                    <a:bodyPr/>
                    <a:lstStyle/>
                    <a:p>
                      <a:r>
                        <a:rPr lang="en-US" dirty="0"/>
                        <a:t>21</a:t>
                      </a:r>
                    </a:p>
                  </a:txBody>
                  <a:tcPr/>
                </a:tc>
                <a:tc>
                  <a:txBody>
                    <a:bodyPr/>
                    <a:lstStyle/>
                    <a:p>
                      <a:r>
                        <a:rPr lang="en-US" dirty="0"/>
                        <a:t>22</a:t>
                      </a:r>
                    </a:p>
                  </a:txBody>
                  <a:tcPr/>
                </a:tc>
                <a:tc>
                  <a:txBody>
                    <a:bodyPr/>
                    <a:lstStyle/>
                    <a:p>
                      <a:r>
                        <a:rPr lang="en-US" dirty="0"/>
                        <a:t>23</a:t>
                      </a:r>
                    </a:p>
                  </a:txBody>
                  <a:tcPr/>
                </a:tc>
                <a:tc>
                  <a:txBody>
                    <a:bodyPr/>
                    <a:lstStyle/>
                    <a:p>
                      <a:r>
                        <a:rPr lang="en-US" dirty="0"/>
                        <a:t>24</a:t>
                      </a:r>
                    </a:p>
                  </a:txBody>
                  <a:tcPr/>
                </a:tc>
                <a:tc>
                  <a:txBody>
                    <a:bodyPr/>
                    <a:lstStyle/>
                    <a:p>
                      <a:r>
                        <a:rPr lang="en-US" dirty="0"/>
                        <a:t>25</a:t>
                      </a:r>
                    </a:p>
                  </a:txBody>
                  <a:tcPr/>
                </a:tc>
                <a:extLst>
                  <a:ext uri="{0D108BD9-81ED-4DB2-BD59-A6C34878D82A}">
                    <a16:rowId xmlns:a16="http://schemas.microsoft.com/office/drawing/2014/main" val="3927654528"/>
                  </a:ext>
                </a:extLst>
              </a:tr>
            </a:tbl>
          </a:graphicData>
        </a:graphic>
      </p:graphicFrame>
    </p:spTree>
    <p:extLst>
      <p:ext uri="{BB962C8B-B14F-4D97-AF65-F5344CB8AC3E}">
        <p14:creationId xmlns:p14="http://schemas.microsoft.com/office/powerpoint/2010/main" val="3337009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Transposition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91889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Transposition ciphers are a type of cryptographic technique that </a:t>
            </a:r>
            <a:r>
              <a:rPr lang="en-US" b="1" i="1" dirty="0"/>
              <a:t>involves rearranging (i.e., permutations) the order of letters or characters in a message without altering the actual letters themselves</a:t>
            </a:r>
            <a:r>
              <a:rPr lang="en-US" dirty="0"/>
              <a:t>.</a:t>
            </a:r>
          </a:p>
          <a:p>
            <a:r>
              <a:rPr lang="en-US" dirty="0"/>
              <a:t>Such ciphers aim to </a:t>
            </a:r>
            <a:r>
              <a:rPr lang="en-US" b="1" i="1" dirty="0"/>
              <a:t>obscure the message's structure</a:t>
            </a:r>
            <a:r>
              <a:rPr lang="en-US" dirty="0"/>
              <a:t> and make it more challenging to decipher without the knowledge of the specific transposition method used.</a:t>
            </a:r>
          </a:p>
          <a:p>
            <a:r>
              <a:rPr lang="en-US" dirty="0"/>
              <a:t>Transposition ciphers can operate on individual letters, groups of letters, or even blocks of characters. </a:t>
            </a:r>
          </a:p>
          <a:p>
            <a:r>
              <a:rPr lang="en-US" sz="2800" dirty="0"/>
              <a:t>The rearrangement of the text can occur horizontally (row-wise) or vertically (column-wise).</a:t>
            </a:r>
          </a:p>
          <a:p>
            <a:r>
              <a:rPr lang="en-US" sz="2800" dirty="0"/>
              <a:t>A few common types of transposition ciphers are Columnar Transposition Cipher, Rail Fence Cipher, Route Cipher, and Scytale Cipher.</a:t>
            </a:r>
          </a:p>
        </p:txBody>
      </p:sp>
    </p:spTree>
    <p:extLst>
      <p:ext uri="{BB962C8B-B14F-4D97-AF65-F5344CB8AC3E}">
        <p14:creationId xmlns:p14="http://schemas.microsoft.com/office/powerpoint/2010/main" val="179505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800" b="1" dirty="0">
                <a:solidFill>
                  <a:schemeClr val="bg1"/>
                </a:solidFill>
              </a:rPr>
              <a:t>Symmetric Encryption</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0001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t>Outline</a:t>
            </a:r>
          </a:p>
          <a:p>
            <a:r>
              <a:rPr lang="en-US" dirty="0"/>
              <a:t>Monoalphabetic Substitution Cipher</a:t>
            </a:r>
          </a:p>
          <a:p>
            <a:r>
              <a:rPr lang="en-US" dirty="0"/>
              <a:t>Simple Substitution Cipher</a:t>
            </a:r>
          </a:p>
          <a:p>
            <a:r>
              <a:rPr lang="en-US" dirty="0"/>
              <a:t>Frequency Analysis</a:t>
            </a:r>
          </a:p>
          <a:p>
            <a:r>
              <a:rPr lang="en-US" dirty="0"/>
              <a:t>Polyalphabetic Substitution Cipher</a:t>
            </a:r>
          </a:p>
          <a:p>
            <a:r>
              <a:rPr lang="en-US" dirty="0"/>
              <a:t>Vigenère Cipher</a:t>
            </a:r>
          </a:p>
          <a:p>
            <a:r>
              <a:rPr lang="en-US" dirty="0"/>
              <a:t>Transposition Cipher</a:t>
            </a:r>
          </a:p>
          <a:p>
            <a:r>
              <a:rPr lang="en-US" dirty="0"/>
              <a:t>Columnar Transposition Cipher</a:t>
            </a:r>
          </a:p>
          <a:p>
            <a:endParaRPr lang="en-US" dirty="0"/>
          </a:p>
        </p:txBody>
      </p:sp>
    </p:spTree>
    <p:extLst>
      <p:ext uri="{BB962C8B-B14F-4D97-AF65-F5344CB8AC3E}">
        <p14:creationId xmlns:p14="http://schemas.microsoft.com/office/powerpoint/2010/main" val="4050764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Columnar Transposition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2186152"/>
            <a:ext cx="11145078" cy="4480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This type of cipher rearranges the characters of a plaintext message by writing it out in a grid of a fixed number of columns and then reading the ciphertext off column by column.</a:t>
            </a:r>
          </a:p>
          <a:p>
            <a:r>
              <a:rPr lang="en-US" sz="3200" dirty="0"/>
              <a:t>The keyword determines the order in which the columns are read.</a:t>
            </a:r>
            <a:endParaRPr lang="en-US" sz="3600" dirty="0"/>
          </a:p>
        </p:txBody>
      </p:sp>
    </p:spTree>
    <p:extLst>
      <p:ext uri="{BB962C8B-B14F-4D97-AF65-F5344CB8AC3E}">
        <p14:creationId xmlns:p14="http://schemas.microsoft.com/office/powerpoint/2010/main" val="1870536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Columnar Transposition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50124"/>
            <a:ext cx="11145078" cy="52078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Example 1:</a:t>
            </a:r>
          </a:p>
          <a:p>
            <a:r>
              <a:rPr lang="en-US" sz="2400" dirty="0"/>
              <a:t>Plaintext: “hello world”</a:t>
            </a:r>
          </a:p>
          <a:p>
            <a:r>
              <a:rPr lang="en-US" sz="2400" dirty="0"/>
              <a:t>Keyword: “</a:t>
            </a:r>
            <a:r>
              <a:rPr lang="en-US" sz="2400" b="1" dirty="0"/>
              <a:t>KEY</a:t>
            </a:r>
            <a:r>
              <a:rPr lang="en-US" sz="2400" dirty="0"/>
              <a:t>”</a:t>
            </a:r>
          </a:p>
          <a:p>
            <a:r>
              <a:rPr lang="en-US" sz="2400" dirty="0"/>
              <a:t>No of rows: 4</a:t>
            </a:r>
          </a:p>
          <a:p>
            <a:r>
              <a:rPr lang="en-US" sz="2400" dirty="0"/>
              <a:t>The plaintext is written into a grid with </a:t>
            </a:r>
          </a:p>
          <a:p>
            <a:pPr marL="0" indent="0">
              <a:buNone/>
            </a:pPr>
            <a:r>
              <a:rPr lang="en-US" sz="2400" dirty="0"/>
              <a:t>   three columns according to the keyword.</a:t>
            </a:r>
          </a:p>
          <a:p>
            <a:r>
              <a:rPr lang="en-US" sz="2400" dirty="0"/>
              <a:t>Rearrange the columns based on the alphabetical order of the </a:t>
            </a:r>
          </a:p>
          <a:p>
            <a:pPr marL="0" indent="0">
              <a:buNone/>
            </a:pPr>
            <a:r>
              <a:rPr lang="en-US" sz="2400" dirty="0"/>
              <a:t>    keyword letters "E", "K", "Y".</a:t>
            </a:r>
          </a:p>
          <a:p>
            <a:r>
              <a:rPr lang="en-US" sz="2400" dirty="0"/>
              <a:t>Read the columns from left to right, top to bottom. </a:t>
            </a:r>
          </a:p>
          <a:p>
            <a:r>
              <a:rPr lang="en-US" sz="2400" dirty="0"/>
              <a:t>The ciphertext would be EOR#HLODLWL#</a:t>
            </a:r>
          </a:p>
          <a:p>
            <a:endParaRPr lang="en-US" sz="2400" dirty="0"/>
          </a:p>
          <a:p>
            <a:endParaRPr lang="en-US" dirty="0"/>
          </a:p>
          <a:p>
            <a:endParaRPr lang="en-US" dirty="0"/>
          </a:p>
          <a:p>
            <a:endParaRPr lang="en-US" dirty="0"/>
          </a:p>
        </p:txBody>
      </p:sp>
      <p:graphicFrame>
        <p:nvGraphicFramePr>
          <p:cNvPr id="2" name="Table 2">
            <a:extLst>
              <a:ext uri="{FF2B5EF4-FFF2-40B4-BE49-F238E27FC236}">
                <a16:creationId xmlns:a16="http://schemas.microsoft.com/office/drawing/2014/main" id="{5E39E58A-5F79-4CCF-194B-2C79C1C39EBC}"/>
              </a:ext>
            </a:extLst>
          </p:cNvPr>
          <p:cNvGraphicFramePr>
            <a:graphicFrameLocks noGrp="1"/>
          </p:cNvGraphicFramePr>
          <p:nvPr>
            <p:extLst>
              <p:ext uri="{D42A27DB-BD31-4B8C-83A1-F6EECF244321}">
                <p14:modId xmlns:p14="http://schemas.microsoft.com/office/powerpoint/2010/main" val="3931044995"/>
              </p:ext>
            </p:extLst>
          </p:nvPr>
        </p:nvGraphicFramePr>
        <p:xfrm>
          <a:off x="8737708" y="4532814"/>
          <a:ext cx="3195144" cy="2133600"/>
        </p:xfrm>
        <a:graphic>
          <a:graphicData uri="http://schemas.openxmlformats.org/drawingml/2006/table">
            <a:tbl>
              <a:tblPr firstRow="1" bandRow="1">
                <a:tableStyleId>{5C22544A-7EE6-4342-B048-85BDC9FD1C3A}</a:tableStyleId>
              </a:tblPr>
              <a:tblGrid>
                <a:gridCol w="1065048">
                  <a:extLst>
                    <a:ext uri="{9D8B030D-6E8A-4147-A177-3AD203B41FA5}">
                      <a16:colId xmlns:a16="http://schemas.microsoft.com/office/drawing/2014/main" val="2030938014"/>
                    </a:ext>
                  </a:extLst>
                </a:gridCol>
                <a:gridCol w="1065048">
                  <a:extLst>
                    <a:ext uri="{9D8B030D-6E8A-4147-A177-3AD203B41FA5}">
                      <a16:colId xmlns:a16="http://schemas.microsoft.com/office/drawing/2014/main" val="3832986523"/>
                    </a:ext>
                  </a:extLst>
                </a:gridCol>
                <a:gridCol w="1065048">
                  <a:extLst>
                    <a:ext uri="{9D8B030D-6E8A-4147-A177-3AD203B41FA5}">
                      <a16:colId xmlns:a16="http://schemas.microsoft.com/office/drawing/2014/main" val="2717968575"/>
                    </a:ext>
                  </a:extLst>
                </a:gridCol>
              </a:tblGrid>
              <a:tr h="395669">
                <a:tc>
                  <a:txBody>
                    <a:bodyPr/>
                    <a:lstStyle/>
                    <a:p>
                      <a:pPr algn="ctr"/>
                      <a:r>
                        <a:rPr lang="en-US" sz="2200" b="1" dirty="0"/>
                        <a:t>E</a:t>
                      </a:r>
                    </a:p>
                  </a:txBody>
                  <a:tcPr/>
                </a:tc>
                <a:tc>
                  <a:txBody>
                    <a:bodyPr/>
                    <a:lstStyle/>
                    <a:p>
                      <a:pPr algn="ctr"/>
                      <a:r>
                        <a:rPr lang="en-US" sz="2200" b="1" dirty="0"/>
                        <a:t>K</a:t>
                      </a:r>
                    </a:p>
                  </a:txBody>
                  <a:tcPr/>
                </a:tc>
                <a:tc>
                  <a:txBody>
                    <a:bodyPr/>
                    <a:lstStyle/>
                    <a:p>
                      <a:pPr algn="ctr"/>
                      <a:r>
                        <a:rPr lang="en-US" sz="2200" b="1" dirty="0"/>
                        <a:t>Y</a:t>
                      </a:r>
                    </a:p>
                  </a:txBody>
                  <a:tcPr/>
                </a:tc>
                <a:extLst>
                  <a:ext uri="{0D108BD9-81ED-4DB2-BD59-A6C34878D82A}">
                    <a16:rowId xmlns:a16="http://schemas.microsoft.com/office/drawing/2014/main" val="494849438"/>
                  </a:ext>
                </a:extLst>
              </a:tr>
              <a:tr h="395669">
                <a:tc>
                  <a:txBody>
                    <a:bodyPr/>
                    <a:lstStyle/>
                    <a:p>
                      <a:pPr algn="ctr"/>
                      <a:r>
                        <a:rPr lang="en-US" sz="2200" b="1" dirty="0"/>
                        <a:t>e</a:t>
                      </a:r>
                    </a:p>
                  </a:txBody>
                  <a:tcPr/>
                </a:tc>
                <a:tc>
                  <a:txBody>
                    <a:bodyPr/>
                    <a:lstStyle/>
                    <a:p>
                      <a:pPr algn="ctr"/>
                      <a:r>
                        <a:rPr lang="en-US" sz="2200" b="1" dirty="0"/>
                        <a:t>h</a:t>
                      </a:r>
                    </a:p>
                  </a:txBody>
                  <a:tcPr/>
                </a:tc>
                <a:tc>
                  <a:txBody>
                    <a:bodyPr/>
                    <a:lstStyle/>
                    <a:p>
                      <a:pPr algn="ctr"/>
                      <a:r>
                        <a:rPr lang="en-US" sz="2200" b="1" dirty="0"/>
                        <a:t>l</a:t>
                      </a:r>
                    </a:p>
                  </a:txBody>
                  <a:tcPr/>
                </a:tc>
                <a:extLst>
                  <a:ext uri="{0D108BD9-81ED-4DB2-BD59-A6C34878D82A}">
                    <a16:rowId xmlns:a16="http://schemas.microsoft.com/office/drawing/2014/main" val="2283802666"/>
                  </a:ext>
                </a:extLst>
              </a:tr>
              <a:tr h="395669">
                <a:tc>
                  <a:txBody>
                    <a:bodyPr/>
                    <a:lstStyle/>
                    <a:p>
                      <a:pPr algn="ctr"/>
                      <a:r>
                        <a:rPr lang="en-US" sz="2200" b="1" dirty="0"/>
                        <a:t>o</a:t>
                      </a:r>
                    </a:p>
                  </a:txBody>
                  <a:tcPr/>
                </a:tc>
                <a:tc>
                  <a:txBody>
                    <a:bodyPr/>
                    <a:lstStyle/>
                    <a:p>
                      <a:pPr algn="ctr"/>
                      <a:r>
                        <a:rPr lang="en-US" sz="2200" b="1" dirty="0"/>
                        <a:t>l</a:t>
                      </a:r>
                    </a:p>
                  </a:txBody>
                  <a:tcPr/>
                </a:tc>
                <a:tc>
                  <a:txBody>
                    <a:bodyPr/>
                    <a:lstStyle/>
                    <a:p>
                      <a:pPr algn="ctr"/>
                      <a:r>
                        <a:rPr lang="en-US" sz="2200" b="1" dirty="0"/>
                        <a:t>w</a:t>
                      </a:r>
                    </a:p>
                  </a:txBody>
                  <a:tcPr/>
                </a:tc>
                <a:extLst>
                  <a:ext uri="{0D108BD9-81ED-4DB2-BD59-A6C34878D82A}">
                    <a16:rowId xmlns:a16="http://schemas.microsoft.com/office/drawing/2014/main" val="2441745540"/>
                  </a:ext>
                </a:extLst>
              </a:tr>
              <a:tr h="395669">
                <a:tc>
                  <a:txBody>
                    <a:bodyPr/>
                    <a:lstStyle/>
                    <a:p>
                      <a:pPr algn="ctr"/>
                      <a:r>
                        <a:rPr lang="en-US" sz="2200" b="1" dirty="0"/>
                        <a:t>r</a:t>
                      </a:r>
                    </a:p>
                  </a:txBody>
                  <a:tcPr/>
                </a:tc>
                <a:tc>
                  <a:txBody>
                    <a:bodyPr/>
                    <a:lstStyle/>
                    <a:p>
                      <a:pPr algn="ctr"/>
                      <a:r>
                        <a:rPr lang="en-US" sz="2200" b="1" dirty="0"/>
                        <a:t>o</a:t>
                      </a:r>
                    </a:p>
                  </a:txBody>
                  <a:tcPr/>
                </a:tc>
                <a:tc>
                  <a:txBody>
                    <a:bodyPr/>
                    <a:lstStyle/>
                    <a:p>
                      <a:pPr algn="ctr"/>
                      <a:r>
                        <a:rPr lang="en-US" sz="2200" b="1" dirty="0"/>
                        <a:t>l</a:t>
                      </a:r>
                    </a:p>
                  </a:txBody>
                  <a:tcPr/>
                </a:tc>
                <a:extLst>
                  <a:ext uri="{0D108BD9-81ED-4DB2-BD59-A6C34878D82A}">
                    <a16:rowId xmlns:a16="http://schemas.microsoft.com/office/drawing/2014/main" val="2400108049"/>
                  </a:ext>
                </a:extLst>
              </a:tr>
              <a:tr h="395669">
                <a:tc>
                  <a:txBody>
                    <a:bodyPr/>
                    <a:lstStyle/>
                    <a:p>
                      <a:pPr algn="ctr"/>
                      <a:r>
                        <a:rPr lang="en-US" sz="2200" b="1" dirty="0"/>
                        <a:t>#</a:t>
                      </a:r>
                    </a:p>
                  </a:txBody>
                  <a:tcPr/>
                </a:tc>
                <a:tc>
                  <a:txBody>
                    <a:bodyPr/>
                    <a:lstStyle/>
                    <a:p>
                      <a:pPr algn="ctr"/>
                      <a:r>
                        <a:rPr lang="en-US" sz="2200" b="1" dirty="0"/>
                        <a:t>d</a:t>
                      </a:r>
                    </a:p>
                  </a:txBody>
                  <a:tcPr/>
                </a:tc>
                <a:tc>
                  <a:txBody>
                    <a:bodyPr/>
                    <a:lstStyle/>
                    <a:p>
                      <a:pPr algn="ctr"/>
                      <a:r>
                        <a:rPr lang="en-US" sz="2200" b="1" dirty="0"/>
                        <a:t>#</a:t>
                      </a:r>
                    </a:p>
                  </a:txBody>
                  <a:tcPr/>
                </a:tc>
                <a:extLst>
                  <a:ext uri="{0D108BD9-81ED-4DB2-BD59-A6C34878D82A}">
                    <a16:rowId xmlns:a16="http://schemas.microsoft.com/office/drawing/2014/main" val="3204722049"/>
                  </a:ext>
                </a:extLst>
              </a:tr>
            </a:tbl>
          </a:graphicData>
        </a:graphic>
      </p:graphicFrame>
      <p:graphicFrame>
        <p:nvGraphicFramePr>
          <p:cNvPr id="3" name="Table 2">
            <a:extLst>
              <a:ext uri="{FF2B5EF4-FFF2-40B4-BE49-F238E27FC236}">
                <a16:creationId xmlns:a16="http://schemas.microsoft.com/office/drawing/2014/main" id="{E6DFDFB8-B908-273E-C451-EAB31E00E979}"/>
              </a:ext>
            </a:extLst>
          </p:cNvPr>
          <p:cNvGraphicFramePr>
            <a:graphicFrameLocks noGrp="1"/>
          </p:cNvGraphicFramePr>
          <p:nvPr>
            <p:extLst>
              <p:ext uri="{D42A27DB-BD31-4B8C-83A1-F6EECF244321}">
                <p14:modId xmlns:p14="http://schemas.microsoft.com/office/powerpoint/2010/main" val="960773904"/>
              </p:ext>
            </p:extLst>
          </p:nvPr>
        </p:nvGraphicFramePr>
        <p:xfrm>
          <a:off x="8737708" y="1380306"/>
          <a:ext cx="3195144" cy="2133600"/>
        </p:xfrm>
        <a:graphic>
          <a:graphicData uri="http://schemas.openxmlformats.org/drawingml/2006/table">
            <a:tbl>
              <a:tblPr firstRow="1" bandRow="1">
                <a:tableStyleId>{5C22544A-7EE6-4342-B048-85BDC9FD1C3A}</a:tableStyleId>
              </a:tblPr>
              <a:tblGrid>
                <a:gridCol w="1065048">
                  <a:extLst>
                    <a:ext uri="{9D8B030D-6E8A-4147-A177-3AD203B41FA5}">
                      <a16:colId xmlns:a16="http://schemas.microsoft.com/office/drawing/2014/main" val="2030938014"/>
                    </a:ext>
                  </a:extLst>
                </a:gridCol>
                <a:gridCol w="1065048">
                  <a:extLst>
                    <a:ext uri="{9D8B030D-6E8A-4147-A177-3AD203B41FA5}">
                      <a16:colId xmlns:a16="http://schemas.microsoft.com/office/drawing/2014/main" val="3832986523"/>
                    </a:ext>
                  </a:extLst>
                </a:gridCol>
                <a:gridCol w="1065048">
                  <a:extLst>
                    <a:ext uri="{9D8B030D-6E8A-4147-A177-3AD203B41FA5}">
                      <a16:colId xmlns:a16="http://schemas.microsoft.com/office/drawing/2014/main" val="2717968575"/>
                    </a:ext>
                  </a:extLst>
                </a:gridCol>
              </a:tblGrid>
              <a:tr h="322726">
                <a:tc>
                  <a:txBody>
                    <a:bodyPr/>
                    <a:lstStyle/>
                    <a:p>
                      <a:pPr algn="ctr"/>
                      <a:r>
                        <a:rPr lang="en-US" sz="2200" b="1" dirty="0"/>
                        <a:t>K</a:t>
                      </a:r>
                    </a:p>
                  </a:txBody>
                  <a:tcPr/>
                </a:tc>
                <a:tc>
                  <a:txBody>
                    <a:bodyPr/>
                    <a:lstStyle/>
                    <a:p>
                      <a:pPr algn="ctr"/>
                      <a:r>
                        <a:rPr lang="en-US" sz="2200" b="1" dirty="0"/>
                        <a:t>E</a:t>
                      </a:r>
                    </a:p>
                  </a:txBody>
                  <a:tcPr/>
                </a:tc>
                <a:tc>
                  <a:txBody>
                    <a:bodyPr/>
                    <a:lstStyle/>
                    <a:p>
                      <a:pPr algn="ctr"/>
                      <a:r>
                        <a:rPr lang="en-US" sz="2200" b="1" dirty="0"/>
                        <a:t>Y</a:t>
                      </a:r>
                    </a:p>
                  </a:txBody>
                  <a:tcPr/>
                </a:tc>
                <a:extLst>
                  <a:ext uri="{0D108BD9-81ED-4DB2-BD59-A6C34878D82A}">
                    <a16:rowId xmlns:a16="http://schemas.microsoft.com/office/drawing/2014/main" val="494849438"/>
                  </a:ext>
                </a:extLst>
              </a:tr>
              <a:tr h="322726">
                <a:tc>
                  <a:txBody>
                    <a:bodyPr/>
                    <a:lstStyle/>
                    <a:p>
                      <a:pPr algn="ctr"/>
                      <a:r>
                        <a:rPr lang="en-US" sz="2200" b="1" dirty="0"/>
                        <a:t>h</a:t>
                      </a:r>
                    </a:p>
                  </a:txBody>
                  <a:tcPr/>
                </a:tc>
                <a:tc>
                  <a:txBody>
                    <a:bodyPr/>
                    <a:lstStyle/>
                    <a:p>
                      <a:pPr algn="ctr"/>
                      <a:r>
                        <a:rPr lang="en-US" sz="2200" b="1" dirty="0"/>
                        <a:t>e</a:t>
                      </a:r>
                    </a:p>
                  </a:txBody>
                  <a:tcPr/>
                </a:tc>
                <a:tc>
                  <a:txBody>
                    <a:bodyPr/>
                    <a:lstStyle/>
                    <a:p>
                      <a:pPr algn="ctr"/>
                      <a:r>
                        <a:rPr lang="en-US" sz="2200" b="1" dirty="0"/>
                        <a:t>l</a:t>
                      </a:r>
                    </a:p>
                  </a:txBody>
                  <a:tcPr/>
                </a:tc>
                <a:extLst>
                  <a:ext uri="{0D108BD9-81ED-4DB2-BD59-A6C34878D82A}">
                    <a16:rowId xmlns:a16="http://schemas.microsoft.com/office/drawing/2014/main" val="2283802666"/>
                  </a:ext>
                </a:extLst>
              </a:tr>
              <a:tr h="322726">
                <a:tc>
                  <a:txBody>
                    <a:bodyPr/>
                    <a:lstStyle/>
                    <a:p>
                      <a:pPr algn="ctr"/>
                      <a:r>
                        <a:rPr lang="en-US" sz="2200" b="1" dirty="0"/>
                        <a:t>l</a:t>
                      </a:r>
                    </a:p>
                  </a:txBody>
                  <a:tcPr/>
                </a:tc>
                <a:tc>
                  <a:txBody>
                    <a:bodyPr/>
                    <a:lstStyle/>
                    <a:p>
                      <a:pPr algn="ctr"/>
                      <a:r>
                        <a:rPr lang="en-US" sz="2200" b="1" dirty="0"/>
                        <a:t>o</a:t>
                      </a:r>
                    </a:p>
                  </a:txBody>
                  <a:tcPr/>
                </a:tc>
                <a:tc>
                  <a:txBody>
                    <a:bodyPr/>
                    <a:lstStyle/>
                    <a:p>
                      <a:pPr algn="ctr"/>
                      <a:r>
                        <a:rPr lang="en-US" sz="2200" b="1" dirty="0"/>
                        <a:t>w</a:t>
                      </a:r>
                    </a:p>
                  </a:txBody>
                  <a:tcPr/>
                </a:tc>
                <a:extLst>
                  <a:ext uri="{0D108BD9-81ED-4DB2-BD59-A6C34878D82A}">
                    <a16:rowId xmlns:a16="http://schemas.microsoft.com/office/drawing/2014/main" val="2441745540"/>
                  </a:ext>
                </a:extLst>
              </a:tr>
              <a:tr h="322726">
                <a:tc>
                  <a:txBody>
                    <a:bodyPr/>
                    <a:lstStyle/>
                    <a:p>
                      <a:pPr algn="ctr"/>
                      <a:r>
                        <a:rPr lang="en-US" sz="2200" b="1" dirty="0"/>
                        <a:t>o</a:t>
                      </a:r>
                    </a:p>
                  </a:txBody>
                  <a:tcPr/>
                </a:tc>
                <a:tc>
                  <a:txBody>
                    <a:bodyPr/>
                    <a:lstStyle/>
                    <a:p>
                      <a:pPr algn="ctr"/>
                      <a:r>
                        <a:rPr lang="en-US" sz="2200" b="1" dirty="0"/>
                        <a:t>r</a:t>
                      </a:r>
                    </a:p>
                  </a:txBody>
                  <a:tcPr/>
                </a:tc>
                <a:tc>
                  <a:txBody>
                    <a:bodyPr/>
                    <a:lstStyle/>
                    <a:p>
                      <a:pPr algn="ctr"/>
                      <a:r>
                        <a:rPr lang="en-US" sz="2200" b="1" dirty="0"/>
                        <a:t>l</a:t>
                      </a:r>
                    </a:p>
                  </a:txBody>
                  <a:tcPr/>
                </a:tc>
                <a:extLst>
                  <a:ext uri="{0D108BD9-81ED-4DB2-BD59-A6C34878D82A}">
                    <a16:rowId xmlns:a16="http://schemas.microsoft.com/office/drawing/2014/main" val="2400108049"/>
                  </a:ext>
                </a:extLst>
              </a:tr>
              <a:tr h="322726">
                <a:tc>
                  <a:txBody>
                    <a:bodyPr/>
                    <a:lstStyle/>
                    <a:p>
                      <a:pPr algn="ctr"/>
                      <a:r>
                        <a:rPr lang="en-US" sz="2200" b="1" dirty="0"/>
                        <a:t>d</a:t>
                      </a:r>
                    </a:p>
                  </a:txBody>
                  <a:tcPr/>
                </a:tc>
                <a:tc>
                  <a:txBody>
                    <a:bodyPr/>
                    <a:lstStyle/>
                    <a:p>
                      <a:pPr algn="ctr"/>
                      <a:r>
                        <a:rPr lang="en-US" sz="2200" b="1" dirty="0"/>
                        <a:t>#</a:t>
                      </a:r>
                    </a:p>
                  </a:txBody>
                  <a:tcPr/>
                </a:tc>
                <a:tc>
                  <a:txBody>
                    <a:bodyPr/>
                    <a:lstStyle/>
                    <a:p>
                      <a:pPr algn="ctr"/>
                      <a:r>
                        <a:rPr lang="en-US" sz="2200" b="1" dirty="0"/>
                        <a:t>#</a:t>
                      </a:r>
                    </a:p>
                  </a:txBody>
                  <a:tcPr/>
                </a:tc>
                <a:extLst>
                  <a:ext uri="{0D108BD9-81ED-4DB2-BD59-A6C34878D82A}">
                    <a16:rowId xmlns:a16="http://schemas.microsoft.com/office/drawing/2014/main" val="3204722049"/>
                  </a:ext>
                </a:extLst>
              </a:tr>
            </a:tbl>
          </a:graphicData>
        </a:graphic>
      </p:graphicFrame>
      <p:sp>
        <p:nvSpPr>
          <p:cNvPr id="4" name="Arrow: Down 3">
            <a:extLst>
              <a:ext uri="{FF2B5EF4-FFF2-40B4-BE49-F238E27FC236}">
                <a16:creationId xmlns:a16="http://schemas.microsoft.com/office/drawing/2014/main" id="{A212B64B-3BB0-4F11-FE5C-DB9B94BD01B2}"/>
              </a:ext>
            </a:extLst>
          </p:cNvPr>
          <p:cNvSpPr/>
          <p:nvPr/>
        </p:nvSpPr>
        <p:spPr>
          <a:xfrm>
            <a:off x="10030480" y="3678622"/>
            <a:ext cx="609600" cy="7192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0187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Columnar Transposition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 decryption, reverse the steps using the same keyword “KEY”.</a:t>
            </a:r>
          </a:p>
          <a:p>
            <a:endParaRPr lang="en-US" sz="2400" dirty="0"/>
          </a:p>
          <a:p>
            <a:endParaRPr lang="en-US" sz="2400" dirty="0"/>
          </a:p>
          <a:p>
            <a:endParaRPr lang="en-US" sz="2400" dirty="0"/>
          </a:p>
          <a:p>
            <a:r>
              <a:rPr lang="en-US" sz="2400" dirty="0"/>
              <a:t>Read the rows from top to bottom, left to right.</a:t>
            </a:r>
          </a:p>
          <a:p>
            <a:r>
              <a:rPr lang="en-US" sz="2400" dirty="0"/>
              <a:t>The plaintext would be </a:t>
            </a:r>
            <a:r>
              <a:rPr lang="en-US" sz="2400"/>
              <a:t>“hello world</a:t>
            </a:r>
            <a:r>
              <a:rPr lang="en-US" sz="2400" dirty="0"/>
              <a:t>”.</a:t>
            </a:r>
          </a:p>
          <a:p>
            <a:endParaRPr lang="en-US" sz="2400" dirty="0"/>
          </a:p>
          <a:p>
            <a:endParaRPr lang="en-US" dirty="0"/>
          </a:p>
          <a:p>
            <a:endParaRPr lang="en-US" dirty="0"/>
          </a:p>
          <a:p>
            <a:endParaRPr lang="en-US" dirty="0"/>
          </a:p>
        </p:txBody>
      </p:sp>
      <p:graphicFrame>
        <p:nvGraphicFramePr>
          <p:cNvPr id="3" name="Table 2">
            <a:extLst>
              <a:ext uri="{FF2B5EF4-FFF2-40B4-BE49-F238E27FC236}">
                <a16:creationId xmlns:a16="http://schemas.microsoft.com/office/drawing/2014/main" id="{5F0D7336-83AB-740A-366E-6B42040893EE}"/>
              </a:ext>
            </a:extLst>
          </p:cNvPr>
          <p:cNvGraphicFramePr>
            <a:graphicFrameLocks noGrp="1"/>
          </p:cNvGraphicFramePr>
          <p:nvPr>
            <p:extLst>
              <p:ext uri="{D42A27DB-BD31-4B8C-83A1-F6EECF244321}">
                <p14:modId xmlns:p14="http://schemas.microsoft.com/office/powerpoint/2010/main" val="2876565482"/>
              </p:ext>
            </p:extLst>
          </p:nvPr>
        </p:nvGraphicFramePr>
        <p:xfrm>
          <a:off x="8851987" y="1747520"/>
          <a:ext cx="3204516" cy="2025670"/>
        </p:xfrm>
        <a:graphic>
          <a:graphicData uri="http://schemas.openxmlformats.org/drawingml/2006/table">
            <a:tbl>
              <a:tblPr firstRow="1" bandRow="1">
                <a:tableStyleId>{5C22544A-7EE6-4342-B048-85BDC9FD1C3A}</a:tableStyleId>
              </a:tblPr>
              <a:tblGrid>
                <a:gridCol w="1068172">
                  <a:extLst>
                    <a:ext uri="{9D8B030D-6E8A-4147-A177-3AD203B41FA5}">
                      <a16:colId xmlns:a16="http://schemas.microsoft.com/office/drawing/2014/main" val="2030938014"/>
                    </a:ext>
                  </a:extLst>
                </a:gridCol>
                <a:gridCol w="1068172">
                  <a:extLst>
                    <a:ext uri="{9D8B030D-6E8A-4147-A177-3AD203B41FA5}">
                      <a16:colId xmlns:a16="http://schemas.microsoft.com/office/drawing/2014/main" val="3832986523"/>
                    </a:ext>
                  </a:extLst>
                </a:gridCol>
                <a:gridCol w="1068172">
                  <a:extLst>
                    <a:ext uri="{9D8B030D-6E8A-4147-A177-3AD203B41FA5}">
                      <a16:colId xmlns:a16="http://schemas.microsoft.com/office/drawing/2014/main" val="2717968575"/>
                    </a:ext>
                  </a:extLst>
                </a:gridCol>
              </a:tblGrid>
              <a:tr h="405134">
                <a:tc>
                  <a:txBody>
                    <a:bodyPr/>
                    <a:lstStyle/>
                    <a:p>
                      <a:pPr algn="ctr"/>
                      <a:r>
                        <a:rPr lang="en-US" sz="2000" b="1" dirty="0"/>
                        <a:t>E</a:t>
                      </a:r>
                    </a:p>
                  </a:txBody>
                  <a:tcPr/>
                </a:tc>
                <a:tc>
                  <a:txBody>
                    <a:bodyPr/>
                    <a:lstStyle/>
                    <a:p>
                      <a:pPr algn="ctr"/>
                      <a:r>
                        <a:rPr lang="en-US" sz="2000" b="1" dirty="0"/>
                        <a:t>K</a:t>
                      </a:r>
                    </a:p>
                  </a:txBody>
                  <a:tcPr/>
                </a:tc>
                <a:tc>
                  <a:txBody>
                    <a:bodyPr/>
                    <a:lstStyle/>
                    <a:p>
                      <a:pPr algn="ctr"/>
                      <a:r>
                        <a:rPr lang="en-US" sz="2000" b="1" dirty="0"/>
                        <a:t>Y</a:t>
                      </a:r>
                    </a:p>
                  </a:txBody>
                  <a:tcPr/>
                </a:tc>
                <a:extLst>
                  <a:ext uri="{0D108BD9-81ED-4DB2-BD59-A6C34878D82A}">
                    <a16:rowId xmlns:a16="http://schemas.microsoft.com/office/drawing/2014/main" val="494849438"/>
                  </a:ext>
                </a:extLst>
              </a:tr>
              <a:tr h="405134">
                <a:tc>
                  <a:txBody>
                    <a:bodyPr/>
                    <a:lstStyle/>
                    <a:p>
                      <a:pPr algn="ctr"/>
                      <a:r>
                        <a:rPr lang="en-US" sz="2000" b="1" dirty="0"/>
                        <a:t>e</a:t>
                      </a:r>
                    </a:p>
                  </a:txBody>
                  <a:tcPr/>
                </a:tc>
                <a:tc>
                  <a:txBody>
                    <a:bodyPr/>
                    <a:lstStyle/>
                    <a:p>
                      <a:pPr algn="ctr"/>
                      <a:r>
                        <a:rPr lang="en-US" sz="2000" b="1" dirty="0"/>
                        <a:t>h</a:t>
                      </a:r>
                    </a:p>
                  </a:txBody>
                  <a:tcPr/>
                </a:tc>
                <a:tc>
                  <a:txBody>
                    <a:bodyPr/>
                    <a:lstStyle/>
                    <a:p>
                      <a:pPr algn="ctr"/>
                      <a:r>
                        <a:rPr lang="en-US" sz="2000" b="1" dirty="0"/>
                        <a:t>l</a:t>
                      </a:r>
                    </a:p>
                  </a:txBody>
                  <a:tcPr/>
                </a:tc>
                <a:extLst>
                  <a:ext uri="{0D108BD9-81ED-4DB2-BD59-A6C34878D82A}">
                    <a16:rowId xmlns:a16="http://schemas.microsoft.com/office/drawing/2014/main" val="2283802666"/>
                  </a:ext>
                </a:extLst>
              </a:tr>
              <a:tr h="405134">
                <a:tc>
                  <a:txBody>
                    <a:bodyPr/>
                    <a:lstStyle/>
                    <a:p>
                      <a:pPr algn="ctr"/>
                      <a:r>
                        <a:rPr lang="en-US" sz="2000" b="1" dirty="0"/>
                        <a:t>o</a:t>
                      </a:r>
                    </a:p>
                  </a:txBody>
                  <a:tcPr/>
                </a:tc>
                <a:tc>
                  <a:txBody>
                    <a:bodyPr/>
                    <a:lstStyle/>
                    <a:p>
                      <a:pPr algn="ctr"/>
                      <a:r>
                        <a:rPr lang="en-US" sz="2000" b="1" dirty="0"/>
                        <a:t>l</a:t>
                      </a:r>
                    </a:p>
                  </a:txBody>
                  <a:tcPr/>
                </a:tc>
                <a:tc>
                  <a:txBody>
                    <a:bodyPr/>
                    <a:lstStyle/>
                    <a:p>
                      <a:pPr algn="ctr"/>
                      <a:r>
                        <a:rPr lang="en-US" sz="2000" b="1" dirty="0"/>
                        <a:t>w</a:t>
                      </a:r>
                    </a:p>
                  </a:txBody>
                  <a:tcPr/>
                </a:tc>
                <a:extLst>
                  <a:ext uri="{0D108BD9-81ED-4DB2-BD59-A6C34878D82A}">
                    <a16:rowId xmlns:a16="http://schemas.microsoft.com/office/drawing/2014/main" val="2441745540"/>
                  </a:ext>
                </a:extLst>
              </a:tr>
              <a:tr h="405134">
                <a:tc>
                  <a:txBody>
                    <a:bodyPr/>
                    <a:lstStyle/>
                    <a:p>
                      <a:pPr algn="ctr"/>
                      <a:r>
                        <a:rPr lang="en-US" sz="2000" b="1" dirty="0"/>
                        <a:t>r</a:t>
                      </a:r>
                    </a:p>
                  </a:txBody>
                  <a:tcPr/>
                </a:tc>
                <a:tc>
                  <a:txBody>
                    <a:bodyPr/>
                    <a:lstStyle/>
                    <a:p>
                      <a:pPr algn="ctr"/>
                      <a:r>
                        <a:rPr lang="en-US" sz="2000" b="1" dirty="0"/>
                        <a:t>o</a:t>
                      </a:r>
                    </a:p>
                  </a:txBody>
                  <a:tcPr/>
                </a:tc>
                <a:tc>
                  <a:txBody>
                    <a:bodyPr/>
                    <a:lstStyle/>
                    <a:p>
                      <a:pPr algn="ctr"/>
                      <a:r>
                        <a:rPr lang="en-US" sz="2000" b="1" dirty="0"/>
                        <a:t>l</a:t>
                      </a:r>
                    </a:p>
                  </a:txBody>
                  <a:tcPr/>
                </a:tc>
                <a:extLst>
                  <a:ext uri="{0D108BD9-81ED-4DB2-BD59-A6C34878D82A}">
                    <a16:rowId xmlns:a16="http://schemas.microsoft.com/office/drawing/2014/main" val="2400108049"/>
                  </a:ext>
                </a:extLst>
              </a:tr>
              <a:tr h="405134">
                <a:tc>
                  <a:txBody>
                    <a:bodyPr/>
                    <a:lstStyle/>
                    <a:p>
                      <a:pPr algn="ctr"/>
                      <a:r>
                        <a:rPr lang="en-US" sz="2000" b="1" dirty="0"/>
                        <a:t>#</a:t>
                      </a:r>
                    </a:p>
                  </a:txBody>
                  <a:tcPr/>
                </a:tc>
                <a:tc>
                  <a:txBody>
                    <a:bodyPr/>
                    <a:lstStyle/>
                    <a:p>
                      <a:pPr algn="ctr"/>
                      <a:r>
                        <a:rPr lang="en-US" sz="2000" b="1" dirty="0"/>
                        <a:t>d</a:t>
                      </a:r>
                    </a:p>
                  </a:txBody>
                  <a:tcPr/>
                </a:tc>
                <a:tc>
                  <a:txBody>
                    <a:bodyPr/>
                    <a:lstStyle/>
                    <a:p>
                      <a:pPr algn="ctr"/>
                      <a:r>
                        <a:rPr lang="en-US" sz="2000" b="1" dirty="0"/>
                        <a:t>#</a:t>
                      </a:r>
                    </a:p>
                  </a:txBody>
                  <a:tcPr/>
                </a:tc>
                <a:extLst>
                  <a:ext uri="{0D108BD9-81ED-4DB2-BD59-A6C34878D82A}">
                    <a16:rowId xmlns:a16="http://schemas.microsoft.com/office/drawing/2014/main" val="3204722049"/>
                  </a:ext>
                </a:extLst>
              </a:tr>
            </a:tbl>
          </a:graphicData>
        </a:graphic>
      </p:graphicFrame>
      <p:graphicFrame>
        <p:nvGraphicFramePr>
          <p:cNvPr id="4" name="Table 2">
            <a:extLst>
              <a:ext uri="{FF2B5EF4-FFF2-40B4-BE49-F238E27FC236}">
                <a16:creationId xmlns:a16="http://schemas.microsoft.com/office/drawing/2014/main" id="{5D6D8735-E229-96A3-B7E5-C58B581BB394}"/>
              </a:ext>
            </a:extLst>
          </p:cNvPr>
          <p:cNvGraphicFramePr>
            <a:graphicFrameLocks noGrp="1"/>
          </p:cNvGraphicFramePr>
          <p:nvPr>
            <p:extLst>
              <p:ext uri="{D42A27DB-BD31-4B8C-83A1-F6EECF244321}">
                <p14:modId xmlns:p14="http://schemas.microsoft.com/office/powerpoint/2010/main" val="1415732331"/>
              </p:ext>
            </p:extLst>
          </p:nvPr>
        </p:nvGraphicFramePr>
        <p:xfrm>
          <a:off x="8851987" y="4685214"/>
          <a:ext cx="3195144" cy="1981200"/>
        </p:xfrm>
        <a:graphic>
          <a:graphicData uri="http://schemas.openxmlformats.org/drawingml/2006/table">
            <a:tbl>
              <a:tblPr firstRow="1" bandRow="1">
                <a:tableStyleId>{5C22544A-7EE6-4342-B048-85BDC9FD1C3A}</a:tableStyleId>
              </a:tblPr>
              <a:tblGrid>
                <a:gridCol w="1065048">
                  <a:extLst>
                    <a:ext uri="{9D8B030D-6E8A-4147-A177-3AD203B41FA5}">
                      <a16:colId xmlns:a16="http://schemas.microsoft.com/office/drawing/2014/main" val="2030938014"/>
                    </a:ext>
                  </a:extLst>
                </a:gridCol>
                <a:gridCol w="1065048">
                  <a:extLst>
                    <a:ext uri="{9D8B030D-6E8A-4147-A177-3AD203B41FA5}">
                      <a16:colId xmlns:a16="http://schemas.microsoft.com/office/drawing/2014/main" val="3832986523"/>
                    </a:ext>
                  </a:extLst>
                </a:gridCol>
                <a:gridCol w="1065048">
                  <a:extLst>
                    <a:ext uri="{9D8B030D-6E8A-4147-A177-3AD203B41FA5}">
                      <a16:colId xmlns:a16="http://schemas.microsoft.com/office/drawing/2014/main" val="2717968575"/>
                    </a:ext>
                  </a:extLst>
                </a:gridCol>
              </a:tblGrid>
              <a:tr h="322726">
                <a:tc>
                  <a:txBody>
                    <a:bodyPr/>
                    <a:lstStyle/>
                    <a:p>
                      <a:pPr algn="ctr"/>
                      <a:r>
                        <a:rPr lang="en-US" sz="2000" b="1" dirty="0"/>
                        <a:t>K</a:t>
                      </a:r>
                    </a:p>
                  </a:txBody>
                  <a:tcPr/>
                </a:tc>
                <a:tc>
                  <a:txBody>
                    <a:bodyPr/>
                    <a:lstStyle/>
                    <a:p>
                      <a:pPr algn="ctr"/>
                      <a:r>
                        <a:rPr lang="en-US" sz="2000" b="1" dirty="0"/>
                        <a:t>E</a:t>
                      </a:r>
                    </a:p>
                  </a:txBody>
                  <a:tcPr/>
                </a:tc>
                <a:tc>
                  <a:txBody>
                    <a:bodyPr/>
                    <a:lstStyle/>
                    <a:p>
                      <a:pPr algn="ctr"/>
                      <a:r>
                        <a:rPr lang="en-US" sz="2000" b="1" dirty="0"/>
                        <a:t>Y</a:t>
                      </a:r>
                    </a:p>
                  </a:txBody>
                  <a:tcPr/>
                </a:tc>
                <a:extLst>
                  <a:ext uri="{0D108BD9-81ED-4DB2-BD59-A6C34878D82A}">
                    <a16:rowId xmlns:a16="http://schemas.microsoft.com/office/drawing/2014/main" val="494849438"/>
                  </a:ext>
                </a:extLst>
              </a:tr>
              <a:tr h="322726">
                <a:tc>
                  <a:txBody>
                    <a:bodyPr/>
                    <a:lstStyle/>
                    <a:p>
                      <a:pPr algn="ctr"/>
                      <a:r>
                        <a:rPr lang="en-US" sz="2000" b="1" dirty="0"/>
                        <a:t>h</a:t>
                      </a:r>
                    </a:p>
                  </a:txBody>
                  <a:tcPr/>
                </a:tc>
                <a:tc>
                  <a:txBody>
                    <a:bodyPr/>
                    <a:lstStyle/>
                    <a:p>
                      <a:pPr algn="ctr"/>
                      <a:r>
                        <a:rPr lang="en-US" sz="2000" b="1" dirty="0"/>
                        <a:t>e</a:t>
                      </a:r>
                    </a:p>
                  </a:txBody>
                  <a:tcPr/>
                </a:tc>
                <a:tc>
                  <a:txBody>
                    <a:bodyPr/>
                    <a:lstStyle/>
                    <a:p>
                      <a:pPr algn="ctr"/>
                      <a:r>
                        <a:rPr lang="en-US" sz="2000" b="1" dirty="0"/>
                        <a:t>l</a:t>
                      </a:r>
                    </a:p>
                  </a:txBody>
                  <a:tcPr/>
                </a:tc>
                <a:extLst>
                  <a:ext uri="{0D108BD9-81ED-4DB2-BD59-A6C34878D82A}">
                    <a16:rowId xmlns:a16="http://schemas.microsoft.com/office/drawing/2014/main" val="2283802666"/>
                  </a:ext>
                </a:extLst>
              </a:tr>
              <a:tr h="322726">
                <a:tc>
                  <a:txBody>
                    <a:bodyPr/>
                    <a:lstStyle/>
                    <a:p>
                      <a:pPr algn="ctr"/>
                      <a:r>
                        <a:rPr lang="en-US" sz="2000" b="1" dirty="0"/>
                        <a:t>l</a:t>
                      </a:r>
                    </a:p>
                  </a:txBody>
                  <a:tcPr/>
                </a:tc>
                <a:tc>
                  <a:txBody>
                    <a:bodyPr/>
                    <a:lstStyle/>
                    <a:p>
                      <a:pPr algn="ctr"/>
                      <a:r>
                        <a:rPr lang="en-US" sz="2000" b="1" dirty="0"/>
                        <a:t>o</a:t>
                      </a:r>
                    </a:p>
                  </a:txBody>
                  <a:tcPr/>
                </a:tc>
                <a:tc>
                  <a:txBody>
                    <a:bodyPr/>
                    <a:lstStyle/>
                    <a:p>
                      <a:pPr algn="ctr"/>
                      <a:r>
                        <a:rPr lang="en-US" sz="2000" b="1" dirty="0"/>
                        <a:t>w</a:t>
                      </a:r>
                    </a:p>
                  </a:txBody>
                  <a:tcPr/>
                </a:tc>
                <a:extLst>
                  <a:ext uri="{0D108BD9-81ED-4DB2-BD59-A6C34878D82A}">
                    <a16:rowId xmlns:a16="http://schemas.microsoft.com/office/drawing/2014/main" val="2441745540"/>
                  </a:ext>
                </a:extLst>
              </a:tr>
              <a:tr h="322726">
                <a:tc>
                  <a:txBody>
                    <a:bodyPr/>
                    <a:lstStyle/>
                    <a:p>
                      <a:pPr algn="ctr"/>
                      <a:r>
                        <a:rPr lang="en-US" sz="2000" b="1" dirty="0"/>
                        <a:t>o</a:t>
                      </a:r>
                    </a:p>
                  </a:txBody>
                  <a:tcPr/>
                </a:tc>
                <a:tc>
                  <a:txBody>
                    <a:bodyPr/>
                    <a:lstStyle/>
                    <a:p>
                      <a:pPr algn="ctr"/>
                      <a:r>
                        <a:rPr lang="en-US" sz="2000" b="1" dirty="0"/>
                        <a:t>r</a:t>
                      </a:r>
                    </a:p>
                  </a:txBody>
                  <a:tcPr/>
                </a:tc>
                <a:tc>
                  <a:txBody>
                    <a:bodyPr/>
                    <a:lstStyle/>
                    <a:p>
                      <a:pPr algn="ctr"/>
                      <a:r>
                        <a:rPr lang="en-US" sz="2000" b="1" dirty="0"/>
                        <a:t>l</a:t>
                      </a:r>
                    </a:p>
                  </a:txBody>
                  <a:tcPr/>
                </a:tc>
                <a:extLst>
                  <a:ext uri="{0D108BD9-81ED-4DB2-BD59-A6C34878D82A}">
                    <a16:rowId xmlns:a16="http://schemas.microsoft.com/office/drawing/2014/main" val="2400108049"/>
                  </a:ext>
                </a:extLst>
              </a:tr>
              <a:tr h="322726">
                <a:tc>
                  <a:txBody>
                    <a:bodyPr/>
                    <a:lstStyle/>
                    <a:p>
                      <a:pPr algn="ctr"/>
                      <a:r>
                        <a:rPr lang="en-US" sz="2000" b="1" dirty="0"/>
                        <a:t>d</a:t>
                      </a:r>
                    </a:p>
                  </a:txBody>
                  <a:tcPr/>
                </a:tc>
                <a:tc>
                  <a:txBody>
                    <a:bodyPr/>
                    <a:lstStyle/>
                    <a:p>
                      <a:pPr algn="ctr"/>
                      <a:r>
                        <a:rPr lang="en-US" sz="2000" b="1" dirty="0"/>
                        <a:t>#</a:t>
                      </a:r>
                    </a:p>
                  </a:txBody>
                  <a:tcPr/>
                </a:tc>
                <a:tc>
                  <a:txBody>
                    <a:bodyPr/>
                    <a:lstStyle/>
                    <a:p>
                      <a:pPr algn="ctr"/>
                      <a:r>
                        <a:rPr lang="en-US" sz="2000" b="1" dirty="0"/>
                        <a:t>#</a:t>
                      </a:r>
                    </a:p>
                  </a:txBody>
                  <a:tcPr/>
                </a:tc>
                <a:extLst>
                  <a:ext uri="{0D108BD9-81ED-4DB2-BD59-A6C34878D82A}">
                    <a16:rowId xmlns:a16="http://schemas.microsoft.com/office/drawing/2014/main" val="3204722049"/>
                  </a:ext>
                </a:extLst>
              </a:tr>
            </a:tbl>
          </a:graphicData>
        </a:graphic>
      </p:graphicFrame>
      <p:sp>
        <p:nvSpPr>
          <p:cNvPr id="5" name="Arrow: Down 4">
            <a:extLst>
              <a:ext uri="{FF2B5EF4-FFF2-40B4-BE49-F238E27FC236}">
                <a16:creationId xmlns:a16="http://schemas.microsoft.com/office/drawing/2014/main" id="{582C47EE-7820-1AA1-9AF8-93FAAED60A3D}"/>
              </a:ext>
            </a:extLst>
          </p:cNvPr>
          <p:cNvSpPr/>
          <p:nvPr/>
        </p:nvSpPr>
        <p:spPr>
          <a:xfrm>
            <a:off x="10205545" y="3951888"/>
            <a:ext cx="609600" cy="5255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903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Columnar Transposition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65261" y="174752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Example 2:</a:t>
            </a:r>
          </a:p>
          <a:p>
            <a:r>
              <a:rPr lang="en-US" sz="2400" dirty="0"/>
              <a:t>Plaintext: </a:t>
            </a:r>
            <a:r>
              <a:rPr lang="en-US" sz="2400" dirty="0">
                <a:latin typeface="Courier New" panose="02070309020205020404" pitchFamily="49" charset="0"/>
                <a:cs typeface="Courier New" panose="02070309020205020404" pitchFamily="49" charset="0"/>
              </a:rPr>
              <a:t>attack postponed until two am</a:t>
            </a:r>
          </a:p>
          <a:p>
            <a:r>
              <a:rPr lang="en-US" sz="2400" dirty="0"/>
              <a:t>Keyword: </a:t>
            </a:r>
            <a:r>
              <a:rPr lang="en-AU" altLang="zh-TW" sz="2400" b="1" dirty="0">
                <a:latin typeface="Courier New" panose="02070309020205020404" pitchFamily="49" charset="0"/>
                <a:ea typeface="新細明體" panose="02020500000000000000" pitchFamily="18" charset="-120"/>
              </a:rPr>
              <a:t>4312567</a:t>
            </a:r>
          </a:p>
          <a:p>
            <a:r>
              <a:rPr lang="en-US" sz="2400" dirty="0"/>
              <a:t>Number of rows: 4</a:t>
            </a:r>
          </a:p>
          <a:p>
            <a:r>
              <a:rPr lang="en-US" sz="2400" dirty="0"/>
              <a:t>The plaintext is written into a grid with </a:t>
            </a:r>
          </a:p>
          <a:p>
            <a:pPr marL="0" indent="0">
              <a:buNone/>
            </a:pPr>
            <a:r>
              <a:rPr lang="en-US" sz="2400" dirty="0"/>
              <a:t>   three columns according to the keyword.</a:t>
            </a:r>
          </a:p>
          <a:p>
            <a:r>
              <a:rPr lang="en-US" sz="2400" dirty="0"/>
              <a:t>Ciphertext: </a:t>
            </a:r>
          </a:p>
          <a:p>
            <a:pPr marL="0" indent="0">
              <a:buNone/>
            </a:pPr>
            <a:r>
              <a:rPr lang="en-US" sz="2400" dirty="0"/>
              <a:t>   TTNAAPTMTSUOAODWCOI#KNL#PET#</a:t>
            </a:r>
          </a:p>
          <a:p>
            <a:endParaRPr lang="en-US" sz="2400" dirty="0"/>
          </a:p>
          <a:p>
            <a:pPr marL="0" indent="0">
              <a:buNone/>
            </a:pPr>
            <a:endParaRPr lang="en-US" sz="2400" dirty="0"/>
          </a:p>
          <a:p>
            <a:endParaRPr lang="en-US" dirty="0"/>
          </a:p>
          <a:p>
            <a:endParaRPr lang="en-US" dirty="0"/>
          </a:p>
          <a:p>
            <a:endParaRPr lang="en-US" dirty="0"/>
          </a:p>
          <a:p>
            <a:endParaRPr lang="en-US" dirty="0"/>
          </a:p>
        </p:txBody>
      </p:sp>
      <p:graphicFrame>
        <p:nvGraphicFramePr>
          <p:cNvPr id="3" name="Table 3">
            <a:extLst>
              <a:ext uri="{FF2B5EF4-FFF2-40B4-BE49-F238E27FC236}">
                <a16:creationId xmlns:a16="http://schemas.microsoft.com/office/drawing/2014/main" id="{F6786C35-67F9-41F7-9E20-477A89C02839}"/>
              </a:ext>
            </a:extLst>
          </p:cNvPr>
          <p:cNvGraphicFramePr>
            <a:graphicFrameLocks noGrp="1"/>
          </p:cNvGraphicFramePr>
          <p:nvPr>
            <p:extLst>
              <p:ext uri="{D42A27DB-BD31-4B8C-83A1-F6EECF244321}">
                <p14:modId xmlns:p14="http://schemas.microsoft.com/office/powerpoint/2010/main" val="1139408927"/>
              </p:ext>
            </p:extLst>
          </p:nvPr>
        </p:nvGraphicFramePr>
        <p:xfrm>
          <a:off x="6096000" y="3279867"/>
          <a:ext cx="5756163" cy="1854200"/>
        </p:xfrm>
        <a:graphic>
          <a:graphicData uri="http://schemas.openxmlformats.org/drawingml/2006/table">
            <a:tbl>
              <a:tblPr firstRow="1" bandRow="1">
                <a:tableStyleId>{5C22544A-7EE6-4342-B048-85BDC9FD1C3A}</a:tableStyleId>
              </a:tblPr>
              <a:tblGrid>
                <a:gridCol w="822309">
                  <a:extLst>
                    <a:ext uri="{9D8B030D-6E8A-4147-A177-3AD203B41FA5}">
                      <a16:colId xmlns:a16="http://schemas.microsoft.com/office/drawing/2014/main" val="1952789951"/>
                    </a:ext>
                  </a:extLst>
                </a:gridCol>
                <a:gridCol w="822309">
                  <a:extLst>
                    <a:ext uri="{9D8B030D-6E8A-4147-A177-3AD203B41FA5}">
                      <a16:colId xmlns:a16="http://schemas.microsoft.com/office/drawing/2014/main" val="361181777"/>
                    </a:ext>
                  </a:extLst>
                </a:gridCol>
                <a:gridCol w="822309">
                  <a:extLst>
                    <a:ext uri="{9D8B030D-6E8A-4147-A177-3AD203B41FA5}">
                      <a16:colId xmlns:a16="http://schemas.microsoft.com/office/drawing/2014/main" val="2149743300"/>
                    </a:ext>
                  </a:extLst>
                </a:gridCol>
                <a:gridCol w="822309">
                  <a:extLst>
                    <a:ext uri="{9D8B030D-6E8A-4147-A177-3AD203B41FA5}">
                      <a16:colId xmlns:a16="http://schemas.microsoft.com/office/drawing/2014/main" val="1439066876"/>
                    </a:ext>
                  </a:extLst>
                </a:gridCol>
                <a:gridCol w="822309">
                  <a:extLst>
                    <a:ext uri="{9D8B030D-6E8A-4147-A177-3AD203B41FA5}">
                      <a16:colId xmlns:a16="http://schemas.microsoft.com/office/drawing/2014/main" val="2139017834"/>
                    </a:ext>
                  </a:extLst>
                </a:gridCol>
                <a:gridCol w="822309">
                  <a:extLst>
                    <a:ext uri="{9D8B030D-6E8A-4147-A177-3AD203B41FA5}">
                      <a16:colId xmlns:a16="http://schemas.microsoft.com/office/drawing/2014/main" val="2146368847"/>
                    </a:ext>
                  </a:extLst>
                </a:gridCol>
                <a:gridCol w="822309">
                  <a:extLst>
                    <a:ext uri="{9D8B030D-6E8A-4147-A177-3AD203B41FA5}">
                      <a16:colId xmlns:a16="http://schemas.microsoft.com/office/drawing/2014/main" val="3111065084"/>
                    </a:ext>
                  </a:extLst>
                </a:gridCol>
              </a:tblGrid>
              <a:tr h="370840">
                <a:tc>
                  <a:txBody>
                    <a:bodyPr/>
                    <a:lstStyle/>
                    <a:p>
                      <a:pPr algn="ctr"/>
                      <a:r>
                        <a:rPr lang="en-US" dirty="0"/>
                        <a:t>4</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622472335"/>
                  </a:ext>
                </a:extLst>
              </a:tr>
              <a:tr h="370840">
                <a:tc>
                  <a:txBody>
                    <a:bodyPr/>
                    <a:lstStyle/>
                    <a:p>
                      <a:pPr algn="ctr"/>
                      <a:r>
                        <a:rPr lang="en-US" b="1" dirty="0"/>
                        <a:t>a</a:t>
                      </a:r>
                    </a:p>
                  </a:txBody>
                  <a:tcPr/>
                </a:tc>
                <a:tc>
                  <a:txBody>
                    <a:bodyPr/>
                    <a:lstStyle/>
                    <a:p>
                      <a:pPr algn="ctr"/>
                      <a:r>
                        <a:rPr lang="en-US" b="1" dirty="0"/>
                        <a:t>t</a:t>
                      </a:r>
                    </a:p>
                  </a:txBody>
                  <a:tcPr/>
                </a:tc>
                <a:tc>
                  <a:txBody>
                    <a:bodyPr/>
                    <a:lstStyle/>
                    <a:p>
                      <a:pPr algn="ctr"/>
                      <a:r>
                        <a:rPr lang="en-US" b="1" dirty="0"/>
                        <a:t>t</a:t>
                      </a:r>
                    </a:p>
                  </a:txBody>
                  <a:tcPr/>
                </a:tc>
                <a:tc>
                  <a:txBody>
                    <a:bodyPr/>
                    <a:lstStyle/>
                    <a:p>
                      <a:pPr algn="ctr"/>
                      <a:r>
                        <a:rPr lang="en-US" b="1" dirty="0"/>
                        <a:t>a</a:t>
                      </a:r>
                    </a:p>
                  </a:txBody>
                  <a:tcPr/>
                </a:tc>
                <a:tc>
                  <a:txBody>
                    <a:bodyPr/>
                    <a:lstStyle/>
                    <a:p>
                      <a:pPr algn="ctr"/>
                      <a:r>
                        <a:rPr lang="en-US" b="1" dirty="0"/>
                        <a:t>c</a:t>
                      </a:r>
                    </a:p>
                  </a:txBody>
                  <a:tcPr/>
                </a:tc>
                <a:tc>
                  <a:txBody>
                    <a:bodyPr/>
                    <a:lstStyle/>
                    <a:p>
                      <a:pPr algn="ctr"/>
                      <a:r>
                        <a:rPr lang="en-US" b="1" dirty="0"/>
                        <a:t>k</a:t>
                      </a:r>
                    </a:p>
                  </a:txBody>
                  <a:tcPr/>
                </a:tc>
                <a:tc>
                  <a:txBody>
                    <a:bodyPr/>
                    <a:lstStyle/>
                    <a:p>
                      <a:pPr algn="ctr"/>
                      <a:r>
                        <a:rPr lang="en-US" b="1" dirty="0"/>
                        <a:t>p</a:t>
                      </a:r>
                    </a:p>
                  </a:txBody>
                  <a:tcPr/>
                </a:tc>
                <a:extLst>
                  <a:ext uri="{0D108BD9-81ED-4DB2-BD59-A6C34878D82A}">
                    <a16:rowId xmlns:a16="http://schemas.microsoft.com/office/drawing/2014/main" val="807804809"/>
                  </a:ext>
                </a:extLst>
              </a:tr>
              <a:tr h="370840">
                <a:tc>
                  <a:txBody>
                    <a:bodyPr/>
                    <a:lstStyle/>
                    <a:p>
                      <a:pPr algn="ctr"/>
                      <a:r>
                        <a:rPr lang="en-US" b="1" dirty="0"/>
                        <a:t>o</a:t>
                      </a:r>
                    </a:p>
                  </a:txBody>
                  <a:tcPr/>
                </a:tc>
                <a:tc>
                  <a:txBody>
                    <a:bodyPr/>
                    <a:lstStyle/>
                    <a:p>
                      <a:pPr algn="ctr"/>
                      <a:r>
                        <a:rPr lang="en-US" b="1" dirty="0"/>
                        <a:t>s</a:t>
                      </a:r>
                    </a:p>
                  </a:txBody>
                  <a:tcPr/>
                </a:tc>
                <a:tc>
                  <a:txBody>
                    <a:bodyPr/>
                    <a:lstStyle/>
                    <a:p>
                      <a:pPr algn="ctr"/>
                      <a:r>
                        <a:rPr lang="en-US" b="1" dirty="0"/>
                        <a:t>t</a:t>
                      </a:r>
                    </a:p>
                  </a:txBody>
                  <a:tcPr/>
                </a:tc>
                <a:tc>
                  <a:txBody>
                    <a:bodyPr/>
                    <a:lstStyle/>
                    <a:p>
                      <a:pPr algn="ctr"/>
                      <a:r>
                        <a:rPr lang="en-US" b="1" dirty="0"/>
                        <a:t>p</a:t>
                      </a:r>
                    </a:p>
                  </a:txBody>
                  <a:tcPr/>
                </a:tc>
                <a:tc>
                  <a:txBody>
                    <a:bodyPr/>
                    <a:lstStyle/>
                    <a:p>
                      <a:pPr algn="ctr"/>
                      <a:r>
                        <a:rPr lang="en-US" b="1" dirty="0"/>
                        <a:t>o</a:t>
                      </a:r>
                    </a:p>
                  </a:txBody>
                  <a:tcPr/>
                </a:tc>
                <a:tc>
                  <a:txBody>
                    <a:bodyPr/>
                    <a:lstStyle/>
                    <a:p>
                      <a:pPr algn="ctr"/>
                      <a:r>
                        <a:rPr lang="en-US" b="1" dirty="0"/>
                        <a:t>n</a:t>
                      </a:r>
                    </a:p>
                  </a:txBody>
                  <a:tcPr/>
                </a:tc>
                <a:tc>
                  <a:txBody>
                    <a:bodyPr/>
                    <a:lstStyle/>
                    <a:p>
                      <a:pPr algn="ctr"/>
                      <a:r>
                        <a:rPr lang="en-US" b="1" dirty="0"/>
                        <a:t>e</a:t>
                      </a:r>
                    </a:p>
                  </a:txBody>
                  <a:tcPr/>
                </a:tc>
                <a:extLst>
                  <a:ext uri="{0D108BD9-81ED-4DB2-BD59-A6C34878D82A}">
                    <a16:rowId xmlns:a16="http://schemas.microsoft.com/office/drawing/2014/main" val="1342320322"/>
                  </a:ext>
                </a:extLst>
              </a:tr>
              <a:tr h="370840">
                <a:tc>
                  <a:txBody>
                    <a:bodyPr/>
                    <a:lstStyle/>
                    <a:p>
                      <a:pPr algn="ctr"/>
                      <a:r>
                        <a:rPr lang="en-US" b="1" dirty="0"/>
                        <a:t>d</a:t>
                      </a:r>
                    </a:p>
                  </a:txBody>
                  <a:tcPr/>
                </a:tc>
                <a:tc>
                  <a:txBody>
                    <a:bodyPr/>
                    <a:lstStyle/>
                    <a:p>
                      <a:pPr algn="ctr"/>
                      <a:r>
                        <a:rPr lang="en-US" b="1" dirty="0"/>
                        <a:t>u</a:t>
                      </a:r>
                    </a:p>
                  </a:txBody>
                  <a:tcPr/>
                </a:tc>
                <a:tc>
                  <a:txBody>
                    <a:bodyPr/>
                    <a:lstStyle/>
                    <a:p>
                      <a:pPr algn="ctr"/>
                      <a:r>
                        <a:rPr lang="en-US" b="1" dirty="0"/>
                        <a:t>n</a:t>
                      </a:r>
                    </a:p>
                  </a:txBody>
                  <a:tcPr/>
                </a:tc>
                <a:tc>
                  <a:txBody>
                    <a:bodyPr/>
                    <a:lstStyle/>
                    <a:p>
                      <a:pPr algn="ctr"/>
                      <a:r>
                        <a:rPr lang="en-US" b="1" dirty="0"/>
                        <a:t>t</a:t>
                      </a:r>
                    </a:p>
                  </a:txBody>
                  <a:tcPr/>
                </a:tc>
                <a:tc>
                  <a:txBody>
                    <a:bodyPr/>
                    <a:lstStyle/>
                    <a:p>
                      <a:pPr algn="ctr"/>
                      <a:r>
                        <a:rPr lang="en-US" b="1" dirty="0" err="1"/>
                        <a:t>i</a:t>
                      </a:r>
                      <a:endParaRPr lang="en-US" b="1" dirty="0"/>
                    </a:p>
                  </a:txBody>
                  <a:tcPr/>
                </a:tc>
                <a:tc>
                  <a:txBody>
                    <a:bodyPr/>
                    <a:lstStyle/>
                    <a:p>
                      <a:pPr algn="ctr"/>
                      <a:r>
                        <a:rPr lang="en-US" b="1" dirty="0"/>
                        <a:t>l</a:t>
                      </a:r>
                    </a:p>
                  </a:txBody>
                  <a:tcPr/>
                </a:tc>
                <a:tc>
                  <a:txBody>
                    <a:bodyPr/>
                    <a:lstStyle/>
                    <a:p>
                      <a:pPr algn="ctr"/>
                      <a:r>
                        <a:rPr lang="en-US" b="1" dirty="0"/>
                        <a:t>t</a:t>
                      </a:r>
                    </a:p>
                  </a:txBody>
                  <a:tcPr/>
                </a:tc>
                <a:extLst>
                  <a:ext uri="{0D108BD9-81ED-4DB2-BD59-A6C34878D82A}">
                    <a16:rowId xmlns:a16="http://schemas.microsoft.com/office/drawing/2014/main" val="3881384947"/>
                  </a:ext>
                </a:extLst>
              </a:tr>
              <a:tr h="370840">
                <a:tc>
                  <a:txBody>
                    <a:bodyPr/>
                    <a:lstStyle/>
                    <a:p>
                      <a:pPr algn="ctr"/>
                      <a:r>
                        <a:rPr lang="en-US" b="1" dirty="0"/>
                        <a:t>w</a:t>
                      </a:r>
                    </a:p>
                  </a:txBody>
                  <a:tcPr/>
                </a:tc>
                <a:tc>
                  <a:txBody>
                    <a:bodyPr/>
                    <a:lstStyle/>
                    <a:p>
                      <a:pPr algn="ctr"/>
                      <a:r>
                        <a:rPr lang="en-US" b="1" dirty="0"/>
                        <a:t>o</a:t>
                      </a:r>
                    </a:p>
                  </a:txBody>
                  <a:tcPr/>
                </a:tc>
                <a:tc>
                  <a:txBody>
                    <a:bodyPr/>
                    <a:lstStyle/>
                    <a:p>
                      <a:pPr algn="ctr"/>
                      <a:r>
                        <a:rPr lang="en-US" b="1" dirty="0"/>
                        <a:t>a</a:t>
                      </a:r>
                    </a:p>
                  </a:txBody>
                  <a:tcPr/>
                </a:tc>
                <a:tc>
                  <a:txBody>
                    <a:bodyPr/>
                    <a:lstStyle/>
                    <a:p>
                      <a:pPr algn="ctr"/>
                      <a:r>
                        <a:rPr lang="en-US" b="1" dirty="0"/>
                        <a:t>m</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a:t>
                      </a:r>
                    </a:p>
                  </a:txBody>
                  <a:tcPr/>
                </a:tc>
                <a:extLst>
                  <a:ext uri="{0D108BD9-81ED-4DB2-BD59-A6C34878D82A}">
                    <a16:rowId xmlns:a16="http://schemas.microsoft.com/office/drawing/2014/main" val="3903884751"/>
                  </a:ext>
                </a:extLst>
              </a:tr>
            </a:tbl>
          </a:graphicData>
        </a:graphic>
      </p:graphicFrame>
    </p:spTree>
    <p:extLst>
      <p:ext uri="{BB962C8B-B14F-4D97-AF65-F5344CB8AC3E}">
        <p14:creationId xmlns:p14="http://schemas.microsoft.com/office/powerpoint/2010/main" val="464120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Columnar Transposition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65261" y="174752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Get the plaintext back from the ciphertext: solve it as an exercise.</a:t>
            </a:r>
          </a:p>
          <a:p>
            <a:endParaRPr lang="en-US" dirty="0"/>
          </a:p>
          <a:p>
            <a:endParaRPr lang="en-US" dirty="0"/>
          </a:p>
        </p:txBody>
      </p:sp>
    </p:spTree>
    <p:extLst>
      <p:ext uri="{BB962C8B-B14F-4D97-AF65-F5344CB8AC3E}">
        <p14:creationId xmlns:p14="http://schemas.microsoft.com/office/powerpoint/2010/main" val="3802838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Columnar Transposition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65261" y="1747520"/>
            <a:ext cx="11145078" cy="491889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Example 3: Encryption</a:t>
            </a:r>
          </a:p>
          <a:p>
            <a:r>
              <a:rPr lang="en-US" sz="2400" dirty="0"/>
              <a:t>Plaintext: </a:t>
            </a:r>
            <a:r>
              <a:rPr lang="en-US" sz="2400" dirty="0">
                <a:latin typeface="Courier New" panose="02070309020205020404" pitchFamily="49" charset="0"/>
                <a:cs typeface="Courier New" panose="02070309020205020404" pitchFamily="49" charset="0"/>
              </a:rPr>
              <a:t>kindness echoes</a:t>
            </a:r>
          </a:p>
          <a:p>
            <a:r>
              <a:rPr lang="en-US" sz="2400" dirty="0"/>
              <a:t>Keyword: </a:t>
            </a:r>
            <a:r>
              <a:rPr lang="en-AU" altLang="zh-TW" sz="2400" b="1" dirty="0">
                <a:latin typeface="Courier New" panose="02070309020205020404" pitchFamily="49" charset="0"/>
                <a:ea typeface="新細明體" panose="02020500000000000000" pitchFamily="18" charset="-120"/>
              </a:rPr>
              <a:t>512634</a:t>
            </a:r>
          </a:p>
          <a:p>
            <a:r>
              <a:rPr lang="en-US" sz="2400" dirty="0"/>
              <a:t>Number of rows: 3</a:t>
            </a:r>
          </a:p>
          <a:p>
            <a:r>
              <a:rPr lang="en-US" sz="2400" dirty="0"/>
              <a:t>The plaintext is written into a grid with </a:t>
            </a:r>
          </a:p>
          <a:p>
            <a:pPr marL="0" indent="0">
              <a:buNone/>
            </a:pPr>
            <a:r>
              <a:rPr lang="en-US" sz="2400" dirty="0"/>
              <a:t>   three columns according to the keyword.</a:t>
            </a:r>
          </a:p>
          <a:p>
            <a:r>
              <a:rPr lang="en-US" sz="2400" dirty="0"/>
              <a:t>For encryption, columns are rearranged based </a:t>
            </a:r>
          </a:p>
          <a:p>
            <a:pPr marL="0" indent="0">
              <a:buNone/>
            </a:pPr>
            <a:r>
              <a:rPr lang="en-US" sz="2400" dirty="0"/>
              <a:t>   on the sorted keyword.</a:t>
            </a:r>
          </a:p>
          <a:p>
            <a:r>
              <a:rPr lang="en-US" sz="2400" dirty="0"/>
              <a:t>Ciphertext: </a:t>
            </a:r>
          </a:p>
          <a:p>
            <a:pPr marL="0" indent="0">
              <a:buNone/>
            </a:pPr>
            <a:r>
              <a:rPr lang="en-US" sz="2400" dirty="0"/>
              <a:t>   ISSNE#NH#EO#KSEDC#</a:t>
            </a:r>
          </a:p>
          <a:p>
            <a:endParaRPr lang="en-US" sz="2400" dirty="0"/>
          </a:p>
          <a:p>
            <a:pPr marL="0" indent="0">
              <a:buNone/>
            </a:pPr>
            <a:endParaRPr lang="en-US" sz="2400" dirty="0"/>
          </a:p>
          <a:p>
            <a:endParaRPr lang="en-US" dirty="0"/>
          </a:p>
          <a:p>
            <a:endParaRPr lang="en-US" dirty="0"/>
          </a:p>
          <a:p>
            <a:endParaRPr lang="en-US" dirty="0"/>
          </a:p>
          <a:p>
            <a:endParaRPr lang="en-US" dirty="0"/>
          </a:p>
        </p:txBody>
      </p:sp>
      <p:graphicFrame>
        <p:nvGraphicFramePr>
          <p:cNvPr id="3" name="Table 3">
            <a:extLst>
              <a:ext uri="{FF2B5EF4-FFF2-40B4-BE49-F238E27FC236}">
                <a16:creationId xmlns:a16="http://schemas.microsoft.com/office/drawing/2014/main" id="{F6786C35-67F9-41F7-9E20-477A89C02839}"/>
              </a:ext>
            </a:extLst>
          </p:cNvPr>
          <p:cNvGraphicFramePr>
            <a:graphicFrameLocks noGrp="1"/>
          </p:cNvGraphicFramePr>
          <p:nvPr>
            <p:extLst>
              <p:ext uri="{D42A27DB-BD31-4B8C-83A1-F6EECF244321}">
                <p14:modId xmlns:p14="http://schemas.microsoft.com/office/powerpoint/2010/main" val="254522045"/>
              </p:ext>
            </p:extLst>
          </p:nvPr>
        </p:nvGraphicFramePr>
        <p:xfrm>
          <a:off x="6776720" y="1495242"/>
          <a:ext cx="5146260" cy="1764576"/>
        </p:xfrm>
        <a:graphic>
          <a:graphicData uri="http://schemas.openxmlformats.org/drawingml/2006/table">
            <a:tbl>
              <a:tblPr firstRow="1" bandRow="1">
                <a:tableStyleId>{5C22544A-7EE6-4342-B048-85BDC9FD1C3A}</a:tableStyleId>
              </a:tblPr>
              <a:tblGrid>
                <a:gridCol w="857710">
                  <a:extLst>
                    <a:ext uri="{9D8B030D-6E8A-4147-A177-3AD203B41FA5}">
                      <a16:colId xmlns:a16="http://schemas.microsoft.com/office/drawing/2014/main" val="1952789951"/>
                    </a:ext>
                  </a:extLst>
                </a:gridCol>
                <a:gridCol w="857710">
                  <a:extLst>
                    <a:ext uri="{9D8B030D-6E8A-4147-A177-3AD203B41FA5}">
                      <a16:colId xmlns:a16="http://schemas.microsoft.com/office/drawing/2014/main" val="361181777"/>
                    </a:ext>
                  </a:extLst>
                </a:gridCol>
                <a:gridCol w="857710">
                  <a:extLst>
                    <a:ext uri="{9D8B030D-6E8A-4147-A177-3AD203B41FA5}">
                      <a16:colId xmlns:a16="http://schemas.microsoft.com/office/drawing/2014/main" val="2149743300"/>
                    </a:ext>
                  </a:extLst>
                </a:gridCol>
                <a:gridCol w="857710">
                  <a:extLst>
                    <a:ext uri="{9D8B030D-6E8A-4147-A177-3AD203B41FA5}">
                      <a16:colId xmlns:a16="http://schemas.microsoft.com/office/drawing/2014/main" val="1439066876"/>
                    </a:ext>
                  </a:extLst>
                </a:gridCol>
                <a:gridCol w="857710">
                  <a:extLst>
                    <a:ext uri="{9D8B030D-6E8A-4147-A177-3AD203B41FA5}">
                      <a16:colId xmlns:a16="http://schemas.microsoft.com/office/drawing/2014/main" val="2139017834"/>
                    </a:ext>
                  </a:extLst>
                </a:gridCol>
                <a:gridCol w="857710">
                  <a:extLst>
                    <a:ext uri="{9D8B030D-6E8A-4147-A177-3AD203B41FA5}">
                      <a16:colId xmlns:a16="http://schemas.microsoft.com/office/drawing/2014/main" val="2146368847"/>
                    </a:ext>
                  </a:extLst>
                </a:gridCol>
              </a:tblGrid>
              <a:tr h="441144">
                <a:tc>
                  <a:txBody>
                    <a:bodyPr/>
                    <a:lstStyle/>
                    <a:p>
                      <a:pPr algn="ctr"/>
                      <a:r>
                        <a:rPr lang="en-US" dirty="0"/>
                        <a:t>5</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6</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622472335"/>
                  </a:ext>
                </a:extLst>
              </a:tr>
              <a:tr h="441144">
                <a:tc>
                  <a:txBody>
                    <a:bodyPr/>
                    <a:lstStyle/>
                    <a:p>
                      <a:pPr algn="ctr"/>
                      <a:r>
                        <a:rPr lang="en-US" b="1" dirty="0"/>
                        <a:t>k</a:t>
                      </a:r>
                    </a:p>
                  </a:txBody>
                  <a:tcPr/>
                </a:tc>
                <a:tc>
                  <a:txBody>
                    <a:bodyPr/>
                    <a:lstStyle/>
                    <a:p>
                      <a:pPr algn="ctr"/>
                      <a:r>
                        <a:rPr lang="en-US" b="1" dirty="0" err="1"/>
                        <a:t>i</a:t>
                      </a:r>
                      <a:endParaRPr lang="en-US" b="1" dirty="0"/>
                    </a:p>
                  </a:txBody>
                  <a:tcPr/>
                </a:tc>
                <a:tc>
                  <a:txBody>
                    <a:bodyPr/>
                    <a:lstStyle/>
                    <a:p>
                      <a:pPr algn="ctr"/>
                      <a:r>
                        <a:rPr lang="en-US" b="1" dirty="0"/>
                        <a:t>n</a:t>
                      </a:r>
                    </a:p>
                  </a:txBody>
                  <a:tcPr/>
                </a:tc>
                <a:tc>
                  <a:txBody>
                    <a:bodyPr/>
                    <a:lstStyle/>
                    <a:p>
                      <a:pPr algn="ctr"/>
                      <a:r>
                        <a:rPr lang="en-US" b="1" dirty="0"/>
                        <a:t>d</a:t>
                      </a:r>
                    </a:p>
                  </a:txBody>
                  <a:tcPr/>
                </a:tc>
                <a:tc>
                  <a:txBody>
                    <a:bodyPr/>
                    <a:lstStyle/>
                    <a:p>
                      <a:pPr algn="ctr"/>
                      <a:r>
                        <a:rPr lang="en-US" b="1" dirty="0"/>
                        <a:t>n</a:t>
                      </a:r>
                    </a:p>
                  </a:txBody>
                  <a:tcPr/>
                </a:tc>
                <a:tc>
                  <a:txBody>
                    <a:bodyPr/>
                    <a:lstStyle/>
                    <a:p>
                      <a:pPr algn="ctr"/>
                      <a:r>
                        <a:rPr lang="en-US" b="1" dirty="0"/>
                        <a:t>e</a:t>
                      </a:r>
                    </a:p>
                  </a:txBody>
                  <a:tcPr/>
                </a:tc>
                <a:extLst>
                  <a:ext uri="{0D108BD9-81ED-4DB2-BD59-A6C34878D82A}">
                    <a16:rowId xmlns:a16="http://schemas.microsoft.com/office/drawing/2014/main" val="807804809"/>
                  </a:ext>
                </a:extLst>
              </a:tr>
              <a:tr h="441144">
                <a:tc>
                  <a:txBody>
                    <a:bodyPr/>
                    <a:lstStyle/>
                    <a:p>
                      <a:pPr algn="ctr"/>
                      <a:r>
                        <a:rPr lang="en-US" b="1" dirty="0"/>
                        <a:t>s</a:t>
                      </a:r>
                    </a:p>
                  </a:txBody>
                  <a:tcPr/>
                </a:tc>
                <a:tc>
                  <a:txBody>
                    <a:bodyPr/>
                    <a:lstStyle/>
                    <a:p>
                      <a:pPr algn="ctr"/>
                      <a:r>
                        <a:rPr lang="en-US" b="1" dirty="0"/>
                        <a:t>s</a:t>
                      </a:r>
                    </a:p>
                  </a:txBody>
                  <a:tcPr/>
                </a:tc>
                <a:tc>
                  <a:txBody>
                    <a:bodyPr/>
                    <a:lstStyle/>
                    <a:p>
                      <a:pPr algn="ctr"/>
                      <a:r>
                        <a:rPr lang="en-US" b="1" dirty="0"/>
                        <a:t>e</a:t>
                      </a:r>
                    </a:p>
                  </a:txBody>
                  <a:tcPr/>
                </a:tc>
                <a:tc>
                  <a:txBody>
                    <a:bodyPr/>
                    <a:lstStyle/>
                    <a:p>
                      <a:pPr algn="ctr"/>
                      <a:r>
                        <a:rPr lang="en-US" b="1" dirty="0"/>
                        <a:t>c</a:t>
                      </a:r>
                    </a:p>
                  </a:txBody>
                  <a:tcPr/>
                </a:tc>
                <a:tc>
                  <a:txBody>
                    <a:bodyPr/>
                    <a:lstStyle/>
                    <a:p>
                      <a:pPr algn="ctr"/>
                      <a:r>
                        <a:rPr lang="en-US" b="1" dirty="0"/>
                        <a:t>h</a:t>
                      </a:r>
                    </a:p>
                  </a:txBody>
                  <a:tcPr/>
                </a:tc>
                <a:tc>
                  <a:txBody>
                    <a:bodyPr/>
                    <a:lstStyle/>
                    <a:p>
                      <a:pPr algn="ctr"/>
                      <a:r>
                        <a:rPr lang="en-US" b="1" dirty="0"/>
                        <a:t>o</a:t>
                      </a:r>
                    </a:p>
                  </a:txBody>
                  <a:tcPr/>
                </a:tc>
                <a:extLst>
                  <a:ext uri="{0D108BD9-81ED-4DB2-BD59-A6C34878D82A}">
                    <a16:rowId xmlns:a16="http://schemas.microsoft.com/office/drawing/2014/main" val="1342320322"/>
                  </a:ext>
                </a:extLst>
              </a:tr>
              <a:tr h="441144">
                <a:tc>
                  <a:txBody>
                    <a:bodyPr/>
                    <a:lstStyle/>
                    <a:p>
                      <a:pPr algn="ctr"/>
                      <a:r>
                        <a:rPr lang="en-US" b="1" dirty="0"/>
                        <a:t>e</a:t>
                      </a:r>
                    </a:p>
                  </a:txBody>
                  <a:tcPr/>
                </a:tc>
                <a:tc>
                  <a:txBody>
                    <a:bodyPr/>
                    <a:lstStyle/>
                    <a:p>
                      <a:pPr algn="ctr"/>
                      <a:r>
                        <a:rPr lang="en-US" b="1" dirty="0"/>
                        <a:t>s</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a:t>
                      </a:r>
                    </a:p>
                  </a:txBody>
                  <a:tcPr/>
                </a:tc>
                <a:extLst>
                  <a:ext uri="{0D108BD9-81ED-4DB2-BD59-A6C34878D82A}">
                    <a16:rowId xmlns:a16="http://schemas.microsoft.com/office/drawing/2014/main" val="3881384947"/>
                  </a:ext>
                </a:extLst>
              </a:tr>
            </a:tbl>
          </a:graphicData>
        </a:graphic>
      </p:graphicFrame>
      <p:graphicFrame>
        <p:nvGraphicFramePr>
          <p:cNvPr id="2" name="Table 3">
            <a:extLst>
              <a:ext uri="{FF2B5EF4-FFF2-40B4-BE49-F238E27FC236}">
                <a16:creationId xmlns:a16="http://schemas.microsoft.com/office/drawing/2014/main" id="{1A5D5907-667E-5CE2-03D0-08863C4AA18B}"/>
              </a:ext>
            </a:extLst>
          </p:cNvPr>
          <p:cNvGraphicFramePr>
            <a:graphicFrameLocks noGrp="1"/>
          </p:cNvGraphicFramePr>
          <p:nvPr>
            <p:extLst>
              <p:ext uri="{D42A27DB-BD31-4B8C-83A1-F6EECF244321}">
                <p14:modId xmlns:p14="http://schemas.microsoft.com/office/powerpoint/2010/main" val="599339707"/>
              </p:ext>
            </p:extLst>
          </p:nvPr>
        </p:nvGraphicFramePr>
        <p:xfrm>
          <a:off x="6776720" y="4080828"/>
          <a:ext cx="5146260" cy="1764576"/>
        </p:xfrm>
        <a:graphic>
          <a:graphicData uri="http://schemas.openxmlformats.org/drawingml/2006/table">
            <a:tbl>
              <a:tblPr firstRow="1" bandRow="1">
                <a:tableStyleId>{5C22544A-7EE6-4342-B048-85BDC9FD1C3A}</a:tableStyleId>
              </a:tblPr>
              <a:tblGrid>
                <a:gridCol w="857710">
                  <a:extLst>
                    <a:ext uri="{9D8B030D-6E8A-4147-A177-3AD203B41FA5}">
                      <a16:colId xmlns:a16="http://schemas.microsoft.com/office/drawing/2014/main" val="1952789951"/>
                    </a:ext>
                  </a:extLst>
                </a:gridCol>
                <a:gridCol w="857710">
                  <a:extLst>
                    <a:ext uri="{9D8B030D-6E8A-4147-A177-3AD203B41FA5}">
                      <a16:colId xmlns:a16="http://schemas.microsoft.com/office/drawing/2014/main" val="361181777"/>
                    </a:ext>
                  </a:extLst>
                </a:gridCol>
                <a:gridCol w="857710">
                  <a:extLst>
                    <a:ext uri="{9D8B030D-6E8A-4147-A177-3AD203B41FA5}">
                      <a16:colId xmlns:a16="http://schemas.microsoft.com/office/drawing/2014/main" val="2149743300"/>
                    </a:ext>
                  </a:extLst>
                </a:gridCol>
                <a:gridCol w="857710">
                  <a:extLst>
                    <a:ext uri="{9D8B030D-6E8A-4147-A177-3AD203B41FA5}">
                      <a16:colId xmlns:a16="http://schemas.microsoft.com/office/drawing/2014/main" val="1439066876"/>
                    </a:ext>
                  </a:extLst>
                </a:gridCol>
                <a:gridCol w="857710">
                  <a:extLst>
                    <a:ext uri="{9D8B030D-6E8A-4147-A177-3AD203B41FA5}">
                      <a16:colId xmlns:a16="http://schemas.microsoft.com/office/drawing/2014/main" val="2139017834"/>
                    </a:ext>
                  </a:extLst>
                </a:gridCol>
                <a:gridCol w="857710">
                  <a:extLst>
                    <a:ext uri="{9D8B030D-6E8A-4147-A177-3AD203B41FA5}">
                      <a16:colId xmlns:a16="http://schemas.microsoft.com/office/drawing/2014/main" val="2146368847"/>
                    </a:ext>
                  </a:extLst>
                </a:gridCol>
              </a:tblGrid>
              <a:tr h="441144">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622472335"/>
                  </a:ext>
                </a:extLst>
              </a:tr>
              <a:tr h="441144">
                <a:tc>
                  <a:txBody>
                    <a:bodyPr/>
                    <a:lstStyle/>
                    <a:p>
                      <a:pPr algn="ctr"/>
                      <a:r>
                        <a:rPr lang="en-US" b="1" dirty="0" err="1"/>
                        <a:t>i</a:t>
                      </a:r>
                      <a:endParaRPr lang="en-US" b="1" dirty="0"/>
                    </a:p>
                  </a:txBody>
                  <a:tcPr/>
                </a:tc>
                <a:tc>
                  <a:txBody>
                    <a:bodyPr/>
                    <a:lstStyle/>
                    <a:p>
                      <a:pPr algn="ctr"/>
                      <a:r>
                        <a:rPr lang="en-US" b="1" dirty="0"/>
                        <a:t>n</a:t>
                      </a:r>
                    </a:p>
                  </a:txBody>
                  <a:tcPr/>
                </a:tc>
                <a:tc>
                  <a:txBody>
                    <a:bodyPr/>
                    <a:lstStyle/>
                    <a:p>
                      <a:pPr algn="ctr"/>
                      <a:r>
                        <a:rPr lang="en-US" b="1" dirty="0"/>
                        <a:t>n</a:t>
                      </a:r>
                    </a:p>
                  </a:txBody>
                  <a:tcPr/>
                </a:tc>
                <a:tc>
                  <a:txBody>
                    <a:bodyPr/>
                    <a:lstStyle/>
                    <a:p>
                      <a:pPr algn="ctr"/>
                      <a:r>
                        <a:rPr lang="en-US" b="1" dirty="0"/>
                        <a:t>e</a:t>
                      </a:r>
                    </a:p>
                  </a:txBody>
                  <a:tcPr/>
                </a:tc>
                <a:tc>
                  <a:txBody>
                    <a:bodyPr/>
                    <a:lstStyle/>
                    <a:p>
                      <a:pPr algn="ctr"/>
                      <a:r>
                        <a:rPr lang="en-US" b="1" dirty="0"/>
                        <a:t>k</a:t>
                      </a:r>
                    </a:p>
                  </a:txBody>
                  <a:tcPr/>
                </a:tc>
                <a:tc>
                  <a:txBody>
                    <a:bodyPr/>
                    <a:lstStyle/>
                    <a:p>
                      <a:pPr algn="ctr"/>
                      <a:r>
                        <a:rPr lang="en-US" b="1" dirty="0"/>
                        <a:t>d</a:t>
                      </a:r>
                    </a:p>
                  </a:txBody>
                  <a:tcPr/>
                </a:tc>
                <a:extLst>
                  <a:ext uri="{0D108BD9-81ED-4DB2-BD59-A6C34878D82A}">
                    <a16:rowId xmlns:a16="http://schemas.microsoft.com/office/drawing/2014/main" val="807804809"/>
                  </a:ext>
                </a:extLst>
              </a:tr>
              <a:tr h="441144">
                <a:tc>
                  <a:txBody>
                    <a:bodyPr/>
                    <a:lstStyle/>
                    <a:p>
                      <a:pPr algn="ctr"/>
                      <a:r>
                        <a:rPr lang="en-US" b="1" dirty="0"/>
                        <a:t>s</a:t>
                      </a:r>
                    </a:p>
                  </a:txBody>
                  <a:tcPr/>
                </a:tc>
                <a:tc>
                  <a:txBody>
                    <a:bodyPr/>
                    <a:lstStyle/>
                    <a:p>
                      <a:pPr algn="ctr"/>
                      <a:r>
                        <a:rPr lang="en-US" b="1" dirty="0"/>
                        <a:t>e</a:t>
                      </a:r>
                    </a:p>
                  </a:txBody>
                  <a:tcPr/>
                </a:tc>
                <a:tc>
                  <a:txBody>
                    <a:bodyPr/>
                    <a:lstStyle/>
                    <a:p>
                      <a:pPr algn="ctr"/>
                      <a:r>
                        <a:rPr lang="en-US" b="1" dirty="0"/>
                        <a:t>h</a:t>
                      </a:r>
                    </a:p>
                  </a:txBody>
                  <a:tcPr/>
                </a:tc>
                <a:tc>
                  <a:txBody>
                    <a:bodyPr/>
                    <a:lstStyle/>
                    <a:p>
                      <a:pPr algn="ctr"/>
                      <a:r>
                        <a:rPr lang="en-US" b="1" dirty="0"/>
                        <a:t>o</a:t>
                      </a:r>
                    </a:p>
                  </a:txBody>
                  <a:tcPr/>
                </a:tc>
                <a:tc>
                  <a:txBody>
                    <a:bodyPr/>
                    <a:lstStyle/>
                    <a:p>
                      <a:pPr algn="ctr"/>
                      <a:r>
                        <a:rPr lang="en-US" b="1" dirty="0"/>
                        <a:t>s</a:t>
                      </a:r>
                    </a:p>
                  </a:txBody>
                  <a:tcPr/>
                </a:tc>
                <a:tc>
                  <a:txBody>
                    <a:bodyPr/>
                    <a:lstStyle/>
                    <a:p>
                      <a:pPr algn="ctr"/>
                      <a:r>
                        <a:rPr lang="en-US" b="1" dirty="0"/>
                        <a:t>c</a:t>
                      </a:r>
                    </a:p>
                  </a:txBody>
                  <a:tcPr/>
                </a:tc>
                <a:extLst>
                  <a:ext uri="{0D108BD9-81ED-4DB2-BD59-A6C34878D82A}">
                    <a16:rowId xmlns:a16="http://schemas.microsoft.com/office/drawing/2014/main" val="1342320322"/>
                  </a:ext>
                </a:extLst>
              </a:tr>
              <a:tr h="441144">
                <a:tc>
                  <a:txBody>
                    <a:bodyPr/>
                    <a:lstStyle/>
                    <a:p>
                      <a:pPr algn="ctr"/>
                      <a:r>
                        <a:rPr lang="en-US" b="1" dirty="0"/>
                        <a:t>s</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e</a:t>
                      </a:r>
                    </a:p>
                  </a:txBody>
                  <a:tcPr/>
                </a:tc>
                <a:tc>
                  <a:txBody>
                    <a:bodyPr/>
                    <a:lstStyle/>
                    <a:p>
                      <a:pPr algn="ctr"/>
                      <a:r>
                        <a:rPr lang="en-US" b="1" dirty="0"/>
                        <a:t>#</a:t>
                      </a:r>
                    </a:p>
                  </a:txBody>
                  <a:tcPr/>
                </a:tc>
                <a:extLst>
                  <a:ext uri="{0D108BD9-81ED-4DB2-BD59-A6C34878D82A}">
                    <a16:rowId xmlns:a16="http://schemas.microsoft.com/office/drawing/2014/main" val="3881384947"/>
                  </a:ext>
                </a:extLst>
              </a:tr>
            </a:tbl>
          </a:graphicData>
        </a:graphic>
      </p:graphicFrame>
      <p:sp>
        <p:nvSpPr>
          <p:cNvPr id="4" name="Arrow: Down 3">
            <a:extLst>
              <a:ext uri="{FF2B5EF4-FFF2-40B4-BE49-F238E27FC236}">
                <a16:creationId xmlns:a16="http://schemas.microsoft.com/office/drawing/2014/main" id="{57C45030-4D1C-9D00-EF3A-88918D510262}"/>
              </a:ext>
            </a:extLst>
          </p:cNvPr>
          <p:cNvSpPr/>
          <p:nvPr/>
        </p:nvSpPr>
        <p:spPr>
          <a:xfrm>
            <a:off x="9045050" y="3382320"/>
            <a:ext cx="609600" cy="5255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166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Columnar Transposition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65261" y="174752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Example 3: Decryption</a:t>
            </a:r>
          </a:p>
          <a:p>
            <a:r>
              <a:rPr lang="en-US" sz="2400" dirty="0"/>
              <a:t>Ciphertext: ISSNE#NH#EO#KSEDC#</a:t>
            </a:r>
          </a:p>
          <a:p>
            <a:r>
              <a:rPr lang="en-US" sz="2400" dirty="0"/>
              <a:t>Keyword: </a:t>
            </a:r>
            <a:r>
              <a:rPr lang="en-AU" altLang="zh-TW" sz="2400" b="1" dirty="0">
                <a:latin typeface="Courier New" panose="02070309020205020404" pitchFamily="49" charset="0"/>
                <a:ea typeface="新細明體" panose="02020500000000000000" pitchFamily="18" charset="-120"/>
              </a:rPr>
              <a:t>512634</a:t>
            </a:r>
          </a:p>
          <a:p>
            <a:r>
              <a:rPr lang="en-US" sz="2400" dirty="0"/>
              <a:t>Number of rows: 3</a:t>
            </a:r>
          </a:p>
          <a:p>
            <a:r>
              <a:rPr lang="en-US" sz="2400" dirty="0"/>
              <a:t>The ciphertext is written into a grid with </a:t>
            </a:r>
          </a:p>
          <a:p>
            <a:pPr marL="0" indent="0">
              <a:buNone/>
            </a:pPr>
            <a:r>
              <a:rPr lang="en-US" sz="2400" dirty="0"/>
              <a:t>   three columns according to the sorted keyword.</a:t>
            </a:r>
          </a:p>
          <a:p>
            <a:r>
              <a:rPr lang="en-US" sz="2400" dirty="0"/>
              <a:t>Plaintext: </a:t>
            </a:r>
            <a:r>
              <a:rPr lang="en-US" sz="2400" dirty="0">
                <a:latin typeface="Courier New" panose="02070309020205020404" pitchFamily="49" charset="0"/>
                <a:cs typeface="Courier New" panose="02070309020205020404" pitchFamily="49" charset="0"/>
              </a:rPr>
              <a:t>kindness echoes</a:t>
            </a:r>
            <a:endParaRPr lang="en-US" sz="2400" dirty="0"/>
          </a:p>
          <a:p>
            <a:endParaRPr lang="en-US" sz="2400" dirty="0"/>
          </a:p>
          <a:p>
            <a:pPr marL="0" indent="0">
              <a:buNone/>
            </a:pPr>
            <a:endParaRPr lang="en-US" sz="2400" dirty="0"/>
          </a:p>
          <a:p>
            <a:endParaRPr lang="en-US" dirty="0"/>
          </a:p>
          <a:p>
            <a:endParaRPr lang="en-US" dirty="0"/>
          </a:p>
          <a:p>
            <a:endParaRPr lang="en-US" dirty="0"/>
          </a:p>
          <a:p>
            <a:endParaRPr lang="en-US" dirty="0"/>
          </a:p>
        </p:txBody>
      </p:sp>
      <p:graphicFrame>
        <p:nvGraphicFramePr>
          <p:cNvPr id="3" name="Table 3">
            <a:extLst>
              <a:ext uri="{FF2B5EF4-FFF2-40B4-BE49-F238E27FC236}">
                <a16:creationId xmlns:a16="http://schemas.microsoft.com/office/drawing/2014/main" id="{F6786C35-67F9-41F7-9E20-477A89C02839}"/>
              </a:ext>
            </a:extLst>
          </p:cNvPr>
          <p:cNvGraphicFramePr>
            <a:graphicFrameLocks noGrp="1"/>
          </p:cNvGraphicFramePr>
          <p:nvPr>
            <p:extLst>
              <p:ext uri="{D42A27DB-BD31-4B8C-83A1-F6EECF244321}">
                <p14:modId xmlns:p14="http://schemas.microsoft.com/office/powerpoint/2010/main" val="1105241562"/>
              </p:ext>
            </p:extLst>
          </p:nvPr>
        </p:nvGraphicFramePr>
        <p:xfrm>
          <a:off x="6776720" y="4181358"/>
          <a:ext cx="5146260" cy="1764576"/>
        </p:xfrm>
        <a:graphic>
          <a:graphicData uri="http://schemas.openxmlformats.org/drawingml/2006/table">
            <a:tbl>
              <a:tblPr firstRow="1" bandRow="1">
                <a:tableStyleId>{5C22544A-7EE6-4342-B048-85BDC9FD1C3A}</a:tableStyleId>
              </a:tblPr>
              <a:tblGrid>
                <a:gridCol w="857710">
                  <a:extLst>
                    <a:ext uri="{9D8B030D-6E8A-4147-A177-3AD203B41FA5}">
                      <a16:colId xmlns:a16="http://schemas.microsoft.com/office/drawing/2014/main" val="1952789951"/>
                    </a:ext>
                  </a:extLst>
                </a:gridCol>
                <a:gridCol w="857710">
                  <a:extLst>
                    <a:ext uri="{9D8B030D-6E8A-4147-A177-3AD203B41FA5}">
                      <a16:colId xmlns:a16="http://schemas.microsoft.com/office/drawing/2014/main" val="361181777"/>
                    </a:ext>
                  </a:extLst>
                </a:gridCol>
                <a:gridCol w="857710">
                  <a:extLst>
                    <a:ext uri="{9D8B030D-6E8A-4147-A177-3AD203B41FA5}">
                      <a16:colId xmlns:a16="http://schemas.microsoft.com/office/drawing/2014/main" val="2149743300"/>
                    </a:ext>
                  </a:extLst>
                </a:gridCol>
                <a:gridCol w="857710">
                  <a:extLst>
                    <a:ext uri="{9D8B030D-6E8A-4147-A177-3AD203B41FA5}">
                      <a16:colId xmlns:a16="http://schemas.microsoft.com/office/drawing/2014/main" val="1439066876"/>
                    </a:ext>
                  </a:extLst>
                </a:gridCol>
                <a:gridCol w="857710">
                  <a:extLst>
                    <a:ext uri="{9D8B030D-6E8A-4147-A177-3AD203B41FA5}">
                      <a16:colId xmlns:a16="http://schemas.microsoft.com/office/drawing/2014/main" val="2139017834"/>
                    </a:ext>
                  </a:extLst>
                </a:gridCol>
                <a:gridCol w="857710">
                  <a:extLst>
                    <a:ext uri="{9D8B030D-6E8A-4147-A177-3AD203B41FA5}">
                      <a16:colId xmlns:a16="http://schemas.microsoft.com/office/drawing/2014/main" val="2146368847"/>
                    </a:ext>
                  </a:extLst>
                </a:gridCol>
              </a:tblGrid>
              <a:tr h="441144">
                <a:tc>
                  <a:txBody>
                    <a:bodyPr/>
                    <a:lstStyle/>
                    <a:p>
                      <a:pPr algn="ctr"/>
                      <a:r>
                        <a:rPr lang="en-US" dirty="0"/>
                        <a:t>5</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6</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622472335"/>
                  </a:ext>
                </a:extLst>
              </a:tr>
              <a:tr h="441144">
                <a:tc>
                  <a:txBody>
                    <a:bodyPr/>
                    <a:lstStyle/>
                    <a:p>
                      <a:pPr algn="ctr"/>
                      <a:r>
                        <a:rPr lang="en-US" b="1" dirty="0"/>
                        <a:t>k</a:t>
                      </a:r>
                    </a:p>
                  </a:txBody>
                  <a:tcPr/>
                </a:tc>
                <a:tc>
                  <a:txBody>
                    <a:bodyPr/>
                    <a:lstStyle/>
                    <a:p>
                      <a:pPr algn="ctr"/>
                      <a:r>
                        <a:rPr lang="en-US" b="1" dirty="0" err="1"/>
                        <a:t>i</a:t>
                      </a:r>
                      <a:endParaRPr lang="en-US" b="1" dirty="0"/>
                    </a:p>
                  </a:txBody>
                  <a:tcPr/>
                </a:tc>
                <a:tc>
                  <a:txBody>
                    <a:bodyPr/>
                    <a:lstStyle/>
                    <a:p>
                      <a:pPr algn="ctr"/>
                      <a:r>
                        <a:rPr lang="en-US" b="1" dirty="0"/>
                        <a:t>n</a:t>
                      </a:r>
                    </a:p>
                  </a:txBody>
                  <a:tcPr/>
                </a:tc>
                <a:tc>
                  <a:txBody>
                    <a:bodyPr/>
                    <a:lstStyle/>
                    <a:p>
                      <a:pPr algn="ctr"/>
                      <a:r>
                        <a:rPr lang="en-US" b="1" dirty="0"/>
                        <a:t>d</a:t>
                      </a:r>
                    </a:p>
                  </a:txBody>
                  <a:tcPr/>
                </a:tc>
                <a:tc>
                  <a:txBody>
                    <a:bodyPr/>
                    <a:lstStyle/>
                    <a:p>
                      <a:pPr algn="ctr"/>
                      <a:r>
                        <a:rPr lang="en-US" b="1" dirty="0"/>
                        <a:t>n</a:t>
                      </a:r>
                    </a:p>
                  </a:txBody>
                  <a:tcPr/>
                </a:tc>
                <a:tc>
                  <a:txBody>
                    <a:bodyPr/>
                    <a:lstStyle/>
                    <a:p>
                      <a:pPr algn="ctr"/>
                      <a:r>
                        <a:rPr lang="en-US" b="1" dirty="0"/>
                        <a:t>e</a:t>
                      </a:r>
                    </a:p>
                  </a:txBody>
                  <a:tcPr/>
                </a:tc>
                <a:extLst>
                  <a:ext uri="{0D108BD9-81ED-4DB2-BD59-A6C34878D82A}">
                    <a16:rowId xmlns:a16="http://schemas.microsoft.com/office/drawing/2014/main" val="807804809"/>
                  </a:ext>
                </a:extLst>
              </a:tr>
              <a:tr h="441144">
                <a:tc>
                  <a:txBody>
                    <a:bodyPr/>
                    <a:lstStyle/>
                    <a:p>
                      <a:pPr algn="ctr"/>
                      <a:r>
                        <a:rPr lang="en-US" b="1" dirty="0"/>
                        <a:t>s</a:t>
                      </a:r>
                    </a:p>
                  </a:txBody>
                  <a:tcPr/>
                </a:tc>
                <a:tc>
                  <a:txBody>
                    <a:bodyPr/>
                    <a:lstStyle/>
                    <a:p>
                      <a:pPr algn="ctr"/>
                      <a:r>
                        <a:rPr lang="en-US" b="1" dirty="0"/>
                        <a:t>s</a:t>
                      </a:r>
                    </a:p>
                  </a:txBody>
                  <a:tcPr/>
                </a:tc>
                <a:tc>
                  <a:txBody>
                    <a:bodyPr/>
                    <a:lstStyle/>
                    <a:p>
                      <a:pPr algn="ctr"/>
                      <a:r>
                        <a:rPr lang="en-US" b="1" dirty="0"/>
                        <a:t>e</a:t>
                      </a:r>
                    </a:p>
                  </a:txBody>
                  <a:tcPr/>
                </a:tc>
                <a:tc>
                  <a:txBody>
                    <a:bodyPr/>
                    <a:lstStyle/>
                    <a:p>
                      <a:pPr algn="ctr"/>
                      <a:r>
                        <a:rPr lang="en-US" b="1" dirty="0"/>
                        <a:t>c</a:t>
                      </a:r>
                    </a:p>
                  </a:txBody>
                  <a:tcPr/>
                </a:tc>
                <a:tc>
                  <a:txBody>
                    <a:bodyPr/>
                    <a:lstStyle/>
                    <a:p>
                      <a:pPr algn="ctr"/>
                      <a:r>
                        <a:rPr lang="en-US" b="1" dirty="0"/>
                        <a:t>h</a:t>
                      </a:r>
                    </a:p>
                  </a:txBody>
                  <a:tcPr/>
                </a:tc>
                <a:tc>
                  <a:txBody>
                    <a:bodyPr/>
                    <a:lstStyle/>
                    <a:p>
                      <a:pPr algn="ctr"/>
                      <a:r>
                        <a:rPr lang="en-US" b="1" dirty="0"/>
                        <a:t>o</a:t>
                      </a:r>
                    </a:p>
                  </a:txBody>
                  <a:tcPr/>
                </a:tc>
                <a:extLst>
                  <a:ext uri="{0D108BD9-81ED-4DB2-BD59-A6C34878D82A}">
                    <a16:rowId xmlns:a16="http://schemas.microsoft.com/office/drawing/2014/main" val="1342320322"/>
                  </a:ext>
                </a:extLst>
              </a:tr>
              <a:tr h="441144">
                <a:tc>
                  <a:txBody>
                    <a:bodyPr/>
                    <a:lstStyle/>
                    <a:p>
                      <a:pPr algn="ctr"/>
                      <a:r>
                        <a:rPr lang="en-US" b="1" dirty="0"/>
                        <a:t>e</a:t>
                      </a:r>
                    </a:p>
                  </a:txBody>
                  <a:tcPr/>
                </a:tc>
                <a:tc>
                  <a:txBody>
                    <a:bodyPr/>
                    <a:lstStyle/>
                    <a:p>
                      <a:pPr algn="ctr"/>
                      <a:r>
                        <a:rPr lang="en-US" b="1" dirty="0"/>
                        <a:t>s</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a:t>
                      </a:r>
                    </a:p>
                  </a:txBody>
                  <a:tcPr/>
                </a:tc>
                <a:extLst>
                  <a:ext uri="{0D108BD9-81ED-4DB2-BD59-A6C34878D82A}">
                    <a16:rowId xmlns:a16="http://schemas.microsoft.com/office/drawing/2014/main" val="3881384947"/>
                  </a:ext>
                </a:extLst>
              </a:tr>
            </a:tbl>
          </a:graphicData>
        </a:graphic>
      </p:graphicFrame>
      <p:graphicFrame>
        <p:nvGraphicFramePr>
          <p:cNvPr id="2" name="Table 3">
            <a:extLst>
              <a:ext uri="{FF2B5EF4-FFF2-40B4-BE49-F238E27FC236}">
                <a16:creationId xmlns:a16="http://schemas.microsoft.com/office/drawing/2014/main" id="{1A5D5907-667E-5CE2-03D0-08863C4AA18B}"/>
              </a:ext>
            </a:extLst>
          </p:cNvPr>
          <p:cNvGraphicFramePr>
            <a:graphicFrameLocks noGrp="1"/>
          </p:cNvGraphicFramePr>
          <p:nvPr>
            <p:extLst>
              <p:ext uri="{D42A27DB-BD31-4B8C-83A1-F6EECF244321}">
                <p14:modId xmlns:p14="http://schemas.microsoft.com/office/powerpoint/2010/main" val="1064626423"/>
              </p:ext>
            </p:extLst>
          </p:nvPr>
        </p:nvGraphicFramePr>
        <p:xfrm>
          <a:off x="6776720" y="1344223"/>
          <a:ext cx="5146260" cy="1764576"/>
        </p:xfrm>
        <a:graphic>
          <a:graphicData uri="http://schemas.openxmlformats.org/drawingml/2006/table">
            <a:tbl>
              <a:tblPr firstRow="1" bandRow="1">
                <a:tableStyleId>{5C22544A-7EE6-4342-B048-85BDC9FD1C3A}</a:tableStyleId>
              </a:tblPr>
              <a:tblGrid>
                <a:gridCol w="857710">
                  <a:extLst>
                    <a:ext uri="{9D8B030D-6E8A-4147-A177-3AD203B41FA5}">
                      <a16:colId xmlns:a16="http://schemas.microsoft.com/office/drawing/2014/main" val="1952789951"/>
                    </a:ext>
                  </a:extLst>
                </a:gridCol>
                <a:gridCol w="857710">
                  <a:extLst>
                    <a:ext uri="{9D8B030D-6E8A-4147-A177-3AD203B41FA5}">
                      <a16:colId xmlns:a16="http://schemas.microsoft.com/office/drawing/2014/main" val="361181777"/>
                    </a:ext>
                  </a:extLst>
                </a:gridCol>
                <a:gridCol w="857710">
                  <a:extLst>
                    <a:ext uri="{9D8B030D-6E8A-4147-A177-3AD203B41FA5}">
                      <a16:colId xmlns:a16="http://schemas.microsoft.com/office/drawing/2014/main" val="2149743300"/>
                    </a:ext>
                  </a:extLst>
                </a:gridCol>
                <a:gridCol w="857710">
                  <a:extLst>
                    <a:ext uri="{9D8B030D-6E8A-4147-A177-3AD203B41FA5}">
                      <a16:colId xmlns:a16="http://schemas.microsoft.com/office/drawing/2014/main" val="1439066876"/>
                    </a:ext>
                  </a:extLst>
                </a:gridCol>
                <a:gridCol w="857710">
                  <a:extLst>
                    <a:ext uri="{9D8B030D-6E8A-4147-A177-3AD203B41FA5}">
                      <a16:colId xmlns:a16="http://schemas.microsoft.com/office/drawing/2014/main" val="2139017834"/>
                    </a:ext>
                  </a:extLst>
                </a:gridCol>
                <a:gridCol w="857710">
                  <a:extLst>
                    <a:ext uri="{9D8B030D-6E8A-4147-A177-3AD203B41FA5}">
                      <a16:colId xmlns:a16="http://schemas.microsoft.com/office/drawing/2014/main" val="2146368847"/>
                    </a:ext>
                  </a:extLst>
                </a:gridCol>
              </a:tblGrid>
              <a:tr h="441144">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622472335"/>
                  </a:ext>
                </a:extLst>
              </a:tr>
              <a:tr h="441144">
                <a:tc>
                  <a:txBody>
                    <a:bodyPr/>
                    <a:lstStyle/>
                    <a:p>
                      <a:pPr algn="ctr"/>
                      <a:r>
                        <a:rPr lang="en-US" b="1" dirty="0" err="1"/>
                        <a:t>i</a:t>
                      </a:r>
                      <a:endParaRPr lang="en-US" b="1" dirty="0"/>
                    </a:p>
                  </a:txBody>
                  <a:tcPr/>
                </a:tc>
                <a:tc>
                  <a:txBody>
                    <a:bodyPr/>
                    <a:lstStyle/>
                    <a:p>
                      <a:pPr algn="ctr"/>
                      <a:r>
                        <a:rPr lang="en-US" b="1" dirty="0"/>
                        <a:t>n</a:t>
                      </a:r>
                    </a:p>
                  </a:txBody>
                  <a:tcPr/>
                </a:tc>
                <a:tc>
                  <a:txBody>
                    <a:bodyPr/>
                    <a:lstStyle/>
                    <a:p>
                      <a:pPr algn="ctr"/>
                      <a:r>
                        <a:rPr lang="en-US" b="1" dirty="0"/>
                        <a:t>n</a:t>
                      </a:r>
                    </a:p>
                  </a:txBody>
                  <a:tcPr/>
                </a:tc>
                <a:tc>
                  <a:txBody>
                    <a:bodyPr/>
                    <a:lstStyle/>
                    <a:p>
                      <a:pPr algn="ctr"/>
                      <a:r>
                        <a:rPr lang="en-US" b="1" dirty="0"/>
                        <a:t>e</a:t>
                      </a:r>
                    </a:p>
                  </a:txBody>
                  <a:tcPr/>
                </a:tc>
                <a:tc>
                  <a:txBody>
                    <a:bodyPr/>
                    <a:lstStyle/>
                    <a:p>
                      <a:pPr algn="ctr"/>
                      <a:r>
                        <a:rPr lang="en-US" b="1" dirty="0"/>
                        <a:t>k</a:t>
                      </a:r>
                    </a:p>
                  </a:txBody>
                  <a:tcPr/>
                </a:tc>
                <a:tc>
                  <a:txBody>
                    <a:bodyPr/>
                    <a:lstStyle/>
                    <a:p>
                      <a:pPr algn="ctr"/>
                      <a:r>
                        <a:rPr lang="en-US" b="1" dirty="0"/>
                        <a:t>d</a:t>
                      </a:r>
                    </a:p>
                  </a:txBody>
                  <a:tcPr/>
                </a:tc>
                <a:extLst>
                  <a:ext uri="{0D108BD9-81ED-4DB2-BD59-A6C34878D82A}">
                    <a16:rowId xmlns:a16="http://schemas.microsoft.com/office/drawing/2014/main" val="807804809"/>
                  </a:ext>
                </a:extLst>
              </a:tr>
              <a:tr h="441144">
                <a:tc>
                  <a:txBody>
                    <a:bodyPr/>
                    <a:lstStyle/>
                    <a:p>
                      <a:pPr algn="ctr"/>
                      <a:r>
                        <a:rPr lang="en-US" b="1" dirty="0"/>
                        <a:t>s</a:t>
                      </a:r>
                    </a:p>
                  </a:txBody>
                  <a:tcPr/>
                </a:tc>
                <a:tc>
                  <a:txBody>
                    <a:bodyPr/>
                    <a:lstStyle/>
                    <a:p>
                      <a:pPr algn="ctr"/>
                      <a:r>
                        <a:rPr lang="en-US" b="1" dirty="0"/>
                        <a:t>e</a:t>
                      </a:r>
                    </a:p>
                  </a:txBody>
                  <a:tcPr/>
                </a:tc>
                <a:tc>
                  <a:txBody>
                    <a:bodyPr/>
                    <a:lstStyle/>
                    <a:p>
                      <a:pPr algn="ctr"/>
                      <a:r>
                        <a:rPr lang="en-US" b="1" dirty="0"/>
                        <a:t>h</a:t>
                      </a:r>
                    </a:p>
                  </a:txBody>
                  <a:tcPr/>
                </a:tc>
                <a:tc>
                  <a:txBody>
                    <a:bodyPr/>
                    <a:lstStyle/>
                    <a:p>
                      <a:pPr algn="ctr"/>
                      <a:r>
                        <a:rPr lang="en-US" b="1" dirty="0"/>
                        <a:t>o</a:t>
                      </a:r>
                    </a:p>
                  </a:txBody>
                  <a:tcPr/>
                </a:tc>
                <a:tc>
                  <a:txBody>
                    <a:bodyPr/>
                    <a:lstStyle/>
                    <a:p>
                      <a:pPr algn="ctr"/>
                      <a:r>
                        <a:rPr lang="en-US" b="1" dirty="0"/>
                        <a:t>s</a:t>
                      </a:r>
                    </a:p>
                  </a:txBody>
                  <a:tcPr/>
                </a:tc>
                <a:tc>
                  <a:txBody>
                    <a:bodyPr/>
                    <a:lstStyle/>
                    <a:p>
                      <a:pPr algn="ctr"/>
                      <a:r>
                        <a:rPr lang="en-US" b="1" dirty="0"/>
                        <a:t>c</a:t>
                      </a:r>
                    </a:p>
                  </a:txBody>
                  <a:tcPr/>
                </a:tc>
                <a:extLst>
                  <a:ext uri="{0D108BD9-81ED-4DB2-BD59-A6C34878D82A}">
                    <a16:rowId xmlns:a16="http://schemas.microsoft.com/office/drawing/2014/main" val="1342320322"/>
                  </a:ext>
                </a:extLst>
              </a:tr>
              <a:tr h="441144">
                <a:tc>
                  <a:txBody>
                    <a:bodyPr/>
                    <a:lstStyle/>
                    <a:p>
                      <a:pPr algn="ctr"/>
                      <a:r>
                        <a:rPr lang="en-US" b="1" dirty="0"/>
                        <a:t>s</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e</a:t>
                      </a:r>
                    </a:p>
                  </a:txBody>
                  <a:tcPr/>
                </a:tc>
                <a:tc>
                  <a:txBody>
                    <a:bodyPr/>
                    <a:lstStyle/>
                    <a:p>
                      <a:pPr algn="ctr"/>
                      <a:r>
                        <a:rPr lang="en-US" b="1" dirty="0"/>
                        <a:t>#</a:t>
                      </a:r>
                    </a:p>
                  </a:txBody>
                  <a:tcPr/>
                </a:tc>
                <a:extLst>
                  <a:ext uri="{0D108BD9-81ED-4DB2-BD59-A6C34878D82A}">
                    <a16:rowId xmlns:a16="http://schemas.microsoft.com/office/drawing/2014/main" val="3881384947"/>
                  </a:ext>
                </a:extLst>
              </a:tr>
            </a:tbl>
          </a:graphicData>
        </a:graphic>
      </p:graphicFrame>
      <p:sp>
        <p:nvSpPr>
          <p:cNvPr id="4" name="Arrow: Down 3">
            <a:extLst>
              <a:ext uri="{FF2B5EF4-FFF2-40B4-BE49-F238E27FC236}">
                <a16:creationId xmlns:a16="http://schemas.microsoft.com/office/drawing/2014/main" id="{57C45030-4D1C-9D00-EF3A-88918D510262}"/>
              </a:ext>
            </a:extLst>
          </p:cNvPr>
          <p:cNvSpPr/>
          <p:nvPr/>
        </p:nvSpPr>
        <p:spPr>
          <a:xfrm>
            <a:off x="9045050" y="3382320"/>
            <a:ext cx="609600" cy="5255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894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Columnar Transposition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65261" y="1747520"/>
            <a:ext cx="11145078" cy="491889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Example 4: Encryption</a:t>
            </a:r>
          </a:p>
          <a:p>
            <a:r>
              <a:rPr lang="en-US" sz="2400" dirty="0"/>
              <a:t>Plaintext: </a:t>
            </a:r>
            <a:r>
              <a:rPr lang="en-US" sz="2400" dirty="0">
                <a:latin typeface="Courier New" panose="02070309020205020404" pitchFamily="49" charset="0"/>
                <a:cs typeface="Courier New" panose="02070309020205020404" pitchFamily="49" charset="0"/>
              </a:rPr>
              <a:t>unity defines us</a:t>
            </a:r>
          </a:p>
          <a:p>
            <a:r>
              <a:rPr lang="en-US" sz="2400" dirty="0"/>
              <a:t>Keyword: </a:t>
            </a:r>
            <a:r>
              <a:rPr lang="en-US" sz="2400" b="1" dirty="0"/>
              <a:t>3</a:t>
            </a:r>
            <a:r>
              <a:rPr lang="en-AU" sz="2400" b="1" dirty="0">
                <a:latin typeface="Courier New" panose="02070309020205020404" pitchFamily="49" charset="0"/>
                <a:ea typeface="新細明體" panose="02020500000000000000" pitchFamily="18" charset="-120"/>
              </a:rPr>
              <a:t>5142</a:t>
            </a:r>
            <a:r>
              <a:rPr lang="en-AU" altLang="zh-TW" sz="2400" b="1" dirty="0">
                <a:latin typeface="Courier New" panose="02070309020205020404" pitchFamily="49" charset="0"/>
                <a:ea typeface="新細明體" panose="02020500000000000000" pitchFamily="18" charset="-120"/>
              </a:rPr>
              <a:t>6</a:t>
            </a:r>
          </a:p>
          <a:p>
            <a:r>
              <a:rPr lang="en-US" sz="2400" dirty="0"/>
              <a:t>Number of rows: 3</a:t>
            </a:r>
          </a:p>
          <a:p>
            <a:r>
              <a:rPr lang="en-US" sz="2400" dirty="0"/>
              <a:t>The plaintext is written into a grid with </a:t>
            </a:r>
          </a:p>
          <a:p>
            <a:pPr marL="0" indent="0">
              <a:buNone/>
            </a:pPr>
            <a:r>
              <a:rPr lang="en-US" sz="2400" dirty="0"/>
              <a:t>   three columns according to the keyword.</a:t>
            </a:r>
          </a:p>
          <a:p>
            <a:r>
              <a:rPr lang="en-US" sz="2400" dirty="0"/>
              <a:t>For encryption, columns are rearranged based </a:t>
            </a:r>
          </a:p>
          <a:p>
            <a:pPr marL="0" indent="0">
              <a:buNone/>
            </a:pPr>
            <a:r>
              <a:rPr lang="en-US" sz="2400" dirty="0"/>
              <a:t>   on the sorted keyword.</a:t>
            </a:r>
          </a:p>
          <a:p>
            <a:r>
              <a:rPr lang="en-US" sz="2400" dirty="0"/>
              <a:t>Ciphertext: </a:t>
            </a:r>
          </a:p>
          <a:p>
            <a:pPr marL="0" indent="0">
              <a:buNone/>
            </a:pPr>
            <a:r>
              <a:rPr lang="en-US" sz="2400" dirty="0"/>
              <a:t>   II#YE#UEUTN#NFSDS#</a:t>
            </a:r>
          </a:p>
          <a:p>
            <a:endParaRPr lang="en-US" sz="2400" dirty="0"/>
          </a:p>
          <a:p>
            <a:pPr marL="0" indent="0">
              <a:buNone/>
            </a:pPr>
            <a:endParaRPr lang="en-US" sz="2400" dirty="0"/>
          </a:p>
          <a:p>
            <a:endParaRPr lang="en-US" dirty="0"/>
          </a:p>
          <a:p>
            <a:endParaRPr lang="en-US" dirty="0"/>
          </a:p>
          <a:p>
            <a:endParaRPr lang="en-US" dirty="0"/>
          </a:p>
          <a:p>
            <a:endParaRPr lang="en-US" dirty="0"/>
          </a:p>
        </p:txBody>
      </p:sp>
      <p:graphicFrame>
        <p:nvGraphicFramePr>
          <p:cNvPr id="3" name="Table 3">
            <a:extLst>
              <a:ext uri="{FF2B5EF4-FFF2-40B4-BE49-F238E27FC236}">
                <a16:creationId xmlns:a16="http://schemas.microsoft.com/office/drawing/2014/main" id="{F6786C35-67F9-41F7-9E20-477A89C02839}"/>
              </a:ext>
            </a:extLst>
          </p:cNvPr>
          <p:cNvGraphicFramePr>
            <a:graphicFrameLocks noGrp="1"/>
          </p:cNvGraphicFramePr>
          <p:nvPr>
            <p:extLst>
              <p:ext uri="{D42A27DB-BD31-4B8C-83A1-F6EECF244321}">
                <p14:modId xmlns:p14="http://schemas.microsoft.com/office/powerpoint/2010/main" val="3117843518"/>
              </p:ext>
            </p:extLst>
          </p:nvPr>
        </p:nvGraphicFramePr>
        <p:xfrm>
          <a:off x="6776720" y="1495242"/>
          <a:ext cx="5146260" cy="1764576"/>
        </p:xfrm>
        <a:graphic>
          <a:graphicData uri="http://schemas.openxmlformats.org/drawingml/2006/table">
            <a:tbl>
              <a:tblPr firstRow="1" bandRow="1">
                <a:tableStyleId>{5C22544A-7EE6-4342-B048-85BDC9FD1C3A}</a:tableStyleId>
              </a:tblPr>
              <a:tblGrid>
                <a:gridCol w="857710">
                  <a:extLst>
                    <a:ext uri="{9D8B030D-6E8A-4147-A177-3AD203B41FA5}">
                      <a16:colId xmlns:a16="http://schemas.microsoft.com/office/drawing/2014/main" val="1952789951"/>
                    </a:ext>
                  </a:extLst>
                </a:gridCol>
                <a:gridCol w="857710">
                  <a:extLst>
                    <a:ext uri="{9D8B030D-6E8A-4147-A177-3AD203B41FA5}">
                      <a16:colId xmlns:a16="http://schemas.microsoft.com/office/drawing/2014/main" val="361181777"/>
                    </a:ext>
                  </a:extLst>
                </a:gridCol>
                <a:gridCol w="857710">
                  <a:extLst>
                    <a:ext uri="{9D8B030D-6E8A-4147-A177-3AD203B41FA5}">
                      <a16:colId xmlns:a16="http://schemas.microsoft.com/office/drawing/2014/main" val="2149743300"/>
                    </a:ext>
                  </a:extLst>
                </a:gridCol>
                <a:gridCol w="857710">
                  <a:extLst>
                    <a:ext uri="{9D8B030D-6E8A-4147-A177-3AD203B41FA5}">
                      <a16:colId xmlns:a16="http://schemas.microsoft.com/office/drawing/2014/main" val="1439066876"/>
                    </a:ext>
                  </a:extLst>
                </a:gridCol>
                <a:gridCol w="857710">
                  <a:extLst>
                    <a:ext uri="{9D8B030D-6E8A-4147-A177-3AD203B41FA5}">
                      <a16:colId xmlns:a16="http://schemas.microsoft.com/office/drawing/2014/main" val="2139017834"/>
                    </a:ext>
                  </a:extLst>
                </a:gridCol>
                <a:gridCol w="857710">
                  <a:extLst>
                    <a:ext uri="{9D8B030D-6E8A-4147-A177-3AD203B41FA5}">
                      <a16:colId xmlns:a16="http://schemas.microsoft.com/office/drawing/2014/main" val="2146368847"/>
                    </a:ext>
                  </a:extLst>
                </a:gridCol>
              </a:tblGrid>
              <a:tr h="441144">
                <a:tc>
                  <a:txBody>
                    <a:bodyPr/>
                    <a:lstStyle/>
                    <a:p>
                      <a:pPr algn="ctr"/>
                      <a:r>
                        <a:rPr lang="en-US" dirty="0"/>
                        <a:t>3</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6</a:t>
                      </a:r>
                    </a:p>
                  </a:txBody>
                  <a:tcPr/>
                </a:tc>
                <a:extLst>
                  <a:ext uri="{0D108BD9-81ED-4DB2-BD59-A6C34878D82A}">
                    <a16:rowId xmlns:a16="http://schemas.microsoft.com/office/drawing/2014/main" val="622472335"/>
                  </a:ext>
                </a:extLst>
              </a:tr>
              <a:tr h="441144">
                <a:tc>
                  <a:txBody>
                    <a:bodyPr/>
                    <a:lstStyle/>
                    <a:p>
                      <a:pPr algn="ctr"/>
                      <a:r>
                        <a:rPr lang="en-US" b="1" dirty="0"/>
                        <a:t>u</a:t>
                      </a:r>
                    </a:p>
                  </a:txBody>
                  <a:tcPr/>
                </a:tc>
                <a:tc>
                  <a:txBody>
                    <a:bodyPr/>
                    <a:lstStyle/>
                    <a:p>
                      <a:pPr algn="ctr"/>
                      <a:r>
                        <a:rPr lang="en-US" b="1" dirty="0"/>
                        <a:t>n</a:t>
                      </a:r>
                    </a:p>
                  </a:txBody>
                  <a:tcPr/>
                </a:tc>
                <a:tc>
                  <a:txBody>
                    <a:bodyPr/>
                    <a:lstStyle/>
                    <a:p>
                      <a:pPr algn="ctr"/>
                      <a:r>
                        <a:rPr lang="en-US" b="1" dirty="0"/>
                        <a:t>i</a:t>
                      </a:r>
                    </a:p>
                  </a:txBody>
                  <a:tcPr/>
                </a:tc>
                <a:tc>
                  <a:txBody>
                    <a:bodyPr/>
                    <a:lstStyle/>
                    <a:p>
                      <a:pPr algn="ctr"/>
                      <a:r>
                        <a:rPr lang="en-US" b="1" dirty="0"/>
                        <a:t>t</a:t>
                      </a:r>
                    </a:p>
                  </a:txBody>
                  <a:tcPr/>
                </a:tc>
                <a:tc>
                  <a:txBody>
                    <a:bodyPr/>
                    <a:lstStyle/>
                    <a:p>
                      <a:pPr algn="ctr"/>
                      <a:r>
                        <a:rPr lang="en-US" b="1" dirty="0"/>
                        <a:t>y</a:t>
                      </a:r>
                    </a:p>
                  </a:txBody>
                  <a:tcPr/>
                </a:tc>
                <a:tc>
                  <a:txBody>
                    <a:bodyPr/>
                    <a:lstStyle/>
                    <a:p>
                      <a:pPr algn="ctr"/>
                      <a:r>
                        <a:rPr lang="en-US" b="1" dirty="0"/>
                        <a:t>d</a:t>
                      </a:r>
                    </a:p>
                  </a:txBody>
                  <a:tcPr/>
                </a:tc>
                <a:extLst>
                  <a:ext uri="{0D108BD9-81ED-4DB2-BD59-A6C34878D82A}">
                    <a16:rowId xmlns:a16="http://schemas.microsoft.com/office/drawing/2014/main" val="807804809"/>
                  </a:ext>
                </a:extLst>
              </a:tr>
              <a:tr h="441144">
                <a:tc>
                  <a:txBody>
                    <a:bodyPr/>
                    <a:lstStyle/>
                    <a:p>
                      <a:pPr algn="ctr"/>
                      <a:r>
                        <a:rPr lang="en-US" b="1" dirty="0"/>
                        <a:t>e</a:t>
                      </a:r>
                    </a:p>
                  </a:txBody>
                  <a:tcPr/>
                </a:tc>
                <a:tc>
                  <a:txBody>
                    <a:bodyPr/>
                    <a:lstStyle/>
                    <a:p>
                      <a:pPr algn="ctr"/>
                      <a:r>
                        <a:rPr lang="en-US" b="1" dirty="0"/>
                        <a:t>f</a:t>
                      </a:r>
                    </a:p>
                  </a:txBody>
                  <a:tcPr/>
                </a:tc>
                <a:tc>
                  <a:txBody>
                    <a:bodyPr/>
                    <a:lstStyle/>
                    <a:p>
                      <a:pPr algn="ctr"/>
                      <a:r>
                        <a:rPr lang="en-US" b="1" dirty="0" err="1"/>
                        <a:t>i</a:t>
                      </a:r>
                      <a:endParaRPr lang="en-US" b="1" dirty="0"/>
                    </a:p>
                  </a:txBody>
                  <a:tcPr/>
                </a:tc>
                <a:tc>
                  <a:txBody>
                    <a:bodyPr/>
                    <a:lstStyle/>
                    <a:p>
                      <a:pPr algn="ctr"/>
                      <a:r>
                        <a:rPr lang="en-US" b="1" dirty="0"/>
                        <a:t>n</a:t>
                      </a:r>
                    </a:p>
                  </a:txBody>
                  <a:tcPr/>
                </a:tc>
                <a:tc>
                  <a:txBody>
                    <a:bodyPr/>
                    <a:lstStyle/>
                    <a:p>
                      <a:pPr algn="ctr"/>
                      <a:r>
                        <a:rPr lang="en-US" b="1" dirty="0"/>
                        <a:t>e</a:t>
                      </a:r>
                    </a:p>
                  </a:txBody>
                  <a:tcPr/>
                </a:tc>
                <a:tc>
                  <a:txBody>
                    <a:bodyPr/>
                    <a:lstStyle/>
                    <a:p>
                      <a:pPr algn="ctr"/>
                      <a:r>
                        <a:rPr lang="en-US" b="1" dirty="0"/>
                        <a:t>s</a:t>
                      </a:r>
                    </a:p>
                  </a:txBody>
                  <a:tcPr/>
                </a:tc>
                <a:extLst>
                  <a:ext uri="{0D108BD9-81ED-4DB2-BD59-A6C34878D82A}">
                    <a16:rowId xmlns:a16="http://schemas.microsoft.com/office/drawing/2014/main" val="1342320322"/>
                  </a:ext>
                </a:extLst>
              </a:tr>
              <a:tr h="441144">
                <a:tc>
                  <a:txBody>
                    <a:bodyPr/>
                    <a:lstStyle/>
                    <a:p>
                      <a:pPr algn="ctr"/>
                      <a:r>
                        <a:rPr lang="en-US" b="1" dirty="0"/>
                        <a:t>u</a:t>
                      </a:r>
                    </a:p>
                  </a:txBody>
                  <a:tcPr/>
                </a:tc>
                <a:tc>
                  <a:txBody>
                    <a:bodyPr/>
                    <a:lstStyle/>
                    <a:p>
                      <a:pPr algn="ctr"/>
                      <a:r>
                        <a:rPr lang="en-US" b="1" dirty="0"/>
                        <a:t>s</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a:t>
                      </a:r>
                    </a:p>
                  </a:txBody>
                  <a:tcPr/>
                </a:tc>
                <a:extLst>
                  <a:ext uri="{0D108BD9-81ED-4DB2-BD59-A6C34878D82A}">
                    <a16:rowId xmlns:a16="http://schemas.microsoft.com/office/drawing/2014/main" val="3881384947"/>
                  </a:ext>
                </a:extLst>
              </a:tr>
            </a:tbl>
          </a:graphicData>
        </a:graphic>
      </p:graphicFrame>
      <p:graphicFrame>
        <p:nvGraphicFramePr>
          <p:cNvPr id="2" name="Table 3">
            <a:extLst>
              <a:ext uri="{FF2B5EF4-FFF2-40B4-BE49-F238E27FC236}">
                <a16:creationId xmlns:a16="http://schemas.microsoft.com/office/drawing/2014/main" id="{1A5D5907-667E-5CE2-03D0-08863C4AA18B}"/>
              </a:ext>
            </a:extLst>
          </p:cNvPr>
          <p:cNvGraphicFramePr>
            <a:graphicFrameLocks noGrp="1"/>
          </p:cNvGraphicFramePr>
          <p:nvPr>
            <p:extLst>
              <p:ext uri="{D42A27DB-BD31-4B8C-83A1-F6EECF244321}">
                <p14:modId xmlns:p14="http://schemas.microsoft.com/office/powerpoint/2010/main" val="667660004"/>
              </p:ext>
            </p:extLst>
          </p:nvPr>
        </p:nvGraphicFramePr>
        <p:xfrm>
          <a:off x="6776720" y="4080828"/>
          <a:ext cx="5146260" cy="1764576"/>
        </p:xfrm>
        <a:graphic>
          <a:graphicData uri="http://schemas.openxmlformats.org/drawingml/2006/table">
            <a:tbl>
              <a:tblPr firstRow="1" bandRow="1">
                <a:tableStyleId>{5C22544A-7EE6-4342-B048-85BDC9FD1C3A}</a:tableStyleId>
              </a:tblPr>
              <a:tblGrid>
                <a:gridCol w="857710">
                  <a:extLst>
                    <a:ext uri="{9D8B030D-6E8A-4147-A177-3AD203B41FA5}">
                      <a16:colId xmlns:a16="http://schemas.microsoft.com/office/drawing/2014/main" val="1952789951"/>
                    </a:ext>
                  </a:extLst>
                </a:gridCol>
                <a:gridCol w="857710">
                  <a:extLst>
                    <a:ext uri="{9D8B030D-6E8A-4147-A177-3AD203B41FA5}">
                      <a16:colId xmlns:a16="http://schemas.microsoft.com/office/drawing/2014/main" val="361181777"/>
                    </a:ext>
                  </a:extLst>
                </a:gridCol>
                <a:gridCol w="857710">
                  <a:extLst>
                    <a:ext uri="{9D8B030D-6E8A-4147-A177-3AD203B41FA5}">
                      <a16:colId xmlns:a16="http://schemas.microsoft.com/office/drawing/2014/main" val="2149743300"/>
                    </a:ext>
                  </a:extLst>
                </a:gridCol>
                <a:gridCol w="857710">
                  <a:extLst>
                    <a:ext uri="{9D8B030D-6E8A-4147-A177-3AD203B41FA5}">
                      <a16:colId xmlns:a16="http://schemas.microsoft.com/office/drawing/2014/main" val="1439066876"/>
                    </a:ext>
                  </a:extLst>
                </a:gridCol>
                <a:gridCol w="857710">
                  <a:extLst>
                    <a:ext uri="{9D8B030D-6E8A-4147-A177-3AD203B41FA5}">
                      <a16:colId xmlns:a16="http://schemas.microsoft.com/office/drawing/2014/main" val="2139017834"/>
                    </a:ext>
                  </a:extLst>
                </a:gridCol>
                <a:gridCol w="857710">
                  <a:extLst>
                    <a:ext uri="{9D8B030D-6E8A-4147-A177-3AD203B41FA5}">
                      <a16:colId xmlns:a16="http://schemas.microsoft.com/office/drawing/2014/main" val="2146368847"/>
                    </a:ext>
                  </a:extLst>
                </a:gridCol>
              </a:tblGrid>
              <a:tr h="441144">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622472335"/>
                  </a:ext>
                </a:extLst>
              </a:tr>
              <a:tr h="441144">
                <a:tc>
                  <a:txBody>
                    <a:bodyPr/>
                    <a:lstStyle/>
                    <a:p>
                      <a:pPr algn="ctr"/>
                      <a:r>
                        <a:rPr lang="en-US" b="1" dirty="0" err="1"/>
                        <a:t>i</a:t>
                      </a:r>
                      <a:endParaRPr lang="en-US" b="1" dirty="0"/>
                    </a:p>
                  </a:txBody>
                  <a:tcPr/>
                </a:tc>
                <a:tc>
                  <a:txBody>
                    <a:bodyPr/>
                    <a:lstStyle/>
                    <a:p>
                      <a:pPr algn="ctr"/>
                      <a:r>
                        <a:rPr lang="en-US" b="1" dirty="0"/>
                        <a:t>y</a:t>
                      </a:r>
                    </a:p>
                  </a:txBody>
                  <a:tcPr/>
                </a:tc>
                <a:tc>
                  <a:txBody>
                    <a:bodyPr/>
                    <a:lstStyle/>
                    <a:p>
                      <a:pPr algn="ctr"/>
                      <a:r>
                        <a:rPr lang="en-US" b="1" dirty="0"/>
                        <a:t>u</a:t>
                      </a:r>
                    </a:p>
                  </a:txBody>
                  <a:tcPr/>
                </a:tc>
                <a:tc>
                  <a:txBody>
                    <a:bodyPr/>
                    <a:lstStyle/>
                    <a:p>
                      <a:pPr algn="ctr"/>
                      <a:r>
                        <a:rPr lang="en-US" b="1" dirty="0"/>
                        <a:t>t</a:t>
                      </a:r>
                    </a:p>
                  </a:txBody>
                  <a:tcPr/>
                </a:tc>
                <a:tc>
                  <a:txBody>
                    <a:bodyPr/>
                    <a:lstStyle/>
                    <a:p>
                      <a:pPr algn="ctr"/>
                      <a:r>
                        <a:rPr lang="en-US" b="1" dirty="0"/>
                        <a:t>n</a:t>
                      </a:r>
                    </a:p>
                  </a:txBody>
                  <a:tcPr/>
                </a:tc>
                <a:tc>
                  <a:txBody>
                    <a:bodyPr/>
                    <a:lstStyle/>
                    <a:p>
                      <a:pPr algn="ctr"/>
                      <a:r>
                        <a:rPr lang="en-US" b="1" dirty="0"/>
                        <a:t>d</a:t>
                      </a:r>
                    </a:p>
                  </a:txBody>
                  <a:tcPr/>
                </a:tc>
                <a:extLst>
                  <a:ext uri="{0D108BD9-81ED-4DB2-BD59-A6C34878D82A}">
                    <a16:rowId xmlns:a16="http://schemas.microsoft.com/office/drawing/2014/main" val="807804809"/>
                  </a:ext>
                </a:extLst>
              </a:tr>
              <a:tr h="441144">
                <a:tc>
                  <a:txBody>
                    <a:bodyPr/>
                    <a:lstStyle/>
                    <a:p>
                      <a:pPr algn="ctr"/>
                      <a:r>
                        <a:rPr lang="en-US" b="1" dirty="0" err="1"/>
                        <a:t>i</a:t>
                      </a:r>
                      <a:endParaRPr lang="en-US" b="1" dirty="0"/>
                    </a:p>
                  </a:txBody>
                  <a:tcPr/>
                </a:tc>
                <a:tc>
                  <a:txBody>
                    <a:bodyPr/>
                    <a:lstStyle/>
                    <a:p>
                      <a:pPr algn="ctr"/>
                      <a:r>
                        <a:rPr lang="en-US" b="1" dirty="0"/>
                        <a:t>e</a:t>
                      </a:r>
                    </a:p>
                  </a:txBody>
                  <a:tcPr/>
                </a:tc>
                <a:tc>
                  <a:txBody>
                    <a:bodyPr/>
                    <a:lstStyle/>
                    <a:p>
                      <a:pPr algn="ctr"/>
                      <a:r>
                        <a:rPr lang="en-US" b="1" dirty="0"/>
                        <a:t>e</a:t>
                      </a:r>
                    </a:p>
                  </a:txBody>
                  <a:tcPr/>
                </a:tc>
                <a:tc>
                  <a:txBody>
                    <a:bodyPr/>
                    <a:lstStyle/>
                    <a:p>
                      <a:pPr algn="ctr"/>
                      <a:r>
                        <a:rPr lang="en-US" b="1" dirty="0"/>
                        <a:t>n</a:t>
                      </a:r>
                    </a:p>
                  </a:txBody>
                  <a:tcPr/>
                </a:tc>
                <a:tc>
                  <a:txBody>
                    <a:bodyPr/>
                    <a:lstStyle/>
                    <a:p>
                      <a:pPr algn="ctr"/>
                      <a:r>
                        <a:rPr lang="en-US" b="1" dirty="0"/>
                        <a:t>f</a:t>
                      </a:r>
                    </a:p>
                  </a:txBody>
                  <a:tcPr/>
                </a:tc>
                <a:tc>
                  <a:txBody>
                    <a:bodyPr/>
                    <a:lstStyle/>
                    <a:p>
                      <a:pPr algn="ctr"/>
                      <a:r>
                        <a:rPr lang="en-US" b="1" dirty="0"/>
                        <a:t>s</a:t>
                      </a:r>
                    </a:p>
                  </a:txBody>
                  <a:tcPr/>
                </a:tc>
                <a:extLst>
                  <a:ext uri="{0D108BD9-81ED-4DB2-BD59-A6C34878D82A}">
                    <a16:rowId xmlns:a16="http://schemas.microsoft.com/office/drawing/2014/main" val="1342320322"/>
                  </a:ext>
                </a:extLst>
              </a:tr>
              <a:tr h="441144">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u</a:t>
                      </a:r>
                    </a:p>
                  </a:txBody>
                  <a:tcPr/>
                </a:tc>
                <a:tc>
                  <a:txBody>
                    <a:bodyPr/>
                    <a:lstStyle/>
                    <a:p>
                      <a:pPr algn="ctr"/>
                      <a:r>
                        <a:rPr lang="en-US" b="1" dirty="0"/>
                        <a:t>#</a:t>
                      </a:r>
                    </a:p>
                  </a:txBody>
                  <a:tcPr/>
                </a:tc>
                <a:tc>
                  <a:txBody>
                    <a:bodyPr/>
                    <a:lstStyle/>
                    <a:p>
                      <a:pPr algn="ctr"/>
                      <a:r>
                        <a:rPr lang="en-US" b="1" dirty="0"/>
                        <a:t>s</a:t>
                      </a:r>
                    </a:p>
                  </a:txBody>
                  <a:tcPr/>
                </a:tc>
                <a:tc>
                  <a:txBody>
                    <a:bodyPr/>
                    <a:lstStyle/>
                    <a:p>
                      <a:pPr algn="ctr"/>
                      <a:r>
                        <a:rPr lang="en-US" b="1" dirty="0"/>
                        <a:t>#</a:t>
                      </a:r>
                    </a:p>
                  </a:txBody>
                  <a:tcPr/>
                </a:tc>
                <a:extLst>
                  <a:ext uri="{0D108BD9-81ED-4DB2-BD59-A6C34878D82A}">
                    <a16:rowId xmlns:a16="http://schemas.microsoft.com/office/drawing/2014/main" val="3881384947"/>
                  </a:ext>
                </a:extLst>
              </a:tr>
            </a:tbl>
          </a:graphicData>
        </a:graphic>
      </p:graphicFrame>
      <p:sp>
        <p:nvSpPr>
          <p:cNvPr id="4" name="Arrow: Down 3">
            <a:extLst>
              <a:ext uri="{FF2B5EF4-FFF2-40B4-BE49-F238E27FC236}">
                <a16:creationId xmlns:a16="http://schemas.microsoft.com/office/drawing/2014/main" id="{57C45030-4D1C-9D00-EF3A-88918D510262}"/>
              </a:ext>
            </a:extLst>
          </p:cNvPr>
          <p:cNvSpPr/>
          <p:nvPr/>
        </p:nvSpPr>
        <p:spPr>
          <a:xfrm>
            <a:off x="9045050" y="3382320"/>
            <a:ext cx="609600" cy="5255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7561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000" b="1" dirty="0">
                <a:solidFill>
                  <a:schemeClr val="bg1"/>
                </a:solidFill>
              </a:rPr>
              <a:t>Columnar Transposition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65261" y="174752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t>Example 4: </a:t>
            </a:r>
            <a:r>
              <a:rPr lang="en-US" sz="2400" b="1" dirty="0"/>
              <a:t>Decryption</a:t>
            </a:r>
          </a:p>
          <a:p>
            <a:r>
              <a:rPr lang="en-US" sz="2400" dirty="0"/>
              <a:t>Ciphertext: II#YE#UEUTN#NFSDS#</a:t>
            </a:r>
          </a:p>
          <a:p>
            <a:r>
              <a:rPr lang="en-US" sz="2400" dirty="0"/>
              <a:t>Keyword: </a:t>
            </a:r>
            <a:r>
              <a:rPr lang="en-US" sz="2400" b="1" dirty="0"/>
              <a:t>3</a:t>
            </a:r>
            <a:r>
              <a:rPr lang="en-AU" sz="2400" b="1" dirty="0">
                <a:latin typeface="Courier New" panose="02070309020205020404" pitchFamily="49" charset="0"/>
                <a:ea typeface="新細明體" panose="02020500000000000000" pitchFamily="18" charset="-120"/>
              </a:rPr>
              <a:t>5142</a:t>
            </a:r>
            <a:r>
              <a:rPr lang="en-AU" altLang="zh-TW" sz="2400" b="1" dirty="0">
                <a:latin typeface="Courier New" panose="02070309020205020404" pitchFamily="49" charset="0"/>
                <a:ea typeface="新細明體" panose="02020500000000000000" pitchFamily="18" charset="-120"/>
              </a:rPr>
              <a:t>6</a:t>
            </a:r>
          </a:p>
          <a:p>
            <a:r>
              <a:rPr lang="en-US" sz="2400" dirty="0"/>
              <a:t>Number of rows: 3</a:t>
            </a:r>
          </a:p>
          <a:p>
            <a:r>
              <a:rPr lang="en-US" sz="2400" dirty="0"/>
              <a:t>The ciphertext is written into a grid with </a:t>
            </a:r>
          </a:p>
          <a:p>
            <a:pPr marL="0" indent="0">
              <a:buNone/>
            </a:pPr>
            <a:r>
              <a:rPr lang="en-US" sz="2400" dirty="0"/>
              <a:t>   three columns according to the sorted keyword.</a:t>
            </a:r>
          </a:p>
          <a:p>
            <a:r>
              <a:rPr lang="en-US" sz="2400" dirty="0"/>
              <a:t>Plaintext: unity defines us</a:t>
            </a:r>
          </a:p>
          <a:p>
            <a:endParaRPr lang="en-US" sz="2400" dirty="0"/>
          </a:p>
          <a:p>
            <a:pPr marL="0" indent="0">
              <a:buNone/>
            </a:pPr>
            <a:endParaRPr lang="en-US" sz="2400" dirty="0"/>
          </a:p>
          <a:p>
            <a:endParaRPr lang="en-US" dirty="0"/>
          </a:p>
          <a:p>
            <a:endParaRPr lang="en-US" dirty="0"/>
          </a:p>
          <a:p>
            <a:endParaRPr lang="en-US" dirty="0"/>
          </a:p>
          <a:p>
            <a:endParaRPr lang="en-US" dirty="0"/>
          </a:p>
        </p:txBody>
      </p:sp>
      <p:graphicFrame>
        <p:nvGraphicFramePr>
          <p:cNvPr id="5" name="Table 3">
            <a:extLst>
              <a:ext uri="{FF2B5EF4-FFF2-40B4-BE49-F238E27FC236}">
                <a16:creationId xmlns:a16="http://schemas.microsoft.com/office/drawing/2014/main" id="{3E80D027-2F15-8B71-838C-A22252B1FD71}"/>
              </a:ext>
            </a:extLst>
          </p:cNvPr>
          <p:cNvGraphicFramePr>
            <a:graphicFrameLocks noGrp="1"/>
          </p:cNvGraphicFramePr>
          <p:nvPr>
            <p:extLst>
              <p:ext uri="{D42A27DB-BD31-4B8C-83A1-F6EECF244321}">
                <p14:modId xmlns:p14="http://schemas.microsoft.com/office/powerpoint/2010/main" val="1204764140"/>
              </p:ext>
            </p:extLst>
          </p:nvPr>
        </p:nvGraphicFramePr>
        <p:xfrm>
          <a:off x="6776720" y="4105840"/>
          <a:ext cx="5146260" cy="1764576"/>
        </p:xfrm>
        <a:graphic>
          <a:graphicData uri="http://schemas.openxmlformats.org/drawingml/2006/table">
            <a:tbl>
              <a:tblPr firstRow="1" bandRow="1">
                <a:tableStyleId>{5C22544A-7EE6-4342-B048-85BDC9FD1C3A}</a:tableStyleId>
              </a:tblPr>
              <a:tblGrid>
                <a:gridCol w="857710">
                  <a:extLst>
                    <a:ext uri="{9D8B030D-6E8A-4147-A177-3AD203B41FA5}">
                      <a16:colId xmlns:a16="http://schemas.microsoft.com/office/drawing/2014/main" val="1952789951"/>
                    </a:ext>
                  </a:extLst>
                </a:gridCol>
                <a:gridCol w="857710">
                  <a:extLst>
                    <a:ext uri="{9D8B030D-6E8A-4147-A177-3AD203B41FA5}">
                      <a16:colId xmlns:a16="http://schemas.microsoft.com/office/drawing/2014/main" val="361181777"/>
                    </a:ext>
                  </a:extLst>
                </a:gridCol>
                <a:gridCol w="857710">
                  <a:extLst>
                    <a:ext uri="{9D8B030D-6E8A-4147-A177-3AD203B41FA5}">
                      <a16:colId xmlns:a16="http://schemas.microsoft.com/office/drawing/2014/main" val="2149743300"/>
                    </a:ext>
                  </a:extLst>
                </a:gridCol>
                <a:gridCol w="857710">
                  <a:extLst>
                    <a:ext uri="{9D8B030D-6E8A-4147-A177-3AD203B41FA5}">
                      <a16:colId xmlns:a16="http://schemas.microsoft.com/office/drawing/2014/main" val="1439066876"/>
                    </a:ext>
                  </a:extLst>
                </a:gridCol>
                <a:gridCol w="857710">
                  <a:extLst>
                    <a:ext uri="{9D8B030D-6E8A-4147-A177-3AD203B41FA5}">
                      <a16:colId xmlns:a16="http://schemas.microsoft.com/office/drawing/2014/main" val="2139017834"/>
                    </a:ext>
                  </a:extLst>
                </a:gridCol>
                <a:gridCol w="857710">
                  <a:extLst>
                    <a:ext uri="{9D8B030D-6E8A-4147-A177-3AD203B41FA5}">
                      <a16:colId xmlns:a16="http://schemas.microsoft.com/office/drawing/2014/main" val="2146368847"/>
                    </a:ext>
                  </a:extLst>
                </a:gridCol>
              </a:tblGrid>
              <a:tr h="441144">
                <a:tc>
                  <a:txBody>
                    <a:bodyPr/>
                    <a:lstStyle/>
                    <a:p>
                      <a:pPr algn="ctr"/>
                      <a:r>
                        <a:rPr lang="en-US" dirty="0"/>
                        <a:t>3</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6</a:t>
                      </a:r>
                    </a:p>
                  </a:txBody>
                  <a:tcPr/>
                </a:tc>
                <a:extLst>
                  <a:ext uri="{0D108BD9-81ED-4DB2-BD59-A6C34878D82A}">
                    <a16:rowId xmlns:a16="http://schemas.microsoft.com/office/drawing/2014/main" val="622472335"/>
                  </a:ext>
                </a:extLst>
              </a:tr>
              <a:tr h="441144">
                <a:tc>
                  <a:txBody>
                    <a:bodyPr/>
                    <a:lstStyle/>
                    <a:p>
                      <a:pPr algn="ctr"/>
                      <a:r>
                        <a:rPr lang="en-US" b="1" dirty="0"/>
                        <a:t>u</a:t>
                      </a:r>
                    </a:p>
                  </a:txBody>
                  <a:tcPr/>
                </a:tc>
                <a:tc>
                  <a:txBody>
                    <a:bodyPr/>
                    <a:lstStyle/>
                    <a:p>
                      <a:pPr algn="ctr"/>
                      <a:r>
                        <a:rPr lang="en-US" b="1" dirty="0"/>
                        <a:t>n</a:t>
                      </a:r>
                    </a:p>
                  </a:txBody>
                  <a:tcPr/>
                </a:tc>
                <a:tc>
                  <a:txBody>
                    <a:bodyPr/>
                    <a:lstStyle/>
                    <a:p>
                      <a:pPr algn="ctr"/>
                      <a:r>
                        <a:rPr lang="en-US" b="1" dirty="0"/>
                        <a:t>i</a:t>
                      </a:r>
                    </a:p>
                  </a:txBody>
                  <a:tcPr/>
                </a:tc>
                <a:tc>
                  <a:txBody>
                    <a:bodyPr/>
                    <a:lstStyle/>
                    <a:p>
                      <a:pPr algn="ctr"/>
                      <a:r>
                        <a:rPr lang="en-US" b="1" dirty="0"/>
                        <a:t>t</a:t>
                      </a:r>
                    </a:p>
                  </a:txBody>
                  <a:tcPr/>
                </a:tc>
                <a:tc>
                  <a:txBody>
                    <a:bodyPr/>
                    <a:lstStyle/>
                    <a:p>
                      <a:pPr algn="ctr"/>
                      <a:r>
                        <a:rPr lang="en-US" b="1" dirty="0"/>
                        <a:t>y</a:t>
                      </a:r>
                    </a:p>
                  </a:txBody>
                  <a:tcPr/>
                </a:tc>
                <a:tc>
                  <a:txBody>
                    <a:bodyPr/>
                    <a:lstStyle/>
                    <a:p>
                      <a:pPr algn="ctr"/>
                      <a:r>
                        <a:rPr lang="en-US" b="1" dirty="0"/>
                        <a:t>d</a:t>
                      </a:r>
                    </a:p>
                  </a:txBody>
                  <a:tcPr/>
                </a:tc>
                <a:extLst>
                  <a:ext uri="{0D108BD9-81ED-4DB2-BD59-A6C34878D82A}">
                    <a16:rowId xmlns:a16="http://schemas.microsoft.com/office/drawing/2014/main" val="807804809"/>
                  </a:ext>
                </a:extLst>
              </a:tr>
              <a:tr h="441144">
                <a:tc>
                  <a:txBody>
                    <a:bodyPr/>
                    <a:lstStyle/>
                    <a:p>
                      <a:pPr algn="ctr"/>
                      <a:r>
                        <a:rPr lang="en-US" b="1" dirty="0"/>
                        <a:t>e</a:t>
                      </a:r>
                    </a:p>
                  </a:txBody>
                  <a:tcPr/>
                </a:tc>
                <a:tc>
                  <a:txBody>
                    <a:bodyPr/>
                    <a:lstStyle/>
                    <a:p>
                      <a:pPr algn="ctr"/>
                      <a:r>
                        <a:rPr lang="en-US" b="1" dirty="0"/>
                        <a:t>f</a:t>
                      </a:r>
                    </a:p>
                  </a:txBody>
                  <a:tcPr/>
                </a:tc>
                <a:tc>
                  <a:txBody>
                    <a:bodyPr/>
                    <a:lstStyle/>
                    <a:p>
                      <a:pPr algn="ctr"/>
                      <a:r>
                        <a:rPr lang="en-US" b="1" dirty="0" err="1"/>
                        <a:t>i</a:t>
                      </a:r>
                      <a:endParaRPr lang="en-US" b="1" dirty="0"/>
                    </a:p>
                  </a:txBody>
                  <a:tcPr/>
                </a:tc>
                <a:tc>
                  <a:txBody>
                    <a:bodyPr/>
                    <a:lstStyle/>
                    <a:p>
                      <a:pPr algn="ctr"/>
                      <a:r>
                        <a:rPr lang="en-US" b="1" dirty="0"/>
                        <a:t>n</a:t>
                      </a:r>
                    </a:p>
                  </a:txBody>
                  <a:tcPr/>
                </a:tc>
                <a:tc>
                  <a:txBody>
                    <a:bodyPr/>
                    <a:lstStyle/>
                    <a:p>
                      <a:pPr algn="ctr"/>
                      <a:r>
                        <a:rPr lang="en-US" b="1" dirty="0"/>
                        <a:t>e</a:t>
                      </a:r>
                    </a:p>
                  </a:txBody>
                  <a:tcPr/>
                </a:tc>
                <a:tc>
                  <a:txBody>
                    <a:bodyPr/>
                    <a:lstStyle/>
                    <a:p>
                      <a:pPr algn="ctr"/>
                      <a:r>
                        <a:rPr lang="en-US" b="1" dirty="0"/>
                        <a:t>s</a:t>
                      </a:r>
                    </a:p>
                  </a:txBody>
                  <a:tcPr/>
                </a:tc>
                <a:extLst>
                  <a:ext uri="{0D108BD9-81ED-4DB2-BD59-A6C34878D82A}">
                    <a16:rowId xmlns:a16="http://schemas.microsoft.com/office/drawing/2014/main" val="1342320322"/>
                  </a:ext>
                </a:extLst>
              </a:tr>
              <a:tr h="441144">
                <a:tc>
                  <a:txBody>
                    <a:bodyPr/>
                    <a:lstStyle/>
                    <a:p>
                      <a:pPr algn="ctr"/>
                      <a:r>
                        <a:rPr lang="en-US" b="1" dirty="0"/>
                        <a:t>u</a:t>
                      </a:r>
                    </a:p>
                  </a:txBody>
                  <a:tcPr/>
                </a:tc>
                <a:tc>
                  <a:txBody>
                    <a:bodyPr/>
                    <a:lstStyle/>
                    <a:p>
                      <a:pPr algn="ctr"/>
                      <a:r>
                        <a:rPr lang="en-US" b="1" dirty="0"/>
                        <a:t>s</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a:t>
                      </a:r>
                    </a:p>
                  </a:txBody>
                  <a:tcPr/>
                </a:tc>
                <a:extLst>
                  <a:ext uri="{0D108BD9-81ED-4DB2-BD59-A6C34878D82A}">
                    <a16:rowId xmlns:a16="http://schemas.microsoft.com/office/drawing/2014/main" val="3881384947"/>
                  </a:ext>
                </a:extLst>
              </a:tr>
            </a:tbl>
          </a:graphicData>
        </a:graphic>
      </p:graphicFrame>
      <p:sp>
        <p:nvSpPr>
          <p:cNvPr id="8" name="Arrow: Down 7">
            <a:extLst>
              <a:ext uri="{FF2B5EF4-FFF2-40B4-BE49-F238E27FC236}">
                <a16:creationId xmlns:a16="http://schemas.microsoft.com/office/drawing/2014/main" id="{184A44B8-C4FB-36B1-8FBF-6EDF2DF275C3}"/>
              </a:ext>
            </a:extLst>
          </p:cNvPr>
          <p:cNvSpPr/>
          <p:nvPr/>
        </p:nvSpPr>
        <p:spPr>
          <a:xfrm>
            <a:off x="9045050" y="3382320"/>
            <a:ext cx="609600" cy="5255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3">
            <a:extLst>
              <a:ext uri="{FF2B5EF4-FFF2-40B4-BE49-F238E27FC236}">
                <a16:creationId xmlns:a16="http://schemas.microsoft.com/office/drawing/2014/main" id="{F72F031D-4C62-4662-E46B-C24848592D63}"/>
              </a:ext>
            </a:extLst>
          </p:cNvPr>
          <p:cNvGraphicFramePr>
            <a:graphicFrameLocks noGrp="1"/>
          </p:cNvGraphicFramePr>
          <p:nvPr>
            <p:extLst>
              <p:ext uri="{D42A27DB-BD31-4B8C-83A1-F6EECF244321}">
                <p14:modId xmlns:p14="http://schemas.microsoft.com/office/powerpoint/2010/main" val="1853513233"/>
              </p:ext>
            </p:extLst>
          </p:nvPr>
        </p:nvGraphicFramePr>
        <p:xfrm>
          <a:off x="6776720" y="1440967"/>
          <a:ext cx="5146260" cy="1764576"/>
        </p:xfrm>
        <a:graphic>
          <a:graphicData uri="http://schemas.openxmlformats.org/drawingml/2006/table">
            <a:tbl>
              <a:tblPr firstRow="1" bandRow="1">
                <a:tableStyleId>{5C22544A-7EE6-4342-B048-85BDC9FD1C3A}</a:tableStyleId>
              </a:tblPr>
              <a:tblGrid>
                <a:gridCol w="857710">
                  <a:extLst>
                    <a:ext uri="{9D8B030D-6E8A-4147-A177-3AD203B41FA5}">
                      <a16:colId xmlns:a16="http://schemas.microsoft.com/office/drawing/2014/main" val="1952789951"/>
                    </a:ext>
                  </a:extLst>
                </a:gridCol>
                <a:gridCol w="857710">
                  <a:extLst>
                    <a:ext uri="{9D8B030D-6E8A-4147-A177-3AD203B41FA5}">
                      <a16:colId xmlns:a16="http://schemas.microsoft.com/office/drawing/2014/main" val="361181777"/>
                    </a:ext>
                  </a:extLst>
                </a:gridCol>
                <a:gridCol w="857710">
                  <a:extLst>
                    <a:ext uri="{9D8B030D-6E8A-4147-A177-3AD203B41FA5}">
                      <a16:colId xmlns:a16="http://schemas.microsoft.com/office/drawing/2014/main" val="2149743300"/>
                    </a:ext>
                  </a:extLst>
                </a:gridCol>
                <a:gridCol w="857710">
                  <a:extLst>
                    <a:ext uri="{9D8B030D-6E8A-4147-A177-3AD203B41FA5}">
                      <a16:colId xmlns:a16="http://schemas.microsoft.com/office/drawing/2014/main" val="1439066876"/>
                    </a:ext>
                  </a:extLst>
                </a:gridCol>
                <a:gridCol w="857710">
                  <a:extLst>
                    <a:ext uri="{9D8B030D-6E8A-4147-A177-3AD203B41FA5}">
                      <a16:colId xmlns:a16="http://schemas.microsoft.com/office/drawing/2014/main" val="2139017834"/>
                    </a:ext>
                  </a:extLst>
                </a:gridCol>
                <a:gridCol w="857710">
                  <a:extLst>
                    <a:ext uri="{9D8B030D-6E8A-4147-A177-3AD203B41FA5}">
                      <a16:colId xmlns:a16="http://schemas.microsoft.com/office/drawing/2014/main" val="2146368847"/>
                    </a:ext>
                  </a:extLst>
                </a:gridCol>
              </a:tblGrid>
              <a:tr h="441144">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622472335"/>
                  </a:ext>
                </a:extLst>
              </a:tr>
              <a:tr h="441144">
                <a:tc>
                  <a:txBody>
                    <a:bodyPr/>
                    <a:lstStyle/>
                    <a:p>
                      <a:pPr algn="ctr"/>
                      <a:r>
                        <a:rPr lang="en-US" b="1" dirty="0" err="1"/>
                        <a:t>i</a:t>
                      </a:r>
                      <a:endParaRPr lang="en-US" b="1" dirty="0"/>
                    </a:p>
                  </a:txBody>
                  <a:tcPr/>
                </a:tc>
                <a:tc>
                  <a:txBody>
                    <a:bodyPr/>
                    <a:lstStyle/>
                    <a:p>
                      <a:pPr algn="ctr"/>
                      <a:r>
                        <a:rPr lang="en-US" b="1" dirty="0"/>
                        <a:t>y</a:t>
                      </a:r>
                    </a:p>
                  </a:txBody>
                  <a:tcPr/>
                </a:tc>
                <a:tc>
                  <a:txBody>
                    <a:bodyPr/>
                    <a:lstStyle/>
                    <a:p>
                      <a:pPr algn="ctr"/>
                      <a:r>
                        <a:rPr lang="en-US" b="1" dirty="0"/>
                        <a:t>u</a:t>
                      </a:r>
                    </a:p>
                  </a:txBody>
                  <a:tcPr/>
                </a:tc>
                <a:tc>
                  <a:txBody>
                    <a:bodyPr/>
                    <a:lstStyle/>
                    <a:p>
                      <a:pPr algn="ctr"/>
                      <a:r>
                        <a:rPr lang="en-US" b="1" dirty="0"/>
                        <a:t>t</a:t>
                      </a:r>
                    </a:p>
                  </a:txBody>
                  <a:tcPr/>
                </a:tc>
                <a:tc>
                  <a:txBody>
                    <a:bodyPr/>
                    <a:lstStyle/>
                    <a:p>
                      <a:pPr algn="ctr"/>
                      <a:r>
                        <a:rPr lang="en-US" b="1" dirty="0"/>
                        <a:t>n</a:t>
                      </a:r>
                    </a:p>
                  </a:txBody>
                  <a:tcPr/>
                </a:tc>
                <a:tc>
                  <a:txBody>
                    <a:bodyPr/>
                    <a:lstStyle/>
                    <a:p>
                      <a:pPr algn="ctr"/>
                      <a:r>
                        <a:rPr lang="en-US" b="1" dirty="0"/>
                        <a:t>d</a:t>
                      </a:r>
                    </a:p>
                  </a:txBody>
                  <a:tcPr/>
                </a:tc>
                <a:extLst>
                  <a:ext uri="{0D108BD9-81ED-4DB2-BD59-A6C34878D82A}">
                    <a16:rowId xmlns:a16="http://schemas.microsoft.com/office/drawing/2014/main" val="807804809"/>
                  </a:ext>
                </a:extLst>
              </a:tr>
              <a:tr h="441144">
                <a:tc>
                  <a:txBody>
                    <a:bodyPr/>
                    <a:lstStyle/>
                    <a:p>
                      <a:pPr algn="ctr"/>
                      <a:r>
                        <a:rPr lang="en-US" b="1" dirty="0" err="1"/>
                        <a:t>i</a:t>
                      </a:r>
                      <a:endParaRPr lang="en-US" b="1" dirty="0"/>
                    </a:p>
                  </a:txBody>
                  <a:tcPr/>
                </a:tc>
                <a:tc>
                  <a:txBody>
                    <a:bodyPr/>
                    <a:lstStyle/>
                    <a:p>
                      <a:pPr algn="ctr"/>
                      <a:r>
                        <a:rPr lang="en-US" b="1" dirty="0"/>
                        <a:t>e</a:t>
                      </a:r>
                    </a:p>
                  </a:txBody>
                  <a:tcPr/>
                </a:tc>
                <a:tc>
                  <a:txBody>
                    <a:bodyPr/>
                    <a:lstStyle/>
                    <a:p>
                      <a:pPr algn="ctr"/>
                      <a:r>
                        <a:rPr lang="en-US" b="1" dirty="0"/>
                        <a:t>e</a:t>
                      </a:r>
                    </a:p>
                  </a:txBody>
                  <a:tcPr/>
                </a:tc>
                <a:tc>
                  <a:txBody>
                    <a:bodyPr/>
                    <a:lstStyle/>
                    <a:p>
                      <a:pPr algn="ctr"/>
                      <a:r>
                        <a:rPr lang="en-US" b="1" dirty="0"/>
                        <a:t>n</a:t>
                      </a:r>
                    </a:p>
                  </a:txBody>
                  <a:tcPr/>
                </a:tc>
                <a:tc>
                  <a:txBody>
                    <a:bodyPr/>
                    <a:lstStyle/>
                    <a:p>
                      <a:pPr algn="ctr"/>
                      <a:r>
                        <a:rPr lang="en-US" b="1" dirty="0"/>
                        <a:t>f</a:t>
                      </a:r>
                    </a:p>
                  </a:txBody>
                  <a:tcPr/>
                </a:tc>
                <a:tc>
                  <a:txBody>
                    <a:bodyPr/>
                    <a:lstStyle/>
                    <a:p>
                      <a:pPr algn="ctr"/>
                      <a:r>
                        <a:rPr lang="en-US" b="1" dirty="0"/>
                        <a:t>s</a:t>
                      </a:r>
                    </a:p>
                  </a:txBody>
                  <a:tcPr/>
                </a:tc>
                <a:extLst>
                  <a:ext uri="{0D108BD9-81ED-4DB2-BD59-A6C34878D82A}">
                    <a16:rowId xmlns:a16="http://schemas.microsoft.com/office/drawing/2014/main" val="1342320322"/>
                  </a:ext>
                </a:extLst>
              </a:tr>
              <a:tr h="441144">
                <a:tc>
                  <a:txBody>
                    <a:bodyPr/>
                    <a:lstStyle/>
                    <a:p>
                      <a:pPr algn="ctr"/>
                      <a:r>
                        <a:rPr lang="en-US" b="1" dirty="0"/>
                        <a:t>#</a:t>
                      </a:r>
                    </a:p>
                  </a:txBody>
                  <a:tcPr/>
                </a:tc>
                <a:tc>
                  <a:txBody>
                    <a:bodyPr/>
                    <a:lstStyle/>
                    <a:p>
                      <a:pPr algn="ctr"/>
                      <a:r>
                        <a:rPr lang="en-US" b="1" dirty="0"/>
                        <a:t>#</a:t>
                      </a:r>
                    </a:p>
                  </a:txBody>
                  <a:tcPr/>
                </a:tc>
                <a:tc>
                  <a:txBody>
                    <a:bodyPr/>
                    <a:lstStyle/>
                    <a:p>
                      <a:pPr algn="ctr"/>
                      <a:r>
                        <a:rPr lang="en-US" b="1" dirty="0"/>
                        <a:t>u</a:t>
                      </a:r>
                    </a:p>
                  </a:txBody>
                  <a:tcPr/>
                </a:tc>
                <a:tc>
                  <a:txBody>
                    <a:bodyPr/>
                    <a:lstStyle/>
                    <a:p>
                      <a:pPr algn="ctr"/>
                      <a:r>
                        <a:rPr lang="en-US" b="1" dirty="0"/>
                        <a:t>#</a:t>
                      </a:r>
                    </a:p>
                  </a:txBody>
                  <a:tcPr/>
                </a:tc>
                <a:tc>
                  <a:txBody>
                    <a:bodyPr/>
                    <a:lstStyle/>
                    <a:p>
                      <a:pPr algn="ctr"/>
                      <a:r>
                        <a:rPr lang="en-US" b="1" dirty="0"/>
                        <a:t>s</a:t>
                      </a:r>
                    </a:p>
                  </a:txBody>
                  <a:tcPr/>
                </a:tc>
                <a:tc>
                  <a:txBody>
                    <a:bodyPr/>
                    <a:lstStyle/>
                    <a:p>
                      <a:pPr algn="ctr"/>
                      <a:r>
                        <a:rPr lang="en-US" b="1" dirty="0"/>
                        <a:t>#</a:t>
                      </a:r>
                    </a:p>
                  </a:txBody>
                  <a:tcPr/>
                </a:tc>
                <a:extLst>
                  <a:ext uri="{0D108BD9-81ED-4DB2-BD59-A6C34878D82A}">
                    <a16:rowId xmlns:a16="http://schemas.microsoft.com/office/drawing/2014/main" val="3881384947"/>
                  </a:ext>
                </a:extLst>
              </a:tr>
            </a:tbl>
          </a:graphicData>
        </a:graphic>
      </p:graphicFrame>
    </p:spTree>
    <p:extLst>
      <p:ext uri="{BB962C8B-B14F-4D97-AF65-F5344CB8AC3E}">
        <p14:creationId xmlns:p14="http://schemas.microsoft.com/office/powerpoint/2010/main" val="270700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Monoalphabetic Substitution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0001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monoalphabetic cipher is a simple form of substitution cipher in cryptography where each letter of the plaintext is replaced by a corresponding letter from a fixed substitution alphabet. </a:t>
            </a:r>
          </a:p>
          <a:p>
            <a:r>
              <a:rPr lang="en-US" dirty="0"/>
              <a:t>In a monoalphabetic cipher, each letter in the plaintext alphabet is mapped to a unique letter in the ciphertext alphabet.</a:t>
            </a:r>
          </a:p>
          <a:p>
            <a:r>
              <a:rPr lang="en-US" dirty="0"/>
              <a:t>For example, if the letter "A" in the plaintext is always replaced with the letter "D" in the ciphertext, every occurrence of "A" in the message will be substituted with "D".</a:t>
            </a:r>
          </a:p>
          <a:p>
            <a:r>
              <a:rPr lang="en-US" dirty="0"/>
              <a:t>Monoalphabetic ciphers are relatively easy to understand and implement, but they are also highly vulnerable to frequency analysis attacks.</a:t>
            </a:r>
          </a:p>
          <a:p>
            <a:r>
              <a:rPr lang="en-US" dirty="0"/>
              <a:t>Examples: Caesar Cipher, Simple Substitution Cipher, Atbash Cipher, Keyword Cipher, Pigpen Cipher.</a:t>
            </a:r>
          </a:p>
          <a:p>
            <a:pPr marL="0" indent="0">
              <a:buNone/>
            </a:pPr>
            <a:endParaRPr lang="en-US" dirty="0"/>
          </a:p>
          <a:p>
            <a:endParaRPr lang="en-US" dirty="0"/>
          </a:p>
        </p:txBody>
      </p:sp>
    </p:spTree>
    <p:extLst>
      <p:ext uri="{BB962C8B-B14F-4D97-AF65-F5344CB8AC3E}">
        <p14:creationId xmlns:p14="http://schemas.microsoft.com/office/powerpoint/2010/main" val="414772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Simple Substitution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828800"/>
            <a:ext cx="11145078" cy="4837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Simple Substitution Cipher is a type of monoalphabetic cipher where each letter in the plaintext is replaced by a different letter in the ciphertext.</a:t>
            </a:r>
          </a:p>
          <a:p>
            <a:r>
              <a:rPr lang="en-US" dirty="0"/>
              <a:t>To create a Simple Substitution Cipher, a substitution key or alphabet is chosen. </a:t>
            </a:r>
          </a:p>
          <a:p>
            <a:r>
              <a:rPr lang="en-US" dirty="0"/>
              <a:t>This substitution key is a random permutation of the letters in the alphabet.</a:t>
            </a:r>
          </a:p>
          <a:p>
            <a:r>
              <a:rPr lang="en-US" dirty="0"/>
              <a:t>Each letter in the plaintext is then replaced with its corresponding letter from the substitution key.</a:t>
            </a:r>
          </a:p>
          <a:p>
            <a:endParaRPr lang="en-US" dirty="0"/>
          </a:p>
        </p:txBody>
      </p:sp>
    </p:spTree>
    <p:extLst>
      <p:ext uri="{BB962C8B-B14F-4D97-AF65-F5344CB8AC3E}">
        <p14:creationId xmlns:p14="http://schemas.microsoft.com/office/powerpoint/2010/main" val="113995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Simple Substitution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000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The substitution key is as follows – </a:t>
            </a:r>
          </a:p>
          <a:p>
            <a:endParaRPr lang="en-US" dirty="0"/>
          </a:p>
          <a:p>
            <a:endParaRPr lang="en-US" dirty="0"/>
          </a:p>
          <a:p>
            <a:r>
              <a:rPr lang="en-US" dirty="0"/>
              <a:t>Using this substitution key, the following would be a plaintext to ciphertext mapping: </a:t>
            </a:r>
          </a:p>
          <a:p>
            <a:endParaRPr lang="en-US" dirty="0"/>
          </a:p>
          <a:p>
            <a:endParaRPr lang="en-US" dirty="0"/>
          </a:p>
          <a:p>
            <a:endParaRPr lang="en-US" dirty="0"/>
          </a:p>
          <a:p>
            <a:endParaRPr lang="en-US" dirty="0"/>
          </a:p>
        </p:txBody>
      </p:sp>
      <p:graphicFrame>
        <p:nvGraphicFramePr>
          <p:cNvPr id="2" name="Table 2">
            <a:extLst>
              <a:ext uri="{FF2B5EF4-FFF2-40B4-BE49-F238E27FC236}">
                <a16:creationId xmlns:a16="http://schemas.microsoft.com/office/drawing/2014/main" id="{F22A4882-40B1-32DE-B15D-4964C8A001F6}"/>
              </a:ext>
            </a:extLst>
          </p:cNvPr>
          <p:cNvGraphicFramePr>
            <a:graphicFrameLocks noGrp="1"/>
          </p:cNvGraphicFramePr>
          <p:nvPr>
            <p:extLst>
              <p:ext uri="{D42A27DB-BD31-4B8C-83A1-F6EECF244321}">
                <p14:modId xmlns:p14="http://schemas.microsoft.com/office/powerpoint/2010/main" val="907276851"/>
              </p:ext>
            </p:extLst>
          </p:nvPr>
        </p:nvGraphicFramePr>
        <p:xfrm>
          <a:off x="949960" y="2357120"/>
          <a:ext cx="10292080" cy="853440"/>
        </p:xfrm>
        <a:graphic>
          <a:graphicData uri="http://schemas.openxmlformats.org/drawingml/2006/table">
            <a:tbl>
              <a:tblPr firstRow="1" bandRow="1">
                <a:tableStyleId>{5C22544A-7EE6-4342-B048-85BDC9FD1C3A}</a:tableStyleId>
              </a:tblPr>
              <a:tblGrid>
                <a:gridCol w="1437356">
                  <a:extLst>
                    <a:ext uri="{9D8B030D-6E8A-4147-A177-3AD203B41FA5}">
                      <a16:colId xmlns:a16="http://schemas.microsoft.com/office/drawing/2014/main" val="2123026820"/>
                    </a:ext>
                  </a:extLst>
                </a:gridCol>
                <a:gridCol w="8854724">
                  <a:extLst>
                    <a:ext uri="{9D8B030D-6E8A-4147-A177-3AD203B41FA5}">
                      <a16:colId xmlns:a16="http://schemas.microsoft.com/office/drawing/2014/main" val="2453761509"/>
                    </a:ext>
                  </a:extLst>
                </a:gridCol>
              </a:tblGrid>
              <a:tr h="370840">
                <a:tc>
                  <a:txBody>
                    <a:bodyPr/>
                    <a:lstStyle/>
                    <a:p>
                      <a:r>
                        <a:rPr lang="en-US" sz="2000" b="1" dirty="0"/>
                        <a:t>Plaintext</a:t>
                      </a:r>
                    </a:p>
                  </a:txBody>
                  <a:tcPr/>
                </a:tc>
                <a:tc>
                  <a:txBody>
                    <a:bodyPr/>
                    <a:lstStyle/>
                    <a:p>
                      <a:r>
                        <a:rPr lang="pt-BR" sz="2400" b="1" dirty="0"/>
                        <a:t>a  b  c  d  e  f  g  h  i  j  k  l  m  n  o  p  q   r   s  t   u  v  w  x  y  z</a:t>
                      </a:r>
                      <a:endParaRPr lang="en-US" sz="2400" b="1" dirty="0"/>
                    </a:p>
                  </a:txBody>
                  <a:tcPr/>
                </a:tc>
                <a:extLst>
                  <a:ext uri="{0D108BD9-81ED-4DB2-BD59-A6C34878D82A}">
                    <a16:rowId xmlns:a16="http://schemas.microsoft.com/office/drawing/2014/main" val="3708034547"/>
                  </a:ext>
                </a:extLst>
              </a:tr>
              <a:tr h="370840">
                <a:tc>
                  <a:txBody>
                    <a:bodyPr/>
                    <a:lstStyle/>
                    <a:p>
                      <a:r>
                        <a:rPr lang="en-US" sz="2000" b="1" dirty="0"/>
                        <a:t>Ciphertext</a:t>
                      </a:r>
                    </a:p>
                  </a:txBody>
                  <a:tcPr/>
                </a:tc>
                <a:tc>
                  <a:txBody>
                    <a:bodyPr/>
                    <a:lstStyle/>
                    <a:p>
                      <a:r>
                        <a:rPr lang="en-US" sz="2000" b="1" dirty="0"/>
                        <a:t>D K   V  Q  F  I   B   J  W P E  S  C   X   H  T  M  Y   A  U  O  L  R  G  Z  N</a:t>
                      </a:r>
                    </a:p>
                  </a:txBody>
                  <a:tcPr/>
                </a:tc>
                <a:extLst>
                  <a:ext uri="{0D108BD9-81ED-4DB2-BD59-A6C34878D82A}">
                    <a16:rowId xmlns:a16="http://schemas.microsoft.com/office/drawing/2014/main" val="2176202786"/>
                  </a:ext>
                </a:extLst>
              </a:tr>
            </a:tbl>
          </a:graphicData>
        </a:graphic>
      </p:graphicFrame>
      <p:graphicFrame>
        <p:nvGraphicFramePr>
          <p:cNvPr id="4" name="Table 2">
            <a:extLst>
              <a:ext uri="{FF2B5EF4-FFF2-40B4-BE49-F238E27FC236}">
                <a16:creationId xmlns:a16="http://schemas.microsoft.com/office/drawing/2014/main" id="{B48FA8C9-34AD-201D-7BC3-A92F9A6DDFDF}"/>
              </a:ext>
            </a:extLst>
          </p:cNvPr>
          <p:cNvGraphicFramePr>
            <a:graphicFrameLocks noGrp="1"/>
          </p:cNvGraphicFramePr>
          <p:nvPr>
            <p:extLst>
              <p:ext uri="{D42A27DB-BD31-4B8C-83A1-F6EECF244321}">
                <p14:modId xmlns:p14="http://schemas.microsoft.com/office/powerpoint/2010/main" val="2407829913"/>
              </p:ext>
            </p:extLst>
          </p:nvPr>
        </p:nvGraphicFramePr>
        <p:xfrm>
          <a:off x="2440940" y="4608287"/>
          <a:ext cx="7310120" cy="853440"/>
        </p:xfrm>
        <a:graphic>
          <a:graphicData uri="http://schemas.openxmlformats.org/drawingml/2006/table">
            <a:tbl>
              <a:tblPr firstRow="1" bandRow="1">
                <a:tableStyleId>{5C22544A-7EE6-4342-B048-85BDC9FD1C3A}</a:tableStyleId>
              </a:tblPr>
              <a:tblGrid>
                <a:gridCol w="1457960">
                  <a:extLst>
                    <a:ext uri="{9D8B030D-6E8A-4147-A177-3AD203B41FA5}">
                      <a16:colId xmlns:a16="http://schemas.microsoft.com/office/drawing/2014/main" val="2123026820"/>
                    </a:ext>
                  </a:extLst>
                </a:gridCol>
                <a:gridCol w="5852160">
                  <a:extLst>
                    <a:ext uri="{9D8B030D-6E8A-4147-A177-3AD203B41FA5}">
                      <a16:colId xmlns:a16="http://schemas.microsoft.com/office/drawing/2014/main" val="2453761509"/>
                    </a:ext>
                  </a:extLst>
                </a:gridCol>
              </a:tblGrid>
              <a:tr h="370840">
                <a:tc>
                  <a:txBody>
                    <a:bodyPr/>
                    <a:lstStyle/>
                    <a:p>
                      <a:pPr algn="l"/>
                      <a:r>
                        <a:rPr lang="en-US" sz="2000" b="1" dirty="0"/>
                        <a:t>Plaintext</a:t>
                      </a:r>
                    </a:p>
                  </a:txBody>
                  <a:tcPr/>
                </a:tc>
                <a:tc>
                  <a:txBody>
                    <a:bodyPr/>
                    <a:lstStyle/>
                    <a:p>
                      <a:pPr algn="l"/>
                      <a:r>
                        <a:rPr lang="pt-BR" sz="2400" b="1" dirty="0"/>
                        <a:t>ifwewishtoreplaceletters</a:t>
                      </a:r>
                      <a:endParaRPr lang="en-US" sz="2400" b="1" dirty="0"/>
                    </a:p>
                  </a:txBody>
                  <a:tcPr/>
                </a:tc>
                <a:extLst>
                  <a:ext uri="{0D108BD9-81ED-4DB2-BD59-A6C34878D82A}">
                    <a16:rowId xmlns:a16="http://schemas.microsoft.com/office/drawing/2014/main" val="3708034547"/>
                  </a:ext>
                </a:extLst>
              </a:tr>
              <a:tr h="370840">
                <a:tc>
                  <a:txBody>
                    <a:bodyPr/>
                    <a:lstStyle/>
                    <a:p>
                      <a:pPr algn="l"/>
                      <a:r>
                        <a:rPr lang="en-US" sz="2000" b="1" dirty="0"/>
                        <a:t>Ciphertext</a:t>
                      </a:r>
                    </a:p>
                  </a:txBody>
                  <a:tcPr/>
                </a:tc>
                <a:tc>
                  <a:txBody>
                    <a:bodyPr/>
                    <a:lstStyle/>
                    <a:p>
                      <a:pPr algn="l"/>
                      <a:r>
                        <a:rPr lang="en-US" sz="2000" b="1" dirty="0"/>
                        <a:t>WIRFRWAJUHYFTSDVFSFUUFYA </a:t>
                      </a:r>
                    </a:p>
                  </a:txBody>
                  <a:tcPr/>
                </a:tc>
                <a:extLst>
                  <a:ext uri="{0D108BD9-81ED-4DB2-BD59-A6C34878D82A}">
                    <a16:rowId xmlns:a16="http://schemas.microsoft.com/office/drawing/2014/main" val="2176202786"/>
                  </a:ext>
                </a:extLst>
              </a:tr>
            </a:tbl>
          </a:graphicData>
        </a:graphic>
      </p:graphicFrame>
    </p:spTree>
    <p:extLst>
      <p:ext uri="{BB962C8B-B14F-4D97-AF65-F5344CB8AC3E}">
        <p14:creationId xmlns:p14="http://schemas.microsoft.com/office/powerpoint/2010/main" val="374894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Simple Substitution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889760"/>
            <a:ext cx="11145078" cy="4776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Security of Simple Substitution Cipher</a:t>
            </a:r>
          </a:p>
          <a:p>
            <a:r>
              <a:rPr lang="en-US" dirty="0"/>
              <a:t>Simple Substitution Cipher has a total of 26! keys.</a:t>
            </a:r>
          </a:p>
          <a:p>
            <a:r>
              <a:rPr lang="en-US" dirty="0"/>
              <a:t>With so many keys, one can think Simple Substitution Ciphers are secure, but it is a wrong assumption. </a:t>
            </a:r>
          </a:p>
          <a:p>
            <a:r>
              <a:rPr lang="en-US" dirty="0"/>
              <a:t>Simple Substitution Ciphers are vulnerable to frequency analysis attacks. </a:t>
            </a:r>
          </a:p>
          <a:p>
            <a:endParaRPr lang="en-US" dirty="0"/>
          </a:p>
          <a:p>
            <a:endParaRPr lang="en-US" dirty="0"/>
          </a:p>
          <a:p>
            <a:endParaRPr lang="en-US" dirty="0"/>
          </a:p>
        </p:txBody>
      </p:sp>
    </p:spTree>
    <p:extLst>
      <p:ext uri="{BB962C8B-B14F-4D97-AF65-F5344CB8AC3E}">
        <p14:creationId xmlns:p14="http://schemas.microsoft.com/office/powerpoint/2010/main" val="334591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Frequency Analysis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cryptanalysis, </a:t>
            </a:r>
            <a:r>
              <a:rPr lang="en-US" b="1" dirty="0"/>
              <a:t>Frequency Analysis</a:t>
            </a:r>
            <a:r>
              <a:rPr lang="en-US" dirty="0"/>
              <a:t> is a technique of study of breaking codes and ciphers.</a:t>
            </a:r>
          </a:p>
          <a:p>
            <a:r>
              <a:rPr lang="en-US" dirty="0"/>
              <a:t>It involves analyzing the frequency distribution of letters, symbols, or other linguistic units in a given piece of encrypted text (ciphertext) in order to gain insights about the underlying plaintext.</a:t>
            </a:r>
          </a:p>
          <a:p>
            <a:r>
              <a:rPr lang="en-US" dirty="0"/>
              <a:t>The basic idea behind frequency analysis is that in any language, certain letters or symbols appear more frequently than others.</a:t>
            </a:r>
          </a:p>
          <a:p>
            <a:r>
              <a:rPr lang="en-US" dirty="0"/>
              <a:t>For example, in English, the letter "E" is the most commonly used letter, followed by "T," "A," and so on.</a:t>
            </a:r>
          </a:p>
          <a:p>
            <a:endParaRPr lang="en-US" dirty="0"/>
          </a:p>
          <a:p>
            <a:endParaRPr lang="en-US" dirty="0"/>
          </a:p>
        </p:txBody>
      </p:sp>
    </p:spTree>
    <p:extLst>
      <p:ext uri="{BB962C8B-B14F-4D97-AF65-F5344CB8AC3E}">
        <p14:creationId xmlns:p14="http://schemas.microsoft.com/office/powerpoint/2010/main" val="345736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Frequency Analysis</a:t>
            </a:r>
          </a:p>
        </p:txBody>
      </p:sp>
      <p:pic>
        <p:nvPicPr>
          <p:cNvPr id="2" name="Picture 1">
            <a:extLst>
              <a:ext uri="{FF2B5EF4-FFF2-40B4-BE49-F238E27FC236}">
                <a16:creationId xmlns:a16="http://schemas.microsoft.com/office/drawing/2014/main" id="{E2D2BC52-0975-5EF0-B897-D35779CF9B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6172" y="2330373"/>
            <a:ext cx="7884931" cy="4336041"/>
          </a:xfrm>
          <a:prstGeom prst="rect">
            <a:avLst/>
          </a:prstGeom>
          <a:noFill/>
          <a:ln>
            <a:noFill/>
          </a:ln>
          <a:effectLst/>
        </p:spPr>
      </p:pic>
      <p:sp>
        <p:nvSpPr>
          <p:cNvPr id="3" name="Content Placeholder 2">
            <a:extLst>
              <a:ext uri="{FF2B5EF4-FFF2-40B4-BE49-F238E27FC236}">
                <a16:creationId xmlns:a16="http://schemas.microsoft.com/office/drawing/2014/main" id="{63332B83-47DD-2650-0B8A-EF21A0996E2F}"/>
              </a:ext>
            </a:extLst>
          </p:cNvPr>
          <p:cNvSpPr txBox="1">
            <a:spLocks/>
          </p:cNvSpPr>
          <p:nvPr/>
        </p:nvSpPr>
        <p:spPr>
          <a:xfrm>
            <a:off x="898591" y="1656080"/>
            <a:ext cx="4384609" cy="4775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English Letter Frequencies</a:t>
            </a:r>
            <a:endParaRPr lang="en-US" dirty="0"/>
          </a:p>
        </p:txBody>
      </p:sp>
    </p:spTree>
    <p:extLst>
      <p:ext uri="{BB962C8B-B14F-4D97-AF65-F5344CB8AC3E}">
        <p14:creationId xmlns:p14="http://schemas.microsoft.com/office/powerpoint/2010/main" val="272960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Frequency Analysis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key concept is that monoalphabetic substitution ciphers do not change relative letter frequencies.</a:t>
            </a:r>
          </a:p>
          <a:p>
            <a:r>
              <a:rPr lang="en-AU" altLang="zh-TW" sz="2800" dirty="0">
                <a:ea typeface="新細明體" panose="02020500000000000000" pitchFamily="18" charset="-120"/>
              </a:rPr>
              <a:t>Discovered and studied extensive by Arab Muslim polymath Al-</a:t>
            </a:r>
            <a:r>
              <a:rPr lang="en-AU" altLang="zh-TW" sz="2800" dirty="0" err="1">
                <a:ea typeface="新細明體" panose="02020500000000000000" pitchFamily="18" charset="-120"/>
              </a:rPr>
              <a:t>Kindi</a:t>
            </a:r>
            <a:r>
              <a:rPr lang="en-AU" altLang="zh-TW" sz="2800" dirty="0">
                <a:ea typeface="新細明體" panose="02020500000000000000" pitchFamily="18" charset="-120"/>
              </a:rPr>
              <a:t> in 9</a:t>
            </a:r>
            <a:r>
              <a:rPr lang="en-AU" altLang="zh-TW" sz="2800" baseline="30000" dirty="0">
                <a:ea typeface="新細明體" panose="02020500000000000000" pitchFamily="18" charset="-120"/>
              </a:rPr>
              <a:t>th</a:t>
            </a:r>
            <a:r>
              <a:rPr lang="en-AU" altLang="zh-TW" sz="2800" dirty="0">
                <a:ea typeface="新細明體" panose="02020500000000000000" pitchFamily="18" charset="-120"/>
              </a:rPr>
              <a:t> century.</a:t>
            </a:r>
            <a:endParaRPr lang="en-US" dirty="0"/>
          </a:p>
          <a:p>
            <a:r>
              <a:rPr lang="en-US" dirty="0"/>
              <a:t>By examining the frequency of letters or symbols in the ciphertext, an attacker can make educated guesses about the substitution pattern used in the encryption.</a:t>
            </a:r>
          </a:p>
          <a:p>
            <a:endParaRPr lang="en-US" dirty="0"/>
          </a:p>
          <a:p>
            <a:endParaRPr lang="en-US" dirty="0"/>
          </a:p>
        </p:txBody>
      </p:sp>
    </p:spTree>
    <p:extLst>
      <p:ext uri="{BB962C8B-B14F-4D97-AF65-F5344CB8AC3E}">
        <p14:creationId xmlns:p14="http://schemas.microsoft.com/office/powerpoint/2010/main" val="2901818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21240</TotalTime>
  <Words>2279</Words>
  <Application>Microsoft Office PowerPoint</Application>
  <PresentationFormat>Widescreen</PresentationFormat>
  <Paragraphs>738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Garamond</vt:lpstr>
      <vt:lpstr>Office Theme</vt:lpstr>
      <vt:lpstr>Symmetric Encryption Part 2</vt:lpstr>
      <vt:lpstr>Symmetric Encryption</vt:lpstr>
      <vt:lpstr>Monoalphabetic Substitution Cipher</vt:lpstr>
      <vt:lpstr>Simple Substitution Cipher</vt:lpstr>
      <vt:lpstr>Simple Substitution Cipher</vt:lpstr>
      <vt:lpstr>Simple Substitution Cipher</vt:lpstr>
      <vt:lpstr>Frequency Analysis</vt:lpstr>
      <vt:lpstr>Frequency Analysis</vt:lpstr>
      <vt:lpstr>Frequency Analysis</vt:lpstr>
      <vt:lpstr>Frequency Analysis</vt:lpstr>
      <vt:lpstr>Frequency Analysis</vt:lpstr>
      <vt:lpstr>Frequency Analysis</vt:lpstr>
      <vt:lpstr>Polyalphabetic Substitution Cipher</vt:lpstr>
      <vt:lpstr>Vigenère Cipher</vt:lpstr>
      <vt:lpstr>Vigenère Cipher</vt:lpstr>
      <vt:lpstr>Vigenère Cipher</vt:lpstr>
      <vt:lpstr>Vigenère Cipher</vt:lpstr>
      <vt:lpstr>Vigenère Cipher</vt:lpstr>
      <vt:lpstr>Transposition Cipher</vt:lpstr>
      <vt:lpstr>Columnar Transposition Cipher</vt:lpstr>
      <vt:lpstr>Columnar Transposition Cipher</vt:lpstr>
      <vt:lpstr>Columnar Transposition Cipher</vt:lpstr>
      <vt:lpstr>Columnar Transposition Cipher</vt:lpstr>
      <vt:lpstr>Columnar Transposition Cipher</vt:lpstr>
      <vt:lpstr>Columnar Transposition Cipher</vt:lpstr>
      <vt:lpstr>Columnar Transposition Cipher</vt:lpstr>
      <vt:lpstr>Columnar Transposition Cipher</vt:lpstr>
      <vt:lpstr>Columnar Transposition Cipher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Cryptography</dc:title>
  <dc:creator>Md Hasanul Ferdaus</dc:creator>
  <cp:lastModifiedBy>Md Hasanul Ferdaus</cp:lastModifiedBy>
  <cp:revision>1189</cp:revision>
  <dcterms:created xsi:type="dcterms:W3CDTF">2023-02-09T14:28:53Z</dcterms:created>
  <dcterms:modified xsi:type="dcterms:W3CDTF">2023-12-14T07:58:20Z</dcterms:modified>
</cp:coreProperties>
</file>