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2" r:id="rId3"/>
    <p:sldId id="273" r:id="rId4"/>
    <p:sldId id="274" r:id="rId5"/>
    <p:sldId id="275" r:id="rId6"/>
    <p:sldId id="276" r:id="rId7"/>
    <p:sldId id="282" r:id="rId8"/>
    <p:sldId id="278" r:id="rId9"/>
    <p:sldId id="277" r:id="rId10"/>
    <p:sldId id="279" r:id="rId11"/>
    <p:sldId id="283" r:id="rId12"/>
    <p:sldId id="284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7A54E-7FBF-484C-A6C4-F49DDEB3D82F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559-EDE7-4C02-BA95-DAA1E537C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AB8B-5C76-C722-00D1-DAC753042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6F68D-C497-AEB7-900B-72F9DF70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D540-8471-3CC1-489E-8B29ACFB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317-623C-4883-B4AD-1E295C46C634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27AA-417E-A12A-CDA3-F5C9BB1A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A8113-F6A5-484E-5494-0615EF5A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61C5B-4D81-4C8F-C891-2CF25F2BEA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9325" y="8835"/>
            <a:ext cx="11053349" cy="16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2272-A2D3-67E5-DF8A-0CC2AA84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08F4B-4649-A77B-1CE8-5D78FA022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B2D52-D425-B903-CC42-2CE1988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A199-0764-418B-A66D-D876F64CE834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1FB8-BDE5-046A-5B22-8E2DA40E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83CE-4FD3-C3F7-22DE-2EC13C32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6A0F6-E6DF-8630-5AE5-B54FBA2E6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B37CA-3EDB-8ABA-5A94-36464686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AD5A-E400-040E-2104-10876C14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24A-87B1-4D68-8D22-236F2F55ED43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9033-9D10-6508-99A4-A0E9705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B28FE-098F-AF6D-2A0A-74FD084F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495-0061-5791-5A38-5A0AFC9B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24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F634-39BC-CD34-D2B7-D59AC08E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1E01-2F17-6C27-DD5D-FB487D78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DA18-703C-41F4-A31A-FBA9B10C8D2E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11C3-DD84-2EDE-7E67-992548CC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5F33-AE4E-249C-027B-140C0A1E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37C1-B2F4-BC78-D77F-B4E7274A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4A79-9A15-99B9-D8D8-EDE5518E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16644-FD0E-9D40-6531-6A532874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18D0-63ED-46DE-A08D-E622FB3A899E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77DA-16F7-0F88-6569-ED49E4BC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B42E-ECD0-B9B5-10EF-56F6A044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E06-074E-745A-EA35-B8623E5A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05C4-6760-E9B2-E4C9-8E838AE15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AECE-5C9F-BC28-1E10-2C65B4BF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E206-6B24-5286-9583-7B4CEA95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E250-FEB3-4DD2-9052-B6062BC27032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1EB8B-B73E-C71D-9856-97E87AF5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5416-485A-C7C9-02B7-70BEA04A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EBAD-D597-C90E-60AC-2817F9AF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C801-BED4-EF07-E88E-D5E1583F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1183F-AF00-7B8B-D8E7-1EEA8E381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81FD7-558D-9B40-28E0-42ECB2AF1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580E1-304B-978B-6362-40CEE8C74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2AA01-469C-6B5F-9F6E-4691CB54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C8DC-0449-45F4-AFBA-7979DF7CA5D5}" type="datetime1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E6341-BFA5-5BA6-EED9-86CBEAD7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04440-B40B-E518-3E1C-ACD9FAD5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4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C700-C47C-9B28-D3CF-4238312F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E8077-BC92-BB8B-F545-54682C30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47AC-9E37-4986-8D3D-D024A0051A3D}" type="datetime1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7AEA1-0EE9-7275-1F81-B9905597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E5035-8BC5-52BF-3CA3-9927BD08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3BFBF-E3C0-226C-AC1E-4FE521BF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B43A-75F1-45AC-AF22-611DAA98945F}" type="datetime1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76AD0-825E-15F6-A291-EA2E1C99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3E901-4B4C-A93E-A23E-3FBB5B91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912C-9409-0B2C-3373-F9879763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CE39-B0EF-6C74-C153-5E124A55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40C0A-774A-0624-9C5A-26D12FE6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A380C-6AD0-8B17-017C-58B0BB48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D6E55-D0AD-40F6-B05B-B5DB2C32EDA7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5EE64-6285-D945-9A89-68EBEDD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B2E04-B2E2-8A7F-D973-1A673E4A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B042-4F79-C24C-8C42-CAD35CB0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C3C56-A188-FBFF-5415-A69205152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0A565-6F27-1F77-D869-2B2A21BB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B854-BDF6-DC3F-562B-C99DC19A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B8391-A988-45C0-9910-040D87DDCA2E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6EA7F-F589-F4EA-6EF6-E6390693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BCE2-E1AC-ACFB-47B8-2233376B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9A967-8F3E-E0CF-AD1B-50B077819F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15798" y="18995"/>
            <a:ext cx="11053349" cy="164623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9B6F3-4135-0E21-7250-CC439449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98502-5B55-7F18-8B55-656DC909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1048-EE63-F593-9B43-21CA3F936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7700-82ED-4E52-93AE-412B36EDC3FC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5827-7C80-4A48-44F7-5AC8F3F32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239E-C2C4-B6B2-477D-3BFB3886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C6C01-0E18-4E34-9A22-FD2CDEAB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daily-swig/phishing" TargetMode="External"/><Relationship Id="rId2" Type="http://schemas.openxmlformats.org/officeDocument/2006/relationships/hyperlink" Target="https://securityboulevard.com/2022/11/the-biggest-phishing-breaches-of-2022-and-how-to-avoid-them-for-2023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seon.io/resources/comparisons/best-fraud-detection-chrome-extension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ra.com/learn/types-of-cyber-attacks" TargetMode="External"/><Relationship Id="rId2" Type="http://schemas.openxmlformats.org/officeDocument/2006/relationships/hyperlink" Target="https://www.imperva.com/learn/application-security/cyber-attack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pide.com/blog/10-ways-to-prevent-phishing-attacks/" TargetMode="External"/><Relationship Id="rId4" Type="http://schemas.openxmlformats.org/officeDocument/2006/relationships/hyperlink" Target="https://www.lepide.com/blog/the-15-most-common-types-of-cyber-attac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Cyber Attack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654751" y="1565792"/>
            <a:ext cx="11246592" cy="128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 </a:t>
            </a:r>
            <a:r>
              <a:rPr lang="en-US" sz="2600" b="1" dirty="0"/>
              <a:t>cyber attack</a:t>
            </a:r>
            <a:r>
              <a:rPr lang="en-US" sz="2600" dirty="0"/>
              <a:t> is a set of actions that is carried out by </a:t>
            </a:r>
            <a:r>
              <a:rPr lang="en-US" sz="2600" b="1" dirty="0"/>
              <a:t>treat actors</a:t>
            </a:r>
            <a:r>
              <a:rPr lang="en-US" sz="2600" dirty="0"/>
              <a:t> in order to gain </a:t>
            </a:r>
            <a:r>
              <a:rPr lang="en-US" sz="2600" b="1" i="1" dirty="0"/>
              <a:t>unauthorized access</a:t>
            </a:r>
            <a:r>
              <a:rPr lang="en-US" sz="2600" dirty="0"/>
              <a:t>, </a:t>
            </a:r>
            <a:r>
              <a:rPr lang="en-US" sz="2600" b="1" i="1" dirty="0"/>
              <a:t>steal data</a:t>
            </a:r>
            <a:r>
              <a:rPr lang="en-US" sz="2600" dirty="0"/>
              <a:t>, or </a:t>
            </a:r>
            <a:r>
              <a:rPr lang="en-US" sz="2600" b="1" i="1" dirty="0"/>
              <a:t>cause damage</a:t>
            </a:r>
            <a:r>
              <a:rPr lang="en-US" sz="2600" dirty="0"/>
              <a:t> to computers, computer networks, or other computing resources.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D7987-355F-8563-DCC6-EB54252E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160" y="2849398"/>
            <a:ext cx="3255183" cy="317221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FEDFA8-006E-F865-C98A-3FD47A078C43}"/>
              </a:ext>
            </a:extLst>
          </p:cNvPr>
          <p:cNvSpPr txBox="1">
            <a:spLocks/>
          </p:cNvSpPr>
          <p:nvPr/>
        </p:nvSpPr>
        <p:spPr>
          <a:xfrm>
            <a:off x="654751" y="2849398"/>
            <a:ext cx="7737687" cy="389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Treat actors can be called cybercriminals, hackers, or bad actors. </a:t>
            </a:r>
          </a:p>
          <a:p>
            <a:r>
              <a:rPr lang="en-US" sz="2600" dirty="0"/>
              <a:t>Cyber criminals try to find </a:t>
            </a:r>
            <a:r>
              <a:rPr lang="en-US" sz="2600" b="1" dirty="0"/>
              <a:t>vulnerabilities</a:t>
            </a:r>
            <a:r>
              <a:rPr lang="en-US" sz="2600" dirty="0"/>
              <a:t>, that is </a:t>
            </a:r>
            <a:r>
              <a:rPr lang="en-US" sz="2600" b="1" i="1" dirty="0"/>
              <a:t>weakness,</a:t>
            </a:r>
            <a:r>
              <a:rPr lang="en-US" sz="2600" dirty="0"/>
              <a:t> </a:t>
            </a:r>
            <a:r>
              <a:rPr lang="en-US" sz="2600" b="1" i="1" dirty="0"/>
              <a:t>problems</a:t>
            </a:r>
            <a:r>
              <a:rPr lang="en-US" sz="2600" dirty="0"/>
              <a:t>, or </a:t>
            </a:r>
            <a:r>
              <a:rPr lang="en-US" sz="2600" b="1" i="1" dirty="0"/>
              <a:t>limitations</a:t>
            </a:r>
            <a:r>
              <a:rPr lang="en-US" sz="2600" dirty="0"/>
              <a:t> in computer systems to exploit them for achieving further goals.</a:t>
            </a:r>
          </a:p>
          <a:p>
            <a:r>
              <a:rPr lang="en-US" sz="2600" dirty="0"/>
              <a:t>Cybercriminals can have various motivations for attacks: financial gain, personal, hacktivism in the name of social or political causes, and part of cyberwarfare operations carried out by nation states against their opponents.</a:t>
            </a:r>
          </a:p>
          <a:p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8EF88-A3B6-32A7-B04E-2ECC29D2BBAB}"/>
              </a:ext>
            </a:extLst>
          </p:cNvPr>
          <p:cNvSpPr txBox="1"/>
          <p:nvPr/>
        </p:nvSpPr>
        <p:spPr>
          <a:xfrm>
            <a:off x="9248931" y="6178976"/>
            <a:ext cx="29280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Ref: https://www.istockphoto.com/illustrations/cartoon-graphic-of-a-thief-with-a-laptop-cyber-crime</a:t>
            </a:r>
          </a:p>
        </p:txBody>
      </p:sp>
    </p:spTree>
    <p:extLst>
      <p:ext uri="{BB962C8B-B14F-4D97-AF65-F5344CB8AC3E}">
        <p14:creationId xmlns:p14="http://schemas.microsoft.com/office/powerpoint/2010/main" val="1921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Phishing Attacks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343508" y="5535322"/>
            <a:ext cx="11759177" cy="1322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Rule of Thumb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Always question unsolicited messages, in particular coming from Large Organizations, Govt. Agencies, Telcos, etc.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Always verify the message first by contacting the organization by obtaining the correct contact information instead of further engaging with the message.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5C4AA-82C4-E7C4-DB8D-4878317A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200" y="1110804"/>
            <a:ext cx="6259480" cy="404953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266EE-FECB-F97B-99BA-3A4C5BFFC769}"/>
              </a:ext>
            </a:extLst>
          </p:cNvPr>
          <p:cNvSpPr txBox="1"/>
          <p:nvPr/>
        </p:nvSpPr>
        <p:spPr>
          <a:xfrm>
            <a:off x="2610200" y="5154094"/>
            <a:ext cx="6056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An example of a phishing email claiming to be from the IRS (Tax office in US)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04728-224F-32E1-A058-3202DAAF1271}"/>
              </a:ext>
            </a:extLst>
          </p:cNvPr>
          <p:cNvSpPr txBox="1"/>
          <p:nvPr/>
        </p:nvSpPr>
        <p:spPr>
          <a:xfrm>
            <a:off x="2814320" y="5375908"/>
            <a:ext cx="26720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Ref: https://www.aura.com/learn/types-of-cyber-attacks</a:t>
            </a:r>
          </a:p>
        </p:txBody>
      </p:sp>
    </p:spTree>
    <p:extLst>
      <p:ext uri="{BB962C8B-B14F-4D97-AF65-F5344CB8AC3E}">
        <p14:creationId xmlns:p14="http://schemas.microsoft.com/office/powerpoint/2010/main" val="232901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Prevention of Phishing Attacks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343508" y="1574800"/>
            <a:ext cx="11759177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1) Know what a phishing scam looks like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New phishing attack methods are being developed all the time, but they share commonalities.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Know latest phishing tactics: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600" dirty="0">
                <a:hlinkClick r:id="rId2"/>
              </a:rPr>
              <a:t>https://securityboulevard.com/2022/11/the-biggest-phishing-breaches-of-2022-and-how-to-avoid-them-for-2023/</a:t>
            </a:r>
            <a:endParaRPr lang="en-US" sz="1600"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600" dirty="0">
                <a:hlinkClick r:id="rId3"/>
              </a:rPr>
              <a:t>https://portswigger.net/daily-swig/phishing</a:t>
            </a:r>
            <a:endParaRPr lang="en-US" sz="16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2) Don’t click unsolicited link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It is generally advised to not click on the link, the bare minimum you should do is hovering over the link to see if the destination is the correct one. 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Better to go straight to the site through search engine, rather than clicking on the link.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3) Get anti-phishing add-ons (free!)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Most browsers nowadays will enable you to download add-ons that spot the signs of a malicious website or alert you about known phishing sites.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Top 9 Chrome Extensions for Fraud Detection &amp; Prevention 2023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1600" dirty="0">
                <a:hlinkClick r:id="rId4"/>
              </a:rPr>
              <a:t>https://seon.io/resources/comparisons/best-fraud-detection-chrome-extensions/</a:t>
            </a:r>
            <a:endParaRPr lang="en-US" sz="1600" dirty="0"/>
          </a:p>
          <a:p>
            <a:pPr marL="0" indent="0">
              <a:spcBef>
                <a:spcPts val="1000"/>
              </a:spcBef>
              <a:buNone/>
            </a:pPr>
            <a:endParaRPr lang="en-US" sz="2000" dirty="0"/>
          </a:p>
          <a:p>
            <a:pPr>
              <a:spcBef>
                <a:spcPts val="1000"/>
              </a:spcBef>
            </a:pPr>
            <a:endParaRPr lang="en-US" sz="2000" dirty="0"/>
          </a:p>
          <a:p>
            <a:pPr>
              <a:spcBef>
                <a:spcPts val="1000"/>
              </a:spcBef>
            </a:pPr>
            <a:endParaRPr lang="en-US" sz="20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A840-6EC7-E3C8-B034-5D846F719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549" y="6164047"/>
            <a:ext cx="1667193" cy="406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A6E46-2713-9F88-C966-8CA62FE0C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9963" y="6122439"/>
            <a:ext cx="1590215" cy="4684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416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313364" y="1574800"/>
            <a:ext cx="11759177" cy="528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4) Don’t give your information to an unsecured site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If the URL of the website doesn’t start with “https”, or a closed padlock icon next to the URL is not visible, do not enter any sensitive information or download files from that site.</a:t>
            </a:r>
          </a:p>
          <a:p>
            <a:pPr>
              <a:spcBef>
                <a:spcPts val="1000"/>
              </a:spcBef>
            </a:pPr>
            <a:endParaRPr lang="en-US" sz="1600" dirty="0"/>
          </a:p>
          <a:p>
            <a:pPr marL="457200" lvl="1" indent="0">
              <a:spcBef>
                <a:spcPts val="1000"/>
              </a:spcBef>
              <a:buNone/>
            </a:pPr>
            <a:endParaRPr lang="en-US" sz="1600" dirty="0"/>
          </a:p>
          <a:p>
            <a:pPr marL="457200" lvl="1" indent="0">
              <a:spcBef>
                <a:spcPts val="1000"/>
              </a:spcBef>
              <a:buNone/>
            </a:pPr>
            <a:endParaRPr lang="en-US" sz="1600" dirty="0"/>
          </a:p>
          <a:p>
            <a:pPr marL="457200" lvl="1" indent="0">
              <a:spcBef>
                <a:spcPts val="1000"/>
              </a:spcBef>
              <a:buNone/>
            </a:pPr>
            <a:endParaRPr lang="en-US" sz="16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5) Rotate passwords regularly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Changing passwords of online accounts regularly protects accounts from password attacks.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6) Don’t ignore those updates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Security patches and updates are released for a reason, most commonly to keep up to date with modern cyber-attack methods by patching holes in security.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7) Install firewalls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Both desktop firewalls and network firewalls, when used together, can bolster the security and reduce the chances of a hacker infiltrating the network and individual computers.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000" dirty="0"/>
          </a:p>
          <a:p>
            <a:pPr>
              <a:spcBef>
                <a:spcPts val="1000"/>
              </a:spcBef>
            </a:pPr>
            <a:endParaRPr lang="en-US" sz="2000" dirty="0"/>
          </a:p>
          <a:p>
            <a:pPr>
              <a:spcBef>
                <a:spcPts val="1000"/>
              </a:spcBef>
            </a:pPr>
            <a:endParaRPr lang="en-US" sz="20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CB76DCF-1FF7-A05A-B961-133764754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82560"/>
              </p:ext>
            </p:extLst>
          </p:nvPr>
        </p:nvGraphicFramePr>
        <p:xfrm>
          <a:off x="1639260" y="2760514"/>
          <a:ext cx="8950768" cy="96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388">
                  <a:extLst>
                    <a:ext uri="{9D8B030D-6E8A-4147-A177-3AD203B41FA5}">
                      <a16:colId xmlns:a16="http://schemas.microsoft.com/office/drawing/2014/main" val="4191913406"/>
                    </a:ext>
                  </a:extLst>
                </a:gridCol>
                <a:gridCol w="1827585">
                  <a:extLst>
                    <a:ext uri="{9D8B030D-6E8A-4147-A177-3AD203B41FA5}">
                      <a16:colId xmlns:a16="http://schemas.microsoft.com/office/drawing/2014/main" val="2626064750"/>
                    </a:ext>
                  </a:extLst>
                </a:gridCol>
                <a:gridCol w="2398103">
                  <a:extLst>
                    <a:ext uri="{9D8B030D-6E8A-4147-A177-3AD203B41FA5}">
                      <a16:colId xmlns:a16="http://schemas.microsoft.com/office/drawing/2014/main" val="594451000"/>
                    </a:ext>
                  </a:extLst>
                </a:gridCol>
                <a:gridCol w="2237692">
                  <a:extLst>
                    <a:ext uri="{9D8B030D-6E8A-4147-A177-3AD203B41FA5}">
                      <a16:colId xmlns:a16="http://schemas.microsoft.com/office/drawing/2014/main" val="328025217"/>
                    </a:ext>
                  </a:extLst>
                </a:gridCol>
              </a:tblGrid>
              <a:tr h="37987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Chrome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Firefox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Edge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071704"/>
                  </a:ext>
                </a:extLst>
              </a:tr>
              <a:tr h="5854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53149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Prevention of Phishing Attacks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0C919E-40E2-E9BD-9D93-3A770D29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644" y="3267712"/>
            <a:ext cx="2118946" cy="309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EF7FA-EEE6-31A8-D1D8-0EB22F300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68" y="3226548"/>
            <a:ext cx="1734295" cy="391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9693C3-B7D8-3F39-DAE5-6A0FD1BBC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224" y="3248239"/>
            <a:ext cx="2091687" cy="3597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4F244C-C2AD-7509-60DF-05AF76B3B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951" y="3248239"/>
            <a:ext cx="1369695" cy="3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9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313364" y="1584960"/>
            <a:ext cx="11759177" cy="52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8) Don’t be tempted by the pop-ups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Pop-ups are often linked to malware as part of attempted phishing attacks. 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Free ad-blocker software can automatically block most of the malicious pop-ups.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Occasionally pop-ups will try and deceive you with where the “Close” button is, so always try and look for an “x” in one of the corners.</a:t>
            </a:r>
          </a:p>
          <a:p>
            <a:pPr>
              <a:spcBef>
                <a:spcPts val="1000"/>
              </a:spcBef>
            </a:pPr>
            <a:endParaRPr lang="en-US" sz="20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9) Don’t give out important information unless you must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As a general rule of thumb, unless you 100% trust the site you are on, you should not willingly give out your card information.</a:t>
            </a:r>
          </a:p>
          <a:p>
            <a:pPr>
              <a:spcBef>
                <a:spcPts val="1000"/>
              </a:spcBef>
            </a:pPr>
            <a:endParaRPr lang="en-US" sz="2000" dirty="0"/>
          </a:p>
          <a:p>
            <a:pPr marL="0" indent="0">
              <a:spcBef>
                <a:spcPts val="1000"/>
              </a:spcBef>
              <a:buNone/>
            </a:pPr>
            <a:r>
              <a:rPr lang="en-US" sz="2000" b="1" dirty="0"/>
              <a:t>10) Have a Data Security Platform to spot signs of an attack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In case of a successful phishing attack, it’s important it is detected and reacted in a timely manner.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Having a data security platform in place helps take some of the pressure off the IT/Security team by automatically alerting on anomalous user behavior and unwanted changes to files.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Prevention of Phishing Attacks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A272B-9FD5-7DD4-BCD9-C4567EE98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40" y="3473244"/>
            <a:ext cx="2333928" cy="270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60C7D0-0738-2CB4-3116-D1238179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61" y="3445540"/>
            <a:ext cx="886055" cy="2982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3A9E8A-9700-D81A-E655-1B412835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20" y="3445540"/>
            <a:ext cx="1422332" cy="355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35E677-9FEB-C3CC-939F-79F3B54B7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845" y="3406371"/>
            <a:ext cx="1152940" cy="3909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776E08-309A-0691-A047-766CA9043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999" y="3406371"/>
            <a:ext cx="1318652" cy="3925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795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13" y="196036"/>
            <a:ext cx="10336695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588175" y="1544320"/>
            <a:ext cx="11268545" cy="511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sz="2000" b="1" dirty="0"/>
              <a:t>Cyber Attacks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hlinkClick r:id="rId2"/>
              </a:rPr>
              <a:t>https://www.imperva.com/learn/application-security/cyber-attack/</a:t>
            </a: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hlinkClick r:id="rId3"/>
              </a:rPr>
              <a:t>https://www.aura.com/learn/types-of-cyber-attacks</a:t>
            </a: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hlinkClick r:id="rId4"/>
              </a:rPr>
              <a:t>https://www.lepide.com/blog/the-15-most-common-types-of-cyber-attacks/</a:t>
            </a: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>
                <a:hlinkClick r:id="rId5"/>
              </a:rPr>
              <a:t>https://www.lepide.com/blog/10-ways-to-prevent-phishing-attacks/</a:t>
            </a:r>
            <a:endParaRPr lang="en-US" alt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8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Classification of Cyber Attacks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654751" y="1565791"/>
            <a:ext cx="11246592" cy="438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8EF88-A3B6-32A7-B04E-2ECC29D2BBAB}"/>
              </a:ext>
            </a:extLst>
          </p:cNvPr>
          <p:cNvSpPr txBox="1"/>
          <p:nvPr/>
        </p:nvSpPr>
        <p:spPr>
          <a:xfrm>
            <a:off x="1664484" y="6509339"/>
            <a:ext cx="86525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Ref: https://malaykaushik2000.medium.com/cyber-crime-and-information-about-confusion-matrix-and-its-two-types-of-errors-b74e34d444c2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5A910-3998-9E31-23FD-B93D4D66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91" y="1154729"/>
            <a:ext cx="5138189" cy="52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434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654751" y="1728351"/>
            <a:ext cx="11246592" cy="43824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Malware</a:t>
            </a:r>
            <a:endParaRPr lang="en-US" sz="2600" b="1" dirty="0"/>
          </a:p>
          <a:p>
            <a:pPr>
              <a:spcBef>
                <a:spcPts val="600"/>
              </a:spcBef>
            </a:pPr>
            <a:r>
              <a:rPr lang="en-US" sz="2600" dirty="0"/>
              <a:t>Malware (short for Malicious Software) are used for various goals, including stealing information, creating persistent access to a network, defacing or altering web content, and damaging a computing system permanently.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One of the most common attack technique.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Different types of malware: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Viruses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Worms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Trojans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Ransomware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Spyware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Keyloggers</a:t>
            </a:r>
          </a:p>
          <a:p>
            <a:pPr>
              <a:spcBef>
                <a:spcPts val="600"/>
              </a:spcBef>
            </a:pPr>
            <a:endParaRPr lang="en-US" sz="2600" dirty="0"/>
          </a:p>
          <a:p>
            <a:pPr>
              <a:spcBef>
                <a:spcPts val="600"/>
              </a:spcBef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8EF88-A3B6-32A7-B04E-2ECC29D2BBAB}"/>
              </a:ext>
            </a:extLst>
          </p:cNvPr>
          <p:cNvSpPr txBox="1"/>
          <p:nvPr/>
        </p:nvSpPr>
        <p:spPr>
          <a:xfrm>
            <a:off x="7129318" y="6489455"/>
            <a:ext cx="45598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Ref: https://www.wallarm.com/what/what-is-a-cyber-attack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4E06C-D45A-ABF6-B2C1-37E4927F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18" y="3338184"/>
            <a:ext cx="47720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1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654750" y="1565791"/>
            <a:ext cx="9144001" cy="5213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Viruses</a:t>
            </a:r>
            <a:endParaRPr lang="en-US" sz="2600" b="1" dirty="0"/>
          </a:p>
          <a:p>
            <a:pPr>
              <a:spcBef>
                <a:spcPts val="600"/>
              </a:spcBef>
            </a:pPr>
            <a:r>
              <a:rPr lang="en-US" sz="2600" dirty="0"/>
              <a:t>A computer virus is a program code that is attached to another program and file and is activated when the program is executed, or the file is opened.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Viruses can self-replicate without the knowledge of the victim and can be used to carry out various attacks, such as stealing data, slowing down device, providing unauthorized access to devices, etc.</a:t>
            </a:r>
          </a:p>
          <a:p>
            <a:pPr>
              <a:spcBef>
                <a:spcPts val="600"/>
              </a:spcBef>
            </a:pPr>
            <a:endParaRPr lang="en-US" sz="2600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Worms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A special type of virus that can travel throughout a network from one infected device to another and replicate itself. 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Usually, worms do not harm a system directly, rather provides hackers remote access to the entire system or network.</a:t>
            </a:r>
          </a:p>
          <a:p>
            <a:pPr>
              <a:spcBef>
                <a:spcPts val="600"/>
              </a:spcBef>
            </a:pPr>
            <a:endParaRPr lang="en-US" sz="2600" dirty="0"/>
          </a:p>
          <a:p>
            <a:pPr>
              <a:spcBef>
                <a:spcPts val="600"/>
              </a:spcBef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F43CE-3CBB-82A3-F487-B5ACBD0B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442" y="1707630"/>
            <a:ext cx="2013528" cy="1623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C29ED-B451-96CB-AD85-C173B96FAD7F}"/>
              </a:ext>
            </a:extLst>
          </p:cNvPr>
          <p:cNvSpPr txBox="1"/>
          <p:nvPr/>
        </p:nvSpPr>
        <p:spPr>
          <a:xfrm>
            <a:off x="10344344" y="3428999"/>
            <a:ext cx="1441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https://www.twinkl.com.bh/illustration/Computer-Virus-png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7A724D-F130-B7EA-BB4D-4679513F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246" y="5096416"/>
            <a:ext cx="2306380" cy="8979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47D0D4-C1EB-DD44-CB71-87485BD19E63}"/>
              </a:ext>
            </a:extLst>
          </p:cNvPr>
          <p:cNvSpPr txBox="1"/>
          <p:nvPr/>
        </p:nvSpPr>
        <p:spPr>
          <a:xfrm>
            <a:off x="10005861" y="6052292"/>
            <a:ext cx="1902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https://www.emsisoft.com/en/blog/28154/computer-worms/</a:t>
            </a:r>
          </a:p>
        </p:txBody>
      </p:sp>
    </p:spTree>
    <p:extLst>
      <p:ext uri="{BB962C8B-B14F-4D97-AF65-F5344CB8AC3E}">
        <p14:creationId xmlns:p14="http://schemas.microsoft.com/office/powerpoint/2010/main" val="194445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654751" y="1648916"/>
            <a:ext cx="9024958" cy="5004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Trojans</a:t>
            </a:r>
            <a:endParaRPr lang="en-US" sz="2600" b="1" dirty="0"/>
          </a:p>
          <a:p>
            <a:pPr>
              <a:spcBef>
                <a:spcPts val="600"/>
              </a:spcBef>
            </a:pPr>
            <a:r>
              <a:rPr lang="en-US" sz="2600" dirty="0"/>
              <a:t>Trojan or </a:t>
            </a:r>
            <a:r>
              <a:rPr lang="en-US" sz="2600" b="1" dirty="0"/>
              <a:t>Trojan Horse</a:t>
            </a:r>
            <a:r>
              <a:rPr lang="en-US" sz="2600" dirty="0"/>
              <a:t> is a type of malware that disguises itself as a legitimate/useful software.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One installed, the malware can carry out any legitimate actions, such as changing data, exporting files, destroying data, and so on.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Example: downloading and installing a trojan as a free anti-virus software.</a:t>
            </a:r>
          </a:p>
          <a:p>
            <a:pPr>
              <a:spcBef>
                <a:spcPts val="600"/>
              </a:spcBef>
            </a:pPr>
            <a:endParaRPr lang="en-US" sz="2600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Spyware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A malware that runs in the background by hiding itself and gathers user’s activities and sends activity or sensitive data back to the hacker.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Sensitive data can include login credentials and banking details.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C8519-B321-15DA-3E77-462C268F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853" y="2240252"/>
            <a:ext cx="1969511" cy="1268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8A70F-2A95-A3D0-72BA-CF0C8CEC7089}"/>
              </a:ext>
            </a:extLst>
          </p:cNvPr>
          <p:cNvSpPr txBox="1"/>
          <p:nvPr/>
        </p:nvSpPr>
        <p:spPr>
          <a:xfrm>
            <a:off x="9929091" y="3527427"/>
            <a:ext cx="1958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https://codesealer.com/how-financial-trojan-can-bad-impact-your-business/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32F8DB-B9CC-A7AA-2AC9-CE039112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853" y="5197128"/>
            <a:ext cx="1880939" cy="1049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E8294-E937-B717-C42D-AB4F050A1328}"/>
              </a:ext>
            </a:extLst>
          </p:cNvPr>
          <p:cNvSpPr txBox="1"/>
          <p:nvPr/>
        </p:nvSpPr>
        <p:spPr>
          <a:xfrm>
            <a:off x="9929091" y="6247112"/>
            <a:ext cx="196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https://izoologic.com/2018/11/08/start-spyware-company-germany-accidentally-exposed-data-online/</a:t>
            </a:r>
          </a:p>
        </p:txBody>
      </p:sp>
    </p:spTree>
    <p:extLst>
      <p:ext uri="{BB962C8B-B14F-4D97-AF65-F5344CB8AC3E}">
        <p14:creationId xmlns:p14="http://schemas.microsoft.com/office/powerpoint/2010/main" val="47146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Malware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3833668" y="1482663"/>
            <a:ext cx="8155709" cy="5004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Ransomware</a:t>
            </a:r>
            <a:endParaRPr lang="en-US" sz="2600" b="1" dirty="0"/>
          </a:p>
          <a:p>
            <a:pPr>
              <a:spcBef>
                <a:spcPts val="600"/>
              </a:spcBef>
            </a:pPr>
            <a:r>
              <a:rPr lang="en-US" sz="2600" dirty="0"/>
              <a:t>Malware that encrypts files on the victim’s device and demands to pay a ransom (usually in cryptocurrency) in return of the files in original state. 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It is reported that there was an 80% increase year-over-year in ransomware attacks worldwide in 2022.</a:t>
            </a:r>
          </a:p>
          <a:p>
            <a:pPr>
              <a:spcBef>
                <a:spcPts val="600"/>
              </a:spcBef>
            </a:pPr>
            <a:endParaRPr lang="en-US" sz="4300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Keyloggers/Keystroke Loggers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Everything a user types on a system is recorded by the keylogger.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Keyloggers can have legitimate use, e.g., management can track employees’ activities within the office workstations.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However, can also be used for malicious purpose and can send each key stroke information to attackers that can be used to carry out attacks such as blackmailing or identity theft.</a:t>
            </a:r>
          </a:p>
          <a:p>
            <a:pPr>
              <a:spcBef>
                <a:spcPts val="600"/>
              </a:spcBef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EE71B-BF63-C479-9449-92C38678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7" y="1776557"/>
            <a:ext cx="3252281" cy="1781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FF1568-726A-BC7D-9D77-5930D66EE993}"/>
              </a:ext>
            </a:extLst>
          </p:cNvPr>
          <p:cNvSpPr txBox="1"/>
          <p:nvPr/>
        </p:nvSpPr>
        <p:spPr>
          <a:xfrm>
            <a:off x="572618" y="3569531"/>
            <a:ext cx="290021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https://blog.ariacybersecurity.com/blog/just-what-is-a-ransomware-attack-and-can-you-prevent-one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794140-2746-9A6D-33AB-A3796D5D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50" y="4272514"/>
            <a:ext cx="1891434" cy="2061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B7A50E-D152-BFB5-2A6D-8DA1D1E535F8}"/>
              </a:ext>
            </a:extLst>
          </p:cNvPr>
          <p:cNvSpPr txBox="1"/>
          <p:nvPr/>
        </p:nvSpPr>
        <p:spPr>
          <a:xfrm>
            <a:off x="562458" y="6335080"/>
            <a:ext cx="2900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https://nordvpn.com/blog/keylogger-protection/</a:t>
            </a:r>
          </a:p>
        </p:txBody>
      </p:sp>
    </p:spTree>
    <p:extLst>
      <p:ext uri="{BB962C8B-B14F-4D97-AF65-F5344CB8AC3E}">
        <p14:creationId xmlns:p14="http://schemas.microsoft.com/office/powerpoint/2010/main" val="35640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Prevention of Malware Attacks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467360" y="1617288"/>
            <a:ext cx="11522017" cy="495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Ensure that you have the latest and most effective anti-malware/spam protection software installed.</a:t>
            </a:r>
          </a:p>
          <a:p>
            <a:pPr>
              <a:spcBef>
                <a:spcPts val="600"/>
              </a:spcBef>
            </a:pPr>
            <a:r>
              <a:rPr lang="en-US" dirty="0"/>
              <a:t>Ensure that your staff is trained to identify malicious emails and websites.</a:t>
            </a:r>
          </a:p>
          <a:p>
            <a:pPr>
              <a:spcBef>
                <a:spcPts val="600"/>
              </a:spcBef>
            </a:pPr>
            <a:r>
              <a:rPr lang="en-US" dirty="0"/>
              <a:t>Have a strong </a:t>
            </a:r>
            <a:r>
              <a:rPr lang="en-US"/>
              <a:t>password policy and </a:t>
            </a:r>
            <a:r>
              <a:rPr lang="en-US" dirty="0"/>
              <a:t>use multi-factor authentication where possible.</a:t>
            </a:r>
          </a:p>
          <a:p>
            <a:pPr>
              <a:spcBef>
                <a:spcPts val="600"/>
              </a:spcBef>
            </a:pPr>
            <a:r>
              <a:rPr lang="en-US" dirty="0"/>
              <a:t>Keep all software patched and up-to-date.</a:t>
            </a:r>
          </a:p>
          <a:p>
            <a:pPr>
              <a:spcBef>
                <a:spcPts val="600"/>
              </a:spcBef>
            </a:pPr>
            <a:r>
              <a:rPr lang="en-US" dirty="0"/>
              <a:t>Only use administrator accounts when absolutely necessary.</a:t>
            </a:r>
          </a:p>
          <a:p>
            <a:pPr>
              <a:spcBef>
                <a:spcPts val="600"/>
              </a:spcBef>
            </a:pPr>
            <a:r>
              <a:rPr lang="en-US" dirty="0"/>
              <a:t>Control access to systems and data, and strictly adhere to the least-privilege model.</a:t>
            </a:r>
          </a:p>
          <a:p>
            <a:pPr>
              <a:spcBef>
                <a:spcPts val="600"/>
              </a:spcBef>
            </a:pPr>
            <a:r>
              <a:rPr lang="en-US" dirty="0"/>
              <a:t>Monitor your network for malicious activity, including suspicious file encryption, inbound/outbound network traffic, performance issues, and so on.</a:t>
            </a:r>
          </a:p>
        </p:txBody>
      </p:sp>
    </p:spTree>
    <p:extLst>
      <p:ext uri="{BB962C8B-B14F-4D97-AF65-F5344CB8AC3E}">
        <p14:creationId xmlns:p14="http://schemas.microsoft.com/office/powerpoint/2010/main" val="365898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Phishing Attacks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404469" y="1672117"/>
            <a:ext cx="6809132" cy="52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400" dirty="0"/>
              <a:t>A type of cyber attack where cybercriminals send messages pretending to be a trusted person and entity.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Phishing attacks are carried out via fraudulent emails, text/SMS (called </a:t>
            </a:r>
            <a:r>
              <a:rPr lang="en-US" sz="2400" b="1" dirty="0"/>
              <a:t>Smishing</a:t>
            </a:r>
            <a:r>
              <a:rPr lang="en-US" sz="2400" dirty="0"/>
              <a:t>), or phone call (called </a:t>
            </a:r>
            <a:r>
              <a:rPr lang="en-US" sz="2400" b="1" dirty="0"/>
              <a:t>Vishing</a:t>
            </a:r>
            <a:r>
              <a:rPr lang="en-US" sz="2400" dirty="0"/>
              <a:t>).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Messages are prepared in such a way that they look like they’re from someone official or a person or business that the victim trusts, e.g., bank, tax office, police, national intelligence agency, companies like Microsoft, Telco, ISP, Netflix, etc.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Phishing/Smishing message may ask the victim to click/tap on an external link or open an attachment which may download malware or take the victim to phishing site that can stead victim’s sensitive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476E31-BDA4-4CA9-CA5F-A515DE6E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31" y="1798320"/>
            <a:ext cx="4985293" cy="2706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B0ED6-96B7-C0EA-930D-15FF0772A042}"/>
              </a:ext>
            </a:extLst>
          </p:cNvPr>
          <p:cNvSpPr txBox="1"/>
          <p:nvPr/>
        </p:nvSpPr>
        <p:spPr>
          <a:xfrm>
            <a:off x="8026145" y="4523723"/>
            <a:ext cx="36496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https://www.simplilearn.com/tutorials/cryptography-tutorial/what-is-phishing-attack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2894E-909A-4B48-EAF9-AD49ED7E746B}"/>
              </a:ext>
            </a:extLst>
          </p:cNvPr>
          <p:cNvSpPr txBox="1"/>
          <p:nvPr/>
        </p:nvSpPr>
        <p:spPr>
          <a:xfrm>
            <a:off x="7029996" y="5571488"/>
            <a:ext cx="5077501" cy="9387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/>
              <a:t>The Biggest Phishing Breaches of 2022 and How to Avoid them for 2023</a:t>
            </a:r>
          </a:p>
          <a:p>
            <a:r>
              <a:rPr lang="en-US" sz="1100" dirty="0"/>
              <a:t>https://securityboulevard.com/2022/11/the-biggest-phishing-breaches-of-2022-and-how-to-avoid-them-for-2023/#:~:text=Twilio%20(August%202022),resembling%20Twilio's%20real%20authentication%20site.</a:t>
            </a:r>
          </a:p>
        </p:txBody>
      </p:sp>
    </p:spTree>
    <p:extLst>
      <p:ext uri="{BB962C8B-B14F-4D97-AF65-F5344CB8AC3E}">
        <p14:creationId xmlns:p14="http://schemas.microsoft.com/office/powerpoint/2010/main" val="62519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11D59-6220-B670-D7BF-CD034376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476"/>
            <a:ext cx="9144000" cy="7064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Phishing Attacks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C6D70-C9D8-6584-80FC-859610597B72}"/>
              </a:ext>
            </a:extLst>
          </p:cNvPr>
          <p:cNvSpPr txBox="1">
            <a:spLocks/>
          </p:cNvSpPr>
          <p:nvPr/>
        </p:nvSpPr>
        <p:spPr>
          <a:xfrm>
            <a:off x="404468" y="1672117"/>
            <a:ext cx="11759177" cy="52922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2000" dirty="0"/>
              <a:t>Generally phishing attacks target a wide range of victims that makes it easy to identify.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However, recently targeted phishing attacks are carried out that are harder to investigate.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400" b="1" dirty="0"/>
              <a:t>Spear Phishing Attacks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Targets a specific individual and carried out via email.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Cybercriminals collect personal information from social media, online footprints, or Dark Web, and prepare personalized message to persuade the target click/tap on the phishing link.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400" b="1" dirty="0"/>
              <a:t>Whaling</a:t>
            </a:r>
            <a:endParaRPr lang="en-US" sz="2000" b="1" dirty="0"/>
          </a:p>
          <a:p>
            <a:pPr>
              <a:spcBef>
                <a:spcPts val="1000"/>
              </a:spcBef>
            </a:pPr>
            <a:r>
              <a:rPr lang="en-US" sz="2000" dirty="0"/>
              <a:t>A phishing attack that targets high-profile personalities, such as CEOs, MDs, executive officers.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The objective of such attacks is to collect their credentials and get access to the company network.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400" b="1" dirty="0"/>
              <a:t>Angler Phishing Attack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A new type of phishing scam where attacker baits target users on social media pretending to be a well-known companies customer service consultant/account.</a:t>
            </a:r>
          </a:p>
          <a:p>
            <a:pPr>
              <a:spcBef>
                <a:spcPts val="1000"/>
              </a:spcBef>
            </a:pPr>
            <a:r>
              <a:rPr lang="en-US" sz="2000" dirty="0"/>
              <a:t>Example: Scammers create accounts like “@</a:t>
            </a:r>
            <a:r>
              <a:rPr lang="en-US" sz="2000" dirty="0" err="1"/>
              <a:t>AmazonHelp</a:t>
            </a:r>
            <a:r>
              <a:rPr lang="en-US" sz="2000" dirty="0"/>
              <a:t>$” and then auto-respond to relevant messages by providing a link for the target to talk to a customer service consultant.</a:t>
            </a:r>
          </a:p>
          <a:p>
            <a:pPr>
              <a:spcBef>
                <a:spcPts val="1000"/>
              </a:spcBef>
            </a:pPr>
            <a:endParaRPr lang="en-US" sz="2000" dirty="0"/>
          </a:p>
          <a:p>
            <a:pPr>
              <a:spcBef>
                <a:spcPts val="1000"/>
              </a:spcBef>
            </a:pPr>
            <a:endParaRPr lang="en-US" sz="2000" dirty="0"/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77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6701</TotalTime>
  <Words>1678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Office Theme</vt:lpstr>
      <vt:lpstr>Cyber Attack</vt:lpstr>
      <vt:lpstr>Classification of Cyber Attacks</vt:lpstr>
      <vt:lpstr>Malware</vt:lpstr>
      <vt:lpstr>Malware</vt:lpstr>
      <vt:lpstr>Malware</vt:lpstr>
      <vt:lpstr>Malware</vt:lpstr>
      <vt:lpstr>Prevention of Malware Attacks</vt:lpstr>
      <vt:lpstr>Phishing Attacks</vt:lpstr>
      <vt:lpstr>Phishing Attacks</vt:lpstr>
      <vt:lpstr>Phishing Attacks</vt:lpstr>
      <vt:lpstr>Prevention of Phishing Attacks</vt:lpstr>
      <vt:lpstr>Prevention of Phishing Attacks</vt:lpstr>
      <vt:lpstr>Prevention of Phishing Attacks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Cryptography</dc:title>
  <dc:creator>Md Hasanul Ferdaus</dc:creator>
  <cp:lastModifiedBy>Md Hasanul Ferdaus</cp:lastModifiedBy>
  <cp:revision>498</cp:revision>
  <dcterms:created xsi:type="dcterms:W3CDTF">2023-02-09T14:28:53Z</dcterms:created>
  <dcterms:modified xsi:type="dcterms:W3CDTF">2023-11-19T07:37:30Z</dcterms:modified>
</cp:coreProperties>
</file>