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8" r:id="rId2"/>
    <p:sldId id="275" r:id="rId3"/>
    <p:sldId id="272" r:id="rId4"/>
    <p:sldId id="276" r:id="rId5"/>
    <p:sldId id="281" r:id="rId6"/>
    <p:sldId id="278" r:id="rId7"/>
    <p:sldId id="279" r:id="rId8"/>
    <p:sldId id="280" r:id="rId9"/>
    <p:sldId id="282" r:id="rId10"/>
    <p:sldId id="283" r:id="rId11"/>
    <p:sldId id="284" r:id="rId12"/>
    <p:sldId id="286" r:id="rId13"/>
    <p:sldId id="287" r:id="rId14"/>
    <p:sldId id="288" r:id="rId15"/>
    <p:sldId id="285" r:id="rId16"/>
    <p:sldId id="289" r:id="rId17"/>
    <p:sldId id="290" r:id="rId18"/>
    <p:sldId id="291" r:id="rId19"/>
    <p:sldId id="292" r:id="rId20"/>
    <p:sldId id="293" r:id="rId21"/>
    <p:sldId id="294" r:id="rId22"/>
    <p:sldId id="29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3" d="100"/>
          <a:sy n="63" d="100"/>
        </p:scale>
        <p:origin x="78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12/1/2024</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11352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12/1/2024</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12/1/2024</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12/1/2024</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12/1/2024</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12/1/2024</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12/1/2024</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12/1/2024</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12/1/2024</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12/1/2024</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12/1/2024</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104127"/>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12/1/2024</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650240" y="1127760"/>
            <a:ext cx="10886440" cy="1005840"/>
          </a:xfrm>
        </p:spPr>
        <p:txBody>
          <a:bodyPr>
            <a:noAutofit/>
          </a:bodyPr>
          <a:lstStyle/>
          <a:p>
            <a:r>
              <a:rPr lang="en-US" sz="4400" b="1" dirty="0">
                <a:solidFill>
                  <a:srgbClr val="0070C0"/>
                </a:solidFill>
              </a:rPr>
              <a:t>Firewalls: The Gatekeepers of Cybersecurity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995680" y="2606562"/>
            <a:ext cx="8290560" cy="32781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t>OUTLINE</a:t>
            </a:r>
          </a:p>
          <a:p>
            <a:r>
              <a:rPr lang="en-US" b="1" dirty="0"/>
              <a:t>Overview</a:t>
            </a:r>
          </a:p>
          <a:p>
            <a:r>
              <a:rPr lang="en-US" b="1" dirty="0"/>
              <a:t>Types</a:t>
            </a:r>
          </a:p>
          <a:p>
            <a:r>
              <a:rPr lang="en-US" b="1" dirty="0"/>
              <a:t>Applications</a:t>
            </a:r>
          </a:p>
        </p:txBody>
      </p:sp>
      <p:sp>
        <p:nvSpPr>
          <p:cNvPr id="4" name="TextBox 3">
            <a:extLst>
              <a:ext uri="{FF2B5EF4-FFF2-40B4-BE49-F238E27FC236}">
                <a16:creationId xmlns:a16="http://schemas.microsoft.com/office/drawing/2014/main" id="{0E926B78-563F-BBD4-78CD-FF30AD235E08}"/>
              </a:ext>
            </a:extLst>
          </p:cNvPr>
          <p:cNvSpPr txBox="1"/>
          <p:nvPr/>
        </p:nvSpPr>
        <p:spPr>
          <a:xfrm>
            <a:off x="8122920" y="6456722"/>
            <a:ext cx="3413760" cy="253916"/>
          </a:xfrm>
          <a:prstGeom prst="rect">
            <a:avLst/>
          </a:prstGeom>
          <a:noFill/>
        </p:spPr>
        <p:txBody>
          <a:bodyPr wrap="square">
            <a:spAutoFit/>
          </a:bodyPr>
          <a:lstStyle/>
          <a:p>
            <a:r>
              <a:rPr lang="en-US" sz="1050" dirty="0"/>
              <a:t>https://intellipaat.com/blog/what-is-a-firewall/?US#no2</a:t>
            </a:r>
          </a:p>
        </p:txBody>
      </p:sp>
    </p:spTree>
    <p:extLst>
      <p:ext uri="{BB962C8B-B14F-4D97-AF65-F5344CB8AC3E}">
        <p14:creationId xmlns:p14="http://schemas.microsoft.com/office/powerpoint/2010/main" val="1921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11253D-F4CA-47E5-07E8-E424A626926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85E73B92-2297-F2CD-8105-2AAB0ADCA351}"/>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b="1" kern="1200">
                <a:solidFill>
                  <a:schemeClr val="bg1"/>
                </a:solidFill>
                <a:latin typeface="+mj-lt"/>
                <a:ea typeface="+mj-ea"/>
                <a:cs typeface="+mj-cs"/>
              </a:rPr>
              <a:t>Comparison Table</a:t>
            </a:r>
          </a:p>
        </p:txBody>
      </p:sp>
      <p:pic>
        <p:nvPicPr>
          <p:cNvPr id="3" name="Picture 2" descr="A brick wall with blue lines&#10;&#10;Description automatically generated">
            <a:extLst>
              <a:ext uri="{FF2B5EF4-FFF2-40B4-BE49-F238E27FC236}">
                <a16:creationId xmlns:a16="http://schemas.microsoft.com/office/drawing/2014/main" id="{131ECA5F-E781-A9F5-6C88-50C56C3CE70E}"/>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descr="A brick wall with blue lines&#10;&#10;Description automatically generated">
            <a:extLst>
              <a:ext uri="{FF2B5EF4-FFF2-40B4-BE49-F238E27FC236}">
                <a16:creationId xmlns:a16="http://schemas.microsoft.com/office/drawing/2014/main" id="{47B91BF6-413A-ECF6-D323-E98AD10C5755}"/>
              </a:ext>
            </a:extLst>
          </p:cNvPr>
          <p:cNvPicPr>
            <a:picLocks noChangeAspect="1"/>
          </p:cNvPicPr>
          <p:nvPr/>
        </p:nvPicPr>
        <p:blipFill>
          <a:blip r:embed="rId2"/>
          <a:stretch>
            <a:fillRect/>
          </a:stretch>
        </p:blipFill>
        <p:spPr>
          <a:xfrm>
            <a:off x="6095986" y="3428994"/>
            <a:ext cx="28" cy="11"/>
          </a:xfrm>
          <a:prstGeom prst="rect">
            <a:avLst/>
          </a:prstGeom>
        </p:spPr>
      </p:pic>
      <p:graphicFrame>
        <p:nvGraphicFramePr>
          <p:cNvPr id="2" name="Table 1">
            <a:extLst>
              <a:ext uri="{FF2B5EF4-FFF2-40B4-BE49-F238E27FC236}">
                <a16:creationId xmlns:a16="http://schemas.microsoft.com/office/drawing/2014/main" id="{074E3F55-5BD3-F924-86BE-068E4F52105F}"/>
              </a:ext>
            </a:extLst>
          </p:cNvPr>
          <p:cNvGraphicFramePr>
            <a:graphicFrameLocks noGrp="1"/>
          </p:cNvGraphicFramePr>
          <p:nvPr>
            <p:extLst>
              <p:ext uri="{D42A27DB-BD31-4B8C-83A1-F6EECF244321}">
                <p14:modId xmlns:p14="http://schemas.microsoft.com/office/powerpoint/2010/main" val="3719597601"/>
              </p:ext>
            </p:extLst>
          </p:nvPr>
        </p:nvGraphicFramePr>
        <p:xfrm>
          <a:off x="254000" y="1778486"/>
          <a:ext cx="11294535" cy="4187685"/>
        </p:xfrm>
        <a:graphic>
          <a:graphicData uri="http://schemas.openxmlformats.org/drawingml/2006/table">
            <a:tbl>
              <a:tblPr firstRow="1" firstCol="1" bandRow="1">
                <a:tableStyleId>{5C22544A-7EE6-4342-B048-85BDC9FD1C3A}</a:tableStyleId>
              </a:tblPr>
              <a:tblGrid>
                <a:gridCol w="2220105">
                  <a:extLst>
                    <a:ext uri="{9D8B030D-6E8A-4147-A177-3AD203B41FA5}">
                      <a16:colId xmlns:a16="http://schemas.microsoft.com/office/drawing/2014/main" val="1204700831"/>
                    </a:ext>
                  </a:extLst>
                </a:gridCol>
                <a:gridCol w="3064575">
                  <a:extLst>
                    <a:ext uri="{9D8B030D-6E8A-4147-A177-3AD203B41FA5}">
                      <a16:colId xmlns:a16="http://schemas.microsoft.com/office/drawing/2014/main" val="2531233891"/>
                    </a:ext>
                  </a:extLst>
                </a:gridCol>
                <a:gridCol w="2923306">
                  <a:extLst>
                    <a:ext uri="{9D8B030D-6E8A-4147-A177-3AD203B41FA5}">
                      <a16:colId xmlns:a16="http://schemas.microsoft.com/office/drawing/2014/main" val="647646609"/>
                    </a:ext>
                  </a:extLst>
                </a:gridCol>
                <a:gridCol w="3086549">
                  <a:extLst>
                    <a:ext uri="{9D8B030D-6E8A-4147-A177-3AD203B41FA5}">
                      <a16:colId xmlns:a16="http://schemas.microsoft.com/office/drawing/2014/main" val="1342108705"/>
                    </a:ext>
                  </a:extLst>
                </a:gridCol>
              </a:tblGrid>
              <a:tr h="837537">
                <a:tc>
                  <a:txBody>
                    <a:bodyPr/>
                    <a:lstStyle/>
                    <a:p>
                      <a:pPr marL="0" marR="0" algn="ctr">
                        <a:lnSpc>
                          <a:spcPct val="107000"/>
                        </a:lnSpc>
                        <a:spcAft>
                          <a:spcPts val="800"/>
                        </a:spcAft>
                      </a:pPr>
                      <a:r>
                        <a:rPr lang="en-US" sz="2300" kern="0">
                          <a:effectLst/>
                        </a:rPr>
                        <a:t>Feature</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Network-Based Firewall</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Host-Based Firewall</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Cloud-Based Firewall</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extLst>
                  <a:ext uri="{0D108BD9-81ED-4DB2-BD59-A6C34878D82A}">
                    <a16:rowId xmlns:a16="http://schemas.microsoft.com/office/drawing/2014/main" val="1285089036"/>
                  </a:ext>
                </a:extLst>
              </a:tr>
              <a:tr h="837537">
                <a:tc>
                  <a:txBody>
                    <a:bodyPr/>
                    <a:lstStyle/>
                    <a:p>
                      <a:pPr marL="0" marR="0" algn="ctr">
                        <a:lnSpc>
                          <a:spcPct val="107000"/>
                        </a:lnSpc>
                        <a:spcAft>
                          <a:spcPts val="800"/>
                        </a:spcAft>
                      </a:pPr>
                      <a:r>
                        <a:rPr lang="en-US" sz="2300" kern="0">
                          <a:effectLst/>
                        </a:rPr>
                        <a:t>Deployment</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Network perimeter or segments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Individual devices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Cloud infrastructure</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extLst>
                  <a:ext uri="{0D108BD9-81ED-4DB2-BD59-A6C34878D82A}">
                    <a16:rowId xmlns:a16="http://schemas.microsoft.com/office/drawing/2014/main" val="2726413268"/>
                  </a:ext>
                </a:extLst>
              </a:tr>
              <a:tr h="837537">
                <a:tc>
                  <a:txBody>
                    <a:bodyPr/>
                    <a:lstStyle/>
                    <a:p>
                      <a:pPr marL="0" marR="0" algn="ctr">
                        <a:lnSpc>
                          <a:spcPct val="107000"/>
                        </a:lnSpc>
                        <a:spcAft>
                          <a:spcPts val="800"/>
                        </a:spcAft>
                      </a:pPr>
                      <a:r>
                        <a:rPr lang="en-US" sz="2300" kern="0">
                          <a:effectLst/>
                        </a:rPr>
                        <a:t>Use Case</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Enterprise networks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End-user devices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Scalable cloud applications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extLst>
                  <a:ext uri="{0D108BD9-81ED-4DB2-BD59-A6C34878D82A}">
                    <a16:rowId xmlns:a16="http://schemas.microsoft.com/office/drawing/2014/main" val="2264033370"/>
                  </a:ext>
                </a:extLst>
              </a:tr>
              <a:tr h="837537">
                <a:tc>
                  <a:txBody>
                    <a:bodyPr/>
                    <a:lstStyle/>
                    <a:p>
                      <a:pPr marL="0" marR="0" algn="ctr">
                        <a:lnSpc>
                          <a:spcPct val="107000"/>
                        </a:lnSpc>
                        <a:spcAft>
                          <a:spcPts val="800"/>
                        </a:spcAft>
                      </a:pPr>
                      <a:r>
                        <a:rPr lang="en-US" sz="2300" kern="0">
                          <a:effectLst/>
                        </a:rPr>
                        <a:t>Advantages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Centralized control</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Granular endpoint protection</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Scalability and low cost</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extLst>
                  <a:ext uri="{0D108BD9-81ED-4DB2-BD59-A6C34878D82A}">
                    <a16:rowId xmlns:a16="http://schemas.microsoft.com/office/drawing/2014/main" val="21175306"/>
                  </a:ext>
                </a:extLst>
              </a:tr>
              <a:tr h="837537">
                <a:tc>
                  <a:txBody>
                    <a:bodyPr/>
                    <a:lstStyle/>
                    <a:p>
                      <a:pPr marL="0" marR="0" algn="ctr">
                        <a:lnSpc>
                          <a:spcPct val="107000"/>
                        </a:lnSpc>
                        <a:spcAft>
                          <a:spcPts val="800"/>
                        </a:spcAft>
                      </a:pPr>
                      <a:r>
                        <a:rPr lang="en-US" sz="2300" kern="0">
                          <a:effectLst/>
                        </a:rPr>
                        <a:t>Disadvantages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Expensive, not for insiders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a:effectLst/>
                        </a:rPr>
                        <a:t>Difficult for multiple devices</a:t>
                      </a:r>
                      <a:endParaRPr lang="en-US" sz="2100" kern="10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tc>
                  <a:txBody>
                    <a:bodyPr/>
                    <a:lstStyle/>
                    <a:p>
                      <a:pPr marL="0" marR="0" algn="ctr">
                        <a:lnSpc>
                          <a:spcPct val="107000"/>
                        </a:lnSpc>
                        <a:spcAft>
                          <a:spcPts val="800"/>
                        </a:spcAft>
                      </a:pPr>
                      <a:r>
                        <a:rPr lang="en-US" sz="2300" kern="0" dirty="0">
                          <a:effectLst/>
                        </a:rPr>
                        <a:t>Dependence on provider</a:t>
                      </a:r>
                      <a:endParaRPr lang="en-US" sz="2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8186" marR="18186" marT="18186" marB="18186" anchor="ctr"/>
                </a:tc>
                <a:extLst>
                  <a:ext uri="{0D108BD9-81ED-4DB2-BD59-A6C34878D82A}">
                    <a16:rowId xmlns:a16="http://schemas.microsoft.com/office/drawing/2014/main" val="2102190057"/>
                  </a:ext>
                </a:extLst>
              </a:tr>
            </a:tbl>
          </a:graphicData>
        </a:graphic>
      </p:graphicFrame>
    </p:spTree>
    <p:extLst>
      <p:ext uri="{BB962C8B-B14F-4D97-AF65-F5344CB8AC3E}">
        <p14:creationId xmlns:p14="http://schemas.microsoft.com/office/powerpoint/2010/main" val="403289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5F392-DB39-C223-38AA-7E4520A9310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2292535-4A30-B1CC-A3FC-EEFB1BFC2546}"/>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Packet-Filtering Firewalls</a:t>
            </a:r>
          </a:p>
        </p:txBody>
      </p:sp>
      <p:sp>
        <p:nvSpPr>
          <p:cNvPr id="7" name="Content Placeholder 2">
            <a:extLst>
              <a:ext uri="{FF2B5EF4-FFF2-40B4-BE49-F238E27FC236}">
                <a16:creationId xmlns:a16="http://schemas.microsoft.com/office/drawing/2014/main" id="{86F7135C-CD66-8DF5-B0B2-6F54C93AC315}"/>
              </a:ext>
            </a:extLst>
          </p:cNvPr>
          <p:cNvSpPr txBox="1">
            <a:spLocks/>
          </p:cNvSpPr>
          <p:nvPr/>
        </p:nvSpPr>
        <p:spPr>
          <a:xfrm>
            <a:off x="690879" y="1198880"/>
            <a:ext cx="11088629" cy="560832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A packet-filtering firewall inspects individual data packets as they traverse the network, applying rules based on header information to decide whether to allow or block the packet. It operates primarily at the Network Layer (Layer 3) and Transport Layer (Layer 4) of the OSI model.</a:t>
            </a:r>
          </a:p>
          <a:p>
            <a:pPr marL="0" indent="0">
              <a:buNone/>
            </a:pPr>
            <a:r>
              <a:rPr lang="en-US" sz="3300" b="1" dirty="0"/>
              <a:t>Mechanisms of Packet Filtering</a:t>
            </a:r>
          </a:p>
          <a:p>
            <a:r>
              <a:rPr lang="en-US" sz="3300" dirty="0"/>
              <a:t>Rule-Based Inspection</a:t>
            </a:r>
          </a:p>
          <a:p>
            <a:r>
              <a:rPr lang="en-US" sz="3300" dirty="0"/>
              <a:t>Stateless Filtering</a:t>
            </a:r>
          </a:p>
          <a:p>
            <a:r>
              <a:rPr lang="en-US" sz="3300" dirty="0"/>
              <a:t>Default Policies</a:t>
            </a:r>
          </a:p>
          <a:p>
            <a:r>
              <a:rPr lang="en-US" sz="3300" dirty="0"/>
              <a:t>Rule Evaluation Order</a:t>
            </a:r>
          </a:p>
          <a:p>
            <a:pPr marL="0" indent="0">
              <a:buNone/>
            </a:pPr>
            <a:endParaRPr lang="en-US" sz="3300" dirty="0"/>
          </a:p>
          <a:p>
            <a:pPr marL="0" indent="0">
              <a:buNone/>
            </a:pPr>
            <a:endParaRPr lang="en-US" sz="3300" dirty="0"/>
          </a:p>
        </p:txBody>
      </p:sp>
      <p:pic>
        <p:nvPicPr>
          <p:cNvPr id="3" name="Picture 2">
            <a:extLst>
              <a:ext uri="{FF2B5EF4-FFF2-40B4-BE49-F238E27FC236}">
                <a16:creationId xmlns:a16="http://schemas.microsoft.com/office/drawing/2014/main" id="{38CDF7EE-D8B2-9363-163D-07E59B587F96}"/>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D2C69FAC-90BA-EA59-1939-11B0136CD423}"/>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217861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D06E-AA2F-3714-4F68-60F3A75CE68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965245-F2CE-34A6-CD61-0D55363C4419}"/>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Rule-Based Inspection</a:t>
            </a:r>
          </a:p>
        </p:txBody>
      </p:sp>
      <p:sp>
        <p:nvSpPr>
          <p:cNvPr id="7" name="Content Placeholder 2">
            <a:extLst>
              <a:ext uri="{FF2B5EF4-FFF2-40B4-BE49-F238E27FC236}">
                <a16:creationId xmlns:a16="http://schemas.microsoft.com/office/drawing/2014/main" id="{9D8E217B-C75E-FAC5-4594-5CEE1C27773B}"/>
              </a:ext>
            </a:extLst>
          </p:cNvPr>
          <p:cNvSpPr txBox="1">
            <a:spLocks/>
          </p:cNvSpPr>
          <p:nvPr/>
        </p:nvSpPr>
        <p:spPr>
          <a:xfrm>
            <a:off x="690879" y="1198880"/>
            <a:ext cx="11088629" cy="5608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The firewall uses a set of predefined rules, often referred to as </a:t>
            </a:r>
            <a:r>
              <a:rPr lang="en-US" sz="3300" b="1" i="1" dirty="0"/>
              <a:t>Access Control Lists (ACLs)</a:t>
            </a:r>
            <a:r>
              <a:rPr lang="en-US" sz="3300" dirty="0"/>
              <a:t>, to filter packets.</a:t>
            </a:r>
          </a:p>
          <a:p>
            <a:pPr marL="0" indent="0">
              <a:buNone/>
            </a:pPr>
            <a:r>
              <a:rPr lang="en-US" sz="3300" b="1" dirty="0"/>
              <a:t>Rules specify conditions based on:</a:t>
            </a:r>
          </a:p>
          <a:p>
            <a:pPr lvl="1"/>
            <a:r>
              <a:rPr lang="en-US" sz="2900" b="1" dirty="0"/>
              <a:t>Source IP address:</a:t>
            </a:r>
            <a:r>
              <a:rPr lang="en-US" sz="2900" dirty="0"/>
              <a:t> Where the packet originates.</a:t>
            </a:r>
          </a:p>
          <a:p>
            <a:pPr lvl="1"/>
            <a:r>
              <a:rPr lang="en-US" sz="2900" b="1" dirty="0"/>
              <a:t>Destination IP address:</a:t>
            </a:r>
            <a:r>
              <a:rPr lang="en-US" sz="2900" dirty="0"/>
              <a:t> Where the packet is headed.</a:t>
            </a:r>
          </a:p>
          <a:p>
            <a:pPr lvl="1"/>
            <a:r>
              <a:rPr lang="en-US" sz="2900" b="1" dirty="0"/>
              <a:t>Source Port:</a:t>
            </a:r>
            <a:r>
              <a:rPr lang="en-US" sz="2900" dirty="0"/>
              <a:t> Port number on the sender's machine.</a:t>
            </a:r>
          </a:p>
          <a:p>
            <a:pPr lvl="1"/>
            <a:r>
              <a:rPr lang="en-US" sz="2900" b="1" dirty="0"/>
              <a:t>Destination Port:</a:t>
            </a:r>
            <a:r>
              <a:rPr lang="en-US" sz="2900" dirty="0"/>
              <a:t> Target application/service port (e.g., HTTP on port 80).</a:t>
            </a:r>
          </a:p>
          <a:p>
            <a:pPr lvl="1"/>
            <a:r>
              <a:rPr lang="en-US" sz="2900" b="1" dirty="0"/>
              <a:t>Protocol:</a:t>
            </a:r>
            <a:r>
              <a:rPr lang="en-US" sz="2900" dirty="0"/>
              <a:t> TCP, UDP, ICMP, etc.</a:t>
            </a:r>
          </a:p>
        </p:txBody>
      </p:sp>
      <p:pic>
        <p:nvPicPr>
          <p:cNvPr id="3" name="Picture 2">
            <a:extLst>
              <a:ext uri="{FF2B5EF4-FFF2-40B4-BE49-F238E27FC236}">
                <a16:creationId xmlns:a16="http://schemas.microsoft.com/office/drawing/2014/main" id="{3B733C2C-1788-1823-5EDB-63D9CCC57D13}"/>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6D5EA374-A38D-73A0-3323-8ECF32770785}"/>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4247087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D7B97-9323-FC6E-CA07-D04928EE54E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98F01ED-1612-41E7-065A-B8AEA9E7328C}"/>
              </a:ext>
            </a:extLst>
          </p:cNvPr>
          <p:cNvSpPr>
            <a:spLocks noGrp="1"/>
          </p:cNvSpPr>
          <p:nvPr>
            <p:ph type="ctrTitle"/>
          </p:nvPr>
        </p:nvSpPr>
        <p:spPr>
          <a:xfrm>
            <a:off x="1524000" y="53797"/>
            <a:ext cx="9144000" cy="623372"/>
          </a:xfrm>
        </p:spPr>
        <p:txBody>
          <a:bodyPr>
            <a:noAutofit/>
          </a:bodyPr>
          <a:lstStyle/>
          <a:p>
            <a:r>
              <a:rPr lang="en-US" sz="4000" b="1" dirty="0">
                <a:solidFill>
                  <a:schemeClr val="bg1"/>
                </a:solidFill>
              </a:rPr>
              <a:t>IP Packet and TCP Segment Header</a:t>
            </a:r>
          </a:p>
        </p:txBody>
      </p:sp>
      <p:sp>
        <p:nvSpPr>
          <p:cNvPr id="7" name="Content Placeholder 2">
            <a:extLst>
              <a:ext uri="{FF2B5EF4-FFF2-40B4-BE49-F238E27FC236}">
                <a16:creationId xmlns:a16="http://schemas.microsoft.com/office/drawing/2014/main" id="{1603C576-F343-12CF-C525-97BEEC7A3A19}"/>
              </a:ext>
            </a:extLst>
          </p:cNvPr>
          <p:cNvSpPr txBox="1">
            <a:spLocks/>
          </p:cNvSpPr>
          <p:nvPr/>
        </p:nvSpPr>
        <p:spPr>
          <a:xfrm>
            <a:off x="2570480" y="3512070"/>
            <a:ext cx="6065520" cy="444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IP Packet Structure</a:t>
            </a:r>
            <a:endParaRPr lang="en-US" sz="2000" dirty="0"/>
          </a:p>
        </p:txBody>
      </p:sp>
      <p:pic>
        <p:nvPicPr>
          <p:cNvPr id="3" name="Picture 2">
            <a:extLst>
              <a:ext uri="{FF2B5EF4-FFF2-40B4-BE49-F238E27FC236}">
                <a16:creationId xmlns:a16="http://schemas.microsoft.com/office/drawing/2014/main" id="{98FB97F6-60C2-7E5B-625D-9256243B9E32}"/>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8F30846D-B500-0036-A524-EACED1A23C4E}"/>
              </a:ext>
            </a:extLst>
          </p:cNvPr>
          <p:cNvPicPr>
            <a:picLocks noChangeAspect="1"/>
          </p:cNvPicPr>
          <p:nvPr/>
        </p:nvPicPr>
        <p:blipFill>
          <a:blip r:embed="rId2"/>
          <a:stretch>
            <a:fillRect/>
          </a:stretch>
        </p:blipFill>
        <p:spPr>
          <a:xfrm>
            <a:off x="6095986" y="3428994"/>
            <a:ext cx="28" cy="11"/>
          </a:xfrm>
          <a:prstGeom prst="rect">
            <a:avLst/>
          </a:prstGeom>
        </p:spPr>
      </p:pic>
      <p:pic>
        <p:nvPicPr>
          <p:cNvPr id="4" name="Picture 3">
            <a:extLst>
              <a:ext uri="{FF2B5EF4-FFF2-40B4-BE49-F238E27FC236}">
                <a16:creationId xmlns:a16="http://schemas.microsoft.com/office/drawing/2014/main" id="{CE16F1CE-45E0-67A0-37D9-F866B9119AA8}"/>
              </a:ext>
            </a:extLst>
          </p:cNvPr>
          <p:cNvPicPr>
            <a:picLocks noChangeAspect="1"/>
          </p:cNvPicPr>
          <p:nvPr/>
        </p:nvPicPr>
        <p:blipFill>
          <a:blip r:embed="rId3"/>
          <a:stretch>
            <a:fillRect/>
          </a:stretch>
        </p:blipFill>
        <p:spPr>
          <a:xfrm>
            <a:off x="2905760" y="760233"/>
            <a:ext cx="4632960" cy="2490102"/>
          </a:xfrm>
          <a:prstGeom prst="rect">
            <a:avLst/>
          </a:prstGeom>
          <a:ln>
            <a:solidFill>
              <a:schemeClr val="bg1">
                <a:lumMod val="65000"/>
              </a:schemeClr>
            </a:solidFill>
          </a:ln>
        </p:spPr>
      </p:pic>
      <p:sp>
        <p:nvSpPr>
          <p:cNvPr id="8" name="TextBox 7">
            <a:extLst>
              <a:ext uri="{FF2B5EF4-FFF2-40B4-BE49-F238E27FC236}">
                <a16:creationId xmlns:a16="http://schemas.microsoft.com/office/drawing/2014/main" id="{888582BE-2CAC-D9A6-2C95-B324EB9AA0AC}"/>
              </a:ext>
            </a:extLst>
          </p:cNvPr>
          <p:cNvSpPr txBox="1"/>
          <p:nvPr/>
        </p:nvSpPr>
        <p:spPr>
          <a:xfrm>
            <a:off x="10058400" y="6542594"/>
            <a:ext cx="2489200" cy="261610"/>
          </a:xfrm>
          <a:prstGeom prst="rect">
            <a:avLst/>
          </a:prstGeom>
          <a:noFill/>
        </p:spPr>
        <p:txBody>
          <a:bodyPr wrap="square">
            <a:spAutoFit/>
          </a:bodyPr>
          <a:lstStyle/>
          <a:p>
            <a:r>
              <a:rPr lang="en-US" sz="1100" dirty="0"/>
              <a:t>Ref: https://www.khanacademy.org</a:t>
            </a:r>
          </a:p>
        </p:txBody>
      </p:sp>
      <p:pic>
        <p:nvPicPr>
          <p:cNvPr id="10" name="Picture 9">
            <a:extLst>
              <a:ext uri="{FF2B5EF4-FFF2-40B4-BE49-F238E27FC236}">
                <a16:creationId xmlns:a16="http://schemas.microsoft.com/office/drawing/2014/main" id="{DA95E837-7D3E-47F0-38DC-3E84B0F459E6}"/>
              </a:ext>
            </a:extLst>
          </p:cNvPr>
          <p:cNvPicPr>
            <a:picLocks noChangeAspect="1"/>
          </p:cNvPicPr>
          <p:nvPr/>
        </p:nvPicPr>
        <p:blipFill>
          <a:blip r:embed="rId4"/>
          <a:stretch>
            <a:fillRect/>
          </a:stretch>
        </p:blipFill>
        <p:spPr>
          <a:xfrm>
            <a:off x="1246269" y="3956773"/>
            <a:ext cx="7857986" cy="2402730"/>
          </a:xfrm>
          <a:prstGeom prst="rect">
            <a:avLst/>
          </a:prstGeom>
        </p:spPr>
      </p:pic>
      <p:sp>
        <p:nvSpPr>
          <p:cNvPr id="11" name="Content Placeholder 2">
            <a:extLst>
              <a:ext uri="{FF2B5EF4-FFF2-40B4-BE49-F238E27FC236}">
                <a16:creationId xmlns:a16="http://schemas.microsoft.com/office/drawing/2014/main" id="{93201946-CB99-BF09-62E3-1CFF39A00071}"/>
              </a:ext>
            </a:extLst>
          </p:cNvPr>
          <p:cNvSpPr txBox="1">
            <a:spLocks/>
          </p:cNvSpPr>
          <p:nvPr/>
        </p:nvSpPr>
        <p:spPr>
          <a:xfrm>
            <a:off x="2570480" y="6359502"/>
            <a:ext cx="6065520" cy="444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TCP Segment Structure</a:t>
            </a:r>
            <a:endParaRPr lang="en-US" sz="2000" dirty="0"/>
          </a:p>
        </p:txBody>
      </p:sp>
    </p:spTree>
    <p:extLst>
      <p:ext uri="{BB962C8B-B14F-4D97-AF65-F5344CB8AC3E}">
        <p14:creationId xmlns:p14="http://schemas.microsoft.com/office/powerpoint/2010/main" val="106203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341F5-4A89-7D66-A522-183BB4A8424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24112DD-F5AE-F246-F740-BA5BF34B0A55}"/>
              </a:ext>
            </a:extLst>
          </p:cNvPr>
          <p:cNvSpPr>
            <a:spLocks noGrp="1"/>
          </p:cNvSpPr>
          <p:nvPr>
            <p:ph type="ctrTitle"/>
          </p:nvPr>
        </p:nvSpPr>
        <p:spPr>
          <a:xfrm>
            <a:off x="1524000" y="53796"/>
            <a:ext cx="9144000" cy="706437"/>
          </a:xfrm>
        </p:spPr>
        <p:txBody>
          <a:bodyPr>
            <a:noAutofit/>
          </a:bodyPr>
          <a:lstStyle/>
          <a:p>
            <a:r>
              <a:rPr lang="en-US" sz="4800" b="1">
                <a:solidFill>
                  <a:schemeClr val="bg1"/>
                </a:solidFill>
              </a:rPr>
              <a:t>ACL Rule Table</a:t>
            </a:r>
            <a:endParaRPr lang="en-US" sz="4800" b="1" dirty="0">
              <a:solidFill>
                <a:schemeClr val="bg1"/>
              </a:solidFill>
            </a:endParaRPr>
          </a:p>
        </p:txBody>
      </p:sp>
      <p:sp>
        <p:nvSpPr>
          <p:cNvPr id="7" name="Content Placeholder 2">
            <a:extLst>
              <a:ext uri="{FF2B5EF4-FFF2-40B4-BE49-F238E27FC236}">
                <a16:creationId xmlns:a16="http://schemas.microsoft.com/office/drawing/2014/main" id="{7785A668-CE00-667B-6BAE-3197BD4DF6D8}"/>
              </a:ext>
            </a:extLst>
          </p:cNvPr>
          <p:cNvSpPr txBox="1">
            <a:spLocks/>
          </p:cNvSpPr>
          <p:nvPr/>
        </p:nvSpPr>
        <p:spPr>
          <a:xfrm>
            <a:off x="690879" y="1198880"/>
            <a:ext cx="11088629" cy="20421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300" dirty="0"/>
              <a:t>Defines rules to permit or deny network traffic based on parameters like IP address, port, and protocol.</a:t>
            </a:r>
          </a:p>
          <a:p>
            <a:r>
              <a:rPr lang="en-US" sz="3300" dirty="0"/>
              <a:t>Evaluated sequentially; the first matching rule applies.</a:t>
            </a:r>
          </a:p>
        </p:txBody>
      </p:sp>
      <p:pic>
        <p:nvPicPr>
          <p:cNvPr id="3" name="Picture 2">
            <a:extLst>
              <a:ext uri="{FF2B5EF4-FFF2-40B4-BE49-F238E27FC236}">
                <a16:creationId xmlns:a16="http://schemas.microsoft.com/office/drawing/2014/main" id="{4CBBCAB6-D58F-4ABE-62BD-ABDBF715C65F}"/>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2A1C928F-8CCE-6D38-6460-D7FFE669B20F}"/>
              </a:ext>
            </a:extLst>
          </p:cNvPr>
          <p:cNvPicPr>
            <a:picLocks noChangeAspect="1"/>
          </p:cNvPicPr>
          <p:nvPr/>
        </p:nvPicPr>
        <p:blipFill>
          <a:blip r:embed="rId2"/>
          <a:stretch>
            <a:fillRect/>
          </a:stretch>
        </p:blipFill>
        <p:spPr>
          <a:xfrm>
            <a:off x="6095986" y="3428994"/>
            <a:ext cx="28" cy="11"/>
          </a:xfrm>
          <a:prstGeom prst="rect">
            <a:avLst/>
          </a:prstGeom>
        </p:spPr>
      </p:pic>
      <p:graphicFrame>
        <p:nvGraphicFramePr>
          <p:cNvPr id="10" name="Table 9">
            <a:extLst>
              <a:ext uri="{FF2B5EF4-FFF2-40B4-BE49-F238E27FC236}">
                <a16:creationId xmlns:a16="http://schemas.microsoft.com/office/drawing/2014/main" id="{4D18FA7F-B344-6F9C-6779-D3361AEBC342}"/>
              </a:ext>
            </a:extLst>
          </p:cNvPr>
          <p:cNvGraphicFramePr>
            <a:graphicFrameLocks noGrp="1"/>
          </p:cNvGraphicFramePr>
          <p:nvPr>
            <p:extLst>
              <p:ext uri="{D42A27DB-BD31-4B8C-83A1-F6EECF244321}">
                <p14:modId xmlns:p14="http://schemas.microsoft.com/office/powerpoint/2010/main" val="3169182300"/>
              </p:ext>
            </p:extLst>
          </p:nvPr>
        </p:nvGraphicFramePr>
        <p:xfrm>
          <a:off x="838284" y="3789693"/>
          <a:ext cx="10941222" cy="1767827"/>
        </p:xfrm>
        <a:graphic>
          <a:graphicData uri="http://schemas.openxmlformats.org/drawingml/2006/table">
            <a:tbl>
              <a:tblPr firstRow="1" firstCol="1" bandRow="1">
                <a:tableStyleId>{93296810-A885-4BE3-A3E7-6D5BEEA58F35}</a:tableStyleId>
              </a:tblPr>
              <a:tblGrid>
                <a:gridCol w="1447716">
                  <a:extLst>
                    <a:ext uri="{9D8B030D-6E8A-4147-A177-3AD203B41FA5}">
                      <a16:colId xmlns:a16="http://schemas.microsoft.com/office/drawing/2014/main" val="2854352380"/>
                    </a:ext>
                  </a:extLst>
                </a:gridCol>
                <a:gridCol w="1920240">
                  <a:extLst>
                    <a:ext uri="{9D8B030D-6E8A-4147-A177-3AD203B41FA5}">
                      <a16:colId xmlns:a16="http://schemas.microsoft.com/office/drawing/2014/main" val="1983069808"/>
                    </a:ext>
                  </a:extLst>
                </a:gridCol>
                <a:gridCol w="2102655">
                  <a:extLst>
                    <a:ext uri="{9D8B030D-6E8A-4147-A177-3AD203B41FA5}">
                      <a16:colId xmlns:a16="http://schemas.microsoft.com/office/drawing/2014/main" val="3323876386"/>
                    </a:ext>
                  </a:extLst>
                </a:gridCol>
                <a:gridCol w="1823537">
                  <a:extLst>
                    <a:ext uri="{9D8B030D-6E8A-4147-A177-3AD203B41FA5}">
                      <a16:colId xmlns:a16="http://schemas.microsoft.com/office/drawing/2014/main" val="4140845502"/>
                    </a:ext>
                  </a:extLst>
                </a:gridCol>
                <a:gridCol w="1823537">
                  <a:extLst>
                    <a:ext uri="{9D8B030D-6E8A-4147-A177-3AD203B41FA5}">
                      <a16:colId xmlns:a16="http://schemas.microsoft.com/office/drawing/2014/main" val="3486348921"/>
                    </a:ext>
                  </a:extLst>
                </a:gridCol>
                <a:gridCol w="1823537">
                  <a:extLst>
                    <a:ext uri="{9D8B030D-6E8A-4147-A177-3AD203B41FA5}">
                      <a16:colId xmlns:a16="http://schemas.microsoft.com/office/drawing/2014/main" val="1715616415"/>
                    </a:ext>
                  </a:extLst>
                </a:gridCol>
              </a:tblGrid>
              <a:tr h="743163">
                <a:tc>
                  <a:txBody>
                    <a:bodyPr/>
                    <a:lstStyle/>
                    <a:p>
                      <a:pPr marL="0" marR="0" algn="ctr">
                        <a:lnSpc>
                          <a:spcPct val="107000"/>
                        </a:lnSpc>
                        <a:spcAft>
                          <a:spcPts val="800"/>
                        </a:spcAft>
                      </a:pPr>
                      <a:r>
                        <a:rPr lang="en-US" sz="2400" kern="100" dirty="0">
                          <a:effectLst/>
                        </a:rPr>
                        <a:t>Rule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Source IP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dirty="0">
                          <a:effectLst/>
                        </a:rPr>
                        <a:t>Destination IP</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Protocol</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Port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dirty="0">
                          <a:effectLst/>
                        </a:rPr>
                        <a:t>Action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3430701"/>
                  </a:ext>
                </a:extLst>
              </a:tr>
              <a:tr h="512332">
                <a:tc>
                  <a:txBody>
                    <a:bodyPr/>
                    <a:lstStyle/>
                    <a:p>
                      <a:pPr marL="0" marR="0" algn="ctr">
                        <a:lnSpc>
                          <a:spcPct val="107000"/>
                        </a:lnSpc>
                        <a:spcAft>
                          <a:spcPts val="800"/>
                        </a:spcAft>
                      </a:pPr>
                      <a:r>
                        <a:rPr lang="en-US" sz="2400" kern="100">
                          <a:effectLst/>
                        </a:rPr>
                        <a:t>Rule 1</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Any</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192.168.1.1</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TCP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80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Allow</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12839202"/>
                  </a:ext>
                </a:extLst>
              </a:tr>
              <a:tr h="512332">
                <a:tc>
                  <a:txBody>
                    <a:bodyPr/>
                    <a:lstStyle/>
                    <a:p>
                      <a:pPr marL="0" marR="0" algn="ctr">
                        <a:lnSpc>
                          <a:spcPct val="107000"/>
                        </a:lnSpc>
                        <a:spcAft>
                          <a:spcPts val="800"/>
                        </a:spcAft>
                      </a:pPr>
                      <a:r>
                        <a:rPr lang="en-US" sz="2400" kern="100">
                          <a:effectLst/>
                        </a:rPr>
                        <a:t>Rule 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203.0.113.0</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Any</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Any</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a:effectLst/>
                        </a:rPr>
                        <a:t>Any</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400" kern="100" dirty="0">
                          <a:effectLst/>
                        </a:rPr>
                        <a:t>Deny</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6061044"/>
                  </a:ext>
                </a:extLst>
              </a:tr>
            </a:tbl>
          </a:graphicData>
        </a:graphic>
      </p:graphicFrame>
    </p:spTree>
    <p:extLst>
      <p:ext uri="{BB962C8B-B14F-4D97-AF65-F5344CB8AC3E}">
        <p14:creationId xmlns:p14="http://schemas.microsoft.com/office/powerpoint/2010/main" val="767901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6ABE1-0CEC-D03E-54A9-3FD4B67C14D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EF88BA8-96BA-94FB-A0A4-6D269722CABD}"/>
              </a:ext>
            </a:extLst>
          </p:cNvPr>
          <p:cNvSpPr>
            <a:spLocks noGrp="1"/>
          </p:cNvSpPr>
          <p:nvPr>
            <p:ph type="ctrTitle"/>
          </p:nvPr>
        </p:nvSpPr>
        <p:spPr>
          <a:xfrm>
            <a:off x="955040" y="53797"/>
            <a:ext cx="10525760" cy="606604"/>
          </a:xfrm>
        </p:spPr>
        <p:txBody>
          <a:bodyPr>
            <a:noAutofit/>
          </a:bodyPr>
          <a:lstStyle/>
          <a:p>
            <a:r>
              <a:rPr lang="en-US" sz="3200" b="1" dirty="0">
                <a:solidFill>
                  <a:schemeClr val="bg1"/>
                </a:solidFill>
              </a:rPr>
              <a:t>Packet Inspection Flow Against ACL Rules</a:t>
            </a:r>
          </a:p>
        </p:txBody>
      </p:sp>
      <p:pic>
        <p:nvPicPr>
          <p:cNvPr id="3" name="Picture 2">
            <a:extLst>
              <a:ext uri="{FF2B5EF4-FFF2-40B4-BE49-F238E27FC236}">
                <a16:creationId xmlns:a16="http://schemas.microsoft.com/office/drawing/2014/main" id="{F630D913-3198-4468-387C-E1C85FFCB048}"/>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3D4234E2-D5B5-9C1F-8B5F-6B32CB6EC9EF}"/>
              </a:ext>
            </a:extLst>
          </p:cNvPr>
          <p:cNvPicPr>
            <a:picLocks noChangeAspect="1"/>
          </p:cNvPicPr>
          <p:nvPr/>
        </p:nvPicPr>
        <p:blipFill>
          <a:blip r:embed="rId2"/>
          <a:stretch>
            <a:fillRect/>
          </a:stretch>
        </p:blipFill>
        <p:spPr>
          <a:xfrm>
            <a:off x="6095986" y="3428994"/>
            <a:ext cx="28" cy="11"/>
          </a:xfrm>
          <a:prstGeom prst="rect">
            <a:avLst/>
          </a:prstGeom>
        </p:spPr>
      </p:pic>
      <p:pic>
        <p:nvPicPr>
          <p:cNvPr id="4" name="Picture 3">
            <a:extLst>
              <a:ext uri="{FF2B5EF4-FFF2-40B4-BE49-F238E27FC236}">
                <a16:creationId xmlns:a16="http://schemas.microsoft.com/office/drawing/2014/main" id="{A9990704-174E-EB70-B720-EC7D79E64911}"/>
              </a:ext>
            </a:extLst>
          </p:cNvPr>
          <p:cNvPicPr>
            <a:picLocks noChangeAspect="1"/>
          </p:cNvPicPr>
          <p:nvPr/>
        </p:nvPicPr>
        <p:blipFill>
          <a:blip r:embed="rId3"/>
          <a:stretch>
            <a:fillRect/>
          </a:stretch>
        </p:blipFill>
        <p:spPr>
          <a:xfrm>
            <a:off x="1643663" y="984184"/>
            <a:ext cx="6575051" cy="5616189"/>
          </a:xfrm>
          <a:prstGeom prst="rect">
            <a:avLst/>
          </a:prstGeom>
        </p:spPr>
      </p:pic>
      <p:sp>
        <p:nvSpPr>
          <p:cNvPr id="9" name="TextBox 8">
            <a:extLst>
              <a:ext uri="{FF2B5EF4-FFF2-40B4-BE49-F238E27FC236}">
                <a16:creationId xmlns:a16="http://schemas.microsoft.com/office/drawing/2014/main" id="{60355305-830F-6418-36BE-5D3CD1598141}"/>
              </a:ext>
            </a:extLst>
          </p:cNvPr>
          <p:cNvSpPr txBox="1"/>
          <p:nvPr/>
        </p:nvSpPr>
        <p:spPr>
          <a:xfrm>
            <a:off x="7762240" y="6550223"/>
            <a:ext cx="4429760" cy="307777"/>
          </a:xfrm>
          <a:prstGeom prst="rect">
            <a:avLst/>
          </a:prstGeom>
          <a:noFill/>
        </p:spPr>
        <p:txBody>
          <a:bodyPr wrap="square">
            <a:spAutoFit/>
          </a:bodyPr>
          <a:lstStyle/>
          <a:p>
            <a:r>
              <a:rPr lang="en-US" sz="1400" dirty="0"/>
              <a:t>Ref: https://www.researchgate.net/publication/376831439</a:t>
            </a:r>
          </a:p>
        </p:txBody>
      </p:sp>
    </p:spTree>
    <p:extLst>
      <p:ext uri="{BB962C8B-B14F-4D97-AF65-F5344CB8AC3E}">
        <p14:creationId xmlns:p14="http://schemas.microsoft.com/office/powerpoint/2010/main" val="2321026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9A1D8-8304-6F90-A5FE-48C179B72EB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43DCDD0-6950-E30D-9574-78C861BE6D24}"/>
              </a:ext>
            </a:extLst>
          </p:cNvPr>
          <p:cNvSpPr>
            <a:spLocks noGrp="1"/>
          </p:cNvSpPr>
          <p:nvPr>
            <p:ph type="ctrTitle"/>
          </p:nvPr>
        </p:nvSpPr>
        <p:spPr>
          <a:xfrm>
            <a:off x="1524000" y="53797"/>
            <a:ext cx="9144000" cy="698044"/>
          </a:xfrm>
        </p:spPr>
        <p:txBody>
          <a:bodyPr>
            <a:noAutofit/>
          </a:bodyPr>
          <a:lstStyle/>
          <a:p>
            <a:r>
              <a:rPr lang="en-US" sz="4800" b="1" dirty="0">
                <a:solidFill>
                  <a:schemeClr val="bg1"/>
                </a:solidFill>
              </a:rPr>
              <a:t>Packet-Filtering Firewalls</a:t>
            </a:r>
          </a:p>
        </p:txBody>
      </p:sp>
      <p:sp>
        <p:nvSpPr>
          <p:cNvPr id="7" name="Content Placeholder 2">
            <a:extLst>
              <a:ext uri="{FF2B5EF4-FFF2-40B4-BE49-F238E27FC236}">
                <a16:creationId xmlns:a16="http://schemas.microsoft.com/office/drawing/2014/main" id="{B849F346-444E-CF6C-E2BE-2921CE4E1DD7}"/>
              </a:ext>
            </a:extLst>
          </p:cNvPr>
          <p:cNvSpPr txBox="1">
            <a:spLocks/>
          </p:cNvSpPr>
          <p:nvPr/>
        </p:nvSpPr>
        <p:spPr>
          <a:xfrm>
            <a:off x="680719" y="1107440"/>
            <a:ext cx="11088629" cy="560832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Stateless Filtering</a:t>
            </a:r>
          </a:p>
          <a:p>
            <a:r>
              <a:rPr lang="en-US" sz="3300" dirty="0"/>
              <a:t>Each packet is inspected independently, without context about previous packets.</a:t>
            </a:r>
          </a:p>
          <a:p>
            <a:r>
              <a:rPr lang="en-US" sz="3300" dirty="0"/>
              <a:t>The firewall does not track the state of connections or sessions.</a:t>
            </a:r>
          </a:p>
          <a:p>
            <a:r>
              <a:rPr lang="en-US" sz="3300" b="1" i="1" dirty="0"/>
              <a:t>Implication:</a:t>
            </a:r>
            <a:r>
              <a:rPr lang="en-US" sz="3300" dirty="0"/>
              <a:t> Fast and efficient but lacks the ability to detect attacks that span multiple packets.</a:t>
            </a:r>
          </a:p>
          <a:p>
            <a:pPr marL="0" indent="0">
              <a:buNone/>
            </a:pPr>
            <a:r>
              <a:rPr lang="en-US" sz="3300" b="1" dirty="0"/>
              <a:t>Default Policies</a:t>
            </a:r>
          </a:p>
          <a:p>
            <a:r>
              <a:rPr lang="en-US" sz="3300" dirty="0"/>
              <a:t>Packet-filtering firewalls implement a default policy to handle packets that don’t match any rules.</a:t>
            </a:r>
          </a:p>
          <a:p>
            <a:pPr lvl="1"/>
            <a:r>
              <a:rPr lang="en-US" sz="2900" b="1" i="1" dirty="0"/>
              <a:t>Default Deny</a:t>
            </a:r>
            <a:r>
              <a:rPr lang="en-US" sz="2900" dirty="0"/>
              <a:t>: Block all traffic unless explicitly allowed.</a:t>
            </a:r>
          </a:p>
          <a:p>
            <a:pPr lvl="1"/>
            <a:r>
              <a:rPr lang="en-US" sz="2900" b="1" i="1" dirty="0"/>
              <a:t>Default Allow:</a:t>
            </a:r>
            <a:r>
              <a:rPr lang="en-US" sz="2900" dirty="0"/>
              <a:t> Permit all traffic unless explicitly denied (less secure).</a:t>
            </a:r>
          </a:p>
          <a:p>
            <a:endParaRPr lang="en-US" sz="3300" dirty="0"/>
          </a:p>
        </p:txBody>
      </p:sp>
      <p:pic>
        <p:nvPicPr>
          <p:cNvPr id="3" name="Picture 2">
            <a:extLst>
              <a:ext uri="{FF2B5EF4-FFF2-40B4-BE49-F238E27FC236}">
                <a16:creationId xmlns:a16="http://schemas.microsoft.com/office/drawing/2014/main" id="{3FFF111C-FAE9-E1EB-1B46-0D5F44E2AE2E}"/>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6AA9B723-6E32-B873-D685-54020162DCE8}"/>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1610315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886F-2239-B313-C8CA-B43A255A809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C15D399-0229-27EE-F2B0-8CEB4352EBF0}"/>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Packet-Filtering Firewalls</a:t>
            </a:r>
          </a:p>
        </p:txBody>
      </p:sp>
      <p:sp>
        <p:nvSpPr>
          <p:cNvPr id="7" name="Content Placeholder 2">
            <a:extLst>
              <a:ext uri="{FF2B5EF4-FFF2-40B4-BE49-F238E27FC236}">
                <a16:creationId xmlns:a16="http://schemas.microsoft.com/office/drawing/2014/main" id="{8F745130-C86C-58C4-61A0-CFB03A6A664F}"/>
              </a:ext>
            </a:extLst>
          </p:cNvPr>
          <p:cNvSpPr txBox="1">
            <a:spLocks/>
          </p:cNvSpPr>
          <p:nvPr/>
        </p:nvSpPr>
        <p:spPr>
          <a:xfrm>
            <a:off x="680719" y="1107440"/>
            <a:ext cx="11088629" cy="5608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Rule Evaluation Order</a:t>
            </a:r>
          </a:p>
          <a:p>
            <a:r>
              <a:rPr lang="en-US" sz="3300" dirty="0"/>
              <a:t>Rules are evaluated sequentially, from top to bottom in the ACL.</a:t>
            </a:r>
          </a:p>
          <a:p>
            <a:r>
              <a:rPr lang="en-US" sz="3300" dirty="0"/>
              <a:t>Once a rule is matched, no further rules are checked.</a:t>
            </a:r>
          </a:p>
          <a:p>
            <a:r>
              <a:rPr lang="en-US" sz="3300" b="1" i="1" dirty="0"/>
              <a:t>Example Rule Set:</a:t>
            </a:r>
          </a:p>
          <a:p>
            <a:pPr marL="971550" lvl="1" indent="-514350">
              <a:buFont typeface="+mj-lt"/>
              <a:buAutoNum type="arabicPeriod"/>
            </a:pPr>
            <a:r>
              <a:rPr lang="en-US" sz="2900" dirty="0"/>
              <a:t>Allow HTTP (port 80) traffic from any source to the internal web server.</a:t>
            </a:r>
          </a:p>
          <a:p>
            <a:pPr marL="971550" lvl="1" indent="-514350">
              <a:buFont typeface="+mj-lt"/>
              <a:buAutoNum type="arabicPeriod"/>
            </a:pPr>
            <a:r>
              <a:rPr lang="en-US" sz="2900" dirty="0"/>
              <a:t>Deny all traffic from specific malicious IP ranges.</a:t>
            </a:r>
          </a:p>
          <a:p>
            <a:pPr marL="971550" lvl="1" indent="-514350">
              <a:buFont typeface="+mj-lt"/>
              <a:buAutoNum type="arabicPeriod"/>
            </a:pPr>
            <a:r>
              <a:rPr lang="en-US" sz="2900" dirty="0"/>
              <a:t>Default Deny for all other traffic.</a:t>
            </a:r>
          </a:p>
        </p:txBody>
      </p:sp>
      <p:pic>
        <p:nvPicPr>
          <p:cNvPr id="3" name="Picture 2">
            <a:extLst>
              <a:ext uri="{FF2B5EF4-FFF2-40B4-BE49-F238E27FC236}">
                <a16:creationId xmlns:a16="http://schemas.microsoft.com/office/drawing/2014/main" id="{B3328380-02E1-4365-C199-0F6A5639F7F6}"/>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B5FD0F2-5DDB-97E3-986A-4FD9222021F2}"/>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3587326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0561-1ACB-58CD-CFCA-A3A2C1A88FE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E32043E-84E1-53A5-33C7-3E7DD77770D2}"/>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Stateful Inspection Firewalls</a:t>
            </a:r>
          </a:p>
        </p:txBody>
      </p:sp>
      <p:sp>
        <p:nvSpPr>
          <p:cNvPr id="7" name="Content Placeholder 2">
            <a:extLst>
              <a:ext uri="{FF2B5EF4-FFF2-40B4-BE49-F238E27FC236}">
                <a16:creationId xmlns:a16="http://schemas.microsoft.com/office/drawing/2014/main" id="{D43CFB5B-CBF3-DF87-3E21-EE586E384061}"/>
              </a:ext>
            </a:extLst>
          </p:cNvPr>
          <p:cNvSpPr txBox="1">
            <a:spLocks/>
          </p:cNvSpPr>
          <p:nvPr/>
        </p:nvSpPr>
        <p:spPr>
          <a:xfrm>
            <a:off x="680719" y="1107440"/>
            <a:ext cx="11088629" cy="5608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300" dirty="0"/>
              <a:t>A stateful inspection firewall tracks the state of active connections and uses this context to determine whether incoming or outgoing packets should be allowed or blocked.</a:t>
            </a:r>
          </a:p>
          <a:p>
            <a:r>
              <a:rPr lang="en-US" sz="3300" b="1" i="1" dirty="0"/>
              <a:t>Key Features:</a:t>
            </a:r>
          </a:p>
          <a:p>
            <a:pPr lvl="1"/>
            <a:r>
              <a:rPr lang="en-US" sz="2900" dirty="0"/>
              <a:t>Examines not just individual packets but the relationship between packets in a connection.</a:t>
            </a:r>
          </a:p>
          <a:p>
            <a:pPr lvl="1"/>
            <a:r>
              <a:rPr lang="en-US" sz="2900" dirty="0"/>
              <a:t>Maintains a state table to record the status of each connection.</a:t>
            </a:r>
          </a:p>
          <a:p>
            <a:r>
              <a:rPr lang="en-US" sz="3300" b="1" i="1" dirty="0"/>
              <a:t>Analogy:</a:t>
            </a:r>
            <a:r>
              <a:rPr lang="en-US" sz="3300" dirty="0"/>
              <a:t> Think of it as a security guard that remembers who entered the building and lets them exit without re-checking credentials.</a:t>
            </a:r>
          </a:p>
        </p:txBody>
      </p:sp>
      <p:pic>
        <p:nvPicPr>
          <p:cNvPr id="3" name="Picture 2">
            <a:extLst>
              <a:ext uri="{FF2B5EF4-FFF2-40B4-BE49-F238E27FC236}">
                <a16:creationId xmlns:a16="http://schemas.microsoft.com/office/drawing/2014/main" id="{F72D47C7-4FC8-AC79-531B-40783648CB2E}"/>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33735FA0-50F8-90C6-BBB6-3B44F67DD0E9}"/>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1978821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4EADF-23D5-EB4C-FA18-D982DA02844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3D9574D-65A6-8990-75F8-CDEC093CA0F2}"/>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Stateful Inspection Firewalls</a:t>
            </a:r>
          </a:p>
        </p:txBody>
      </p:sp>
      <p:pic>
        <p:nvPicPr>
          <p:cNvPr id="3" name="Picture 2">
            <a:extLst>
              <a:ext uri="{FF2B5EF4-FFF2-40B4-BE49-F238E27FC236}">
                <a16:creationId xmlns:a16="http://schemas.microsoft.com/office/drawing/2014/main" id="{8081415B-73AE-3646-8FC8-C1A48502F330}"/>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E1CEC946-A9D2-F35F-0ADB-C6CD0DD6F86B}"/>
              </a:ext>
            </a:extLst>
          </p:cNvPr>
          <p:cNvPicPr>
            <a:picLocks noChangeAspect="1"/>
          </p:cNvPicPr>
          <p:nvPr/>
        </p:nvPicPr>
        <p:blipFill>
          <a:blip r:embed="rId2"/>
          <a:stretch>
            <a:fillRect/>
          </a:stretch>
        </p:blipFill>
        <p:spPr>
          <a:xfrm>
            <a:off x="6095986" y="3428994"/>
            <a:ext cx="28" cy="11"/>
          </a:xfrm>
          <a:prstGeom prst="rect">
            <a:avLst/>
          </a:prstGeom>
        </p:spPr>
      </p:pic>
      <p:pic>
        <p:nvPicPr>
          <p:cNvPr id="4" name="Picture 3">
            <a:extLst>
              <a:ext uri="{FF2B5EF4-FFF2-40B4-BE49-F238E27FC236}">
                <a16:creationId xmlns:a16="http://schemas.microsoft.com/office/drawing/2014/main" id="{525D6E52-F547-4897-F6B6-654DBF987A46}"/>
              </a:ext>
            </a:extLst>
          </p:cNvPr>
          <p:cNvPicPr>
            <a:picLocks noChangeAspect="1"/>
          </p:cNvPicPr>
          <p:nvPr/>
        </p:nvPicPr>
        <p:blipFill>
          <a:blip r:embed="rId3"/>
          <a:stretch>
            <a:fillRect/>
          </a:stretch>
        </p:blipFill>
        <p:spPr>
          <a:xfrm>
            <a:off x="1666240" y="1216785"/>
            <a:ext cx="9255760" cy="5208051"/>
          </a:xfrm>
          <a:prstGeom prst="rect">
            <a:avLst/>
          </a:prstGeom>
        </p:spPr>
      </p:pic>
      <p:sp>
        <p:nvSpPr>
          <p:cNvPr id="10" name="TextBox 9">
            <a:extLst>
              <a:ext uri="{FF2B5EF4-FFF2-40B4-BE49-F238E27FC236}">
                <a16:creationId xmlns:a16="http://schemas.microsoft.com/office/drawing/2014/main" id="{E60E3E59-04B6-5D08-D565-380969EC5D2A}"/>
              </a:ext>
            </a:extLst>
          </p:cNvPr>
          <p:cNvSpPr txBox="1"/>
          <p:nvPr/>
        </p:nvSpPr>
        <p:spPr>
          <a:xfrm>
            <a:off x="9296400" y="6550223"/>
            <a:ext cx="2895600" cy="307777"/>
          </a:xfrm>
          <a:prstGeom prst="rect">
            <a:avLst/>
          </a:prstGeom>
          <a:noFill/>
        </p:spPr>
        <p:txBody>
          <a:bodyPr wrap="square">
            <a:spAutoFit/>
          </a:bodyPr>
          <a:lstStyle/>
          <a:p>
            <a:r>
              <a:rPr lang="en-US" sz="1400" dirty="0"/>
              <a:t>Ref: https://www.google.com/images</a:t>
            </a:r>
          </a:p>
        </p:txBody>
      </p:sp>
    </p:spTree>
    <p:extLst>
      <p:ext uri="{BB962C8B-B14F-4D97-AF65-F5344CB8AC3E}">
        <p14:creationId xmlns:p14="http://schemas.microsoft.com/office/powerpoint/2010/main" val="43315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B3E5-E08E-F512-C920-39510922F9E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292FB27-5578-061E-FF24-7F9EE0C0C85E}"/>
              </a:ext>
            </a:extLst>
          </p:cNvPr>
          <p:cNvSpPr>
            <a:spLocks noGrp="1"/>
          </p:cNvSpPr>
          <p:nvPr>
            <p:ph type="ctrTitle"/>
          </p:nvPr>
        </p:nvSpPr>
        <p:spPr>
          <a:xfrm>
            <a:off x="1524000" y="287477"/>
            <a:ext cx="9144000" cy="474524"/>
          </a:xfrm>
        </p:spPr>
        <p:txBody>
          <a:bodyPr>
            <a:noAutofit/>
          </a:bodyPr>
          <a:lstStyle/>
          <a:p>
            <a:r>
              <a:rPr lang="en-US" sz="4800" b="1" dirty="0">
                <a:solidFill>
                  <a:schemeClr val="bg1"/>
                </a:solidFill>
              </a:rPr>
              <a:t>Introduction to Firewalls</a:t>
            </a:r>
          </a:p>
        </p:txBody>
      </p:sp>
      <p:sp>
        <p:nvSpPr>
          <p:cNvPr id="7" name="Content Placeholder 2">
            <a:extLst>
              <a:ext uri="{FF2B5EF4-FFF2-40B4-BE49-F238E27FC236}">
                <a16:creationId xmlns:a16="http://schemas.microsoft.com/office/drawing/2014/main" id="{1811FC01-21A6-6483-98B2-2A8D7F4750C9}"/>
              </a:ext>
            </a:extLst>
          </p:cNvPr>
          <p:cNvSpPr txBox="1">
            <a:spLocks/>
          </p:cNvSpPr>
          <p:nvPr/>
        </p:nvSpPr>
        <p:spPr>
          <a:xfrm>
            <a:off x="654751" y="1149112"/>
            <a:ext cx="11141009" cy="359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 firewall in computer networks is a </a:t>
            </a:r>
            <a:r>
              <a:rPr lang="en-US" b="1" i="1" dirty="0"/>
              <a:t>security system or software</a:t>
            </a:r>
            <a:r>
              <a:rPr lang="en-US" dirty="0"/>
              <a:t> that operates as a </a:t>
            </a:r>
            <a:r>
              <a:rPr lang="en-US" b="1" i="1" dirty="0"/>
              <a:t>barrier</a:t>
            </a:r>
            <a:r>
              <a:rPr lang="en-US" dirty="0"/>
              <a:t> between an </a:t>
            </a:r>
            <a:r>
              <a:rPr lang="en-US" b="1" i="1" dirty="0"/>
              <a:t>internal network</a:t>
            </a:r>
            <a:r>
              <a:rPr lang="en-US" dirty="0"/>
              <a:t> (such as a private local area network, LAN) and </a:t>
            </a:r>
            <a:r>
              <a:rPr lang="en-US" b="1" i="1" dirty="0"/>
              <a:t>external networks</a:t>
            </a:r>
            <a:r>
              <a:rPr lang="en-US" dirty="0"/>
              <a:t> (such as the internet).</a:t>
            </a:r>
          </a:p>
          <a:p>
            <a:r>
              <a:rPr lang="en-US" dirty="0"/>
              <a:t>Its primary purpose is to control and monitor </a:t>
            </a:r>
            <a:r>
              <a:rPr lang="en-US" b="1" i="1" dirty="0"/>
              <a:t>incoming and outgoing network traffic</a:t>
            </a:r>
            <a:r>
              <a:rPr lang="en-US" dirty="0"/>
              <a:t> based on a set of pre-determined </a:t>
            </a:r>
            <a:r>
              <a:rPr lang="en-US" b="1" i="1" dirty="0"/>
              <a:t>security rules, policies, and configurations</a:t>
            </a:r>
            <a:r>
              <a:rPr lang="en-US" dirty="0"/>
              <a:t>.</a:t>
            </a:r>
          </a:p>
          <a:p>
            <a:r>
              <a:rPr lang="en-US" dirty="0"/>
              <a:t>Firewalls help effectively manage network traffic and provide defense against potential threats, such as unauthorized access attempts, malware infiltration, and other cyber risks.</a:t>
            </a:r>
          </a:p>
        </p:txBody>
      </p:sp>
      <p:pic>
        <p:nvPicPr>
          <p:cNvPr id="2" name="Picture 1">
            <a:extLst>
              <a:ext uri="{FF2B5EF4-FFF2-40B4-BE49-F238E27FC236}">
                <a16:creationId xmlns:a16="http://schemas.microsoft.com/office/drawing/2014/main" id="{C96376BC-9A74-422F-9B09-2E82D35E6981}"/>
              </a:ext>
            </a:extLst>
          </p:cNvPr>
          <p:cNvPicPr>
            <a:picLocks noChangeAspect="1"/>
          </p:cNvPicPr>
          <p:nvPr/>
        </p:nvPicPr>
        <p:blipFill>
          <a:blip r:embed="rId2"/>
          <a:stretch>
            <a:fillRect/>
          </a:stretch>
        </p:blipFill>
        <p:spPr>
          <a:xfrm>
            <a:off x="3070477" y="4632960"/>
            <a:ext cx="5052443" cy="2077678"/>
          </a:xfrm>
          <a:prstGeom prst="rect">
            <a:avLst/>
          </a:prstGeom>
        </p:spPr>
      </p:pic>
      <p:sp>
        <p:nvSpPr>
          <p:cNvPr id="4" name="TextBox 3">
            <a:extLst>
              <a:ext uri="{FF2B5EF4-FFF2-40B4-BE49-F238E27FC236}">
                <a16:creationId xmlns:a16="http://schemas.microsoft.com/office/drawing/2014/main" id="{36F257CE-1CD4-69AD-9F8F-8A0E7936169F}"/>
              </a:ext>
            </a:extLst>
          </p:cNvPr>
          <p:cNvSpPr txBox="1"/>
          <p:nvPr/>
        </p:nvSpPr>
        <p:spPr>
          <a:xfrm>
            <a:off x="8122920" y="6456722"/>
            <a:ext cx="3413760" cy="253916"/>
          </a:xfrm>
          <a:prstGeom prst="rect">
            <a:avLst/>
          </a:prstGeom>
          <a:noFill/>
        </p:spPr>
        <p:txBody>
          <a:bodyPr wrap="square">
            <a:spAutoFit/>
          </a:bodyPr>
          <a:lstStyle/>
          <a:p>
            <a:r>
              <a:rPr lang="en-US" sz="1050" dirty="0"/>
              <a:t>Ref: https://intellipaat.com/blog/what-is-a-firewall/?US#no2</a:t>
            </a:r>
          </a:p>
        </p:txBody>
      </p:sp>
    </p:spTree>
    <p:extLst>
      <p:ext uri="{BB962C8B-B14F-4D97-AF65-F5344CB8AC3E}">
        <p14:creationId xmlns:p14="http://schemas.microsoft.com/office/powerpoint/2010/main" val="68945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7D722-7137-EC2F-21D9-E766E049EE7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1327DA0-0CD1-7D1D-FB19-4D4C017E5F7E}"/>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Mechanism of Stateful Inspection</a:t>
            </a:r>
          </a:p>
        </p:txBody>
      </p:sp>
      <p:sp>
        <p:nvSpPr>
          <p:cNvPr id="7" name="Content Placeholder 2">
            <a:extLst>
              <a:ext uri="{FF2B5EF4-FFF2-40B4-BE49-F238E27FC236}">
                <a16:creationId xmlns:a16="http://schemas.microsoft.com/office/drawing/2014/main" id="{1BD28AC5-FECD-E554-5CB5-EECDC876DF83}"/>
              </a:ext>
            </a:extLst>
          </p:cNvPr>
          <p:cNvSpPr txBox="1">
            <a:spLocks/>
          </p:cNvSpPr>
          <p:nvPr/>
        </p:nvSpPr>
        <p:spPr>
          <a:xfrm>
            <a:off x="680719" y="1107440"/>
            <a:ext cx="11088629" cy="431800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Connection Tracking</a:t>
            </a:r>
          </a:p>
          <a:p>
            <a:pPr lvl="1"/>
            <a:r>
              <a:rPr lang="en-US" sz="2900" dirty="0"/>
              <a:t>The firewall inspects the initial packet of a connection to check if it matches predefined rules.</a:t>
            </a:r>
          </a:p>
          <a:p>
            <a:pPr lvl="1"/>
            <a:r>
              <a:rPr lang="en-US" sz="2900" dirty="0"/>
              <a:t>If allowed, the connection's details (source/destination IP, port, protocol) are recorded in a state table.</a:t>
            </a:r>
          </a:p>
          <a:p>
            <a:pPr marL="0" indent="0">
              <a:buNone/>
            </a:pPr>
            <a:r>
              <a:rPr lang="en-US" sz="3300" b="1" dirty="0"/>
              <a:t>State Table</a:t>
            </a:r>
          </a:p>
          <a:p>
            <a:pPr lvl="1"/>
            <a:r>
              <a:rPr lang="en-US" sz="2900" dirty="0"/>
              <a:t>A database of active connections.</a:t>
            </a:r>
          </a:p>
          <a:p>
            <a:pPr lvl="1"/>
            <a:r>
              <a:rPr lang="en-US" sz="2900" dirty="0"/>
              <a:t>Tracks information like:</a:t>
            </a:r>
          </a:p>
          <a:p>
            <a:pPr lvl="2"/>
            <a:r>
              <a:rPr lang="en-US" sz="2500" dirty="0"/>
              <a:t>Source and destination IP addresses.</a:t>
            </a:r>
          </a:p>
          <a:p>
            <a:pPr lvl="2"/>
            <a:r>
              <a:rPr lang="en-US" sz="2500" dirty="0"/>
              <a:t>Protocol (e.g., TCP/UDP).</a:t>
            </a:r>
          </a:p>
          <a:p>
            <a:pPr lvl="2"/>
            <a:r>
              <a:rPr lang="en-US" sz="2500" dirty="0"/>
              <a:t>Connection state (e.g., established, terminated).</a:t>
            </a:r>
          </a:p>
        </p:txBody>
      </p:sp>
      <p:pic>
        <p:nvPicPr>
          <p:cNvPr id="3" name="Picture 2">
            <a:extLst>
              <a:ext uri="{FF2B5EF4-FFF2-40B4-BE49-F238E27FC236}">
                <a16:creationId xmlns:a16="http://schemas.microsoft.com/office/drawing/2014/main" id="{889397A7-93AD-B698-4984-11F3B27AAD04}"/>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DD63D172-48F5-DC02-A6A4-13F63528073E}"/>
              </a:ext>
            </a:extLst>
          </p:cNvPr>
          <p:cNvPicPr>
            <a:picLocks noChangeAspect="1"/>
          </p:cNvPicPr>
          <p:nvPr/>
        </p:nvPicPr>
        <p:blipFill>
          <a:blip r:embed="rId2"/>
          <a:stretch>
            <a:fillRect/>
          </a:stretch>
        </p:blipFill>
        <p:spPr>
          <a:xfrm>
            <a:off x="6095986" y="3428994"/>
            <a:ext cx="28" cy="11"/>
          </a:xfrm>
          <a:prstGeom prst="rect">
            <a:avLst/>
          </a:prstGeom>
        </p:spPr>
      </p:pic>
      <p:graphicFrame>
        <p:nvGraphicFramePr>
          <p:cNvPr id="2" name="Table 1">
            <a:extLst>
              <a:ext uri="{FF2B5EF4-FFF2-40B4-BE49-F238E27FC236}">
                <a16:creationId xmlns:a16="http://schemas.microsoft.com/office/drawing/2014/main" id="{D79412B9-AF79-80D1-21B2-CDAD814AD585}"/>
              </a:ext>
            </a:extLst>
          </p:cNvPr>
          <p:cNvGraphicFramePr>
            <a:graphicFrameLocks noGrp="1"/>
          </p:cNvGraphicFramePr>
          <p:nvPr>
            <p:extLst>
              <p:ext uri="{D42A27DB-BD31-4B8C-83A1-F6EECF244321}">
                <p14:modId xmlns:p14="http://schemas.microsoft.com/office/powerpoint/2010/main" val="2655518964"/>
              </p:ext>
            </p:extLst>
          </p:nvPr>
        </p:nvGraphicFramePr>
        <p:xfrm>
          <a:off x="967233" y="5405120"/>
          <a:ext cx="10515600" cy="1138882"/>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3582431472"/>
                    </a:ext>
                  </a:extLst>
                </a:gridCol>
                <a:gridCol w="2103120">
                  <a:extLst>
                    <a:ext uri="{9D8B030D-6E8A-4147-A177-3AD203B41FA5}">
                      <a16:colId xmlns:a16="http://schemas.microsoft.com/office/drawing/2014/main" val="1652392464"/>
                    </a:ext>
                  </a:extLst>
                </a:gridCol>
                <a:gridCol w="2103120">
                  <a:extLst>
                    <a:ext uri="{9D8B030D-6E8A-4147-A177-3AD203B41FA5}">
                      <a16:colId xmlns:a16="http://schemas.microsoft.com/office/drawing/2014/main" val="2813665950"/>
                    </a:ext>
                  </a:extLst>
                </a:gridCol>
                <a:gridCol w="2103120">
                  <a:extLst>
                    <a:ext uri="{9D8B030D-6E8A-4147-A177-3AD203B41FA5}">
                      <a16:colId xmlns:a16="http://schemas.microsoft.com/office/drawing/2014/main" val="892479837"/>
                    </a:ext>
                  </a:extLst>
                </a:gridCol>
                <a:gridCol w="2103120">
                  <a:extLst>
                    <a:ext uri="{9D8B030D-6E8A-4147-A177-3AD203B41FA5}">
                      <a16:colId xmlns:a16="http://schemas.microsoft.com/office/drawing/2014/main" val="1644884534"/>
                    </a:ext>
                  </a:extLst>
                </a:gridCol>
              </a:tblGrid>
              <a:tr h="569441">
                <a:tc>
                  <a:txBody>
                    <a:bodyPr/>
                    <a:lstStyle/>
                    <a:p>
                      <a:pPr marL="0" marR="0" algn="ctr">
                        <a:lnSpc>
                          <a:spcPct val="107000"/>
                        </a:lnSpc>
                        <a:spcAft>
                          <a:spcPts val="800"/>
                        </a:spcAft>
                      </a:pPr>
                      <a:r>
                        <a:rPr lang="en-US" sz="2000" kern="100">
                          <a:effectLst/>
                        </a:rPr>
                        <a:t>Source IP</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Destination IP</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dirty="0">
                          <a:effectLst/>
                        </a:rPr>
                        <a:t>Protocol</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Port</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State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22972306"/>
                  </a:ext>
                </a:extLst>
              </a:tr>
              <a:tr h="569441">
                <a:tc>
                  <a:txBody>
                    <a:bodyPr/>
                    <a:lstStyle/>
                    <a:p>
                      <a:pPr marL="0" marR="0" algn="ctr">
                        <a:lnSpc>
                          <a:spcPct val="107000"/>
                        </a:lnSpc>
                        <a:spcAft>
                          <a:spcPts val="800"/>
                        </a:spcAft>
                      </a:pPr>
                      <a:r>
                        <a:rPr lang="en-US" sz="2000" kern="100">
                          <a:effectLst/>
                        </a:rPr>
                        <a:t>10.0.0.1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192.168.1.10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TCP</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a:effectLst/>
                        </a:rPr>
                        <a:t>80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07000"/>
                        </a:lnSpc>
                        <a:spcAft>
                          <a:spcPts val="800"/>
                        </a:spcAft>
                      </a:pPr>
                      <a:r>
                        <a:rPr lang="en-US" sz="2000" kern="100" dirty="0">
                          <a:effectLst/>
                        </a:rPr>
                        <a:t>Established</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70563104"/>
                  </a:ext>
                </a:extLst>
              </a:tr>
            </a:tbl>
          </a:graphicData>
        </a:graphic>
      </p:graphicFrame>
    </p:spTree>
    <p:extLst>
      <p:ext uri="{BB962C8B-B14F-4D97-AF65-F5344CB8AC3E}">
        <p14:creationId xmlns:p14="http://schemas.microsoft.com/office/powerpoint/2010/main" val="205926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3451D-B7D5-CFF9-0A5A-A17AAB38044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ED04275-9783-C64B-1FBC-7E0A80818330}"/>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Mechanism of Stateful Inspection</a:t>
            </a:r>
          </a:p>
        </p:txBody>
      </p:sp>
      <p:sp>
        <p:nvSpPr>
          <p:cNvPr id="7" name="Content Placeholder 2">
            <a:extLst>
              <a:ext uri="{FF2B5EF4-FFF2-40B4-BE49-F238E27FC236}">
                <a16:creationId xmlns:a16="http://schemas.microsoft.com/office/drawing/2014/main" id="{FD329803-C475-0928-F827-E23A7D0AC93A}"/>
              </a:ext>
            </a:extLst>
          </p:cNvPr>
          <p:cNvSpPr txBox="1">
            <a:spLocks/>
          </p:cNvSpPr>
          <p:nvPr/>
        </p:nvSpPr>
        <p:spPr>
          <a:xfrm>
            <a:off x="680719" y="1188720"/>
            <a:ext cx="11088629" cy="543560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b="1" dirty="0"/>
              <a:t>Three-Way Handshake Verification (for TCP)</a:t>
            </a:r>
          </a:p>
          <a:p>
            <a:r>
              <a:rPr lang="en-US" sz="3300" dirty="0"/>
              <a:t>The firewall monitors the TCP handshake</a:t>
            </a:r>
          </a:p>
          <a:p>
            <a:pPr marL="971550" lvl="1" indent="-514350">
              <a:buFont typeface="+mj-lt"/>
              <a:buAutoNum type="arabicPeriod"/>
            </a:pPr>
            <a:r>
              <a:rPr lang="en-US" sz="2900" dirty="0"/>
              <a:t>SYN: Client requests connection.</a:t>
            </a:r>
          </a:p>
          <a:p>
            <a:pPr marL="971550" lvl="1" indent="-514350">
              <a:buFont typeface="+mj-lt"/>
              <a:buAutoNum type="arabicPeriod"/>
            </a:pPr>
            <a:r>
              <a:rPr lang="en-US" sz="2900" dirty="0"/>
              <a:t>SYN-ACK: Server acknowledges the request.</a:t>
            </a:r>
          </a:p>
          <a:p>
            <a:pPr marL="971550" lvl="1" indent="-514350">
              <a:buFont typeface="+mj-lt"/>
              <a:buAutoNum type="arabicPeriod"/>
            </a:pPr>
            <a:r>
              <a:rPr lang="en-US" sz="2900" dirty="0"/>
              <a:t>ACK: Client confirms the connection.</a:t>
            </a:r>
          </a:p>
          <a:p>
            <a:r>
              <a:rPr lang="en-US" sz="3300" dirty="0"/>
              <a:t>Only allows traffic after a valid handshake to prevent spoofed or unauthorized packets.</a:t>
            </a:r>
          </a:p>
          <a:p>
            <a:pPr marL="0" indent="0">
              <a:buNone/>
            </a:pPr>
            <a:r>
              <a:rPr lang="en-US" sz="3300" b="1" dirty="0"/>
              <a:t>Return Traffic</a:t>
            </a:r>
          </a:p>
          <a:p>
            <a:r>
              <a:rPr lang="en-US" sz="3300" dirty="0"/>
              <a:t>Automatically allows return traffic (e.g., HTTP response) without re-checking rules because the state table recognizes it as part of an existing connection.</a:t>
            </a:r>
            <a:endParaRPr lang="en-US" sz="2900" dirty="0"/>
          </a:p>
        </p:txBody>
      </p:sp>
      <p:pic>
        <p:nvPicPr>
          <p:cNvPr id="3" name="Picture 2">
            <a:extLst>
              <a:ext uri="{FF2B5EF4-FFF2-40B4-BE49-F238E27FC236}">
                <a16:creationId xmlns:a16="http://schemas.microsoft.com/office/drawing/2014/main" id="{5EE60157-1C29-BC5D-D002-7110CE33F626}"/>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4A8F62BE-F812-FBAB-50AE-56DFA23C653B}"/>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183893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517BF-AD64-A52D-3A0C-747611074E0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E381E30-B1A8-A720-AA89-A0FE2E83BF82}"/>
              </a:ext>
            </a:extLst>
          </p:cNvPr>
          <p:cNvSpPr>
            <a:spLocks noGrp="1"/>
          </p:cNvSpPr>
          <p:nvPr>
            <p:ph type="ctrTitle"/>
          </p:nvPr>
        </p:nvSpPr>
        <p:spPr>
          <a:xfrm>
            <a:off x="1066800" y="53797"/>
            <a:ext cx="10190480" cy="637084"/>
          </a:xfrm>
        </p:spPr>
        <p:txBody>
          <a:bodyPr>
            <a:noAutofit/>
          </a:bodyPr>
          <a:lstStyle/>
          <a:p>
            <a:r>
              <a:rPr lang="en-US" sz="4000" b="1" dirty="0">
                <a:solidFill>
                  <a:schemeClr val="bg1"/>
                </a:solidFill>
              </a:rPr>
              <a:t>Advantages and Limitations</a:t>
            </a:r>
          </a:p>
        </p:txBody>
      </p:sp>
      <p:sp>
        <p:nvSpPr>
          <p:cNvPr id="7" name="Content Placeholder 2">
            <a:extLst>
              <a:ext uri="{FF2B5EF4-FFF2-40B4-BE49-F238E27FC236}">
                <a16:creationId xmlns:a16="http://schemas.microsoft.com/office/drawing/2014/main" id="{AE909271-9CCC-9DB6-C555-6E67FB2226A1}"/>
              </a:ext>
            </a:extLst>
          </p:cNvPr>
          <p:cNvSpPr txBox="1">
            <a:spLocks/>
          </p:cNvSpPr>
          <p:nvPr/>
        </p:nvSpPr>
        <p:spPr>
          <a:xfrm>
            <a:off x="680719" y="1188720"/>
            <a:ext cx="11088629" cy="543560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100" b="1" dirty="0"/>
              <a:t>Advantages</a:t>
            </a:r>
          </a:p>
          <a:p>
            <a:pPr marL="514350" indent="-514350">
              <a:buFont typeface="+mj-lt"/>
              <a:buAutoNum type="arabicPeriod"/>
            </a:pPr>
            <a:r>
              <a:rPr lang="en-US" sz="2900" b="1" dirty="0"/>
              <a:t>Contextual Filtering: </a:t>
            </a:r>
            <a:r>
              <a:rPr lang="en-US" sz="2900" dirty="0"/>
              <a:t>Can block packets that are out of context or do not match the state of an established connection.</a:t>
            </a:r>
          </a:p>
          <a:p>
            <a:pPr marL="514350" indent="-514350">
              <a:buFont typeface="+mj-lt"/>
              <a:buAutoNum type="arabicPeriod"/>
            </a:pPr>
            <a:r>
              <a:rPr lang="en-US" sz="2900" b="1" dirty="0"/>
              <a:t>Security:</a:t>
            </a:r>
            <a:r>
              <a:rPr lang="en-US" sz="2900" dirty="0"/>
              <a:t> More secure than stateless firewalls as it prevents attacks exploiting individual packet filtering.</a:t>
            </a:r>
          </a:p>
          <a:p>
            <a:pPr marL="514350" indent="-514350">
              <a:buFont typeface="+mj-lt"/>
              <a:buAutoNum type="arabicPeriod"/>
            </a:pPr>
            <a:r>
              <a:rPr lang="en-US" sz="2900" b="1" dirty="0"/>
              <a:t>Efficiency for Established Connections:</a:t>
            </a:r>
            <a:r>
              <a:rPr lang="en-US" sz="2900" dirty="0"/>
              <a:t> Faster processing for return traffic, reducing overhead for repetitive checks.</a:t>
            </a:r>
          </a:p>
          <a:p>
            <a:pPr marL="0" indent="0">
              <a:buNone/>
            </a:pPr>
            <a:r>
              <a:rPr lang="en-US" sz="3100" b="1" dirty="0"/>
              <a:t>Limitation</a:t>
            </a:r>
          </a:p>
          <a:p>
            <a:pPr marL="514350" indent="-514350">
              <a:buFont typeface="+mj-lt"/>
              <a:buAutoNum type="arabicPeriod"/>
            </a:pPr>
            <a:r>
              <a:rPr lang="en-US" sz="2900" b="1" dirty="0"/>
              <a:t>Resource-Intensive:</a:t>
            </a:r>
            <a:r>
              <a:rPr lang="en-US" sz="2900" dirty="0"/>
              <a:t> The state table requires memory and processing power, especially in high-traffic environments.</a:t>
            </a:r>
          </a:p>
          <a:p>
            <a:pPr marL="514350" indent="-514350">
              <a:buFont typeface="+mj-lt"/>
              <a:buAutoNum type="arabicPeriod"/>
            </a:pPr>
            <a:r>
              <a:rPr lang="en-US" sz="2900" b="1" dirty="0"/>
              <a:t>Complexity:</a:t>
            </a:r>
            <a:r>
              <a:rPr lang="en-US" sz="2900" dirty="0"/>
              <a:t> Requires proper configuration to prevent inadvertent blocking or opening of connections.</a:t>
            </a:r>
          </a:p>
          <a:p>
            <a:pPr marL="514350" indent="-514350">
              <a:buFont typeface="+mj-lt"/>
              <a:buAutoNum type="arabicPeriod"/>
            </a:pPr>
            <a:r>
              <a:rPr lang="en-US" sz="2900" b="1" dirty="0"/>
              <a:t>Vulnerable to State Table Exhaustion:</a:t>
            </a:r>
            <a:r>
              <a:rPr lang="en-US" sz="2900" dirty="0"/>
              <a:t> Attackers can flood the firewall with fake connections (e.g., SYN flood attacks) to overwhelm the state table.</a:t>
            </a:r>
          </a:p>
          <a:p>
            <a:pPr marL="0" indent="0">
              <a:buNone/>
            </a:pPr>
            <a:endParaRPr lang="en-US" sz="2900" dirty="0"/>
          </a:p>
          <a:p>
            <a:pPr marL="0" indent="0">
              <a:buNone/>
            </a:pPr>
            <a:endParaRPr lang="en-US" sz="2900" dirty="0"/>
          </a:p>
        </p:txBody>
      </p:sp>
      <p:pic>
        <p:nvPicPr>
          <p:cNvPr id="3" name="Picture 2">
            <a:extLst>
              <a:ext uri="{FF2B5EF4-FFF2-40B4-BE49-F238E27FC236}">
                <a16:creationId xmlns:a16="http://schemas.microsoft.com/office/drawing/2014/main" id="{32290E7E-5A07-5E93-49B6-AF1408C0BDDB}"/>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88554E57-D9F1-491C-0BD0-548657F339EF}"/>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132550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1"/>
            <a:ext cx="9144000" cy="690880"/>
          </a:xfrm>
        </p:spPr>
        <p:txBody>
          <a:bodyPr>
            <a:noAutofit/>
          </a:bodyPr>
          <a:lstStyle/>
          <a:p>
            <a:r>
              <a:rPr lang="en-US" sz="4800" b="1" dirty="0">
                <a:solidFill>
                  <a:schemeClr val="bg1"/>
                </a:solidFill>
              </a:rPr>
              <a:t>Importance of Firewalls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447923" y="1412240"/>
            <a:ext cx="6203672" cy="51582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Why Firewalls are Essential</a:t>
            </a:r>
          </a:p>
          <a:p>
            <a:r>
              <a:rPr lang="en-US" dirty="0"/>
              <a:t>Protect sensitive data from external threats.</a:t>
            </a:r>
          </a:p>
          <a:p>
            <a:r>
              <a:rPr lang="en-US" dirty="0"/>
              <a:t>Enforce network segmentation for better control.</a:t>
            </a:r>
          </a:p>
          <a:p>
            <a:r>
              <a:rPr lang="en-US" dirty="0"/>
              <a:t>Aid compliance with data protection laws (e.g., GDPR, HIPAA).</a:t>
            </a:r>
          </a:p>
          <a:p>
            <a:pPr marL="0" indent="0">
              <a:buNone/>
            </a:pPr>
            <a:r>
              <a:rPr lang="en-US" b="1" dirty="0"/>
              <a:t>Statistics</a:t>
            </a:r>
          </a:p>
          <a:p>
            <a:r>
              <a:rPr lang="en-US" dirty="0"/>
              <a:t>60% of SMBs that suffer cyberattacks go out of business within six months.</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pic>
        <p:nvPicPr>
          <p:cNvPr id="4" name="Picture 3">
            <a:extLst>
              <a:ext uri="{FF2B5EF4-FFF2-40B4-BE49-F238E27FC236}">
                <a16:creationId xmlns:a16="http://schemas.microsoft.com/office/drawing/2014/main" id="{3A6A010C-30A3-E04D-64E5-62670AB428DF}"/>
              </a:ext>
            </a:extLst>
          </p:cNvPr>
          <p:cNvPicPr>
            <a:picLocks noChangeAspect="1"/>
          </p:cNvPicPr>
          <p:nvPr/>
        </p:nvPicPr>
        <p:blipFill>
          <a:blip r:embed="rId3"/>
          <a:stretch>
            <a:fillRect/>
          </a:stretch>
        </p:blipFill>
        <p:spPr>
          <a:xfrm>
            <a:off x="6651595" y="1564676"/>
            <a:ext cx="5410287" cy="4785010"/>
          </a:xfrm>
          <a:prstGeom prst="rect">
            <a:avLst/>
          </a:prstGeom>
          <a:ln>
            <a:solidFill>
              <a:schemeClr val="bg1">
                <a:lumMod val="65000"/>
              </a:schemeClr>
            </a:solidFill>
          </a:ln>
        </p:spPr>
      </p:pic>
      <p:sp>
        <p:nvSpPr>
          <p:cNvPr id="8" name="TextBox 7">
            <a:extLst>
              <a:ext uri="{FF2B5EF4-FFF2-40B4-BE49-F238E27FC236}">
                <a16:creationId xmlns:a16="http://schemas.microsoft.com/office/drawing/2014/main" id="{ABDA473E-9D74-9E29-F792-8AD227DE993B}"/>
              </a:ext>
            </a:extLst>
          </p:cNvPr>
          <p:cNvSpPr txBox="1"/>
          <p:nvPr/>
        </p:nvSpPr>
        <p:spPr>
          <a:xfrm>
            <a:off x="6651595" y="6329300"/>
            <a:ext cx="5192061" cy="261610"/>
          </a:xfrm>
          <a:prstGeom prst="rect">
            <a:avLst/>
          </a:prstGeom>
          <a:noFill/>
        </p:spPr>
        <p:txBody>
          <a:bodyPr wrap="square">
            <a:spAutoFit/>
          </a:bodyPr>
          <a:lstStyle/>
          <a:p>
            <a:r>
              <a:rPr lang="en-US" sz="1100" dirty="0"/>
              <a:t>Ref: https://www.statista.com/chart/28878/expected-cost-of-cybercrime-until-2027/</a:t>
            </a:r>
          </a:p>
        </p:txBody>
      </p:sp>
    </p:spTree>
    <p:extLst>
      <p:ext uri="{BB962C8B-B14F-4D97-AF65-F5344CB8AC3E}">
        <p14:creationId xmlns:p14="http://schemas.microsoft.com/office/powerpoint/2010/main" val="235357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B08A4-C14A-6FF5-3799-6646638E5A5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EC89833-2E83-3ECF-987F-562BA2377903}"/>
              </a:ext>
            </a:extLst>
          </p:cNvPr>
          <p:cNvSpPr>
            <a:spLocks noGrp="1"/>
          </p:cNvSpPr>
          <p:nvPr>
            <p:ph type="ctrTitle"/>
          </p:nvPr>
        </p:nvSpPr>
        <p:spPr>
          <a:xfrm>
            <a:off x="1524000" y="142239"/>
            <a:ext cx="9144000" cy="538481"/>
          </a:xfrm>
        </p:spPr>
        <p:txBody>
          <a:bodyPr>
            <a:noAutofit/>
          </a:bodyPr>
          <a:lstStyle/>
          <a:p>
            <a:r>
              <a:rPr lang="en-US" sz="4800" b="1" dirty="0">
                <a:solidFill>
                  <a:schemeClr val="bg1"/>
                </a:solidFill>
              </a:rPr>
              <a:t>Types of Firewalls</a:t>
            </a:r>
          </a:p>
        </p:txBody>
      </p:sp>
      <p:sp>
        <p:nvSpPr>
          <p:cNvPr id="7" name="Content Placeholder 2">
            <a:extLst>
              <a:ext uri="{FF2B5EF4-FFF2-40B4-BE49-F238E27FC236}">
                <a16:creationId xmlns:a16="http://schemas.microsoft.com/office/drawing/2014/main" id="{E9664000-97F6-18AE-7BA9-AA14AB8CF5C5}"/>
              </a:ext>
            </a:extLst>
          </p:cNvPr>
          <p:cNvSpPr txBox="1">
            <a:spLocks/>
          </p:cNvSpPr>
          <p:nvPr/>
        </p:nvSpPr>
        <p:spPr>
          <a:xfrm>
            <a:off x="690879" y="1574800"/>
            <a:ext cx="11088629" cy="523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arenR"/>
            </a:pPr>
            <a:r>
              <a:rPr lang="en-US" sz="3300" b="1" dirty="0"/>
              <a:t>Network-Based Firewalls</a:t>
            </a:r>
          </a:p>
          <a:p>
            <a:pPr marL="514350" indent="-514350">
              <a:buAutoNum type="arabicParenR"/>
            </a:pPr>
            <a:r>
              <a:rPr lang="en-US" sz="3300" b="1" dirty="0"/>
              <a:t>Host-Based Firewalls</a:t>
            </a:r>
          </a:p>
          <a:p>
            <a:pPr marL="514350" indent="-514350">
              <a:buAutoNum type="arabicParenR"/>
            </a:pPr>
            <a:r>
              <a:rPr lang="en-US" sz="3300" b="1" dirty="0"/>
              <a:t>Cloud-Based Firewalls (Firewall-as-a-Service or </a:t>
            </a:r>
            <a:r>
              <a:rPr lang="en-US" sz="3300" b="1" dirty="0" err="1"/>
              <a:t>FWaaS</a:t>
            </a:r>
            <a:r>
              <a:rPr lang="en-US" sz="3300" b="1" dirty="0"/>
              <a:t>)</a:t>
            </a:r>
          </a:p>
        </p:txBody>
      </p:sp>
      <p:pic>
        <p:nvPicPr>
          <p:cNvPr id="3" name="Picture 2">
            <a:extLst>
              <a:ext uri="{FF2B5EF4-FFF2-40B4-BE49-F238E27FC236}">
                <a16:creationId xmlns:a16="http://schemas.microsoft.com/office/drawing/2014/main" id="{0D2DC2CC-F166-9A7E-F8D4-FEE1978DDC4C}"/>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F665C008-8233-1659-9752-B598DC599AB6}"/>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3677304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0CAAA-AFC7-4DC7-5E57-B1F634BF37A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7A7840B-38D1-FD8A-B7F3-0C123C124701}"/>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Network-Based Firewalls</a:t>
            </a:r>
          </a:p>
        </p:txBody>
      </p:sp>
      <p:sp>
        <p:nvSpPr>
          <p:cNvPr id="7" name="Content Placeholder 2">
            <a:extLst>
              <a:ext uri="{FF2B5EF4-FFF2-40B4-BE49-F238E27FC236}">
                <a16:creationId xmlns:a16="http://schemas.microsoft.com/office/drawing/2014/main" id="{EBBFE8E3-711C-CAF7-724F-8DF02777401D}"/>
              </a:ext>
            </a:extLst>
          </p:cNvPr>
          <p:cNvSpPr txBox="1">
            <a:spLocks/>
          </p:cNvSpPr>
          <p:nvPr/>
        </p:nvSpPr>
        <p:spPr>
          <a:xfrm>
            <a:off x="690879" y="1198880"/>
            <a:ext cx="11088629" cy="560832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800" b="1" dirty="0"/>
              <a:t>1) Network-Based Firewalls</a:t>
            </a:r>
          </a:p>
          <a:p>
            <a:r>
              <a:rPr lang="en-US" dirty="0"/>
              <a:t>A network-based firewall is deployed at the </a:t>
            </a:r>
            <a:r>
              <a:rPr lang="en-US" b="1" i="1" dirty="0"/>
              <a:t>boundary of a network</a:t>
            </a:r>
            <a:r>
              <a:rPr lang="en-US" dirty="0"/>
              <a:t> to control traffic </a:t>
            </a:r>
            <a:r>
              <a:rPr lang="en-US" b="1" i="1" dirty="0"/>
              <a:t>between internal and external networks</a:t>
            </a:r>
            <a:r>
              <a:rPr lang="en-US" dirty="0"/>
              <a:t> or </a:t>
            </a:r>
            <a:r>
              <a:rPr lang="en-US" b="1" i="1" dirty="0"/>
              <a:t>between different internal segments</a:t>
            </a:r>
            <a:r>
              <a:rPr lang="en-US" dirty="0"/>
              <a:t>.</a:t>
            </a:r>
          </a:p>
          <a:p>
            <a:r>
              <a:rPr lang="en-US" b="1" dirty="0"/>
              <a:t>Key Features</a:t>
            </a:r>
          </a:p>
          <a:p>
            <a:pPr lvl="1"/>
            <a:r>
              <a:rPr lang="en-US" sz="2600" dirty="0"/>
              <a:t>Operates at higher throughput to handle traffic for the entire network.</a:t>
            </a:r>
          </a:p>
          <a:p>
            <a:pPr lvl="1"/>
            <a:r>
              <a:rPr lang="en-US" sz="2600" dirty="0"/>
              <a:t>Can be hardware-based (e.g., Cisco ASA) or virtualized (e.g., AWS Security Groups).</a:t>
            </a:r>
          </a:p>
          <a:p>
            <a:pPr lvl="1"/>
            <a:r>
              <a:rPr lang="en-US" sz="2600" dirty="0"/>
              <a:t>Inspects packets for allowed or denied traffic.</a:t>
            </a:r>
          </a:p>
          <a:p>
            <a:r>
              <a:rPr lang="en-US" b="1" dirty="0"/>
              <a:t>Advantages</a:t>
            </a:r>
          </a:p>
          <a:p>
            <a:pPr lvl="1"/>
            <a:r>
              <a:rPr lang="en-US" sz="2600" dirty="0"/>
              <a:t>Provides centralized control over network traffic.</a:t>
            </a:r>
          </a:p>
          <a:p>
            <a:pPr lvl="1"/>
            <a:r>
              <a:rPr lang="en-US" sz="2600" dirty="0"/>
              <a:t>Ideal for enterprise environments with multiple devices.</a:t>
            </a:r>
          </a:p>
          <a:p>
            <a:r>
              <a:rPr lang="en-US" b="1" dirty="0"/>
              <a:t>Disadvantages</a:t>
            </a:r>
          </a:p>
          <a:p>
            <a:pPr lvl="1"/>
            <a:r>
              <a:rPr lang="en-US" sz="2600" dirty="0"/>
              <a:t>High initial cost and maintenance requirements.</a:t>
            </a:r>
          </a:p>
          <a:p>
            <a:pPr lvl="1"/>
            <a:r>
              <a:rPr lang="en-US" sz="2600" dirty="0"/>
              <a:t>Cannot secure individual devices from insider threats.</a:t>
            </a:r>
            <a:endParaRPr lang="en-US" dirty="0"/>
          </a:p>
          <a:p>
            <a:r>
              <a:rPr lang="en-US" b="1" dirty="0"/>
              <a:t>Examples</a:t>
            </a:r>
          </a:p>
          <a:p>
            <a:pPr lvl="1"/>
            <a:r>
              <a:rPr lang="en-US" sz="2600" dirty="0"/>
              <a:t>Perimeter firewalls protecting corporate networks.</a:t>
            </a:r>
          </a:p>
          <a:p>
            <a:pPr lvl="1"/>
            <a:r>
              <a:rPr lang="en-US" sz="2600" dirty="0"/>
              <a:t>Internal segmentation firewalls isolating sensitive departments.</a:t>
            </a:r>
          </a:p>
          <a:p>
            <a:r>
              <a:rPr lang="en-US" b="1" dirty="0"/>
              <a:t>Use Case</a:t>
            </a:r>
          </a:p>
          <a:p>
            <a:pPr lvl="1"/>
            <a:r>
              <a:rPr lang="en-US" sz="2600" dirty="0"/>
              <a:t>Corporate office with public-facing servers in a DMZ.</a:t>
            </a:r>
          </a:p>
          <a:p>
            <a:endParaRPr lang="en-US" dirty="0"/>
          </a:p>
          <a:p>
            <a:endParaRPr lang="en-US" dirty="0"/>
          </a:p>
          <a:p>
            <a:endParaRPr lang="en-US" dirty="0"/>
          </a:p>
        </p:txBody>
      </p:sp>
      <p:pic>
        <p:nvPicPr>
          <p:cNvPr id="3" name="Picture 2">
            <a:extLst>
              <a:ext uri="{FF2B5EF4-FFF2-40B4-BE49-F238E27FC236}">
                <a16:creationId xmlns:a16="http://schemas.microsoft.com/office/drawing/2014/main" id="{4B13C3EC-E161-6C71-AB65-BF89A99777DE}"/>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0BE00D04-2E5E-1448-A47A-E74B9BD6A540}"/>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3591382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95BA4-7D91-1D28-8F16-CC010F9F833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212CD5D-10E5-A3EA-5206-4EDABF35CA83}"/>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Network-Based Firewalls in DMZ</a:t>
            </a:r>
          </a:p>
        </p:txBody>
      </p:sp>
      <p:pic>
        <p:nvPicPr>
          <p:cNvPr id="3" name="Picture 2">
            <a:extLst>
              <a:ext uri="{FF2B5EF4-FFF2-40B4-BE49-F238E27FC236}">
                <a16:creationId xmlns:a16="http://schemas.microsoft.com/office/drawing/2014/main" id="{9635BFD6-494F-7D92-9BEF-FB7BDC4301CA}"/>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0CDBD16F-91EA-7583-3B34-BA14CD1D6144}"/>
              </a:ext>
            </a:extLst>
          </p:cNvPr>
          <p:cNvPicPr>
            <a:picLocks noChangeAspect="1"/>
          </p:cNvPicPr>
          <p:nvPr/>
        </p:nvPicPr>
        <p:blipFill>
          <a:blip r:embed="rId2"/>
          <a:stretch>
            <a:fillRect/>
          </a:stretch>
        </p:blipFill>
        <p:spPr>
          <a:xfrm>
            <a:off x="6095986" y="3428994"/>
            <a:ext cx="28" cy="11"/>
          </a:xfrm>
          <a:prstGeom prst="rect">
            <a:avLst/>
          </a:prstGeom>
        </p:spPr>
      </p:pic>
      <p:pic>
        <p:nvPicPr>
          <p:cNvPr id="9" name="Picture 8">
            <a:extLst>
              <a:ext uri="{FF2B5EF4-FFF2-40B4-BE49-F238E27FC236}">
                <a16:creationId xmlns:a16="http://schemas.microsoft.com/office/drawing/2014/main" id="{CAC9AF55-F316-7A29-124A-8A2F5FF99976}"/>
              </a:ext>
            </a:extLst>
          </p:cNvPr>
          <p:cNvPicPr>
            <a:picLocks noChangeAspect="1"/>
          </p:cNvPicPr>
          <p:nvPr/>
        </p:nvPicPr>
        <p:blipFill>
          <a:blip r:embed="rId3"/>
          <a:stretch>
            <a:fillRect/>
          </a:stretch>
        </p:blipFill>
        <p:spPr>
          <a:xfrm>
            <a:off x="526644" y="1199078"/>
            <a:ext cx="11512956" cy="3494842"/>
          </a:xfrm>
          <a:prstGeom prst="rect">
            <a:avLst/>
          </a:prstGeom>
        </p:spPr>
      </p:pic>
      <p:sp>
        <p:nvSpPr>
          <p:cNvPr id="4" name="TextBox 3">
            <a:extLst>
              <a:ext uri="{FF2B5EF4-FFF2-40B4-BE49-F238E27FC236}">
                <a16:creationId xmlns:a16="http://schemas.microsoft.com/office/drawing/2014/main" id="{C9072100-4A5F-3ED1-D052-9A2E308303C2}"/>
              </a:ext>
            </a:extLst>
          </p:cNvPr>
          <p:cNvSpPr txBox="1"/>
          <p:nvPr/>
        </p:nvSpPr>
        <p:spPr>
          <a:xfrm>
            <a:off x="8085684" y="6553200"/>
            <a:ext cx="4106316" cy="304800"/>
          </a:xfrm>
          <a:prstGeom prst="rect">
            <a:avLst/>
          </a:prstGeom>
          <a:noFill/>
        </p:spPr>
        <p:txBody>
          <a:bodyPr wrap="square">
            <a:spAutoFit/>
          </a:bodyPr>
          <a:lstStyle/>
          <a:p>
            <a:r>
              <a:rPr lang="en-US" sz="1400" dirty="0"/>
              <a:t>Ref: https://www.youtube.com/watch?v=iEerh8rAoV0</a:t>
            </a:r>
          </a:p>
        </p:txBody>
      </p:sp>
    </p:spTree>
    <p:extLst>
      <p:ext uri="{BB962C8B-B14F-4D97-AF65-F5344CB8AC3E}">
        <p14:creationId xmlns:p14="http://schemas.microsoft.com/office/powerpoint/2010/main" val="193394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3A0AA-DE02-5B07-6762-6A0391898EE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EB59831-1130-E140-3616-670226AA05E1}"/>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Network-Based Firewalls in DMZ</a:t>
            </a:r>
          </a:p>
        </p:txBody>
      </p:sp>
      <p:pic>
        <p:nvPicPr>
          <p:cNvPr id="3" name="Picture 2">
            <a:extLst>
              <a:ext uri="{FF2B5EF4-FFF2-40B4-BE49-F238E27FC236}">
                <a16:creationId xmlns:a16="http://schemas.microsoft.com/office/drawing/2014/main" id="{39714979-C619-D8D3-F866-282F2AAF36F2}"/>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DD3CAA0A-0D0D-074A-ABD9-9B669A2D3388}"/>
              </a:ext>
            </a:extLst>
          </p:cNvPr>
          <p:cNvPicPr>
            <a:picLocks noChangeAspect="1"/>
          </p:cNvPicPr>
          <p:nvPr/>
        </p:nvPicPr>
        <p:blipFill>
          <a:blip r:embed="rId2"/>
          <a:stretch>
            <a:fillRect/>
          </a:stretch>
        </p:blipFill>
        <p:spPr>
          <a:xfrm>
            <a:off x="6095986" y="3428994"/>
            <a:ext cx="28" cy="11"/>
          </a:xfrm>
          <a:prstGeom prst="rect">
            <a:avLst/>
          </a:prstGeom>
        </p:spPr>
      </p:pic>
      <p:pic>
        <p:nvPicPr>
          <p:cNvPr id="10" name="Picture 9">
            <a:extLst>
              <a:ext uri="{FF2B5EF4-FFF2-40B4-BE49-F238E27FC236}">
                <a16:creationId xmlns:a16="http://schemas.microsoft.com/office/drawing/2014/main" id="{2D176FB5-04E6-1DC0-C4C2-7AA7258215C3}"/>
              </a:ext>
            </a:extLst>
          </p:cNvPr>
          <p:cNvPicPr>
            <a:picLocks noChangeAspect="1"/>
          </p:cNvPicPr>
          <p:nvPr/>
        </p:nvPicPr>
        <p:blipFill>
          <a:blip r:embed="rId3"/>
          <a:stretch>
            <a:fillRect/>
          </a:stretch>
        </p:blipFill>
        <p:spPr>
          <a:xfrm>
            <a:off x="940995" y="1317623"/>
            <a:ext cx="10476473" cy="4717417"/>
          </a:xfrm>
          <a:prstGeom prst="rect">
            <a:avLst/>
          </a:prstGeom>
        </p:spPr>
      </p:pic>
      <p:sp>
        <p:nvSpPr>
          <p:cNvPr id="2" name="TextBox 1">
            <a:extLst>
              <a:ext uri="{FF2B5EF4-FFF2-40B4-BE49-F238E27FC236}">
                <a16:creationId xmlns:a16="http://schemas.microsoft.com/office/drawing/2014/main" id="{4B825124-1542-77F2-4D94-794B2EB840A5}"/>
              </a:ext>
            </a:extLst>
          </p:cNvPr>
          <p:cNvSpPr txBox="1"/>
          <p:nvPr/>
        </p:nvSpPr>
        <p:spPr>
          <a:xfrm>
            <a:off x="5929555" y="6592430"/>
            <a:ext cx="6353885" cy="338554"/>
          </a:xfrm>
          <a:prstGeom prst="rect">
            <a:avLst/>
          </a:prstGeom>
          <a:noFill/>
        </p:spPr>
        <p:txBody>
          <a:bodyPr wrap="square">
            <a:spAutoFit/>
          </a:bodyPr>
          <a:lstStyle/>
          <a:p>
            <a:r>
              <a:rPr lang="en-US" sz="1600" dirty="0"/>
              <a:t>Ref: Guidelines for Electronic Mail Security – Recommendations of the NIST</a:t>
            </a:r>
          </a:p>
        </p:txBody>
      </p:sp>
    </p:spTree>
    <p:extLst>
      <p:ext uri="{BB962C8B-B14F-4D97-AF65-F5344CB8AC3E}">
        <p14:creationId xmlns:p14="http://schemas.microsoft.com/office/powerpoint/2010/main" val="66818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D67E6-596E-9794-D62F-CC76C430555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A0F0BBC-E782-425A-6414-46F1D3A7464E}"/>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Host-Based Firewalls</a:t>
            </a:r>
          </a:p>
        </p:txBody>
      </p:sp>
      <p:sp>
        <p:nvSpPr>
          <p:cNvPr id="7" name="Content Placeholder 2">
            <a:extLst>
              <a:ext uri="{FF2B5EF4-FFF2-40B4-BE49-F238E27FC236}">
                <a16:creationId xmlns:a16="http://schemas.microsoft.com/office/drawing/2014/main" id="{AE9488BB-104E-8484-8D1F-959B59EC3940}"/>
              </a:ext>
            </a:extLst>
          </p:cNvPr>
          <p:cNvSpPr txBox="1">
            <a:spLocks/>
          </p:cNvSpPr>
          <p:nvPr/>
        </p:nvSpPr>
        <p:spPr>
          <a:xfrm>
            <a:off x="690879" y="1198880"/>
            <a:ext cx="11088629" cy="560832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800" b="1" dirty="0"/>
              <a:t>2) Host-Based Firewalls</a:t>
            </a:r>
          </a:p>
          <a:p>
            <a:r>
              <a:rPr lang="en-US" dirty="0"/>
              <a:t>A firewall installed on individual devices to monitor and control </a:t>
            </a:r>
            <a:r>
              <a:rPr lang="en-US" b="1" i="1" dirty="0"/>
              <a:t>incoming and outgoing traffic specific to that device</a:t>
            </a:r>
            <a:r>
              <a:rPr lang="en-US" dirty="0"/>
              <a:t>.</a:t>
            </a:r>
          </a:p>
          <a:p>
            <a:r>
              <a:rPr lang="en-US" b="1" dirty="0"/>
              <a:t>Key Features</a:t>
            </a:r>
          </a:p>
          <a:p>
            <a:pPr lvl="1"/>
            <a:r>
              <a:rPr lang="en-US" sz="2600" dirty="0"/>
              <a:t>Operates at the device level and enforces security policies locally.</a:t>
            </a:r>
          </a:p>
          <a:p>
            <a:pPr lvl="1"/>
            <a:r>
              <a:rPr lang="en-US" sz="2600" dirty="0"/>
              <a:t>Can filter traffic based on applications, users, or processes.</a:t>
            </a:r>
          </a:p>
          <a:p>
            <a:r>
              <a:rPr lang="en-US" b="1" dirty="0"/>
              <a:t>Advantages</a:t>
            </a:r>
          </a:p>
          <a:p>
            <a:pPr lvl="1"/>
            <a:r>
              <a:rPr lang="en-US" sz="2600" dirty="0"/>
              <a:t>Directly protects endpoints from external threats.</a:t>
            </a:r>
          </a:p>
          <a:p>
            <a:pPr lvl="1"/>
            <a:r>
              <a:rPr lang="en-US" sz="2600" dirty="0"/>
              <a:t>Provides granular control specific to a device’s needs.</a:t>
            </a:r>
          </a:p>
          <a:p>
            <a:r>
              <a:rPr lang="en-US" b="1" dirty="0"/>
              <a:t>Disadvantages</a:t>
            </a:r>
          </a:p>
          <a:p>
            <a:pPr lvl="1"/>
            <a:r>
              <a:rPr lang="en-US" sz="2600" dirty="0"/>
              <a:t>Not suitable for managing multiple devices due to complexity.</a:t>
            </a:r>
          </a:p>
          <a:p>
            <a:pPr lvl="1"/>
            <a:r>
              <a:rPr lang="en-US" sz="2600" dirty="0"/>
              <a:t>Relies heavily on the host’s operating system, which can be exploited.</a:t>
            </a:r>
            <a:endParaRPr lang="en-US" dirty="0"/>
          </a:p>
          <a:p>
            <a:r>
              <a:rPr lang="en-US" b="1" dirty="0"/>
              <a:t>Examples</a:t>
            </a:r>
          </a:p>
          <a:p>
            <a:pPr lvl="1"/>
            <a:r>
              <a:rPr lang="en-US" dirty="0"/>
              <a:t>Windows Defender Firewall.</a:t>
            </a:r>
          </a:p>
          <a:p>
            <a:pPr lvl="1"/>
            <a:r>
              <a:rPr lang="en-US" dirty="0"/>
              <a:t>Third-party solutions like Norton or McAfee.</a:t>
            </a:r>
          </a:p>
          <a:p>
            <a:r>
              <a:rPr lang="en-US" b="1" dirty="0"/>
              <a:t>Use Case</a:t>
            </a:r>
          </a:p>
          <a:p>
            <a:pPr lvl="1"/>
            <a:r>
              <a:rPr lang="en-US" sz="2600" dirty="0"/>
              <a:t>Laptop firewalls for remote employees accessing public Wi-Fi.</a:t>
            </a:r>
            <a:endParaRPr lang="en-US" dirty="0"/>
          </a:p>
        </p:txBody>
      </p:sp>
      <p:pic>
        <p:nvPicPr>
          <p:cNvPr id="3" name="Picture 2">
            <a:extLst>
              <a:ext uri="{FF2B5EF4-FFF2-40B4-BE49-F238E27FC236}">
                <a16:creationId xmlns:a16="http://schemas.microsoft.com/office/drawing/2014/main" id="{024FBA81-3294-5CE7-D5D8-51D11F2A7BBA}"/>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E3FA8C3-E276-889F-B8BD-59684AD8866A}"/>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2469745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EDDFF-D313-A910-D976-5234BA59005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08A62C1-E371-E8B4-6B0B-08B55B86CD50}"/>
              </a:ext>
            </a:extLst>
          </p:cNvPr>
          <p:cNvSpPr>
            <a:spLocks noGrp="1"/>
          </p:cNvSpPr>
          <p:nvPr>
            <p:ph type="ctrTitle"/>
          </p:nvPr>
        </p:nvSpPr>
        <p:spPr>
          <a:xfrm>
            <a:off x="1524000" y="53796"/>
            <a:ext cx="9144000" cy="706437"/>
          </a:xfrm>
        </p:spPr>
        <p:txBody>
          <a:bodyPr>
            <a:noAutofit/>
          </a:bodyPr>
          <a:lstStyle/>
          <a:p>
            <a:r>
              <a:rPr lang="en-US" sz="4800" b="1" dirty="0">
                <a:solidFill>
                  <a:schemeClr val="bg1"/>
                </a:solidFill>
              </a:rPr>
              <a:t>Cloud-Based Firewalls</a:t>
            </a:r>
          </a:p>
        </p:txBody>
      </p:sp>
      <p:sp>
        <p:nvSpPr>
          <p:cNvPr id="7" name="Content Placeholder 2">
            <a:extLst>
              <a:ext uri="{FF2B5EF4-FFF2-40B4-BE49-F238E27FC236}">
                <a16:creationId xmlns:a16="http://schemas.microsoft.com/office/drawing/2014/main" id="{5FF405CB-CD46-F288-116B-07B3E8E5CABF}"/>
              </a:ext>
            </a:extLst>
          </p:cNvPr>
          <p:cNvSpPr txBox="1">
            <a:spLocks/>
          </p:cNvSpPr>
          <p:nvPr/>
        </p:nvSpPr>
        <p:spPr>
          <a:xfrm>
            <a:off x="690879" y="1198880"/>
            <a:ext cx="11088629" cy="560832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t>3) Cloud-Based Firewalls</a:t>
            </a:r>
          </a:p>
          <a:p>
            <a:r>
              <a:rPr lang="en-US" sz="2900" dirty="0"/>
              <a:t>A cloud-based firewall is deployed on cloud infrastructure to secure distributed and scalable environments. It is often delivered as a managed service by cloud providers or third parties.</a:t>
            </a:r>
          </a:p>
          <a:p>
            <a:r>
              <a:rPr lang="en-US" sz="2900" dirty="0"/>
              <a:t>Key Features</a:t>
            </a:r>
          </a:p>
          <a:p>
            <a:pPr lvl="1"/>
            <a:r>
              <a:rPr lang="en-US" sz="2900" dirty="0"/>
              <a:t>Operates in virtualized or hybrid environments.</a:t>
            </a:r>
          </a:p>
          <a:p>
            <a:pPr lvl="1"/>
            <a:r>
              <a:rPr lang="en-US" sz="2900" dirty="0"/>
              <a:t>Scalable and integrates with other cloud-native tools.</a:t>
            </a:r>
          </a:p>
          <a:p>
            <a:pPr lvl="1"/>
            <a:r>
              <a:rPr lang="en-US" sz="2900" dirty="0"/>
              <a:t>Protects workloads across multiple regions and environments.</a:t>
            </a:r>
          </a:p>
          <a:p>
            <a:r>
              <a:rPr lang="en-US" sz="2900" dirty="0"/>
              <a:t>Advantages</a:t>
            </a:r>
          </a:p>
          <a:p>
            <a:pPr lvl="1"/>
            <a:r>
              <a:rPr lang="en-US" sz="2900" dirty="0"/>
              <a:t>Scalability and flexibility to adapt to changing workloads.</a:t>
            </a:r>
          </a:p>
          <a:p>
            <a:pPr lvl="1"/>
            <a:r>
              <a:rPr lang="en-US" sz="2900" dirty="0"/>
              <a:t>Low upfront costs; pay-as-you-go pricing models.</a:t>
            </a:r>
          </a:p>
          <a:p>
            <a:r>
              <a:rPr lang="en-US" sz="2900" dirty="0"/>
              <a:t>Disadvantages</a:t>
            </a:r>
          </a:p>
          <a:p>
            <a:pPr lvl="1"/>
            <a:r>
              <a:rPr lang="en-US" sz="2900" dirty="0"/>
              <a:t>Dependence on internet connectivity for functionality.</a:t>
            </a:r>
          </a:p>
          <a:p>
            <a:pPr lvl="1"/>
            <a:r>
              <a:rPr lang="en-US" sz="2900" dirty="0"/>
              <a:t>Requires trust in the cloud provider for security and privacy.</a:t>
            </a:r>
          </a:p>
          <a:p>
            <a:r>
              <a:rPr lang="en-US" sz="2900" dirty="0"/>
              <a:t>Examples</a:t>
            </a:r>
          </a:p>
          <a:p>
            <a:pPr lvl="1"/>
            <a:r>
              <a:rPr lang="en-US" sz="2900" dirty="0"/>
              <a:t>AWS WAF (Web Application Firewall).</a:t>
            </a:r>
          </a:p>
          <a:p>
            <a:pPr lvl="1"/>
            <a:r>
              <a:rPr lang="en-US" sz="2900" dirty="0"/>
              <a:t>Cloudflare Firewall.</a:t>
            </a:r>
          </a:p>
          <a:p>
            <a:r>
              <a:rPr lang="en-US" sz="2900" dirty="0"/>
              <a:t>Use Case</a:t>
            </a:r>
          </a:p>
          <a:p>
            <a:pPr lvl="1"/>
            <a:r>
              <a:rPr lang="en-US" sz="2900" dirty="0"/>
              <a:t>Protecting microservices in a Kubernetes environment.</a:t>
            </a:r>
          </a:p>
        </p:txBody>
      </p:sp>
      <p:pic>
        <p:nvPicPr>
          <p:cNvPr id="3" name="Picture 2">
            <a:extLst>
              <a:ext uri="{FF2B5EF4-FFF2-40B4-BE49-F238E27FC236}">
                <a16:creationId xmlns:a16="http://schemas.microsoft.com/office/drawing/2014/main" id="{F67CE6BE-EE5D-C56C-D6E3-1FCD96DF9D01}"/>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8D93189F-499C-D2F9-3A71-A3AE7948DC96}"/>
              </a:ext>
            </a:extLst>
          </p:cNvPr>
          <p:cNvPicPr>
            <a:picLocks noChangeAspect="1"/>
          </p:cNvPicPr>
          <p:nvPr/>
        </p:nvPicPr>
        <p:blipFill>
          <a:blip r:embed="rId2"/>
          <a:stretch>
            <a:fillRect/>
          </a:stretch>
        </p:blipFill>
        <p:spPr>
          <a:xfrm>
            <a:off x="6095986" y="3428994"/>
            <a:ext cx="28" cy="11"/>
          </a:xfrm>
          <a:prstGeom prst="rect">
            <a:avLst/>
          </a:prstGeom>
        </p:spPr>
      </p:pic>
    </p:spTree>
    <p:extLst>
      <p:ext uri="{BB962C8B-B14F-4D97-AF65-F5344CB8AC3E}">
        <p14:creationId xmlns:p14="http://schemas.microsoft.com/office/powerpoint/2010/main" val="1945448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17938</TotalTime>
  <Words>1459</Words>
  <Application>Microsoft Office PowerPoint</Application>
  <PresentationFormat>Widescreen</PresentationFormat>
  <Paragraphs>207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Garamond</vt:lpstr>
      <vt:lpstr>Office Theme</vt:lpstr>
      <vt:lpstr>Firewalls: The Gatekeepers of Cybersecurity</vt:lpstr>
      <vt:lpstr>Introduction to Firewalls</vt:lpstr>
      <vt:lpstr>Importance of Firewalls</vt:lpstr>
      <vt:lpstr>Types of Firewalls</vt:lpstr>
      <vt:lpstr>Network-Based Firewalls</vt:lpstr>
      <vt:lpstr>Network-Based Firewalls in DMZ</vt:lpstr>
      <vt:lpstr>Network-Based Firewalls in DMZ</vt:lpstr>
      <vt:lpstr>Host-Based Firewalls</vt:lpstr>
      <vt:lpstr>Cloud-Based Firewalls</vt:lpstr>
      <vt:lpstr>Comparison Table</vt:lpstr>
      <vt:lpstr>Packet-Filtering Firewalls</vt:lpstr>
      <vt:lpstr>Rule-Based Inspection</vt:lpstr>
      <vt:lpstr>IP Packet and TCP Segment Header</vt:lpstr>
      <vt:lpstr>ACL Rule Table</vt:lpstr>
      <vt:lpstr>Packet Inspection Flow Against ACL Rules</vt:lpstr>
      <vt:lpstr>Packet-Filtering Firewalls</vt:lpstr>
      <vt:lpstr>Packet-Filtering Firewalls</vt:lpstr>
      <vt:lpstr>Stateful Inspection Firewalls</vt:lpstr>
      <vt:lpstr>Stateful Inspection Firewalls</vt:lpstr>
      <vt:lpstr>Mechanism of Stateful Inspection</vt:lpstr>
      <vt:lpstr>Mechanism of Stateful Inspection</vt:lpstr>
      <vt:lpstr>Advantages and Limitations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545</cp:revision>
  <dcterms:created xsi:type="dcterms:W3CDTF">2023-02-09T14:28:53Z</dcterms:created>
  <dcterms:modified xsi:type="dcterms:W3CDTF">2024-12-01T06:11:34Z</dcterms:modified>
</cp:coreProperties>
</file>